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58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65977-9A43-4DA8-AEEE-2F5E44B63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DB2FCB-9FBA-4C76-9F64-F9F4EFA1F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D4178-CF79-43DB-8110-64582588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0CA-3EED-45BA-A5FF-29C0056D716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51709-15F0-4C7D-A9B9-9C9B4EAF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7108E-3D49-40F0-9E1F-DFAAB0D0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51-B92D-47CC-970A-51D63099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0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8C50-3FA5-49C4-81F6-90D87838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B02B4-4759-472E-8E03-58272E2AD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4047C-1B22-4978-9A8D-9559B5A5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0CA-3EED-45BA-A5FF-29C0056D716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180B8-895D-46BC-9FD6-D1FA7EE4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95BFE-A8DA-47F8-A6FD-6C68B454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51-B92D-47CC-970A-51D63099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FF6C74-3032-4B0F-BC0F-26D2DF533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A040C5-9E03-41BD-AC08-156DEFF4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BB70A-1980-4965-9980-D5732286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0CA-3EED-45BA-A5FF-29C0056D716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016AD-1AA7-4FD5-A822-21FF5A58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B1BFD-6464-42FB-B209-40BC31F0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51-B92D-47CC-970A-51D63099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83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5148D-8239-42AB-A4A6-DE36B0CD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D8330-40C4-45A8-8D50-0B50588A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6F5F4-EF28-440A-862A-115AE1E7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0CA-3EED-45BA-A5FF-29C0056D716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73CAF-40AB-4383-8ED1-9884E37D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122DE-B7A4-400B-8B73-A335C20B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51-B92D-47CC-970A-51D63099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0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930C-4C10-4E92-997B-EFD22294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E2629-BE60-471A-9BA8-91D170FCB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D305A-54E9-4473-9C01-0F95010F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0CA-3EED-45BA-A5FF-29C0056D716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8A242-26A0-4189-95B7-3F8DD4A1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31D68-18E1-44E9-A821-C7E7D784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51-B92D-47CC-970A-51D63099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6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DCB3A-D68F-4461-805E-3EAB3BB9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BF0C8-39D5-41D0-9E7E-92FB9B657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51A9F-C17C-4DF2-9EB5-6773AA497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DFA15-28ED-44BC-9F12-3A2923ED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0CA-3EED-45BA-A5FF-29C0056D716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FAC7E-E291-4D68-9EF4-B29780E4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5059C-3309-46C3-82CF-C5A242FA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51-B92D-47CC-970A-51D63099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64012-4868-428B-A542-A7CF39DF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75041-AB82-4290-8F26-534A0556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853CE-522E-44D9-BFB2-E9F21C5E9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EED495-A17F-41AF-AAF7-623FB80D6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60D02-D503-4541-93B4-B2B88F0AB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0C7E4E-C404-47B7-A283-B8F5E9E5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0CA-3EED-45BA-A5FF-29C0056D716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6E8BE1-B2B0-4E1E-A64B-F755247F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34EDA-7103-4D29-BF34-B15BC6E4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51-B92D-47CC-970A-51D63099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4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5469D-3BCC-4CBA-960A-A2782243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7A4D28-0065-48A5-A027-F31CDF2D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0CA-3EED-45BA-A5FF-29C0056D716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BD1EB9-D84C-426F-B0BF-C91870E9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B36C3-E4E2-4007-8A32-06168769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51-B92D-47CC-970A-51D63099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4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633CD-C52A-481A-8F31-11146C4C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0CA-3EED-45BA-A5FF-29C0056D716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BBAE48-0842-4614-BCA3-7B60E74B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BFD00-4862-4C61-9016-4A7CF97D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51-B92D-47CC-970A-51D63099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3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827AA-E903-4597-A231-3D11D89D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2DB75-8ED1-4022-A402-CA92EA9A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85A18-BC0A-48E0-BB8A-AE2C3AAB9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70E38-82DF-42E6-81C1-C6660A8B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0CA-3EED-45BA-A5FF-29C0056D716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1801E-468D-4B81-A86D-E6D57D13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E551F-C548-4113-8150-FE35140F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51-B92D-47CC-970A-51D63099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9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02C53-3DDC-4D0C-801C-0D5BC056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E48EEF-8C64-43F6-B43D-ECBE1FEEB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BC12A-6256-4D3F-9CCF-ACF10F51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BA6A8-3166-413E-8C8D-AD19132D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0CA-3EED-45BA-A5FF-29C0056D716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7DA36-06AE-4DE3-9DB5-D063CF72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C50B6-092E-4021-A870-372B8C40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9351-B92D-47CC-970A-51D63099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9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CFD2E0-1BF7-4AC4-B0B9-3850F081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9FC7E-133A-4103-A86C-4AC5DEDC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BE914-38AE-466D-A300-A6D9A3E39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20CA-3EED-45BA-A5FF-29C0056D7163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DE089-4DB2-4C86-B051-C04031B7C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69D0F-3A5F-4480-8CB8-A2FCF34FD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69351-B92D-47CC-970A-51D63099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50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4E146-22F4-4988-A4BF-81D5AB36F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936FB0-EC29-4247-8AD7-3F251EA11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2018/03/08</a:t>
            </a:r>
          </a:p>
        </p:txBody>
      </p:sp>
    </p:spTree>
    <p:extLst>
      <p:ext uri="{BB962C8B-B14F-4D97-AF65-F5344CB8AC3E}">
        <p14:creationId xmlns:p14="http://schemas.microsoft.com/office/powerpoint/2010/main" val="425448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D18E0-2A2C-46D4-9F6C-7ECA98EC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evaluation is to be needed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6685A-6F04-4248-8E76-E72F35D7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Evaluation for inter-model</a:t>
            </a:r>
          </a:p>
          <a:p>
            <a:pPr lvl="1"/>
            <a:r>
              <a:rPr lang="en-US" altLang="ko-KR" dirty="0"/>
              <a:t>Performance of the model</a:t>
            </a:r>
          </a:p>
          <a:p>
            <a:pPr lvl="1"/>
            <a:r>
              <a:rPr lang="en-US" altLang="ko-KR" dirty="0"/>
              <a:t>Finding optimal hyper-parameter</a:t>
            </a:r>
          </a:p>
          <a:p>
            <a:r>
              <a:rPr lang="en-US" altLang="ko-KR" dirty="0"/>
              <a:t>Evaluation for intra-model(Each algorithm)</a:t>
            </a:r>
          </a:p>
          <a:p>
            <a:pPr lvl="1"/>
            <a:r>
              <a:rPr lang="en-US" altLang="ko-KR" dirty="0"/>
              <a:t>To show your model is not overfitted, you can use cross validation</a:t>
            </a:r>
          </a:p>
          <a:p>
            <a:pPr lvl="1"/>
            <a:r>
              <a:rPr lang="en-US" altLang="ko-KR" dirty="0"/>
              <a:t>Compare with mean testing accuracy among each algorithm.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65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3765-FEBF-4633-909B-1C377EA7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evaluation</a:t>
            </a:r>
            <a:endParaRPr lang="ko-KR" altLang="en-US" dirty="0"/>
          </a:p>
        </p:txBody>
      </p:sp>
      <p:pic>
        <p:nvPicPr>
          <p:cNvPr id="1026" name="Picture 2" descr="spam filtering에 대한 이미지 검색결과">
            <a:extLst>
              <a:ext uri="{FF2B5EF4-FFF2-40B4-BE49-F238E27FC236}">
                <a16:creationId xmlns:a16="http://schemas.microsoft.com/office/drawing/2014/main" id="{6C27AC28-13E1-4A44-BEC0-61BFF02A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1" y="2255298"/>
            <a:ext cx="5905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gnosis에 대한 이미지 검색결과">
            <a:extLst>
              <a:ext uri="{FF2B5EF4-FFF2-40B4-BE49-F238E27FC236}">
                <a16:creationId xmlns:a16="http://schemas.microsoft.com/office/drawing/2014/main" id="{2E431D11-0D8A-4817-A9F0-12E3ADBF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75" y="1779537"/>
            <a:ext cx="4931546" cy="361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5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3765-FEBF-4633-909B-1C377EA7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evaluation measures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23C18-2B20-48D7-918E-339EA5C5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Accuracy</a:t>
            </a:r>
          </a:p>
          <a:p>
            <a:r>
              <a:rPr lang="en-US" altLang="ko-KR" dirty="0"/>
              <a:t>Sensitivity </a:t>
            </a:r>
          </a:p>
          <a:p>
            <a:r>
              <a:rPr lang="en-US" altLang="ko-KR" dirty="0"/>
              <a:t>Specificity </a:t>
            </a:r>
          </a:p>
          <a:p>
            <a:r>
              <a:rPr lang="en-US" altLang="ko-KR" dirty="0"/>
              <a:t>Precision </a:t>
            </a:r>
          </a:p>
          <a:p>
            <a:r>
              <a:rPr lang="en-US" altLang="ko-KR" dirty="0"/>
              <a:t>F-1 score(</a:t>
            </a:r>
            <a:r>
              <a:rPr lang="en-US" altLang="ko-KR" dirty="0" err="1"/>
              <a:t>precisio</a:t>
            </a:r>
            <a:r>
              <a:rPr lang="ko-KR" altLang="en-US" dirty="0"/>
              <a:t>과 </a:t>
            </a:r>
            <a:r>
              <a:rPr lang="en-US" altLang="ko-KR" dirty="0" err="1"/>
              <a:t>recal</a:t>
            </a:r>
            <a:r>
              <a:rPr lang="ko-KR" altLang="en-US" dirty="0"/>
              <a:t>의 관계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ROC curve(x</a:t>
            </a:r>
            <a:r>
              <a:rPr lang="ko-KR" altLang="en-US" dirty="0"/>
              <a:t>축은 </a:t>
            </a:r>
            <a:r>
              <a:rPr lang="en-US" altLang="ko-KR" dirty="0"/>
              <a:t>1-specificity y</a:t>
            </a:r>
            <a:r>
              <a:rPr lang="ko-KR" altLang="en-US" dirty="0"/>
              <a:t>축 </a:t>
            </a:r>
            <a:r>
              <a:rPr lang="en-US" altLang="ko-KR" dirty="0" err="1"/>
              <a:t>sensitivitiy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AUC </a:t>
            </a:r>
            <a:r>
              <a:rPr lang="en-US" altLang="ko-KR"/>
              <a:t>= random case</a:t>
            </a:r>
            <a:r>
              <a:rPr lang="ko-KR" altLang="en-US" dirty="0"/>
              <a:t>까지의 면적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1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3765-FEBF-4633-909B-1C377EA7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23C18-2B20-48D7-918E-339EA5C5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Confusion matrix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7F30A0-8FDF-46F6-B2B8-FAA01D6DF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32465"/>
              </p:ext>
            </p:extLst>
          </p:nvPr>
        </p:nvGraphicFramePr>
        <p:xfrm>
          <a:off x="2007340" y="3187658"/>
          <a:ext cx="8177319" cy="285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773">
                  <a:extLst>
                    <a:ext uri="{9D8B030D-6E8A-4147-A177-3AD203B41FA5}">
                      <a16:colId xmlns:a16="http://schemas.microsoft.com/office/drawing/2014/main" val="1059363077"/>
                    </a:ext>
                  </a:extLst>
                </a:gridCol>
                <a:gridCol w="2725773">
                  <a:extLst>
                    <a:ext uri="{9D8B030D-6E8A-4147-A177-3AD203B41FA5}">
                      <a16:colId xmlns:a16="http://schemas.microsoft.com/office/drawing/2014/main" val="340073325"/>
                    </a:ext>
                  </a:extLst>
                </a:gridCol>
                <a:gridCol w="2725773">
                  <a:extLst>
                    <a:ext uri="{9D8B030D-6E8A-4147-A177-3AD203B41FA5}">
                      <a16:colId xmlns:a16="http://schemas.microsoft.com/office/drawing/2014/main" val="3120029148"/>
                    </a:ext>
                  </a:extLst>
                </a:gridCol>
              </a:tblGrid>
              <a:tr h="7895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=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= 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238117"/>
                  </a:ext>
                </a:extLst>
              </a:tr>
              <a:tr h="1032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=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920988"/>
                  </a:ext>
                </a:extLst>
              </a:tr>
              <a:tr h="1032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=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508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AFBBFA-5FBC-4482-90F3-10B2D4BAB1C5}"/>
              </a:ext>
            </a:extLst>
          </p:cNvPr>
          <p:cNvSpPr txBox="1"/>
          <p:nvPr/>
        </p:nvSpPr>
        <p:spPr>
          <a:xfrm>
            <a:off x="4731798" y="2566192"/>
            <a:ext cx="526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Prediction Class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B0D57-2418-4154-ADA6-4AB1F6E6806E}"/>
              </a:ext>
            </a:extLst>
          </p:cNvPr>
          <p:cNvSpPr txBox="1"/>
          <p:nvPr/>
        </p:nvSpPr>
        <p:spPr>
          <a:xfrm>
            <a:off x="444378" y="4615004"/>
            <a:ext cx="139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Actual</a:t>
            </a:r>
          </a:p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57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872A7-DA5F-43DD-81E0-539C1CB9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split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D99A4B-AB1F-427F-864C-85EC59B078F1}"/>
              </a:ext>
            </a:extLst>
          </p:cNvPr>
          <p:cNvSpPr/>
          <p:nvPr/>
        </p:nvSpPr>
        <p:spPr>
          <a:xfrm>
            <a:off x="838200" y="2662989"/>
            <a:ext cx="721493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Training set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06D92-FE4D-4CB9-8B8E-646639565B5A}"/>
              </a:ext>
            </a:extLst>
          </p:cNvPr>
          <p:cNvSpPr/>
          <p:nvPr/>
        </p:nvSpPr>
        <p:spPr>
          <a:xfrm>
            <a:off x="5791201" y="2662989"/>
            <a:ext cx="2261937" cy="1325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Validation set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7D6003-2CD9-40A0-8EE9-97A645BD299E}"/>
              </a:ext>
            </a:extLst>
          </p:cNvPr>
          <p:cNvSpPr/>
          <p:nvPr/>
        </p:nvSpPr>
        <p:spPr>
          <a:xfrm>
            <a:off x="8053138" y="2662989"/>
            <a:ext cx="2261937" cy="1325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set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83CF9DA-7276-4FEB-A1DA-F966B6C70F58}"/>
              </a:ext>
            </a:extLst>
          </p:cNvPr>
          <p:cNvCxnSpPr/>
          <p:nvPr/>
        </p:nvCxnSpPr>
        <p:spPr>
          <a:xfrm>
            <a:off x="8053138" y="1347537"/>
            <a:ext cx="0" cy="442762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47A14-29F5-42A9-B086-6EF8FB1A7933}"/>
              </a:ext>
            </a:extLst>
          </p:cNvPr>
          <p:cNvSpPr txBox="1"/>
          <p:nvPr/>
        </p:nvSpPr>
        <p:spPr>
          <a:xfrm>
            <a:off x="4602082" y="4697189"/>
            <a:ext cx="788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7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9009C-D86B-4126-8C99-A0F664C30290}"/>
              </a:ext>
            </a:extLst>
          </p:cNvPr>
          <p:cNvSpPr txBox="1"/>
          <p:nvPr/>
        </p:nvSpPr>
        <p:spPr>
          <a:xfrm>
            <a:off x="8915406" y="4697189"/>
            <a:ext cx="788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63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55353-A08C-4C24-AC2A-56F1E869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Validation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8259C4-0308-48A1-9775-64E9CC6B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587" y="420610"/>
            <a:ext cx="5010150" cy="6381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F07F8E-7ADE-4BDE-91C9-88254B7C7A1E}"/>
              </a:ext>
            </a:extLst>
          </p:cNvPr>
          <p:cNvSpPr txBox="1"/>
          <p:nvPr/>
        </p:nvSpPr>
        <p:spPr>
          <a:xfrm>
            <a:off x="838200" y="1899821"/>
            <a:ext cx="4586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each iteration, test data is changed and calculate each test accuracy</a:t>
            </a:r>
          </a:p>
          <a:p>
            <a:r>
              <a:rPr lang="en-US" altLang="ko-KR" dirty="0"/>
              <a:t>e.g. </a:t>
            </a:r>
          </a:p>
          <a:p>
            <a:r>
              <a:rPr lang="en-US" altLang="ko-KR" dirty="0"/>
              <a:t>1-iter : fold 5 is test data</a:t>
            </a:r>
          </a:p>
          <a:p>
            <a:r>
              <a:rPr lang="en-US" altLang="ko-KR" dirty="0"/>
              <a:t>2-iter : fold 4 is test data…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get averaging each test accuracy for final test 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5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5BDBB-B582-42AF-86DC-E7E53B26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split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B0419-E0A9-406F-9BA8-6FCF2E2F6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set : train for model</a:t>
            </a:r>
          </a:p>
          <a:p>
            <a:r>
              <a:rPr lang="en-US" altLang="ko-KR" dirty="0"/>
              <a:t>Validation set : Optimize or test for model before applying model to test set</a:t>
            </a:r>
          </a:p>
          <a:p>
            <a:r>
              <a:rPr lang="en-US" altLang="ko-KR" dirty="0"/>
              <a:t>Test set : test for model -&gt; Don’t use this data before calculating test accuracy!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4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16DB-37AA-4967-946E-A219AD7E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Caution!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95843-F0AE-4E08-8D8B-D4FAFDFD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Cross validation is always not give a best solution</a:t>
            </a:r>
          </a:p>
          <a:p>
            <a:r>
              <a:rPr lang="en-US" altLang="ko-KR" dirty="0"/>
              <a:t>It only helps to find general(robust) parameter when you choose hyper-parameter, but it is not always optimal.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90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233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Evaluation</vt:lpstr>
      <vt:lpstr>Why evaluation is to be needed</vt:lpstr>
      <vt:lpstr>Performance evaluation</vt:lpstr>
      <vt:lpstr>Performance evaluation measures</vt:lpstr>
      <vt:lpstr>Performance evaluation</vt:lpstr>
      <vt:lpstr>Data split</vt:lpstr>
      <vt:lpstr>Cross Validation</vt:lpstr>
      <vt:lpstr>Data split</vt:lpstr>
      <vt:lpstr>Caution!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dc:creator>김태림</dc:creator>
  <cp:lastModifiedBy>민태홍</cp:lastModifiedBy>
  <cp:revision>29</cp:revision>
  <dcterms:created xsi:type="dcterms:W3CDTF">2018-03-07T14:28:07Z</dcterms:created>
  <dcterms:modified xsi:type="dcterms:W3CDTF">2018-03-08T04:13:47Z</dcterms:modified>
</cp:coreProperties>
</file>