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4" r:id="rId8"/>
    <p:sldId id="265" r:id="rId9"/>
    <p:sldId id="260" r:id="rId10"/>
    <p:sldId id="267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59E60-D269-4FB9-A97B-3FB83DBA5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2D4AA9-DC98-48E4-950B-2A444B9BD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C2FCC5-4865-419F-883C-07E7352B5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9113-AAB4-403A-9098-DB7DA34FCC57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28BE73-AC03-480F-80BF-5E294F80B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FA1420-1EFD-4A2E-93A6-63965C5AA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A8E7-239B-4482-ADFF-86BB8DADA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853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A0F6F-1549-4563-BC85-C80ED8519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B7A8A4-0F84-4066-B39B-496520E80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422B2C-8385-4184-B2BE-82A0E0D72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9113-AAB4-403A-9098-DB7DA34FCC57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FDF332-EB62-4E74-B051-CFABFBE31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5D8FCB-4D62-4747-88B9-B799698F7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A8E7-239B-4482-ADFF-86BB8DADA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609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C0F362A-8316-4802-9D36-A33280F6B9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80754C-6501-418C-AE6A-288E5F58E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510819-EE68-4F64-9100-C04052987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9113-AAB4-403A-9098-DB7DA34FCC57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643538-5646-4D43-994B-925539A65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E2CD57-A8BE-460A-B531-B21CBFD79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A8E7-239B-4482-ADFF-86BB8DADA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149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1CBAF-F7C9-4128-B692-54083F542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20DFEB-CD46-4FEC-B19C-06C279674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228CC5-3728-479C-B6C1-982C63518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9113-AAB4-403A-9098-DB7DA34FCC57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EE4B91-2533-42D7-A6DB-2725CD42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C237A8-5BF6-476A-ADAB-3036710A3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A8E7-239B-4482-ADFF-86BB8DADA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78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F0B688-A57A-440F-961A-AD8A719EA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4E85DA-7828-4948-98BC-39B951CE2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A8B05-C7B1-4198-B6F3-84FBEFD8B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9113-AAB4-403A-9098-DB7DA34FCC57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5467B4-A55A-441F-9F10-23FB38CCE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EDD682-E54D-4478-BCAC-C1E392E1F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A8E7-239B-4482-ADFF-86BB8DADA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75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0C1A2-AEB5-45EE-81DF-3CC8CCB16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C263F1-C762-45AA-8E85-23775738F6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20DE7B-C1BD-4FC2-8B5E-BA2286232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709D30-8BB4-44C1-8A4B-8131063B2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9113-AAB4-403A-9098-DB7DA34FCC57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475D04-FEE7-4202-8188-5CFE15589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869DE7-5B89-481F-8C65-5240BB60B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A8E7-239B-4482-ADFF-86BB8DADA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085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A3685-B5F7-4B50-B309-58B4AC850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F71F6B-65FF-4B2B-BBBE-DA7716A9D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87F454-4CF4-46BF-B5AE-E738B23F5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7A697A-B382-442B-B60A-3D641A5629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544121C-2B64-420C-A0DA-F689C7881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836EE4-9C00-4865-911E-60E3BB70C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9113-AAB4-403A-9098-DB7DA34FCC57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4B5527-D0E1-4701-9168-4F82A3DAB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3325E5-8D7E-48F5-8DE4-0FF04FF4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A8E7-239B-4482-ADFF-86BB8DADA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691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E4DD5-6453-4C01-9964-E514F42C8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6A9569-CD9A-487D-9DEC-F9B6101F0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9113-AAB4-403A-9098-DB7DA34FCC57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7751BD-1EB5-4159-8F67-8E1714B88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64C00C-5C33-4275-9587-4D13FE249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A8E7-239B-4482-ADFF-86BB8DADA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323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45DD50-DD4B-4893-91C8-5354F443F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9113-AAB4-403A-9098-DB7DA34FCC57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A21067-C54F-43BB-8C19-8407C6B2E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B3F51A-3477-4B0C-85AF-C7ECFAFE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A8E7-239B-4482-ADFF-86BB8DADA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052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BDA0D-BE38-4A64-A3DD-5B3FE69E4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04932C-030A-40C9-843B-9B2256277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F60539-56C6-4AE4-85BD-636565D9A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12E8FA-02A7-42DE-8153-82008544F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9113-AAB4-403A-9098-DB7DA34FCC57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B677F4-EACB-40C0-8DE3-D9565BB3F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AC8A84-7AC8-45FC-B6BC-168C82E6C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A8E7-239B-4482-ADFF-86BB8DADA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21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04F29-1EBE-4EAD-B2CB-7AC114A4D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376533-EEEC-49AC-99F9-D19B27AAE1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5BD8D7-0DA3-4B7D-8175-02C137360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92A01C-242C-46A8-86B9-4B9C1FEA5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9113-AAB4-403A-9098-DB7DA34FCC57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273E56-25E8-4474-B2B8-ED755B3CA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D0EC1C-B3A5-4683-97A7-A65105260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A8E7-239B-4482-ADFF-86BB8DADA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114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AF7EBD-42CE-49DB-8231-AEF02DC1E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5D3F73-5886-476F-9BE6-4817DDE12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74160-83EB-41F4-9276-9C8D735576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29113-AAB4-403A-9098-DB7DA34FCC57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D44CDE-FB3B-4AD3-9CFE-5E8BF0373B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F43216-C11B-4363-93B1-64EDB756A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2A8E7-239B-4482-ADFF-86BB8DADA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413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FB2B8-3354-44B4-AEB6-EEEB29AA89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Classification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17EAEC-644D-4379-AE71-743E833B72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2018/03/06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4473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E7BED-0CE1-4574-ABF8-4583A72E0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SVM(Support Vector Machine)</a:t>
            </a:r>
            <a:endParaRPr lang="ko-KR" altLang="en-US" dirty="0"/>
          </a:p>
        </p:txBody>
      </p:sp>
      <p:pic>
        <p:nvPicPr>
          <p:cNvPr id="6" name="Picture 2" descr="svm에 대한 이미지 검색결과">
            <a:extLst>
              <a:ext uri="{FF2B5EF4-FFF2-40B4-BE49-F238E27FC236}">
                <a16:creationId xmlns:a16="http://schemas.microsoft.com/office/drawing/2014/main" id="{531677B2-8D3A-46F4-801C-0F2C09134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061" y="1902236"/>
            <a:ext cx="3935135" cy="3882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527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E7BED-0CE1-4574-ABF8-4583A72E0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7287"/>
            <a:ext cx="10515600" cy="1325563"/>
          </a:xfrm>
        </p:spPr>
        <p:txBody>
          <a:bodyPr/>
          <a:lstStyle/>
          <a:p>
            <a:r>
              <a:rPr lang="en-US" altLang="ko-KR" dirty="0"/>
              <a:t>SVM(Support Vector Machine)</a:t>
            </a:r>
            <a:endParaRPr lang="ko-KR" altLang="en-US" dirty="0"/>
          </a:p>
        </p:txBody>
      </p:sp>
      <p:pic>
        <p:nvPicPr>
          <p:cNvPr id="8196" name="Picture 4" descr="svm에 대한 이미지 검색결과">
            <a:extLst>
              <a:ext uri="{FF2B5EF4-FFF2-40B4-BE49-F238E27FC236}">
                <a16:creationId xmlns:a16="http://schemas.microsoft.com/office/drawing/2014/main" id="{3822BC4A-622C-4717-A649-8868E69E8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192" y="1777591"/>
            <a:ext cx="7540697" cy="373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112B41-2307-41B3-B802-4A440D815034}"/>
              </a:ext>
            </a:extLst>
          </p:cNvPr>
          <p:cNvSpPr txBox="1"/>
          <p:nvPr/>
        </p:nvSpPr>
        <p:spPr>
          <a:xfrm>
            <a:off x="1367405" y="5872294"/>
            <a:ext cx="8271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Kernel trick</a:t>
            </a:r>
            <a:r>
              <a:rPr lang="ko-KR" altLang="en-US" dirty="0"/>
              <a:t>을 이용하여 효율적으로 데이터를 고차원에 매핑할 수 있다</a:t>
            </a:r>
            <a:r>
              <a:rPr lang="en-US" altLang="ko-KR" dirty="0"/>
              <a:t>.</a:t>
            </a:r>
          </a:p>
        </p:txBody>
      </p:sp>
      <p:pic>
        <p:nvPicPr>
          <p:cNvPr id="8198" name="Picture 6" descr="svm에 대한 이미지 검색결과">
            <a:extLst>
              <a:ext uri="{FF2B5EF4-FFF2-40B4-BE49-F238E27FC236}">
                <a16:creationId xmlns:a16="http://schemas.microsoft.com/office/drawing/2014/main" id="{28FA673F-FCB0-4329-B6E4-99740CA2E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0" y="2499341"/>
            <a:ext cx="285750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84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F40E9F-8FE4-42E4-92C7-BC2EAFFB6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Classification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B4E04B-C8FF-4ADB-A891-2233A21A0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supervised learning</a:t>
            </a:r>
            <a:r>
              <a:rPr lang="ko-KR" altLang="en-US" dirty="0"/>
              <a:t>을 통해 학습된다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Label(</a:t>
            </a:r>
            <a:r>
              <a:rPr lang="ko-KR" altLang="en-US" dirty="0"/>
              <a:t>정답</a:t>
            </a:r>
            <a:r>
              <a:rPr lang="en-US" altLang="ko-KR" dirty="0"/>
              <a:t>)</a:t>
            </a:r>
            <a:r>
              <a:rPr lang="ko-KR" altLang="en-US" dirty="0"/>
              <a:t>이 있는 </a:t>
            </a:r>
            <a:r>
              <a:rPr lang="en-US" altLang="ko-KR" dirty="0"/>
              <a:t>training data</a:t>
            </a:r>
            <a:r>
              <a:rPr lang="ko-KR" altLang="en-US" dirty="0"/>
              <a:t>를 분류기가 학습</a:t>
            </a:r>
            <a:endParaRPr lang="en-US" altLang="ko-KR" dirty="0"/>
          </a:p>
          <a:p>
            <a:pPr lvl="1"/>
            <a:r>
              <a:rPr lang="ko-KR" altLang="en-US" dirty="0"/>
              <a:t>학습된 분류기가 </a:t>
            </a:r>
            <a:r>
              <a:rPr lang="en-US" altLang="ko-KR" dirty="0"/>
              <a:t>test data</a:t>
            </a:r>
            <a:r>
              <a:rPr lang="ko-KR" altLang="en-US" dirty="0"/>
              <a:t>의 </a:t>
            </a:r>
            <a:r>
              <a:rPr lang="en-US" altLang="ko-KR" dirty="0"/>
              <a:t>Label(</a:t>
            </a:r>
            <a:r>
              <a:rPr lang="ko-KR" altLang="en-US" dirty="0"/>
              <a:t>정답</a:t>
            </a:r>
            <a:r>
              <a:rPr lang="en-US" altLang="ko-KR" dirty="0"/>
              <a:t>)</a:t>
            </a:r>
            <a:r>
              <a:rPr lang="ko-KR" altLang="en-US" dirty="0"/>
              <a:t>을 예측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결과값은 </a:t>
            </a:r>
            <a:r>
              <a:rPr lang="en-US" altLang="ko-KR" dirty="0"/>
              <a:t>discrete label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데이터에 따라 더 잘 작동하는 분류기는 달라진다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같은 분류기를 사용하더라도 최적화할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6638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5607F-7CC9-465B-BEEF-188DD0F2B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K-NN(K-Nearest Neighbor)</a:t>
            </a:r>
            <a:endParaRPr lang="ko-KR" altLang="en-US" dirty="0"/>
          </a:p>
        </p:txBody>
      </p:sp>
      <p:pic>
        <p:nvPicPr>
          <p:cNvPr id="1026" name="Picture 2" descr="knn_mov5">
            <a:extLst>
              <a:ext uri="{FF2B5EF4-FFF2-40B4-BE49-F238E27FC236}">
                <a16:creationId xmlns:a16="http://schemas.microsoft.com/office/drawing/2014/main" id="{205180CC-D3A8-4D67-A40F-5A5F5E38979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09" y="1545672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1C7E34-52B6-4415-9C45-71AF890667BE}"/>
              </a:ext>
            </a:extLst>
          </p:cNvPr>
          <p:cNvSpPr txBox="1"/>
          <p:nvPr/>
        </p:nvSpPr>
        <p:spPr>
          <a:xfrm>
            <a:off x="6174297" y="2038524"/>
            <a:ext cx="557029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dirty="0"/>
              <a:t>이웃한 </a:t>
            </a:r>
            <a:r>
              <a:rPr lang="en-US" altLang="ko-KR" dirty="0"/>
              <a:t>K</a:t>
            </a:r>
            <a:r>
              <a:rPr lang="ko-KR" altLang="en-US" dirty="0"/>
              <a:t>개의 점들</a:t>
            </a:r>
            <a:r>
              <a:rPr lang="en-US" altLang="ko-KR" dirty="0"/>
              <a:t>(training data)</a:t>
            </a:r>
            <a:r>
              <a:rPr lang="ko-KR" altLang="en-US" dirty="0"/>
              <a:t>을 통해 현재 점</a:t>
            </a:r>
            <a:r>
              <a:rPr lang="en-US" altLang="ko-KR" dirty="0"/>
              <a:t>(test data)</a:t>
            </a:r>
            <a:r>
              <a:rPr lang="ko-KR" altLang="en-US" dirty="0"/>
              <a:t>의 </a:t>
            </a:r>
            <a:r>
              <a:rPr lang="en-US" altLang="ko-KR" dirty="0"/>
              <a:t>label</a:t>
            </a:r>
            <a:r>
              <a:rPr lang="ko-KR" altLang="en-US" dirty="0"/>
              <a:t>을 결정</a:t>
            </a:r>
            <a:endParaRPr lang="en-US" altLang="ko-K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dirty="0"/>
              <a:t>K</a:t>
            </a:r>
            <a:r>
              <a:rPr lang="ko-KR" altLang="en-US" dirty="0"/>
              <a:t>는 사용자가 설정하는 </a:t>
            </a:r>
            <a:r>
              <a:rPr lang="en-US" altLang="ko-KR" dirty="0"/>
              <a:t>hyper-parameter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dirty="0"/>
              <a:t>이상적인 </a:t>
            </a:r>
            <a:r>
              <a:rPr lang="en-US" altLang="ko-KR" dirty="0"/>
              <a:t>K</a:t>
            </a:r>
            <a:r>
              <a:rPr lang="ko-KR" altLang="en-US" dirty="0"/>
              <a:t>값은 </a:t>
            </a:r>
            <a:r>
              <a:rPr lang="en-US" altLang="ko-KR" dirty="0"/>
              <a:t>cross validation</a:t>
            </a:r>
            <a:r>
              <a:rPr lang="ko-KR" altLang="en-US" dirty="0"/>
              <a:t>을 통해 구할 수 있다</a:t>
            </a:r>
            <a:r>
              <a:rPr lang="en-US" altLang="ko-KR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dirty="0"/>
              <a:t>데이터를 학습하는 데 걸리는 시간</a:t>
            </a:r>
            <a:r>
              <a:rPr lang="en-US" altLang="ko-KR" dirty="0"/>
              <a:t>(O(1))</a:t>
            </a:r>
            <a:r>
              <a:rPr lang="ko-KR" altLang="en-US" dirty="0"/>
              <a:t>은 짧지만</a:t>
            </a:r>
            <a:r>
              <a:rPr lang="en-US" altLang="ko-KR" dirty="0"/>
              <a:t>, </a:t>
            </a:r>
            <a:r>
              <a:rPr lang="ko-KR" altLang="en-US" dirty="0"/>
              <a:t>테스트하는 데 걸리는 시간</a:t>
            </a:r>
            <a:r>
              <a:rPr lang="en-US" altLang="ko-KR" dirty="0"/>
              <a:t>(O(np))</a:t>
            </a:r>
            <a:r>
              <a:rPr lang="ko-KR" altLang="en-US" dirty="0"/>
              <a:t>은 길다</a:t>
            </a:r>
            <a:r>
              <a:rPr lang="en-US" altLang="ko-KR" dirty="0"/>
              <a:t>.</a:t>
            </a:r>
          </a:p>
          <a:p>
            <a:pPr algn="just"/>
            <a:r>
              <a:rPr lang="en-US" altLang="ko-KR" dirty="0"/>
              <a:t>(</a:t>
            </a:r>
            <a:r>
              <a:rPr lang="ko-KR" altLang="en-US" dirty="0"/>
              <a:t>이 때</a:t>
            </a:r>
            <a:r>
              <a:rPr lang="en-US" altLang="ko-KR" dirty="0"/>
              <a:t>, n=example</a:t>
            </a:r>
            <a:r>
              <a:rPr lang="ko-KR" altLang="en-US" dirty="0"/>
              <a:t>의 수</a:t>
            </a:r>
            <a:r>
              <a:rPr lang="en-US" altLang="ko-KR" dirty="0"/>
              <a:t>, p</a:t>
            </a:r>
            <a:r>
              <a:rPr lang="en-US" altLang="ko-KR"/>
              <a:t>=dimension </a:t>
            </a:r>
            <a:r>
              <a:rPr lang="ko-KR" altLang="en-US"/>
              <a:t>크기</a:t>
            </a:r>
            <a:r>
              <a:rPr lang="en-US" altLang="ko-KR"/>
              <a:t>)</a:t>
            </a:r>
            <a:r>
              <a:rPr lang="ko-KR" altLang="en-US"/>
              <a:t> </a:t>
            </a:r>
            <a:endParaRPr lang="en-US" altLang="ko-KR" dirty="0"/>
          </a:p>
          <a:p>
            <a:pPr algn="just"/>
            <a:endParaRPr lang="en-US" altLang="ko-K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dirty="0"/>
              <a:t>고차원의 데이터에 대해서는 사용하기 어려움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9975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5607F-7CC9-465B-BEEF-188DD0F2B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K-NN(K-Nearest Neighbor)</a:t>
            </a:r>
            <a:endParaRPr lang="ko-KR" altLang="en-US" dirty="0"/>
          </a:p>
        </p:txBody>
      </p:sp>
      <p:pic>
        <p:nvPicPr>
          <p:cNvPr id="2050" name="Picture 2" descr="knn computational complexity에 대한 이미지 검색결과">
            <a:extLst>
              <a:ext uri="{FF2B5EF4-FFF2-40B4-BE49-F238E27FC236}">
                <a16:creationId xmlns:a16="http://schemas.microsoft.com/office/drawing/2014/main" id="{0FD4224C-C12A-40D4-AB19-3FE1AC97F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68" y="2339651"/>
            <a:ext cx="10680263" cy="268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561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28147C-1A09-4A66-8CCD-4B1F116B4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Decision Tree</a:t>
            </a:r>
            <a:endParaRPr lang="ko-KR" altLang="en-US" dirty="0"/>
          </a:p>
        </p:txBody>
      </p:sp>
      <p:pic>
        <p:nvPicPr>
          <p:cNvPr id="4098" name="Picture 2" descr="decision tree에 대한 이미지 검색결과">
            <a:extLst>
              <a:ext uri="{FF2B5EF4-FFF2-40B4-BE49-F238E27FC236}">
                <a16:creationId xmlns:a16="http://schemas.microsoft.com/office/drawing/2014/main" id="{80D844FC-E219-45C5-A917-4C45D5009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5974"/>
            <a:ext cx="3679177" cy="432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1C94E3-4B4F-40F4-A484-5CBEFEF801CE}"/>
              </a:ext>
            </a:extLst>
          </p:cNvPr>
          <p:cNvSpPr txBox="1"/>
          <p:nvPr/>
        </p:nvSpPr>
        <p:spPr>
          <a:xfrm>
            <a:off x="5368954" y="1690688"/>
            <a:ext cx="581357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dirty="0"/>
              <a:t>어떤 규칙들을 통해 </a:t>
            </a:r>
            <a:r>
              <a:rPr lang="en-US" altLang="ko-KR" dirty="0"/>
              <a:t>test data</a:t>
            </a:r>
            <a:r>
              <a:rPr lang="ko-KR" altLang="en-US" dirty="0"/>
              <a:t>의 </a:t>
            </a:r>
            <a:r>
              <a:rPr lang="en-US" altLang="ko-KR" dirty="0"/>
              <a:t>label</a:t>
            </a:r>
            <a:r>
              <a:rPr lang="ko-KR" altLang="en-US" dirty="0"/>
              <a:t>을 결정</a:t>
            </a:r>
            <a:endParaRPr lang="en-US" altLang="ko-KR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ko-KR" altLang="en-US" dirty="0"/>
              <a:t>어떤 규칙들은 </a:t>
            </a:r>
            <a:r>
              <a:rPr lang="en-US" altLang="ko-KR" dirty="0"/>
              <a:t>training data</a:t>
            </a:r>
            <a:r>
              <a:rPr lang="ko-KR" altLang="en-US" dirty="0"/>
              <a:t>를 통해 학습됨</a:t>
            </a:r>
            <a:endParaRPr lang="en-US" altLang="ko-KR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ko-KR" dirty="0"/>
              <a:t>Training data</a:t>
            </a:r>
            <a:r>
              <a:rPr lang="ko-KR" altLang="en-US" dirty="0"/>
              <a:t>들 간 </a:t>
            </a:r>
            <a:r>
              <a:rPr lang="en-US" altLang="ko-KR" dirty="0"/>
              <a:t>MSE(Mean Squared Error)</a:t>
            </a:r>
            <a:r>
              <a:rPr lang="ko-KR" altLang="en-US" dirty="0"/>
              <a:t>값이 가장 작아지게 하는 규칙을 선택</a:t>
            </a:r>
            <a:endParaRPr lang="en-US" altLang="ko-KR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dirty="0"/>
              <a:t>Pruning</a:t>
            </a:r>
            <a:r>
              <a:rPr lang="ko-KR" altLang="en-US" dirty="0"/>
              <a:t>을 통해 최적화 될 수 있음</a:t>
            </a:r>
            <a:endParaRPr lang="en-US" altLang="ko-K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dirty="0"/>
              <a:t>매우 직관적인 알고리즘</a:t>
            </a:r>
            <a:endParaRPr lang="en-US" altLang="ko-K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dirty="0"/>
              <a:t>데이터를 테스트하는 데 걸리는 시간이 짧음</a:t>
            </a:r>
            <a:endParaRPr lang="en-US" altLang="ko-K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dirty="0"/>
              <a:t> </a:t>
            </a:r>
            <a:r>
              <a:rPr lang="en-US" altLang="ko-KR" dirty="0"/>
              <a:t>training data</a:t>
            </a:r>
            <a:r>
              <a:rPr lang="ko-KR" altLang="en-US" dirty="0"/>
              <a:t>의 변화에 의해 모델이 크게 바뀔 수 있다</a:t>
            </a:r>
            <a:r>
              <a:rPr lang="en-US" altLang="ko-KR" dirty="0"/>
              <a:t>(</a:t>
            </a:r>
            <a:r>
              <a:rPr lang="ko-KR" altLang="en-US" dirty="0"/>
              <a:t>불안정성</a:t>
            </a:r>
            <a:r>
              <a:rPr lang="en-US" altLang="ko-KR" dirty="0"/>
              <a:t>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dirty="0"/>
              <a:t>고차원의 데이터에 대해서는 사용하기 어려움</a:t>
            </a:r>
          </a:p>
        </p:txBody>
      </p:sp>
    </p:spTree>
    <p:extLst>
      <p:ext uri="{BB962C8B-B14F-4D97-AF65-F5344CB8AC3E}">
        <p14:creationId xmlns:p14="http://schemas.microsoft.com/office/powerpoint/2010/main" val="1223452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28147C-1A09-4A66-8CCD-4B1F116B4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Decision Tree</a:t>
            </a:r>
            <a:endParaRPr lang="ko-KR" altLang="en-US" dirty="0"/>
          </a:p>
        </p:txBody>
      </p:sp>
      <p:pic>
        <p:nvPicPr>
          <p:cNvPr id="3074" name="Picture 2" descr="decision tree에 대한 이미지 검색결과">
            <a:extLst>
              <a:ext uri="{FF2B5EF4-FFF2-40B4-BE49-F238E27FC236}">
                <a16:creationId xmlns:a16="http://schemas.microsoft.com/office/drawing/2014/main" id="{C251F6F2-79D7-4E92-9C1D-1F8920F57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422" y="2032355"/>
            <a:ext cx="92583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8767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28147C-1A09-4A66-8CCD-4B1F116B4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Decision Tree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0C7FBF-3C26-4257-9C9C-14FD2CEB6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061" y="1690688"/>
            <a:ext cx="8695732" cy="31107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8EF291-0453-4D49-B4CE-8F3DA91D0C10}"/>
              </a:ext>
            </a:extLst>
          </p:cNvPr>
          <p:cNvSpPr txBox="1"/>
          <p:nvPr/>
        </p:nvSpPr>
        <p:spPr>
          <a:xfrm>
            <a:off x="1124125" y="5343786"/>
            <a:ext cx="9479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규칙은 데이터에 매우 민감하다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조금만 다른 데이터가 학습되면 규칙은 매우 달라질 수 있다</a:t>
            </a:r>
          </a:p>
        </p:txBody>
      </p:sp>
    </p:spTree>
    <p:extLst>
      <p:ext uri="{BB962C8B-B14F-4D97-AF65-F5344CB8AC3E}">
        <p14:creationId xmlns:p14="http://schemas.microsoft.com/office/powerpoint/2010/main" val="1210429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28147C-1A09-4A66-8CCD-4B1F116B4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Decision Tree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8EF291-0453-4D49-B4CE-8F3DA91D0C10}"/>
              </a:ext>
            </a:extLst>
          </p:cNvPr>
          <p:cNvSpPr txBox="1"/>
          <p:nvPr/>
        </p:nvSpPr>
        <p:spPr>
          <a:xfrm>
            <a:off x="1090569" y="5485206"/>
            <a:ext cx="947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왼쪽은 </a:t>
            </a:r>
            <a:r>
              <a:rPr lang="en-US" altLang="ko-KR" dirty="0"/>
              <a:t>pruning </a:t>
            </a:r>
            <a:r>
              <a:rPr lang="ko-KR" altLang="en-US" dirty="0"/>
              <a:t>하기 전</a:t>
            </a:r>
            <a:r>
              <a:rPr lang="en-US" altLang="ko-KR" dirty="0"/>
              <a:t>, </a:t>
            </a:r>
            <a:r>
              <a:rPr lang="ko-KR" altLang="en-US" dirty="0"/>
              <a:t>오른쪽은 </a:t>
            </a:r>
            <a:r>
              <a:rPr lang="en-US" altLang="ko-KR" dirty="0"/>
              <a:t>pruning </a:t>
            </a:r>
            <a:r>
              <a:rPr lang="ko-KR" altLang="en-US" dirty="0"/>
              <a:t>한 후의 그림</a:t>
            </a:r>
            <a:endParaRPr lang="en-US" altLang="ko-KR" dirty="0"/>
          </a:p>
        </p:txBody>
      </p:sp>
      <p:pic>
        <p:nvPicPr>
          <p:cNvPr id="5122" name="Picture 2" descr="https://cdn-images-1.medium.com/max/800/1*xFJqrjeZEjiY2ed94tNVdA.png">
            <a:extLst>
              <a:ext uri="{FF2B5EF4-FFF2-40B4-BE49-F238E27FC236}">
                <a16:creationId xmlns:a16="http://schemas.microsoft.com/office/drawing/2014/main" id="{140E9427-B1BB-43B5-AA4D-B8DFF7AB4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615" y="2016774"/>
            <a:ext cx="7485776" cy="332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413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E7BED-0CE1-4574-ABF8-4583A72E0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SVM(Support Vector Machine)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5C7842-6DE5-47F9-AF1E-E7B72A94D533}"/>
              </a:ext>
            </a:extLst>
          </p:cNvPr>
          <p:cNvSpPr txBox="1"/>
          <p:nvPr/>
        </p:nvSpPr>
        <p:spPr>
          <a:xfrm>
            <a:off x="5687736" y="1844267"/>
            <a:ext cx="593940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dirty="0"/>
              <a:t>두 클래스의 간격</a:t>
            </a:r>
            <a:r>
              <a:rPr lang="en-US" altLang="ko-KR" dirty="0"/>
              <a:t>(Margin)</a:t>
            </a:r>
            <a:r>
              <a:rPr lang="ko-KR" altLang="en-US" dirty="0"/>
              <a:t>을 가장 크게 하는 </a:t>
            </a:r>
            <a:r>
              <a:rPr lang="en-US" altLang="ko-KR" dirty="0"/>
              <a:t>support- vectors</a:t>
            </a:r>
            <a:r>
              <a:rPr lang="ko-KR" altLang="en-US" dirty="0"/>
              <a:t>를 찾아 분류 수행</a:t>
            </a:r>
            <a:endParaRPr lang="en-US" altLang="ko-K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dirty="0"/>
              <a:t>가장 기본적으로 사용되는 분류기 모델</a:t>
            </a:r>
            <a:endParaRPr lang="en-US" altLang="ko-K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dirty="0"/>
              <a:t>데이터를 테스트하는 데 걸리는 시간이 짧음</a:t>
            </a:r>
            <a:endParaRPr lang="en-US" altLang="ko-K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dirty="0"/>
              <a:t>데이터의 특성에 따라 변형된 </a:t>
            </a:r>
            <a:r>
              <a:rPr lang="en-US" altLang="ko-KR" dirty="0"/>
              <a:t>SVM </a:t>
            </a:r>
            <a:r>
              <a:rPr lang="ko-KR" altLang="en-US" dirty="0"/>
              <a:t>모델을 적용할 수 있음</a:t>
            </a:r>
            <a:endParaRPr lang="en-US" altLang="ko-K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dirty="0"/>
              <a:t>고차원의 데이터에 대해서도 사용 가능</a:t>
            </a:r>
            <a:endParaRPr lang="en-US" altLang="ko-K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7" name="Picture 6" descr="svm에 대한 이미지 검색결과">
            <a:extLst>
              <a:ext uri="{FF2B5EF4-FFF2-40B4-BE49-F238E27FC236}">
                <a16:creationId xmlns:a16="http://schemas.microsoft.com/office/drawing/2014/main" id="{30DD8B1D-395D-4958-91C4-1406A1F33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91" y="1844267"/>
            <a:ext cx="3881131" cy="3803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110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1546</TotalTime>
  <Words>311</Words>
  <Application>Microsoft Office PowerPoint</Application>
  <PresentationFormat>와이드스크린</PresentationFormat>
  <Paragraphs>58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Classification</vt:lpstr>
      <vt:lpstr>Classification</vt:lpstr>
      <vt:lpstr>K-NN(K-Nearest Neighbor)</vt:lpstr>
      <vt:lpstr>K-NN(K-Nearest Neighbor)</vt:lpstr>
      <vt:lpstr>Decision Tree</vt:lpstr>
      <vt:lpstr>Decision Tree</vt:lpstr>
      <vt:lpstr>Decision Tree</vt:lpstr>
      <vt:lpstr>Decision Tree</vt:lpstr>
      <vt:lpstr>SVM(Support Vector Machine)</vt:lpstr>
      <vt:lpstr>SVM(Support Vector Machine)</vt:lpstr>
      <vt:lpstr>SVM(Support Vector Machine)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</dc:title>
  <dc:creator>TaeRim Kim</dc:creator>
  <cp:lastModifiedBy>민태홍</cp:lastModifiedBy>
  <cp:revision>22</cp:revision>
  <dcterms:created xsi:type="dcterms:W3CDTF">2018-03-04T07:37:43Z</dcterms:created>
  <dcterms:modified xsi:type="dcterms:W3CDTF">2018-03-07T01:42:47Z</dcterms:modified>
</cp:coreProperties>
</file>