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0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AAAF66-3E3A-4D12-AA60-2C31DA8479D7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088D4-2CD5-4AC3-84F5-6BB7562DC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7392-CD3E-455C-826C-189E4664DC8A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A2C80-5387-4D99-A737-FBB827EEF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0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472588-9263-4462-8159-84C1B9E05020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506C2-16D2-463A-9816-DFBDFF48C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B0D9C-6745-41DF-AB41-6381B24AF808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C0F3D-2CC6-4C59-92FA-FA2D23EDB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AA54BF-9728-45BE-9CDC-E5D166A98539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CD36C6-4E50-4976-A24C-B2A59788A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B2589-BBCF-41B1-85ED-9AA74DF25314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88A83-87A5-43D9-A953-998B08979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B4F23-8F18-4A0B-90D2-8EBB21F1BEF1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32DCA-54B9-46EE-B7E5-5C0D7771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A33DE2-F270-45E5-A1B9-1EEDF73D0754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2C3D91-BC2D-4201-9F1A-50C46F657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9D4999-416E-4846-8494-E54A8AD50EEB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619CF4-E8F0-4F16-B9D5-E49647D25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A49503-0AAA-4A04-8DD1-456990DEC82A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4F3EE1-F767-47AA-BE7D-9DFAD8477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E24D94-2EEC-417D-A131-033D5CD463DB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5A4572-5EAE-4315-A9E4-C88D7A9E4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A7C5365B-4613-40E3-9B2A-BA83935392C3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604FA8BF-67B5-4F49-9ACD-59109D686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9" r:id="rId2"/>
    <p:sldLayoutId id="2147483744" r:id="rId3"/>
    <p:sldLayoutId id="2147483740" r:id="rId4"/>
    <p:sldLayoutId id="2147483741" r:id="rId5"/>
    <p:sldLayoutId id="2147483745" r:id="rId6"/>
    <p:sldLayoutId id="2147483746" r:id="rId7"/>
    <p:sldLayoutId id="2147483747" r:id="rId8"/>
    <p:sldLayoutId id="2147483748" r:id="rId9"/>
    <p:sldLayoutId id="2147483742" r:id="rId10"/>
    <p:sldLayoutId id="21474837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ic-world.com/verilog/synthesis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camera.com/sphinx/fpga-verilog-sig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Verilog 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ECE 369 University of Arizona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will not synthesize if it contains: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real data type </a:t>
            </a:r>
          </a:p>
          <a:p>
            <a:pPr eaLnBrk="1" hangingPunct="1"/>
            <a:r>
              <a:rPr lang="en-US" altLang="en-US"/>
              <a:t>time data type</a:t>
            </a:r>
          </a:p>
          <a:p>
            <a:pPr eaLnBrk="1" hangingPunct="1"/>
            <a:r>
              <a:rPr lang="en-US" altLang="en-US"/>
              <a:t>delays   e.g. #10</a:t>
            </a:r>
          </a:p>
          <a:p>
            <a:pPr eaLnBrk="1" hangingPunct="1"/>
            <a:r>
              <a:rPr lang="en-US" altLang="en-US"/>
              <a:t>force and release data types</a:t>
            </a:r>
          </a:p>
          <a:p>
            <a:pPr eaLnBrk="1" hangingPunct="1"/>
            <a:r>
              <a:rPr lang="en-US" altLang="en-US"/>
              <a:t>assign and deassign of reg data types. Assignments for wires are allowed</a:t>
            </a:r>
          </a:p>
          <a:p>
            <a:pPr eaLnBrk="1" hangingPunct="1"/>
            <a:r>
              <a:rPr lang="en-US" altLang="en-US"/>
              <a:t>In always or initial blocks, assign value to a wire type.</a:t>
            </a:r>
          </a:p>
          <a:p>
            <a:pPr eaLnBrk="1" hangingPunct="1"/>
            <a:r>
              <a:rPr lang="en-US" altLang="en-US"/>
              <a:t>primitives with the exception of gate level primitives</a:t>
            </a:r>
          </a:p>
          <a:p>
            <a:pPr eaLnBrk="1" hangingPunct="1"/>
            <a:r>
              <a:rPr lang="en-US" altLang="en-US">
                <a:hlinkClick r:id="rId2"/>
              </a:rPr>
              <a:t>http://www.asic-world.com/verilog/synthesis2.html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(Assign value to </a:t>
            </a:r>
            <a:r>
              <a:rPr lang="en-US" altLang="en-US">
                <a:solidFill>
                  <a:srgbClr val="00B0F0"/>
                </a:solidFill>
              </a:rPr>
              <a:t>wire</a:t>
            </a:r>
            <a:r>
              <a:rPr lang="en-US" altLang="en-US"/>
              <a:t>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143000"/>
            <a:ext cx="47720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457450"/>
            <a:ext cx="84820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46038" y="3232150"/>
            <a:ext cx="92884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Notice, the ReadData1 is not a </a:t>
            </a:r>
            <a:r>
              <a:rPr lang="en-US" altLang="en-US">
                <a:solidFill>
                  <a:srgbClr val="00B0F0"/>
                </a:solidFill>
              </a:rPr>
              <a:t>reg</a:t>
            </a:r>
            <a:r>
              <a:rPr lang="en-US" altLang="en-US"/>
              <a:t> type, by default, output is </a:t>
            </a:r>
            <a:r>
              <a:rPr lang="en-US" altLang="en-US">
                <a:solidFill>
                  <a:srgbClr val="00B0F0"/>
                </a:solidFill>
              </a:rPr>
              <a:t>wire</a:t>
            </a:r>
            <a:r>
              <a:rPr lang="en-US" altLang="en-US"/>
              <a:t> typed.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 </a:t>
            </a:r>
            <a:r>
              <a:rPr lang="en-US" altLang="en-US">
                <a:solidFill>
                  <a:srgbClr val="00B0F0"/>
                </a:solidFill>
              </a:rPr>
              <a:t>always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B0F0"/>
                </a:solidFill>
              </a:rPr>
              <a:t>initial</a:t>
            </a:r>
            <a:r>
              <a:rPr lang="en-US" altLang="en-US"/>
              <a:t> blocks, assigning value to a </a:t>
            </a:r>
            <a:r>
              <a:rPr lang="en-US" altLang="en-US">
                <a:solidFill>
                  <a:srgbClr val="00B0F0"/>
                </a:solidFill>
              </a:rPr>
              <a:t>wire</a:t>
            </a:r>
            <a:r>
              <a:rPr lang="en-US" altLang="en-US"/>
              <a:t> is not supported for synthesis.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rgbClr val="00B0F0"/>
                </a:solidFill>
              </a:rPr>
              <a:t>assign</a:t>
            </a:r>
            <a:r>
              <a:rPr lang="en-US" altLang="en-US"/>
              <a:t> should be used if trying to assign value to a </a:t>
            </a:r>
            <a:r>
              <a:rPr lang="en-US" altLang="en-US">
                <a:solidFill>
                  <a:srgbClr val="00B0F0"/>
                </a:solidFill>
              </a:rPr>
              <a:t>wire/output</a:t>
            </a:r>
            <a:r>
              <a:rPr lang="en-US" altLang="en-US"/>
              <a:t>, like the following example.</a:t>
            </a:r>
          </a:p>
        </p:txBody>
      </p:sp>
      <p:pic>
        <p:nvPicPr>
          <p:cNvPr id="1127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4833938"/>
            <a:ext cx="4829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5672138"/>
            <a:ext cx="7038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(Assign value to </a:t>
            </a:r>
            <a:r>
              <a:rPr lang="en-US" altLang="en-US">
                <a:solidFill>
                  <a:srgbClr val="00B0F0"/>
                </a:solidFill>
              </a:rPr>
              <a:t>reg</a:t>
            </a:r>
            <a:r>
              <a:rPr lang="en-US" altLang="en-US"/>
              <a:t>)</a:t>
            </a:r>
          </a:p>
        </p:txBody>
      </p:sp>
      <p:pic>
        <p:nvPicPr>
          <p:cNvPr id="12291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05038"/>
            <a:ext cx="8229600" cy="361950"/>
          </a:xfrm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953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57200" y="2895600"/>
            <a:ext cx="8469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Notice that the </a:t>
            </a:r>
            <a:r>
              <a:rPr lang="en-US" altLang="en-US">
                <a:solidFill>
                  <a:srgbClr val="00B0F0"/>
                </a:solidFill>
              </a:rPr>
              <a:t>output</a:t>
            </a:r>
            <a:r>
              <a:rPr lang="en-US" altLang="en-US"/>
              <a:t> ReadData1 is declared as a </a:t>
            </a:r>
            <a:r>
              <a:rPr lang="en-US" altLang="en-US">
                <a:solidFill>
                  <a:srgbClr val="00B0F0"/>
                </a:solidFill>
              </a:rPr>
              <a:t>reg</a:t>
            </a:r>
            <a:r>
              <a:rPr lang="en-US" altLang="en-US"/>
              <a:t> type, </a:t>
            </a:r>
            <a:r>
              <a:rPr lang="en-US" altLang="en-US">
                <a:solidFill>
                  <a:srgbClr val="00B0F0"/>
                </a:solidFill>
              </a:rPr>
              <a:t>assign</a:t>
            </a:r>
            <a:r>
              <a:rPr lang="en-US" altLang="en-US"/>
              <a:t> only works for</a:t>
            </a:r>
          </a:p>
          <a:p>
            <a:pPr eaLnBrk="1" hangingPunct="1"/>
            <a:r>
              <a:rPr lang="en-US" altLang="en-US"/>
              <a:t>a net type (</a:t>
            </a:r>
            <a:r>
              <a:rPr lang="en-US" altLang="en-US">
                <a:solidFill>
                  <a:srgbClr val="00B0F0"/>
                </a:solidFill>
              </a:rPr>
              <a:t>wire</a:t>
            </a:r>
            <a:r>
              <a:rPr lang="en-US" altLang="en-US"/>
              <a:t>), assign value on a </a:t>
            </a:r>
            <a:r>
              <a:rPr lang="en-US" altLang="en-US">
                <a:solidFill>
                  <a:srgbClr val="00B0F0"/>
                </a:solidFill>
              </a:rPr>
              <a:t>reg</a:t>
            </a:r>
            <a:r>
              <a:rPr lang="en-US" altLang="en-US"/>
              <a:t> is not supported. Instead, use </a:t>
            </a:r>
          </a:p>
          <a:p>
            <a:pPr eaLnBrk="1" hangingPunct="1"/>
            <a:r>
              <a:rPr lang="en-US" altLang="en-US"/>
              <a:t>blocking/non-blocking assignments inside </a:t>
            </a:r>
            <a:r>
              <a:rPr lang="en-US" altLang="en-US">
                <a:solidFill>
                  <a:srgbClr val="00B0F0"/>
                </a:solidFill>
              </a:rPr>
              <a:t>always/initial</a:t>
            </a:r>
            <a:r>
              <a:rPr lang="en-US" altLang="en-US"/>
              <a:t> blocks as shown in the</a:t>
            </a:r>
          </a:p>
          <a:p>
            <a:pPr eaLnBrk="1" hangingPunct="1"/>
            <a:r>
              <a:rPr lang="en-US" altLang="en-US"/>
              <a:t>Following example.</a:t>
            </a:r>
          </a:p>
        </p:txBody>
      </p:sp>
      <p:pic>
        <p:nvPicPr>
          <p:cNvPr id="1229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19588"/>
            <a:ext cx="4572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22938"/>
            <a:ext cx="70961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(Mixing blocking and non-blocking assignments)</a:t>
            </a:r>
          </a:p>
        </p:txBody>
      </p:sp>
      <p:pic>
        <p:nvPicPr>
          <p:cNvPr id="13315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375" y="1219200"/>
            <a:ext cx="4657725" cy="1333500"/>
          </a:xfrm>
        </p:spPr>
      </p:pic>
      <p:pic>
        <p:nvPicPr>
          <p:cNvPr id="133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89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457200" y="3505200"/>
            <a:ext cx="9045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It is not supported by synthesis that on one signal, use both blocking and non-blocking </a:t>
            </a:r>
          </a:p>
          <a:p>
            <a:pPr eaLnBrk="1" hangingPunct="1"/>
            <a:r>
              <a:rPr lang="en-US" altLang="en-US"/>
              <a:t>assignments.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Use </a:t>
            </a:r>
            <a:r>
              <a:rPr lang="en-US" altLang="en-US">
                <a:solidFill>
                  <a:srgbClr val="FF0000"/>
                </a:solidFill>
              </a:rPr>
              <a:t>NON-BLOCKING (&lt;=) </a:t>
            </a:r>
            <a:r>
              <a:rPr lang="en-US" altLang="en-US"/>
              <a:t>assignments as much as you can during the course!</a:t>
            </a:r>
          </a:p>
        </p:txBody>
      </p:sp>
      <p:pic>
        <p:nvPicPr>
          <p:cNvPr id="1331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705350"/>
            <a:ext cx="4638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6105525"/>
            <a:ext cx="70580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(Delays)</a:t>
            </a:r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450" y="1143000"/>
            <a:ext cx="4600575" cy="1514475"/>
          </a:xfrm>
        </p:spPr>
      </p:pic>
      <p:pic>
        <p:nvPicPr>
          <p:cNvPr id="1434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95575"/>
            <a:ext cx="7648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25450" y="3670300"/>
            <a:ext cx="549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 delay (#5) only in your testbench for simulation.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(Others)</a:t>
            </a:r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4629150" cy="2095500"/>
          </a:xfrm>
        </p:spPr>
      </p:pic>
      <p:pic>
        <p:nvPicPr>
          <p:cNvPr id="1536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1675"/>
            <a:ext cx="681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 Practice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dirty="0"/>
              <a:t>Don’t use </a:t>
            </a:r>
            <a:r>
              <a:rPr lang="en-US" altLang="en-US" dirty="0" err="1"/>
              <a:t>posedge</a:t>
            </a:r>
            <a:r>
              <a:rPr lang="en-US" altLang="en-US" dirty="0"/>
              <a:t> and </a:t>
            </a:r>
            <a:r>
              <a:rPr lang="en-US" altLang="en-US" dirty="0" err="1"/>
              <a:t>negedge</a:t>
            </a:r>
            <a:r>
              <a:rPr lang="en-US" altLang="en-US" dirty="0"/>
              <a:t> of the same signal in the same process.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sz="100" dirty="0"/>
          </a:p>
          <a:p>
            <a:r>
              <a:rPr lang="en-US" altLang="en-US" dirty="0"/>
              <a:t>Do not modify same register under different processes.</a:t>
            </a:r>
          </a:p>
          <a:p>
            <a:endParaRPr lang="en-US" altLang="en-US" dirty="0"/>
          </a:p>
          <a:p>
            <a:pPr lvl="8"/>
            <a:r>
              <a:rPr lang="en-US" altLang="en-US" dirty="0"/>
              <a:t> 	      </a:t>
            </a:r>
            <a:r>
              <a:rPr lang="en-US" altLang="en-US" sz="2600" dirty="0"/>
              <a:t>OR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4695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63550" y="3276600"/>
            <a:ext cx="6891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Code above is confusing and will cause problem when synthesis. </a:t>
            </a:r>
          </a:p>
        </p:txBody>
      </p:sp>
      <p:pic>
        <p:nvPicPr>
          <p:cNvPr id="1639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28479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BF6177-FF38-488A-829C-3A2AD138E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48000"/>
            <a:ext cx="3219450" cy="276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1D5B7-3BDF-40B3-88C4-AC59351D5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934075"/>
            <a:ext cx="7772400" cy="23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F195B8-36D4-4B4B-90DA-2C972A277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532" y="4049857"/>
            <a:ext cx="2552700" cy="1504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F5D626-0AD4-44B7-A3E3-AA9F429DD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75" y="5638800"/>
            <a:ext cx="6143625" cy="23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798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Suggestion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When doing arithmetic with negative numbers, use the reserved keyword “signed”.</a:t>
            </a:r>
          </a:p>
          <a:p>
            <a:pPr eaLnBrk="1" hangingPunct="1"/>
            <a:r>
              <a:rPr lang="en-US" altLang="en-US"/>
              <a:t>For Example:</a:t>
            </a:r>
          </a:p>
          <a:p>
            <a:pPr lvl="1" eaLnBrk="1" hangingPunct="1"/>
            <a:r>
              <a:rPr lang="en-US" altLang="en-US"/>
              <a:t>reg signed [7:0] variable;</a:t>
            </a:r>
          </a:p>
          <a:p>
            <a:pPr lvl="1" eaLnBrk="1" hangingPunct="1"/>
            <a:r>
              <a:rPr lang="en-US" altLang="en-US"/>
              <a:t>wire signed [7:0] variable;</a:t>
            </a:r>
          </a:p>
          <a:p>
            <a:pPr lvl="1" eaLnBrk="1" hangingPunct="1"/>
            <a:r>
              <a:rPr lang="en-US" altLang="en-US"/>
              <a:t>input signed [7:0] variable;</a:t>
            </a:r>
          </a:p>
          <a:p>
            <a:pPr lvl="1" eaLnBrk="1" hangingPunct="1"/>
            <a:r>
              <a:rPr lang="en-US" altLang="en-US"/>
              <a:t>function signed [7:0] variable;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Example for signed comparison:</a:t>
            </a:r>
          </a:p>
          <a:p>
            <a:pPr marL="892175" lvl="2" indent="-342900" eaLnBrk="1" hangingPunct="1"/>
            <a:r>
              <a:rPr lang="en-US" altLang="en-US">
                <a:hlinkClick r:id="rId2"/>
              </a:rPr>
              <a:t>http://www.excamera.com/sphinx/fpga-verilog-sign.html</a:t>
            </a:r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266</TotalTime>
  <Words>363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Gill Sans MT</vt:lpstr>
      <vt:lpstr>Wingdings</vt:lpstr>
      <vt:lpstr>Wingdings 3</vt:lpstr>
      <vt:lpstr>Origin</vt:lpstr>
      <vt:lpstr>Verilog Synthesis</vt:lpstr>
      <vt:lpstr>Code will not synthesize if it contains:</vt:lpstr>
      <vt:lpstr>Examples (Assign value to wire)</vt:lpstr>
      <vt:lpstr>Examples (Assign value to reg)</vt:lpstr>
      <vt:lpstr>Examples (Mixing blocking and non-blocking assignments)</vt:lpstr>
      <vt:lpstr>Examples (Delays)</vt:lpstr>
      <vt:lpstr>Examples (Others)</vt:lpstr>
      <vt:lpstr>Good Practice</vt:lpstr>
      <vt:lpstr>Arithmetic 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Synthesis</dc:title>
  <dc:creator>gmstrie</dc:creator>
  <cp:lastModifiedBy>Sahil Hassan</cp:lastModifiedBy>
  <cp:revision>38</cp:revision>
  <dcterms:created xsi:type="dcterms:W3CDTF">2009-11-23T07:08:35Z</dcterms:created>
  <dcterms:modified xsi:type="dcterms:W3CDTF">2020-08-14T05:20:54Z</dcterms:modified>
</cp:coreProperties>
</file>