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0" r:id="rId2"/>
    <p:sldId id="259" r:id="rId3"/>
    <p:sldId id="293" r:id="rId4"/>
    <p:sldId id="292" r:id="rId5"/>
    <p:sldId id="310" r:id="rId6"/>
    <p:sldId id="295" r:id="rId7"/>
    <p:sldId id="311" r:id="rId8"/>
    <p:sldId id="312" r:id="rId9"/>
    <p:sldId id="313" r:id="rId10"/>
    <p:sldId id="314" r:id="rId11"/>
    <p:sldId id="298" r:id="rId12"/>
    <p:sldId id="315" r:id="rId13"/>
    <p:sldId id="299" r:id="rId14"/>
    <p:sldId id="301" r:id="rId15"/>
    <p:sldId id="300" r:id="rId16"/>
    <p:sldId id="316" r:id="rId17"/>
    <p:sldId id="302" r:id="rId18"/>
    <p:sldId id="303" r:id="rId19"/>
    <p:sldId id="308" r:id="rId20"/>
    <p:sldId id="317" r:id="rId21"/>
    <p:sldId id="304" r:id="rId22"/>
    <p:sldId id="307" r:id="rId23"/>
    <p:sldId id="318" r:id="rId24"/>
    <p:sldId id="319" r:id="rId25"/>
    <p:sldId id="306"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92791" autoAdjust="0"/>
  </p:normalViewPr>
  <p:slideViewPr>
    <p:cSldViewPr snapToGrid="0">
      <p:cViewPr varScale="1">
        <p:scale>
          <a:sx n="147" d="100"/>
          <a:sy n="147" d="100"/>
        </p:scale>
        <p:origin x="4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29/01/2024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3</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$150 USD. </a:t>
            </a:r>
            <a:r>
              <a:rPr lang="en-GB" sz="1200" b="0" i="0" kern="1200" dirty="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a:solidFill>
                  <a:schemeClr val="tx1"/>
                </a:solidFill>
                <a:effectLst/>
                <a:latin typeface="+mn-lt"/>
                <a:ea typeface="+mn-ea"/>
                <a:cs typeface="+mn-cs"/>
                <a:hlinkClick r:id="rId3"/>
              </a:rPr>
              <a:t>World Bank</a:t>
            </a:r>
            <a:r>
              <a:rPr lang="en-GB" sz="1200" b="0" i="0" kern="1200" dirty="0">
                <a:solidFill>
                  <a:schemeClr val="tx1"/>
                </a:solidFill>
                <a:effectLst/>
                <a:latin typeface="+mn-lt"/>
                <a:ea typeface="+mn-ea"/>
                <a:cs typeface="+mn-cs"/>
              </a:rPr>
              <a:t> as low-income or lower-middle-income economies. </a:t>
            </a:r>
            <a:r>
              <a:rPr lang="en-GB" dirty="0"/>
              <a:t> 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4</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23</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29/01/2024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29/01/2024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zenodo.org/record/7728016#.ZCWRkXbMKU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2.png"/><Relationship Id="rId5" Type="http://schemas.openxmlformats.org/officeDocument/2006/relationships/hyperlink" Target="http://zenodo.org/" TargetMode="External"/><Relationship Id="rId10" Type="http://schemas.openxmlformats.org/officeDocument/2006/relationships/image" Target="../media/image11.png"/><Relationship Id="rId4" Type="http://schemas.openxmlformats.org/officeDocument/2006/relationships/hyperlink" Target="http://datadryad.org/" TargetMode="Externa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83900"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a:t>
            </a:r>
          </a:p>
          <a:p>
            <a:r>
              <a:rPr lang="en-GB" sz="2400" b="0" i="0" dirty="0">
                <a:solidFill>
                  <a:srgbClr val="333333"/>
                </a:solidFill>
                <a:effectLst/>
                <a:latin typeface="Ubuntu"/>
              </a:rPr>
              <a:t>It gives access to all files, allowing you to cite the data as well (or instead of) the paper.</a:t>
            </a:r>
            <a:br>
              <a:rPr lang="en-GB" sz="2400" dirty="0"/>
            </a:br>
            <a:endParaRPr lang="en-GB" sz="2400" dirty="0"/>
          </a:p>
          <a:p>
            <a:r>
              <a:rPr lang="en-GB" sz="2400" b="0" i="0" dirty="0">
                <a:solidFill>
                  <a:srgbClr val="333333"/>
                </a:solidFill>
                <a:effectLst/>
                <a:latin typeface="Ubuntu"/>
                <a:sym typeface="Wingdings" panose="05000000000000000000" pitchFamily="2" charset="2"/>
              </a:rPr>
              <a:t> </a:t>
            </a:r>
            <a:r>
              <a:rPr lang="en-GB" sz="2400" b="0" i="0" dirty="0">
                <a:solidFill>
                  <a:srgbClr val="333333"/>
                </a:solidFill>
                <a:effectLst/>
                <a:latin typeface="Ubuntu"/>
              </a:rPr>
              <a:t>However, it is not (always) good for discovery, and does not enforce most metadata!</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Wellcome</a:t>
            </a:r>
            <a:r>
              <a:rPr lang="en-GB" sz="2000" dirty="0">
                <a:solidFill>
                  <a:srgbClr val="0070C0"/>
                </a:solidFill>
              </a:rPr>
              <a:t>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785652"/>
          </a:xfrm>
          <a:prstGeom prst="rect">
            <a:avLst/>
          </a:prstGeom>
        </p:spPr>
        <p:txBody>
          <a:bodyPr wrap="square">
            <a:spAutoFit/>
          </a:bodyPr>
          <a:lstStyle/>
          <a:p>
            <a:r>
              <a:rPr lang="en-GB" sz="2400" dirty="0">
                <a:solidFill>
                  <a:srgbClr val="0070C0"/>
                </a:solidFill>
              </a:rPr>
              <a:t>-</a:t>
            </a:r>
            <a:r>
              <a:rPr lang="pl-PL" sz="2400" dirty="0">
                <a:solidFill>
                  <a:srgbClr val="0070C0"/>
                </a:solidFill>
              </a:rPr>
              <a:t>FAIRSharing.org – search engine</a:t>
            </a: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a:p>
            <a:endParaRPr lang="en-GB" sz="2400" dirty="0">
              <a:solidFill>
                <a:srgbClr val="0070C0"/>
              </a:solidFill>
            </a:endParaRPr>
          </a:p>
          <a:p>
            <a:r>
              <a:rPr lang="en-GB" sz="2400" dirty="0">
                <a:solidFill>
                  <a:srgbClr val="0070C0"/>
                </a:solidFill>
              </a:rPr>
              <a:t>-Inventory of identified trusted repositories (ERCEA)</a:t>
            </a:r>
          </a:p>
          <a:p>
            <a:r>
              <a:rPr lang="en-GB" sz="2400" dirty="0">
                <a:solidFill>
                  <a:srgbClr val="0070C0"/>
                </a:solidFill>
                <a:hlinkClick r:id="rId2"/>
              </a:rPr>
              <a:t>https://zenodo.org/record/7728016#.ZCWRkXbMKUm</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a:t>
            </a:r>
            <a:r>
              <a:rPr lang="en-GB" dirty="0" err="1"/>
              <a:t>Github</a:t>
            </a:r>
            <a:r>
              <a:rPr lang="en-GB" dirty="0"/>
              <a:t>? Can it be cited?</a:t>
            </a:r>
          </a:p>
        </p:txBody>
      </p:sp>
      <p:sp>
        <p:nvSpPr>
          <p:cNvPr id="5" name="TextBox 4">
            <a:extLst>
              <a:ext uri="{FF2B5EF4-FFF2-40B4-BE49-F238E27FC236}">
                <a16:creationId xmlns:a16="http://schemas.microsoft.com/office/drawing/2014/main" id="{1EF43E33-0E7B-4B21-9546-9C820EA0355B}"/>
              </a:ext>
            </a:extLst>
          </p:cNvPr>
          <p:cNvSpPr txBox="1"/>
          <p:nvPr/>
        </p:nvSpPr>
        <p:spPr>
          <a:xfrm>
            <a:off x="3802462" y="1431152"/>
            <a:ext cx="6332137" cy="2308324"/>
          </a:xfrm>
          <a:prstGeom prst="rect">
            <a:avLst/>
          </a:prstGeom>
          <a:solidFill>
            <a:schemeClr val="accent1">
              <a:lumMod val="20000"/>
              <a:lumOff val="80000"/>
            </a:schemeClr>
          </a:solidFill>
        </p:spPr>
        <p:txBody>
          <a:bodyPr wrap="square">
            <a:spAutoFit/>
          </a:bodyPr>
          <a:lstStyle/>
          <a:p>
            <a:pPr algn="just"/>
            <a:r>
              <a:rPr lang="en-GB" sz="2400" b="0" i="0" dirty="0">
                <a:solidFill>
                  <a:srgbClr val="333333"/>
                </a:solidFill>
                <a:effectLst/>
                <a:latin typeface="Ubuntu"/>
              </a:rPr>
              <a:t>To make your code repositories easier to reference in academic literature, you can create persistent identifiers for them. Particularly, you can use the data archiving tool in </a:t>
            </a:r>
            <a:r>
              <a:rPr lang="en-GB" sz="2400" b="0" i="0" dirty="0" err="1">
                <a:solidFill>
                  <a:srgbClr val="333333"/>
                </a:solidFill>
                <a:effectLst/>
                <a:latin typeface="Ubuntu"/>
              </a:rPr>
              <a:t>Zenodo</a:t>
            </a:r>
            <a:r>
              <a:rPr lang="en-GB" sz="2400" b="0" i="0" dirty="0">
                <a:solidFill>
                  <a:srgbClr val="333333"/>
                </a:solidFill>
                <a:effectLst/>
                <a:latin typeface="Ubuntu"/>
              </a:rPr>
              <a:t> to archive a GitHub repository and issue a DOI for it.</a:t>
            </a:r>
            <a:endParaRPr lang="en-GB" sz="24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a:t>
            </a:r>
            <a:r>
              <a:rPr lang="en-GB" sz="2400" b="0" i="0" dirty="0" err="1">
                <a:solidFill>
                  <a:srgbClr val="333333"/>
                </a:solidFill>
                <a:effectLst/>
                <a:latin typeface="Ubuntu"/>
              </a:rPr>
              <a:t>DataShare</a:t>
            </a:r>
            <a:r>
              <a:rPr lang="en-GB" sz="2400" b="0" i="0" dirty="0">
                <a:solidFill>
                  <a:srgbClr val="333333"/>
                </a:solidFill>
                <a:effectLst/>
                <a:latin typeface="Ubuntu"/>
              </a:rPr>
              <a:t> or </a:t>
            </a:r>
            <a:r>
              <a:rPr lang="en-GB" sz="2400" b="0" i="0" dirty="0" err="1">
                <a:solidFill>
                  <a:srgbClr val="333333"/>
                </a:solidFill>
                <a:effectLst/>
                <a:latin typeface="Ubuntu"/>
              </a:rPr>
              <a:t>Zenodo</a:t>
            </a:r>
            <a:r>
              <a:rPr lang="en-GB" sz="2400" b="0" i="0" dirty="0">
                <a:solidFill>
                  <a:srgbClr val="333333"/>
                </a:solidFill>
                <a:effectLst/>
                <a:latin typeface="Ubuntu"/>
              </a:rPr>
              <a:t>.</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352472" y="4571050"/>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 for </a:t>
            </a:r>
            <a:r>
              <a:rPr lang="en-GB" dirty="0" err="1"/>
              <a:t>DataShare</a:t>
            </a:r>
            <a:endParaRPr lang="en-GB" dirty="0"/>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7A6BA4-1EAD-4C82-8F7B-0B5FE9570DCC}"/>
              </a:ext>
            </a:extLst>
          </p:cNvPr>
          <p:cNvSpPr txBox="1"/>
          <p:nvPr/>
        </p:nvSpPr>
        <p:spPr>
          <a:xfrm>
            <a:off x="875490" y="680378"/>
            <a:ext cx="6096000"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3200" b="0" i="0" u="none" strike="noStrike" kern="1200" cap="none" spc="0" normalizeH="0" baseline="0" noProof="0" dirty="0">
                <a:ln>
                  <a:noFill/>
                </a:ln>
                <a:solidFill>
                  <a:srgbClr val="0070C0"/>
                </a:solidFill>
                <a:effectLst/>
                <a:uLnTx/>
                <a:uFillTx/>
                <a:latin typeface="Calibri" panose="020F0502020204030204"/>
                <a:ea typeface="+mn-ea"/>
                <a:cs typeface="+mn-cs"/>
              </a:rPr>
              <a:t>Repositories are crucial for</a:t>
            </a:r>
          </a:p>
        </p:txBody>
      </p:sp>
      <p:sp>
        <p:nvSpPr>
          <p:cNvPr id="7" name="Rectangle: Rounded Corners 6">
            <a:extLst>
              <a:ext uri="{FF2B5EF4-FFF2-40B4-BE49-F238E27FC236}">
                <a16:creationId xmlns:a16="http://schemas.microsoft.com/office/drawing/2014/main" id="{A99EFA72-12DA-40BA-AD21-69D9F3B2995B}"/>
              </a:ext>
            </a:extLst>
          </p:cNvPr>
          <p:cNvSpPr/>
          <p:nvPr/>
        </p:nvSpPr>
        <p:spPr>
          <a:xfrm>
            <a:off x="1258111" y="1835285"/>
            <a:ext cx="4416357" cy="4079132"/>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849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BioImage</a:t>
            </a:r>
            <a:r>
              <a:rPr lang="en-GB" sz="2400" dirty="0">
                <a:solidFill>
                  <a:srgbClr val="0070C0"/>
                </a:solidFill>
              </a:rPr>
              <a:t> Archive](https://www.ebi.ac.uk/bioimage-archive/) – for images </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01740" y="3727567"/>
            <a:ext cx="2191517" cy="12327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7414007" y="5365117"/>
            <a:ext cx="2942569" cy="410371"/>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6"/>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1</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4267</TotalTime>
  <Words>1710</Words>
  <Application>Microsoft Office PowerPoint</Application>
  <PresentationFormat>Widescreen</PresentationFormat>
  <Paragraphs>157</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Open Sans</vt:lpstr>
      <vt:lpstr>Ubuntu</vt:lpstr>
      <vt:lpstr>Office Theme</vt:lpstr>
      <vt:lpstr>PowerPoint Presentation</vt:lpstr>
      <vt:lpstr>PowerPoint Presentation</vt:lpstr>
      <vt:lpstr>PowerPoint Presentation</vt:lpstr>
      <vt:lpstr>There are general “data agnostic” repositories</vt:lpstr>
      <vt:lpstr>Or “domain” (type) specific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Minimal data set (after PLOS)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Can it be cited?</vt:lpstr>
      <vt:lpstr>What about the ReadMe file?</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Livia Scorza</cp:lastModifiedBy>
  <cp:revision>100</cp:revision>
  <dcterms:created xsi:type="dcterms:W3CDTF">2021-06-07T08:35:11Z</dcterms:created>
  <dcterms:modified xsi:type="dcterms:W3CDTF">2024-01-29T18:34:20Z</dcterms:modified>
</cp:coreProperties>
</file>