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4" r:id="rId3"/>
    <p:sldId id="283" r:id="rId4"/>
    <p:sldId id="293" r:id="rId5"/>
    <p:sldId id="294" r:id="rId6"/>
    <p:sldId id="295" r:id="rId7"/>
    <p:sldId id="288" r:id="rId8"/>
    <p:sldId id="296" r:id="rId9"/>
    <p:sldId id="287" r:id="rId10"/>
    <p:sldId id="259" r:id="rId11"/>
    <p:sldId id="302" r:id="rId12"/>
    <p:sldId id="304" r:id="rId13"/>
    <p:sldId id="303" r:id="rId14"/>
    <p:sldId id="282" r:id="rId15"/>
    <p:sldId id="305" r:id="rId16"/>
    <p:sldId id="307" r:id="rId17"/>
    <p:sldId id="308" r:id="rId18"/>
    <p:sldId id="289" r:id="rId19"/>
    <p:sldId id="297" r:id="rId20"/>
    <p:sldId id="298" r:id="rId21"/>
    <p:sldId id="299" r:id="rId22"/>
    <p:sldId id="300" r:id="rId23"/>
    <p:sldId id="301" r:id="rId24"/>
    <p:sldId id="280" r:id="rId25"/>
    <p:sldId id="262" r:id="rId26"/>
    <p:sldId id="277" r:id="rId27"/>
    <p:sldId id="290" r:id="rId28"/>
    <p:sldId id="309" r:id="rId29"/>
    <p:sldId id="310" r:id="rId30"/>
    <p:sldId id="291" r:id="rId31"/>
    <p:sldId id="272" r:id="rId32"/>
    <p:sldId id="31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0" autoAdjust="0"/>
    <p:restoredTop sz="88571"/>
  </p:normalViewPr>
  <p:slideViewPr>
    <p:cSldViewPr snapToGrid="0">
      <p:cViewPr varScale="1">
        <p:scale>
          <a:sx n="109" d="100"/>
          <a:sy n="109" d="100"/>
        </p:scale>
        <p:origin x="18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30D80054-AAD8-3E41-9782-EAC1974618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5913FB77-D8DB-4AB9-8EA5-EE8C3B57A5E1}" type="datetimeFigureOut">
              <a:rPr lang="en-GB" smtClean="0"/>
              <a:pPr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6ADC165-5060-4138-94DB-52D3146D23E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CB3513E8-7D70-6842-BB23-28F7E9EA73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87" y="591943"/>
            <a:ext cx="4703027" cy="4703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C71F24-7544-634C-A382-88A354163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8044" y="-187148"/>
            <a:ext cx="7998744" cy="2117548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(Meta)data in Excel</a:t>
            </a:r>
            <a:br>
              <a:rPr lang="en-GB" sz="5400" dirty="0">
                <a:solidFill>
                  <a:srgbClr val="0070C0"/>
                </a:solidFill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04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multiple tables</a:t>
            </a:r>
          </a:p>
          <a:p>
            <a:pPr lvl="1" algn="just"/>
            <a:r>
              <a:rPr lang="pl-PL" sz="2000" dirty="0">
                <a:solidFill>
                  <a:srgbClr val="0070C0"/>
                </a:solidFill>
              </a:rPr>
              <a:t>Don’t! It c</a:t>
            </a:r>
            <a:r>
              <a:rPr lang="en-GB" sz="2000" dirty="0" err="1">
                <a:solidFill>
                  <a:srgbClr val="0070C0"/>
                </a:solidFill>
              </a:rPr>
              <a:t>onfuses</a:t>
            </a:r>
            <a:r>
              <a:rPr lang="en-GB" sz="2000" dirty="0">
                <a:solidFill>
                  <a:srgbClr val="0070C0"/>
                </a:solidFill>
              </a:rPr>
              <a:t> both humans and computers.</a:t>
            </a:r>
            <a:endParaRPr lang="pl-PL" sz="2000" dirty="0">
              <a:solidFill>
                <a:srgbClr val="0070C0"/>
              </a:solidFill>
            </a:endParaRPr>
          </a:p>
          <a:p>
            <a:pPr lvl="1" algn="just"/>
            <a:endParaRPr lang="en-GB" sz="20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multiple tabs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Harder to do programmatic analysis and </a:t>
            </a:r>
            <a:r>
              <a:rPr lang="pl-PL" sz="2000" dirty="0">
                <a:solidFill>
                  <a:srgbClr val="0070C0"/>
                </a:solidFill>
              </a:rPr>
              <a:t>extra sheets could </a:t>
            </a:r>
            <a:r>
              <a:rPr lang="en-GB" sz="2000" dirty="0">
                <a:solidFill>
                  <a:srgbClr val="0070C0"/>
                </a:solidFill>
              </a:rPr>
              <a:t>be </a:t>
            </a:r>
            <a:r>
              <a:rPr lang="pl-PL" sz="2000" dirty="0">
                <a:solidFill>
                  <a:srgbClr val="0070C0"/>
                </a:solidFill>
              </a:rPr>
              <a:t>overlooked</a:t>
            </a:r>
            <a:r>
              <a:rPr lang="en-GB" sz="2000" dirty="0">
                <a:solidFill>
                  <a:srgbClr val="0070C0"/>
                </a:solidFill>
              </a:rPr>
              <a:t>, but can be a good place to put secondary data</a:t>
            </a:r>
            <a:r>
              <a:rPr lang="pl-PL" sz="2000" dirty="0">
                <a:solidFill>
                  <a:srgbClr val="0070C0"/>
                </a:solidFill>
              </a:rPr>
              <a:t> or metadata</a:t>
            </a:r>
            <a:r>
              <a:rPr lang="en-GB" sz="2000" dirty="0">
                <a:solidFill>
                  <a:srgbClr val="0070C0"/>
                </a:solidFill>
              </a:rPr>
              <a:t>. Use with caution.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Not filling in zeros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Zero can mean no data recorded, but a computer will treat the value as zero. Therefore, record zeros as zeros and missing data as nulls.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problematic null values 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Best to record nulls as blanks in data fields, and keep a neighbouring column to comment that it’s null.</a:t>
            </a:r>
            <a:br>
              <a:rPr lang="pl-PL" sz="2400" dirty="0">
                <a:solidFill>
                  <a:srgbClr val="0070C0"/>
                </a:solidFill>
              </a:rPr>
            </a:br>
            <a:r>
              <a:rPr lang="pl-PL" sz="2400" dirty="0">
                <a:solidFill>
                  <a:srgbClr val="0070C0"/>
                </a:solidFill>
              </a:rPr>
              <a:t>NEVER: 0, -1, -100, 1000</a:t>
            </a:r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62111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Not filling in zeros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Zero can mean no data recorded, but a computer will treat the value as zero. Therefore, record zeros as zeros and missing data as nulls.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problematic null values 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Best to record nulls as blanks in data fields, and keep a neighbouring column to comment that it’s null.</a:t>
            </a:r>
            <a:br>
              <a:rPr lang="pl-PL" sz="2400" dirty="0">
                <a:solidFill>
                  <a:srgbClr val="0070C0"/>
                </a:solidFill>
              </a:rPr>
            </a:br>
            <a:r>
              <a:rPr lang="pl-PL" sz="2400" dirty="0">
                <a:solidFill>
                  <a:srgbClr val="0070C0"/>
                </a:solidFill>
              </a:rPr>
              <a:t>NEVER: -1, -100, 1000</a:t>
            </a:r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  <p:pic>
        <p:nvPicPr>
          <p:cNvPr id="3" name="Obraz 2" descr="Obraz zawierający stół&#10;&#10;Opis wygenerowany automatycznie">
            <a:extLst>
              <a:ext uri="{FF2B5EF4-FFF2-40B4-BE49-F238E27FC236}">
                <a16:creationId xmlns:a16="http://schemas.microsoft.com/office/drawing/2014/main" id="{B5ECF34D-35AF-4A27-B42A-598906ACB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30" y="314325"/>
            <a:ext cx="840834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2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formatting to convey information organising data</a:t>
            </a:r>
          </a:p>
          <a:p>
            <a:pPr lvl="1"/>
            <a:br>
              <a:rPr lang="pl-PL" sz="2000" dirty="0">
                <a:solidFill>
                  <a:srgbClr val="0070C0"/>
                </a:solidFill>
              </a:rPr>
            </a:br>
            <a:r>
              <a:rPr lang="en-GB" sz="2000" dirty="0">
                <a:solidFill>
                  <a:srgbClr val="0070C0"/>
                </a:solidFill>
              </a:rPr>
              <a:t>Computers can’t interpret formatting easily. Better to keep a column/ field to record that data.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en-GB" sz="2000" dirty="0">
                <a:solidFill>
                  <a:srgbClr val="0070C0"/>
                </a:solidFill>
              </a:rPr>
              <a:t>Don’t merge cells.</a:t>
            </a:r>
            <a:endParaRPr lang="en-GB" sz="24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229300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Placing comments or units in cells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Computers struggle with these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en-GB" sz="20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Entering 1 &lt; piece of information in a cell</a:t>
            </a:r>
            <a:endParaRPr lang="en-GB" sz="2000" dirty="0">
              <a:solidFill>
                <a:srgbClr val="0070C0"/>
              </a:solidFill>
            </a:endParaRP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Keep 1 data in each cell, and use as many cells as necessary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Male 30	=&gt; Male | 30</a:t>
            </a: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Female 28	=&gt; Female | 30</a:t>
            </a: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LD30C SUC	=&gt; LD | 30C | SUC</a:t>
            </a: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LD15C NO	=&gt; LD | 15C | NO</a:t>
            </a: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SD30C NO	=&gt; SD | 30C | NO</a:t>
            </a:r>
          </a:p>
          <a:p>
            <a:pPr lvl="1"/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313219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Inconsistency in used values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Be consistent!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lvl="1"/>
            <a:r>
              <a:rPr lang="it-IT" sz="2400" dirty="0">
                <a:solidFill>
                  <a:srgbClr val="0070C0"/>
                </a:solidFill>
              </a:rPr>
              <a:t>E. Coli, EColi, Escherichia coli </a:t>
            </a:r>
          </a:p>
          <a:p>
            <a:pPr lvl="1"/>
            <a:endParaRPr lang="en-GB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problematic field</a:t>
            </a:r>
            <a:r>
              <a:rPr lang="pl-PL" sz="2400" dirty="0">
                <a:solidFill>
                  <a:srgbClr val="0070C0"/>
                </a:solidFill>
              </a:rPr>
              <a:t>/column</a:t>
            </a:r>
            <a:r>
              <a:rPr lang="en-GB" sz="2400" dirty="0">
                <a:solidFill>
                  <a:srgbClr val="0070C0"/>
                </a:solidFill>
              </a:rPr>
              <a:t> names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Underscores not spaces. Avoid abbreviations. </a:t>
            </a:r>
            <a:br>
              <a:rPr lang="en-GB" sz="2000" dirty="0">
                <a:solidFill>
                  <a:srgbClr val="0070C0"/>
                </a:solidFill>
              </a:rPr>
            </a:br>
            <a:r>
              <a:rPr lang="en-GB" sz="2000" dirty="0">
                <a:solidFill>
                  <a:srgbClr val="0070C0"/>
                </a:solidFill>
              </a:rPr>
              <a:t>Include units.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It easier to process data in R/Python if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there no spacec in columns headers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  <p:graphicFrame>
        <p:nvGraphicFramePr>
          <p:cNvPr id="6" name="Table 1">
            <a:extLst>
              <a:ext uri="{FF2B5EF4-FFF2-40B4-BE49-F238E27FC236}">
                <a16:creationId xmlns:a16="http://schemas.microsoft.com/office/drawing/2014/main" id="{FA501745-EA5F-4C65-84ED-E19B31EE5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81821"/>
              </p:ext>
            </p:extLst>
          </p:nvPr>
        </p:nvGraphicFramePr>
        <p:xfrm>
          <a:off x="6593189" y="2812580"/>
          <a:ext cx="5041138" cy="2621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8628">
                  <a:extLst>
                    <a:ext uri="{9D8B030D-6E8A-4147-A177-3AD203B41FA5}">
                      <a16:colId xmlns:a16="http://schemas.microsoft.com/office/drawing/2014/main" val="1521812324"/>
                    </a:ext>
                  </a:extLst>
                </a:gridCol>
                <a:gridCol w="1565148">
                  <a:extLst>
                    <a:ext uri="{9D8B030D-6E8A-4147-A177-3AD203B41FA5}">
                      <a16:colId xmlns:a16="http://schemas.microsoft.com/office/drawing/2014/main" val="307775780"/>
                    </a:ext>
                  </a:extLst>
                </a:gridCol>
                <a:gridCol w="1757362">
                  <a:extLst>
                    <a:ext uri="{9D8B030D-6E8A-4147-A177-3AD203B41FA5}">
                      <a16:colId xmlns:a16="http://schemas.microsoft.com/office/drawing/2014/main" val="52369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Good Name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Good Alternative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Avoid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905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Max_temp_C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MaxTemp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Maximum Temp (°C)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99369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Precipitation_mm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Precipitation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precmm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1425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Mean_year_growth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MeanYearGrowth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Mean growth/year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91419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sex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sex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M/F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25671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weight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weight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38889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cell_type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CellType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Cell Type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653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Observation_01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first_observation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1st </a:t>
                      </a:r>
                      <a:r>
                        <a:rPr lang="en-GB" sz="1400" dirty="0" err="1">
                          <a:effectLst/>
                        </a:rPr>
                        <a:t>Obs</a:t>
                      </a:r>
                      <a:endParaRPr lang="en-GB" sz="14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1959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06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special characters in data</a:t>
            </a: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Programs still</a:t>
            </a:r>
            <a:r>
              <a:rPr lang="en-GB" sz="2000" dirty="0">
                <a:solidFill>
                  <a:srgbClr val="0070C0"/>
                </a:solidFill>
              </a:rPr>
              <a:t> struggle with these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Values without fields: always label values with column headers</a:t>
            </a:r>
          </a:p>
          <a:p>
            <a:pPr lvl="1"/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36E1D28E-C519-4369-8A77-E8ED9EACE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3652837"/>
            <a:ext cx="62198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00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special characters in data</a:t>
            </a: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Programs still</a:t>
            </a:r>
            <a:r>
              <a:rPr lang="en-GB" sz="2000" dirty="0">
                <a:solidFill>
                  <a:srgbClr val="0070C0"/>
                </a:solidFill>
              </a:rPr>
              <a:t> struggle with these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Values without fields: always label values with column headers</a:t>
            </a:r>
          </a:p>
          <a:p>
            <a:pPr lvl="1"/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C400CA6-F56A-4DF9-8D76-BB204EAF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3633787"/>
            <a:ext cx="74580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50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6DB68B3-A24E-064C-9F03-DD6D1EE3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</a:t>
            </a:r>
            <a:r>
              <a:rPr lang="en-GB" sz="4400" dirty="0">
                <a:solidFill>
                  <a:srgbClr val="0070C0"/>
                </a:solidFill>
              </a:rPr>
              <a:t>Spotting problems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5246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5604AC-0DD8-6C4E-9594-4FFC6D49C639}"/>
              </a:ext>
            </a:extLst>
          </p:cNvPr>
          <p:cNvSpPr/>
          <p:nvPr/>
        </p:nvSpPr>
        <p:spPr>
          <a:xfrm>
            <a:off x="114074" y="2127471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4B1366-48EA-7149-A3A4-8CCDE9AD7A54}"/>
              </a:ext>
            </a:extLst>
          </p:cNvPr>
          <p:cNvSpPr/>
          <p:nvPr/>
        </p:nvSpPr>
        <p:spPr>
          <a:xfrm>
            <a:off x="114074" y="4321107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830B45-463D-F347-9950-82B2D77E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7992CE-A95E-4FE6-AEA5-F2B49AE3147E}"/>
              </a:ext>
            </a:extLst>
          </p:cNvPr>
          <p:cNvCxnSpPr>
            <a:cxnSpLocks/>
          </p:cNvCxnSpPr>
          <p:nvPr/>
        </p:nvCxnSpPr>
        <p:spPr>
          <a:xfrm>
            <a:off x="855742" y="6452318"/>
            <a:ext cx="1300592" cy="6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63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56140" y="248518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What can go wrong with data in Excel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2547"/>
          <a:stretch/>
        </p:blipFill>
        <p:spPr>
          <a:xfrm>
            <a:off x="1102728" y="1341300"/>
            <a:ext cx="9971354" cy="52170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8B7EC-A5EB-9647-8980-8CEDE2CB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2938"/>
            <a:ext cx="10515600" cy="1325563"/>
          </a:xfrm>
        </p:spPr>
        <p:txBody>
          <a:bodyPr/>
          <a:lstStyle/>
          <a:p>
            <a:r>
              <a:rPr lang="en-GB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228005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17ABA3-5226-DB4F-B3C5-4055603526AB}"/>
              </a:ext>
            </a:extLst>
          </p:cNvPr>
          <p:cNvSpPr/>
          <p:nvPr/>
        </p:nvSpPr>
        <p:spPr>
          <a:xfrm>
            <a:off x="117312" y="3523673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3450D9-9134-7A4C-9143-717ADB012828}"/>
              </a:ext>
            </a:extLst>
          </p:cNvPr>
          <p:cNvSpPr/>
          <p:nvPr/>
        </p:nvSpPr>
        <p:spPr>
          <a:xfrm>
            <a:off x="136023" y="5446365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E5E0C9B-99FA-6A4D-B2D7-DCC1E112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7D94E2-5FFE-4CA5-8D6E-F02E6088A80B}"/>
              </a:ext>
            </a:extLst>
          </p:cNvPr>
          <p:cNvCxnSpPr>
            <a:cxnSpLocks/>
          </p:cNvCxnSpPr>
          <p:nvPr/>
        </p:nvCxnSpPr>
        <p:spPr>
          <a:xfrm>
            <a:off x="2710915" y="6452318"/>
            <a:ext cx="1300592" cy="6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14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5A83C-21CA-8542-B7B8-417584EB1258}"/>
              </a:ext>
            </a:extLst>
          </p:cNvPr>
          <p:cNvSpPr txBox="1"/>
          <p:nvPr/>
        </p:nvSpPr>
        <p:spPr>
          <a:xfrm>
            <a:off x="5565765" y="6089676"/>
            <a:ext cx="30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1363B9-4FA8-0E48-9D5C-181826D52CD1}"/>
              </a:ext>
            </a:extLst>
          </p:cNvPr>
          <p:cNvSpPr/>
          <p:nvPr/>
        </p:nvSpPr>
        <p:spPr>
          <a:xfrm>
            <a:off x="114074" y="4055452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8E33873-6C81-A944-A81E-18A42A21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78ACE4-C41B-4CEB-930E-0B1DB37B35BE}"/>
              </a:ext>
            </a:extLst>
          </p:cNvPr>
          <p:cNvCxnSpPr>
            <a:cxnSpLocks/>
          </p:cNvCxnSpPr>
          <p:nvPr/>
        </p:nvCxnSpPr>
        <p:spPr>
          <a:xfrm>
            <a:off x="4513334" y="6452318"/>
            <a:ext cx="1300592" cy="6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25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5A83C-21CA-8542-B7B8-417584EB1258}"/>
              </a:ext>
            </a:extLst>
          </p:cNvPr>
          <p:cNvSpPr txBox="1"/>
          <p:nvPr/>
        </p:nvSpPr>
        <p:spPr>
          <a:xfrm>
            <a:off x="5565765" y="6089676"/>
            <a:ext cx="30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7667D4-15DB-4249-9C2B-5D6C80563A34}"/>
              </a:ext>
            </a:extLst>
          </p:cNvPr>
          <p:cNvSpPr txBox="1"/>
          <p:nvPr/>
        </p:nvSpPr>
        <p:spPr>
          <a:xfrm>
            <a:off x="7388566" y="609636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6,5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492B99-581E-FC4A-A0B5-E02D5CFA310C}"/>
              </a:ext>
            </a:extLst>
          </p:cNvPr>
          <p:cNvSpPr/>
          <p:nvPr/>
        </p:nvSpPr>
        <p:spPr>
          <a:xfrm>
            <a:off x="114074" y="2127471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5D0365-667E-D04E-B581-EF0DDEEC91A7}"/>
              </a:ext>
            </a:extLst>
          </p:cNvPr>
          <p:cNvSpPr/>
          <p:nvPr/>
        </p:nvSpPr>
        <p:spPr>
          <a:xfrm>
            <a:off x="114074" y="2954125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11B541E-AA43-F649-9A43-0DE58FBD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836C9A-0915-4007-AC43-3F3FC59D36CD}"/>
              </a:ext>
            </a:extLst>
          </p:cNvPr>
          <p:cNvCxnSpPr>
            <a:cxnSpLocks/>
          </p:cNvCxnSpPr>
          <p:nvPr/>
        </p:nvCxnSpPr>
        <p:spPr>
          <a:xfrm>
            <a:off x="6438846" y="6452318"/>
            <a:ext cx="1300592" cy="6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694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5A83C-21CA-8542-B7B8-417584EB1258}"/>
              </a:ext>
            </a:extLst>
          </p:cNvPr>
          <p:cNvSpPr txBox="1"/>
          <p:nvPr/>
        </p:nvSpPr>
        <p:spPr>
          <a:xfrm>
            <a:off x="5565765" y="6089676"/>
            <a:ext cx="30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7667D4-15DB-4249-9C2B-5D6C80563A34}"/>
              </a:ext>
            </a:extLst>
          </p:cNvPr>
          <p:cNvSpPr txBox="1"/>
          <p:nvPr/>
        </p:nvSpPr>
        <p:spPr>
          <a:xfrm>
            <a:off x="7388566" y="609636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6,5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C2E826-CFC3-9341-BF9B-2062F2A67E34}"/>
              </a:ext>
            </a:extLst>
          </p:cNvPr>
          <p:cNvSpPr txBox="1"/>
          <p:nvPr/>
        </p:nvSpPr>
        <p:spPr>
          <a:xfrm>
            <a:off x="9212313" y="6078106"/>
            <a:ext cx="30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b="1" dirty="0">
                <a:solidFill>
                  <a:srgbClr val="0070C0"/>
                </a:solidFill>
              </a:rPr>
              <a:t>4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2EFC01-1274-134B-AD89-B1366F9B2BA0}"/>
              </a:ext>
            </a:extLst>
          </p:cNvPr>
          <p:cNvSpPr/>
          <p:nvPr/>
        </p:nvSpPr>
        <p:spPr>
          <a:xfrm>
            <a:off x="104816" y="1891588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DCECFA8-F847-284D-822E-C2EE69BC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1F0243-8D5D-4BDB-83C6-74B5A118D17D}"/>
              </a:ext>
            </a:extLst>
          </p:cNvPr>
          <p:cNvCxnSpPr>
            <a:cxnSpLocks/>
          </p:cNvCxnSpPr>
          <p:nvPr/>
        </p:nvCxnSpPr>
        <p:spPr>
          <a:xfrm>
            <a:off x="8206105" y="6452318"/>
            <a:ext cx="1300592" cy="6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525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390292" y="1314782"/>
            <a:ext cx="33342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Do you think it would take more effort to record the data this way compared to the example before?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How long do you think it t</a:t>
            </a:r>
            <a:r>
              <a:rPr lang="pl-PL" sz="2400" dirty="0">
                <a:solidFill>
                  <a:srgbClr val="0070C0"/>
                </a:solidFill>
              </a:rPr>
              <a:t>akes</a:t>
            </a:r>
            <a:r>
              <a:rPr lang="en-GB" sz="2400" dirty="0">
                <a:solidFill>
                  <a:srgbClr val="0070C0"/>
                </a:solidFill>
              </a:rPr>
              <a:t> to "clean" the original, problematic data?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99CF7E-7173-3C44-B791-35E206FA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Better metadata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19BABDF-F3C2-46DB-A2A4-9D529F44B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42" r="44844" b="21944"/>
          <a:stretch/>
        </p:blipFill>
        <p:spPr>
          <a:xfrm>
            <a:off x="3803321" y="1092959"/>
            <a:ext cx="8986374" cy="52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49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2348356" y="1393675"/>
            <a:ext cx="774349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solidFill>
                  <a:srgbClr val="0070C0"/>
                </a:solidFill>
              </a:rPr>
              <a:t>Open excel and type following values into the cells:</a:t>
            </a: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Is what you see what you typed?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Can you force it?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Do you know which year the dates represent?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561532"/>
              </p:ext>
            </p:extLst>
          </p:nvPr>
        </p:nvGraphicFramePr>
        <p:xfrm>
          <a:off x="3579325" y="2123765"/>
          <a:ext cx="5613211" cy="11658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933352545"/>
                    </a:ext>
                  </a:extLst>
                </a:gridCol>
                <a:gridCol w="1066610">
                  <a:extLst>
                    <a:ext uri="{9D8B030D-6E8A-4147-A177-3AD203B41FA5}">
                      <a16:colId xmlns:a16="http://schemas.microsoft.com/office/drawing/2014/main" val="108244873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3742427774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31343739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862957782"/>
                    </a:ext>
                  </a:extLst>
                </a:gridCol>
                <a:gridCol w="941388">
                  <a:extLst>
                    <a:ext uri="{9D8B030D-6E8A-4147-A177-3AD203B41FA5}">
                      <a16:colId xmlns:a16="http://schemas.microsoft.com/office/drawing/2014/main" val="561140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A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B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C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D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F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232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Gene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SEPT2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Sample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0013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Record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12/5/4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8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Mar1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 March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Mar-1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1-3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14/3/20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43904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7023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9428D25-FD8F-D145-8597-237D6F0D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3</a:t>
            </a:r>
          </a:p>
        </p:txBody>
      </p:sp>
    </p:spTree>
    <p:extLst>
      <p:ext uri="{BB962C8B-B14F-4D97-AF65-F5344CB8AC3E}">
        <p14:creationId xmlns:p14="http://schemas.microsoft.com/office/powerpoint/2010/main" val="1908239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1875" y="3661003"/>
            <a:ext cx="10127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Roughly 1 in 5 of 3,600 genetics papers investigated included errors in their gene lists that were due to Excel automatically converting gene names to things like calendar dates or random numbers.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01" y="1185345"/>
            <a:ext cx="6763694" cy="2343477"/>
          </a:xfrm>
          <a:prstGeom prst="rect">
            <a:avLst/>
          </a:prstGeom>
        </p:spPr>
      </p:pic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11875" y="5296561"/>
            <a:ext cx="8140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When using text files (.csv, .</a:t>
            </a:r>
            <a:r>
              <a:rPr lang="en-GB" sz="2400" dirty="0" err="1">
                <a:solidFill>
                  <a:srgbClr val="0070C0"/>
                </a:solidFill>
              </a:rPr>
              <a:t>tsv</a:t>
            </a:r>
            <a:r>
              <a:rPr lang="en-GB" sz="2400" dirty="0">
                <a:solidFill>
                  <a:srgbClr val="0070C0"/>
                </a:solidFill>
              </a:rPr>
              <a:t>), You should always document what format you are using to represent dates.</a:t>
            </a:r>
            <a:endParaRPr lang="en-GB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9FA242-B1AA-F347-BB72-5103FAD43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Outsmarted by Excel</a:t>
            </a:r>
          </a:p>
        </p:txBody>
      </p:sp>
    </p:spTree>
    <p:extLst>
      <p:ext uri="{BB962C8B-B14F-4D97-AF65-F5344CB8AC3E}">
        <p14:creationId xmlns:p14="http://schemas.microsoft.com/office/powerpoint/2010/main" val="1659394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9118A60B-B2CA-7641-96EA-606547BAB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98" y="1690298"/>
            <a:ext cx="10160000" cy="4064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AF2FB4C-8ADF-CC4D-B8D2-A520B725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Dates</a:t>
            </a:r>
          </a:p>
        </p:txBody>
      </p:sp>
    </p:spTree>
    <p:extLst>
      <p:ext uri="{BB962C8B-B14F-4D97-AF65-F5344CB8AC3E}">
        <p14:creationId xmlns:p14="http://schemas.microsoft.com/office/powerpoint/2010/main" val="3788573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Dates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97D0F6-D0EA-CF4F-8BB2-7D8C6A3EF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89100"/>
            <a:ext cx="6858000" cy="347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A79545-5BE9-5D41-8CA9-B55FD1675BF7}"/>
              </a:ext>
            </a:extLst>
          </p:cNvPr>
          <p:cNvSpPr txBox="1"/>
          <p:nvPr/>
        </p:nvSpPr>
        <p:spPr>
          <a:xfrm>
            <a:off x="0" y="6540507"/>
            <a:ext cx="19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CC BY @</a:t>
            </a:r>
            <a:r>
              <a:rPr lang="en-GB" dirty="0" err="1">
                <a:solidFill>
                  <a:srgbClr val="0070C0"/>
                </a:solidFill>
              </a:rPr>
              <a:t>ExcelPope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684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1" y="1182161"/>
            <a:ext cx="8723653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Store dates in 3 columns for year, month and day</a:t>
            </a:r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Store the date as an ISO string: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YYYY-MM-DD (Excel mostlikely change the format when saving it csv)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YYYYMMDD</a:t>
            </a:r>
            <a:r>
              <a:rPr lang="pl-PL" sz="2000" dirty="0">
                <a:solidFill>
                  <a:srgbClr val="0070C0"/>
                </a:solidFill>
              </a:rPr>
              <a:t> (Excel resistant)</a:t>
            </a:r>
            <a:br>
              <a:rPr lang="pl-PL" sz="2000" dirty="0">
                <a:solidFill>
                  <a:srgbClr val="0070C0"/>
                </a:solidFill>
              </a:rPr>
            </a:br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Dates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015C912-169C-4569-B47B-7A160DDA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3309937"/>
            <a:ext cx="44862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272572" y="1656273"/>
            <a:ext cx="29138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Why are the data in two tables, are period measurement related to the </a:t>
            </a:r>
            <a:r>
              <a:rPr lang="en-GB" sz="2000" dirty="0" err="1">
                <a:solidFill>
                  <a:srgbClr val="0070C0"/>
                </a:solidFill>
              </a:rPr>
              <a:t>metabolics</a:t>
            </a:r>
            <a:r>
              <a:rPr lang="en-GB" sz="2000" dirty="0">
                <a:solidFill>
                  <a:srgbClr val="0070C0"/>
                </a:solidFill>
              </a:rPr>
              <a:t> i.e. same samples?</a:t>
            </a:r>
          </a:p>
          <a:p>
            <a:pPr algn="just"/>
            <a:endParaRPr lang="en-GB" sz="2000" dirty="0">
              <a:solidFill>
                <a:srgbClr val="0070C0"/>
              </a:solidFill>
            </a:endParaRPr>
          </a:p>
          <a:p>
            <a:pPr algn="just"/>
            <a:r>
              <a:rPr lang="en-GB" sz="2000" dirty="0">
                <a:solidFill>
                  <a:srgbClr val="0070C0"/>
                </a:solidFill>
              </a:rPr>
              <a:t>Do colours in </a:t>
            </a:r>
            <a:r>
              <a:rPr lang="pl-PL" sz="2000" dirty="0">
                <a:solidFill>
                  <a:srgbClr val="0070C0"/>
                </a:solidFill>
              </a:rPr>
              <a:t>metabolite and </a:t>
            </a:r>
            <a:r>
              <a:rPr lang="en-GB" sz="2000" dirty="0">
                <a:solidFill>
                  <a:srgbClr val="0070C0"/>
                </a:solidFill>
              </a:rPr>
              <a:t>period table</a:t>
            </a:r>
            <a:r>
              <a:rPr lang="pl-PL" sz="2000" dirty="0">
                <a:solidFill>
                  <a:srgbClr val="0070C0"/>
                </a:solidFill>
              </a:rPr>
              <a:t>s</a:t>
            </a:r>
            <a:r>
              <a:rPr lang="en-GB" sz="2000" dirty="0">
                <a:solidFill>
                  <a:srgbClr val="0070C0"/>
                </a:solidFill>
              </a:rPr>
              <a:t> have the same meaning?</a:t>
            </a:r>
          </a:p>
          <a:p>
            <a:pPr algn="just"/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13699" r="30062"/>
          <a:stretch/>
        </p:blipFill>
        <p:spPr>
          <a:xfrm>
            <a:off x="3398808" y="1595886"/>
            <a:ext cx="6031519" cy="40318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855963-05CD-FA41-B49B-2616AA7510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9" t="13699" b="43462"/>
          <a:stretch/>
        </p:blipFill>
        <p:spPr>
          <a:xfrm>
            <a:off x="9855200" y="1656273"/>
            <a:ext cx="2236800" cy="200132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9713562-96F0-C740-A0E2-F0B325CC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3899388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1875" y="1418029"/>
            <a:ext cx="101274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Excel file format .xlsx is now open, and nowadays it is admissible as being FAIR.</a:t>
            </a:r>
          </a:p>
          <a:p>
            <a:br>
              <a:rPr lang="en-GB" sz="2400" dirty="0">
                <a:solidFill>
                  <a:srgbClr val="0070C0"/>
                </a:solidFill>
              </a:rPr>
            </a:br>
            <a:r>
              <a:rPr lang="en-GB" sz="2400" dirty="0">
                <a:solidFill>
                  <a:srgbClr val="0070C0"/>
                </a:solidFill>
              </a:rPr>
              <a:t>However, plain text files like coma or tab separated values (.csv, .</a:t>
            </a:r>
            <a:r>
              <a:rPr lang="en-GB" sz="2400" dirty="0" err="1">
                <a:solidFill>
                  <a:srgbClr val="0070C0"/>
                </a:solidFill>
              </a:rPr>
              <a:t>tsv</a:t>
            </a:r>
            <a:r>
              <a:rPr lang="en-GB" sz="2400" dirty="0">
                <a:solidFill>
                  <a:srgbClr val="0070C0"/>
                </a:solidFill>
              </a:rPr>
              <a:t>) can be accessed without any special software and also be easily imported into other formats and environments, such as SQLite and R. They’re good for maximum portability and endurance.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If you only use Excel, and so does your community, just keep using it. Just be aware of possible pitfalls, especially when working with genes(protein)' names(accession numbers).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4E9D5B-32F4-6648-8F82-26E5DBED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To use or not to use Excel</a:t>
            </a:r>
          </a:p>
        </p:txBody>
      </p:sp>
    </p:spTree>
    <p:extLst>
      <p:ext uri="{BB962C8B-B14F-4D97-AF65-F5344CB8AC3E}">
        <p14:creationId xmlns:p14="http://schemas.microsoft.com/office/powerpoint/2010/main" val="802187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285174" y="1891794"/>
            <a:ext cx="6799461" cy="3570208"/>
            <a:chOff x="772218" y="2293239"/>
            <a:chExt cx="6799461" cy="35702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D6A8BB-6E1B-5E43-83C2-4F8F05A73369}"/>
                </a:ext>
              </a:extLst>
            </p:cNvPr>
            <p:cNvSpPr txBox="1"/>
            <p:nvPr/>
          </p:nvSpPr>
          <p:spPr>
            <a:xfrm>
              <a:off x="772218" y="2816459"/>
              <a:ext cx="6799461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GB" sz="2400" dirty="0">
                  <a:solidFill>
                    <a:srgbClr val="0070C0"/>
                  </a:solidFill>
                </a:rPr>
                <a:t>A powerful tool for working with messy data: cleaning it; transforming it from one format into another.</a:t>
              </a:r>
              <a:endParaRPr lang="pl-PL" sz="2400" dirty="0">
                <a:solidFill>
                  <a:srgbClr val="0070C0"/>
                </a:solidFill>
              </a:endParaRPr>
            </a:p>
            <a:p>
              <a:pPr algn="just"/>
              <a:endParaRPr lang="pl-PL" sz="2400" dirty="0">
                <a:solidFill>
                  <a:srgbClr val="0070C0"/>
                </a:solidFill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pl-PL" sz="2400" dirty="0">
                  <a:solidFill>
                    <a:srgbClr val="0070C0"/>
                  </a:solidFill>
                </a:rPr>
                <a:t>F</a:t>
              </a:r>
              <a:r>
                <a:rPr lang="en-US" sz="2400" dirty="0" err="1">
                  <a:solidFill>
                    <a:srgbClr val="0070C0"/>
                  </a:solidFill>
                </a:rPr>
                <a:t>ind</a:t>
              </a:r>
              <a:r>
                <a:rPr lang="en-US" sz="2400" dirty="0">
                  <a:solidFill>
                    <a:srgbClr val="0070C0"/>
                  </a:solidFill>
                </a:rPr>
                <a:t> and merge the synonyms</a:t>
              </a:r>
              <a:r>
                <a:rPr lang="pl-PL" sz="2400" dirty="0">
                  <a:solidFill>
                    <a:srgbClr val="0070C0"/>
                  </a:solidFill>
                </a:rPr>
                <a:t> </a:t>
              </a:r>
              <a:r>
                <a:rPr lang="pl-PL" sz="2400" dirty="0" err="1">
                  <a:solidFill>
                    <a:srgbClr val="0070C0"/>
                  </a:solidFill>
                </a:rPr>
                <a:t>like</a:t>
              </a:r>
              <a:r>
                <a:rPr lang="en-US" sz="2400" dirty="0">
                  <a:solidFill>
                    <a:srgbClr val="0070C0"/>
                  </a:solidFill>
                </a:rPr>
                <a:t>: E. Coli, </a:t>
              </a:r>
              <a:r>
                <a:rPr lang="en-US" sz="2400" dirty="0" err="1">
                  <a:solidFill>
                    <a:srgbClr val="0070C0"/>
                  </a:solidFill>
                </a:rPr>
                <a:t>EColi</a:t>
              </a:r>
              <a:r>
                <a:rPr lang="en-US" sz="2400" dirty="0">
                  <a:solidFill>
                    <a:srgbClr val="0070C0"/>
                  </a:solidFill>
                </a:rPr>
                <a:t>, Escherichia coli into one, </a:t>
              </a:r>
              <a:endParaRPr lang="pl-PL" sz="2400" dirty="0">
                <a:solidFill>
                  <a:srgbClr val="0070C0"/>
                </a:solidFill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pl-PL" sz="2400" dirty="0">
                  <a:solidFill>
                    <a:srgbClr val="0070C0"/>
                  </a:solidFill>
                </a:rPr>
                <a:t>S</a:t>
              </a:r>
              <a:r>
                <a:rPr lang="en-US" sz="2400" dirty="0" err="1">
                  <a:solidFill>
                    <a:srgbClr val="0070C0"/>
                  </a:solidFill>
                </a:rPr>
                <a:t>plit</a:t>
              </a:r>
              <a:r>
                <a:rPr lang="en-US" sz="2400" dirty="0">
                  <a:solidFill>
                    <a:srgbClr val="0070C0"/>
                  </a:solidFill>
                </a:rPr>
                <a:t> values in the Name field into FirstName and </a:t>
              </a:r>
              <a:r>
                <a:rPr lang="en-US" sz="2400" dirty="0" err="1">
                  <a:solidFill>
                    <a:srgbClr val="0070C0"/>
                  </a:solidFill>
                </a:rPr>
                <a:t>LastName</a:t>
              </a:r>
              <a:r>
                <a:rPr lang="en-US" sz="2400" dirty="0">
                  <a:solidFill>
                    <a:srgbClr val="0070C0"/>
                  </a:solidFill>
                </a:rPr>
                <a:t>.</a:t>
              </a:r>
              <a:endParaRPr lang="en-GB" sz="2400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772218" y="2293239"/>
              <a:ext cx="36228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</a:rPr>
                <a:t>https://openrefine.org/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85" y="1891794"/>
            <a:ext cx="2572109" cy="19052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85174" y="5696364"/>
            <a:ext cx="7578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solidFill>
                  <a:srgbClr val="0070C0"/>
                </a:solidFill>
              </a:rPr>
              <a:t>There is a carpentry course available: Data Cleaning with </a:t>
            </a:r>
            <a:r>
              <a:rPr lang="en-GB" sz="2400" dirty="0" err="1">
                <a:solidFill>
                  <a:srgbClr val="0070C0"/>
                </a:solidFill>
              </a:rPr>
              <a:t>OpenRefine</a:t>
            </a:r>
            <a:r>
              <a:rPr lang="en-GB" sz="2400" dirty="0">
                <a:solidFill>
                  <a:srgbClr val="0070C0"/>
                </a:solidFill>
              </a:rPr>
              <a:t> for Ecologists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6F3B0F-A590-1C47-A68D-1EC90FA4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Cleaning data with </a:t>
            </a:r>
            <a:r>
              <a:rPr lang="en-GB" dirty="0" err="1"/>
              <a:t>OpenRefine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671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769" y="1157551"/>
            <a:ext cx="4703027" cy="4703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C71F24-7544-634C-A382-88A354163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8044" y="-187148"/>
            <a:ext cx="7998744" cy="2117548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(Meta)data in </a:t>
            </a:r>
            <a:r>
              <a:rPr lang="pl-PL" dirty="0">
                <a:solidFill>
                  <a:srgbClr val="0070C0"/>
                </a:solidFill>
              </a:rPr>
              <a:t>tables</a:t>
            </a:r>
            <a:br>
              <a:rPr lang="en-GB" sz="5400" dirty="0">
                <a:solidFill>
                  <a:srgbClr val="0070C0"/>
                </a:solidFill>
              </a:rPr>
            </a:b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19579" y="222770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Never use formatting to encode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Include only one piece of information in a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It is easier to store data in the correct form than to clean data for reuse</a:t>
            </a:r>
            <a:endParaRPr lang="pl-PL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rgbClr val="0070C0"/>
              </a:solidFill>
            </a:endParaRPr>
          </a:p>
          <a:p>
            <a:r>
              <a:rPr lang="pl-PL" dirty="0">
                <a:solidFill>
                  <a:srgbClr val="0070C0"/>
                </a:solidFill>
              </a:rPr>
              <a:t>DO THE QUIZ!!!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0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533794"/>
            <a:ext cx="291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Why is row 22 is red any why does H13 says error?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" t="76414" r="30790" b="19039"/>
          <a:stretch/>
        </p:blipFill>
        <p:spPr>
          <a:xfrm>
            <a:off x="3398808" y="4525818"/>
            <a:ext cx="5966865" cy="212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BE61E0-3650-9348-BA38-F31269C38F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72" t="44979" r="30790" b="50474"/>
          <a:stretch/>
        </p:blipFill>
        <p:spPr>
          <a:xfrm>
            <a:off x="8580582" y="3057236"/>
            <a:ext cx="785091" cy="2124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A1A56A7-284D-7C41-AA31-6297680A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373344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577366"/>
            <a:ext cx="291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What is the meaning of values in media column?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t="15720" r="60217" b="8046"/>
          <a:stretch/>
        </p:blipFill>
        <p:spPr>
          <a:xfrm>
            <a:off x="5772727" y="1690255"/>
            <a:ext cx="979056" cy="356155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61CE35-2C11-074D-8B0A-F2E48D13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416906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625600"/>
            <a:ext cx="291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Are the genotypes same in different blocks or not?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3" t="16510" r="70407" b="7572"/>
          <a:stretch/>
        </p:blipFill>
        <p:spPr>
          <a:xfrm>
            <a:off x="5033818" y="1727200"/>
            <a:ext cx="812800" cy="35467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B6493B-2B43-E846-8909-FB230BAB47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25" t="16509" b="43752"/>
          <a:stretch/>
        </p:blipFill>
        <p:spPr>
          <a:xfrm>
            <a:off x="9864436" y="1727200"/>
            <a:ext cx="2236190" cy="185650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4024B3C-D970-2F4B-89D2-E4F0963A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168150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199" y="1531865"/>
            <a:ext cx="40273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Before averaging the biomass, weight needs conversion to the same unit, and the unit should be removed from the text.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8" t="14253" r="54290" b="8379"/>
          <a:stretch/>
        </p:blipFill>
        <p:spPr>
          <a:xfrm>
            <a:off x="6711351" y="1621766"/>
            <a:ext cx="566904" cy="361446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517E10-571F-D948-84C7-23F4C530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381476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426124"/>
            <a:ext cx="38692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Averaging per genotype needs manual selection of the suitable entries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3" t="15522" r="70927" b="10023"/>
          <a:stretch/>
        </p:blipFill>
        <p:spPr>
          <a:xfrm>
            <a:off x="4941454" y="1681018"/>
            <a:ext cx="858981" cy="347845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DDA7F4-2D4A-E642-801E-776D435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202517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717920" y="1613118"/>
            <a:ext cx="99577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2400" dirty="0" err="1">
                <a:solidFill>
                  <a:srgbClr val="0070C0"/>
                </a:solidFill>
              </a:rPr>
              <a:t>Saving</a:t>
            </a:r>
            <a:r>
              <a:rPr lang="pl-PL" sz="2400" dirty="0">
                <a:solidFill>
                  <a:srgbClr val="0070C0"/>
                </a:solidFill>
              </a:rPr>
              <a:t> to </a:t>
            </a:r>
            <a:r>
              <a:rPr lang="pl-PL" sz="2400" dirty="0" err="1">
                <a:solidFill>
                  <a:srgbClr val="0070C0"/>
                </a:solidFill>
              </a:rPr>
              <a:t>text</a:t>
            </a:r>
            <a:endParaRPr lang="pl-PL" sz="24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Information about light conditions is completely lost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header columns are scrambled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update date may change its meaning depending on the locale (switch year with day)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DDC620-6DCD-E24B-95B4-BB3436DF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85720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3051</TotalTime>
  <Words>1525</Words>
  <Application>Microsoft Office PowerPoint</Application>
  <PresentationFormat>Widescreen</PresentationFormat>
  <Paragraphs>263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(Meta)data in Excel </vt:lpstr>
      <vt:lpstr>Exercise 1</vt:lpstr>
      <vt:lpstr>Exercise 1: Solution</vt:lpstr>
      <vt:lpstr>Exercise 1: Solution</vt:lpstr>
      <vt:lpstr>Exercise 1: Solution</vt:lpstr>
      <vt:lpstr>Exercise 1: Solution</vt:lpstr>
      <vt:lpstr>Exercise 1: Solution</vt:lpstr>
      <vt:lpstr>Exercise 1: Solution</vt:lpstr>
      <vt:lpstr>Exercise 1: Solution</vt:lpstr>
      <vt:lpstr>Common Spreadsheet errors</vt:lpstr>
      <vt:lpstr>Common Spreadsheet errors</vt:lpstr>
      <vt:lpstr>Common Spreadsheet errors</vt:lpstr>
      <vt:lpstr>Common Spreadsheet errors</vt:lpstr>
      <vt:lpstr>Common Spreadsheet errors</vt:lpstr>
      <vt:lpstr>Common Spreadsheet errors</vt:lpstr>
      <vt:lpstr>Common Spreadsheet errors</vt:lpstr>
      <vt:lpstr>Common Spreadsheet errors</vt:lpstr>
      <vt:lpstr>Exercise 2: Spotting problems</vt:lpstr>
      <vt:lpstr>Exercise 2: Solution</vt:lpstr>
      <vt:lpstr>Exercise 2: Solution</vt:lpstr>
      <vt:lpstr>Exercise 2: Solution</vt:lpstr>
      <vt:lpstr>Exercise 2: Solution</vt:lpstr>
      <vt:lpstr>Exercise 2: Solution</vt:lpstr>
      <vt:lpstr>Better metadata</vt:lpstr>
      <vt:lpstr>Exercise 3</vt:lpstr>
      <vt:lpstr>Outsmarted by Excel</vt:lpstr>
      <vt:lpstr>Dates</vt:lpstr>
      <vt:lpstr>Dates</vt:lpstr>
      <vt:lpstr>Dates</vt:lpstr>
      <vt:lpstr>To use or not to use Excel</vt:lpstr>
      <vt:lpstr>Cleaning data with OpenRefine</vt:lpstr>
      <vt:lpstr>(Meta)data in tables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Tomasz Zielinski</cp:lastModifiedBy>
  <cp:revision>66</cp:revision>
  <dcterms:created xsi:type="dcterms:W3CDTF">2021-06-07T08:35:11Z</dcterms:created>
  <dcterms:modified xsi:type="dcterms:W3CDTF">2024-02-27T23:08:57Z</dcterms:modified>
</cp:coreProperties>
</file>