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9" r:id="rId4"/>
    <p:sldId id="262" r:id="rId5"/>
    <p:sldId id="264" r:id="rId6"/>
    <p:sldId id="265" r:id="rId7"/>
    <p:sldId id="263" r:id="rId8"/>
    <p:sldId id="280" r:id="rId9"/>
    <p:sldId id="281" r:id="rId10"/>
    <p:sldId id="282" r:id="rId11"/>
    <p:sldId id="266" r:id="rId12"/>
    <p:sldId id="267" r:id="rId13"/>
    <p:sldId id="258" r:id="rId14"/>
    <p:sldId id="259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6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6021" autoAdjust="0"/>
  </p:normalViewPr>
  <p:slideViewPr>
    <p:cSldViewPr snapToGrid="0">
      <p:cViewPr varScale="1">
        <p:scale>
          <a:sx n="97" d="100"/>
          <a:sy n="97" d="100"/>
        </p:scale>
        <p:origin x="78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AFAA-5545-4348-866E-082827204B28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B44E-D000-426C-9F9B-769AE7CC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Wellcome</a:t>
            </a:r>
            <a:r>
              <a:rPr lang="en-US" dirty="0" smtClean="0"/>
              <a:t> example: https://wellcome.ac.uk/news/how-we-judge-research-outputs-when-making-funding-decisions</a:t>
            </a:r>
          </a:p>
          <a:p>
            <a:r>
              <a:rPr lang="en-US" dirty="0" smtClean="0"/>
              <a:t>Cancer Research</a:t>
            </a:r>
            <a:r>
              <a:rPr lang="en-US" baseline="0" dirty="0" smtClean="0"/>
              <a:t> UK example: https://www.cancerresearchuk.org/funding-for-researchers/research-features/2018-02-20-improving-research-evaluation-dora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1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Colin and Chris Weir are a Scottish couple who won</a:t>
            </a:r>
            <a:r>
              <a:rPr lang="en-GB" baseline="0" smtClean="0"/>
              <a:t> a life-changing sum of money in the national lottery. Would your postdoc come back into work if they hit the jackpot?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FB44E-D000-426C-9F9B-769AE7CC18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62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67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aseline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4992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sfdora.org/resource/dora-slide-presentations/" TargetMode="External"/><Relationship Id="rId3" Type="http://schemas.openxmlformats.org/officeDocument/2006/relationships/hyperlink" Target="https://unsplash.com/photos/nwLTVwb7DbU" TargetMode="External"/><Relationship Id="rId7" Type="http://schemas.openxmlformats.org/officeDocument/2006/relationships/hyperlink" Target="https://unsplash.com/photos/6ZR-f5bkrGE" TargetMode="External"/><Relationship Id="rId2" Type="http://schemas.openxmlformats.org/officeDocument/2006/relationships/hyperlink" Target="https://www.fosteropenscience.eu/content/what-open-science-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/index.php?curid=58432969" TargetMode="External"/><Relationship Id="rId5" Type="http://schemas.openxmlformats.org/officeDocument/2006/relationships/hyperlink" Target="https://unsplash.com/photos/7PMGUqYQpYc" TargetMode="External"/><Relationship Id="rId4" Type="http://schemas.openxmlformats.org/officeDocument/2006/relationships/hyperlink" Target="https://unsplash.com/photos/5Zg64OwXJg8" TargetMode="External"/><Relationship Id="rId9" Type="http://schemas.openxmlformats.org/officeDocument/2006/relationships/hyperlink" Target="https://edcarp.github.io/Ed-DaS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alition-s.org/blog/unboxing-the-journal-checker-tool/" TargetMode="External"/><Relationship Id="rId2" Type="http://schemas.openxmlformats.org/officeDocument/2006/relationships/hyperlink" Target="https://www.coalition-s.org/plan-s-funders-implement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aj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FAIR for leaders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4" y="5835907"/>
            <a:ext cx="699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l-PL" sz="4000"/>
              <a:t>Outcomes</a:t>
            </a:r>
            <a:r>
              <a:rPr lang="en-GB" sz="4000"/>
              <a:t>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pl-PL" sz="2400" dirty="0"/>
              <a:t>Collaboration</a:t>
            </a:r>
          </a:p>
          <a:p>
            <a:r>
              <a:rPr lang="pl-PL" sz="2400" dirty="0" err="1"/>
              <a:t>Speed</a:t>
            </a:r>
            <a:endParaRPr lang="pl-PL" sz="2400" dirty="0"/>
          </a:p>
          <a:p>
            <a:r>
              <a:rPr lang="pl-PL" sz="2400" dirty="0" smtClean="0"/>
              <a:t>Unpublished/negative </a:t>
            </a:r>
            <a:r>
              <a:rPr lang="pl-PL" sz="2400" dirty="0"/>
              <a:t>results</a:t>
            </a:r>
          </a:p>
          <a:p>
            <a:r>
              <a:rPr lang="pl-PL" sz="2400" dirty="0"/>
              <a:t>Re-</a:t>
            </a:r>
            <a:r>
              <a:rPr lang="pl-PL" sz="2400" dirty="0" err="1"/>
              <a:t>use</a:t>
            </a:r>
            <a:endParaRPr lang="pl-PL" sz="2400" dirty="0"/>
          </a:p>
          <a:p>
            <a:r>
              <a:rPr lang="pl-PL" sz="2400" dirty="0" err="1"/>
              <a:t>Learn</a:t>
            </a:r>
            <a:r>
              <a:rPr lang="pl-PL" sz="2400" dirty="0"/>
              <a:t> by </a:t>
            </a:r>
            <a:r>
              <a:rPr lang="pl-PL" sz="2400" dirty="0" err="1"/>
              <a:t>example</a:t>
            </a:r>
            <a:endParaRPr lang="pl-PL" sz="2400" dirty="0"/>
          </a:p>
          <a:p>
            <a:r>
              <a:rPr lang="pl-PL" sz="2400" dirty="0"/>
              <a:t>Feedback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7" name="Graphic 6" descr="Questionnaire">
            <a:extLst>
              <a:ext uri="{FF2B5EF4-FFF2-40B4-BE49-F238E27FC236}">
                <a16:creationId xmlns:a16="http://schemas.microsoft.com/office/drawing/2014/main" id="{EF48B542-D926-429F-B4A1-391E8A5A4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8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</a:t>
            </a:r>
            <a:r>
              <a:rPr lang="en-GB" sz="3600" dirty="0" smtClean="0"/>
              <a:t>Science</a:t>
            </a:r>
            <a:r>
              <a:rPr lang="pl-PL" sz="3600" dirty="0" smtClean="0"/>
              <a:t> 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C1ED6655-99B8-4141-B04D-0310CB8B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Science </a:t>
            </a:r>
            <a:r>
              <a:rPr lang="pl-PL" sz="3600" dirty="0" smtClean="0"/>
              <a:t>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lack</a:t>
            </a:r>
            <a:r>
              <a:rPr lang="pl-PL" dirty="0"/>
              <a:t> of </a:t>
            </a:r>
            <a:r>
              <a:rPr lang="en-GB" dirty="0"/>
              <a:t>expertise</a:t>
            </a:r>
          </a:p>
          <a:p>
            <a:pPr>
              <a:lnSpc>
                <a:spcPct val="150000"/>
              </a:lnSpc>
            </a:pPr>
            <a:r>
              <a:rPr lang="en-GB" dirty="0"/>
              <a:t>sensitive data</a:t>
            </a:r>
          </a:p>
          <a:p>
            <a:pPr>
              <a:lnSpc>
                <a:spcPct val="150000"/>
              </a:lnSpc>
            </a:pPr>
            <a:r>
              <a:rPr lang="en-GB" dirty="0"/>
              <a:t>misuse (fake news)</a:t>
            </a:r>
          </a:p>
          <a:p>
            <a:pPr>
              <a:lnSpc>
                <a:spcPct val="150000"/>
              </a:lnSpc>
            </a:pPr>
            <a:r>
              <a:rPr lang="en-GB" dirty="0"/>
              <a:t>lack of confidence (the fear of critics)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the costs in $ and in time</a:t>
            </a:r>
          </a:p>
          <a:p>
            <a:pPr>
              <a:lnSpc>
                <a:spcPct val="150000"/>
              </a:lnSpc>
            </a:pPr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9CCF3C30-FAA2-344D-BFE7-AADFBAB5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standard research 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220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Google Drive\work\OCM\des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23" y="472148"/>
            <a:ext cx="3569549" cy="30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157088"/>
            <a:ext cx="11072446" cy="1325563"/>
          </a:xfrm>
        </p:spPr>
        <p:txBody>
          <a:bodyPr/>
          <a:lstStyle/>
          <a:p>
            <a:r>
              <a:rPr lang="en-GB" dirty="0" smtClean="0"/>
              <a:t>Power figures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6" name="Picture 2" descr="D:\Google Drive\work\OCM\at gu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1" y="1801342"/>
            <a:ext cx="2960148" cy="30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80" y="389188"/>
            <a:ext cx="4600800" cy="306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1" y="609757"/>
            <a:ext cx="4601456" cy="306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66" y="2996217"/>
            <a:ext cx="3633706" cy="3575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33504" r="22763" b="2564"/>
          <a:stretch/>
        </p:blipFill>
        <p:spPr>
          <a:xfrm>
            <a:off x="6716720" y="3378373"/>
            <a:ext cx="4443548" cy="3141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661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2, 3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6454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Responsible for your minions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3" y="1690688"/>
            <a:ext cx="7221416" cy="478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4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182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hatch\Desktop\dora-logo 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5125"/>
            <a:ext cx="9138138" cy="1325563"/>
          </a:xfrm>
        </p:spPr>
        <p:txBody>
          <a:bodyPr/>
          <a:lstStyle/>
          <a:p>
            <a:r>
              <a:rPr lang="en-GB" dirty="0" smtClean="0"/>
              <a:t>DORA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Declaration </a:t>
            </a:r>
            <a:r>
              <a:rPr lang="en-GB" b="1" dirty="0"/>
              <a:t>on Research </a:t>
            </a:r>
            <a:r>
              <a:rPr lang="en-GB" b="1" dirty="0" smtClean="0"/>
              <a:t>Assessment</a:t>
            </a:r>
          </a:p>
          <a:p>
            <a:r>
              <a:rPr lang="en-GB" dirty="0"/>
              <a:t>the need to eliminate the use of journal-based metrics, such as Journal Impact Factors, in funding, appointment, and promotion considerations;</a:t>
            </a:r>
          </a:p>
          <a:p>
            <a:r>
              <a:rPr lang="en-GB" dirty="0"/>
              <a:t>the need to assess research on its own merits rather than on the basis of the journal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need </a:t>
            </a:r>
            <a:r>
              <a:rPr lang="en-GB"/>
              <a:t>to </a:t>
            </a:r>
            <a:r>
              <a:rPr lang="en-GB" smtClean="0"/>
              <a:t>capitalise </a:t>
            </a:r>
            <a:r>
              <a:rPr lang="en-GB" dirty="0"/>
              <a:t>on the opportunities provided by online publication (such as relaxing unnecessary limits </a:t>
            </a:r>
            <a:r>
              <a:rPr lang="en-GB" dirty="0" smtClean="0"/>
              <a:t>… </a:t>
            </a:r>
            <a:r>
              <a:rPr lang="en-GB" dirty="0"/>
              <a:t>exploring new indicators of significance and impact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5962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ahatch\Desktop\dora-logo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3"/>
          <a:stretch/>
        </p:blipFill>
        <p:spPr bwMode="auto">
          <a:xfrm>
            <a:off x="609725" y="1790992"/>
            <a:ext cx="4821257" cy="215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194" y="4045992"/>
            <a:ext cx="2119876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 err="1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Wellcome</a:t>
            </a:r>
            <a:endParaRPr lang="en-US" sz="1600" dirty="0">
              <a:solidFill>
                <a:srgbClr val="0070C0"/>
              </a:solidFill>
              <a:ea typeface="Helvetica Neue"/>
              <a:cs typeface="Helvetica Neue"/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United Kingdom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5293" y="3927847"/>
            <a:ext cx="1713418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Cancer Research UK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5293" y="4556250"/>
            <a:ext cx="4557316" cy="2021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Summary of 3-5 achievements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Space to describe other measures of impact</a:t>
            </a:r>
          </a:p>
          <a:p>
            <a:pPr lvl="3"/>
            <a:endParaRPr lang="en-US" sz="1600" dirty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Reminds peer reviewers and </a:t>
            </a:r>
            <a:r>
              <a:rPr lang="en-US" sz="1600">
                <a:solidFill>
                  <a:srgbClr val="0070C0"/>
                </a:solidFill>
                <a:sym typeface="Helvetica Neue"/>
              </a:rPr>
              <a:t>committee </a:t>
            </a:r>
            <a:endParaRPr lang="en-US" sz="1600" smtClean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smtClean="0">
                <a:solidFill>
                  <a:srgbClr val="0070C0"/>
                </a:solidFill>
                <a:sym typeface="Helvetica Neue"/>
              </a:rPr>
              <a:t>members </a:t>
            </a:r>
            <a:r>
              <a:rPr lang="en-US" sz="1600" dirty="0">
                <a:solidFill>
                  <a:srgbClr val="0070C0"/>
                </a:solidFill>
                <a:sym typeface="Helvetica Neue"/>
              </a:rPr>
              <a:t>of DORA principles </a:t>
            </a:r>
            <a:r>
              <a:rPr lang="en-US" sz="1600">
                <a:solidFill>
                  <a:srgbClr val="0070C0"/>
                </a:solidFill>
                <a:sym typeface="Helvetica Neue"/>
              </a:rPr>
              <a:t>throughout </a:t>
            </a:r>
            <a:endParaRPr lang="en-US" sz="1600" smtClean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smtClean="0">
                <a:solidFill>
                  <a:srgbClr val="0070C0"/>
                </a:solidFill>
                <a:sym typeface="Helvetica Neue"/>
              </a:rPr>
              <a:t>funding </a:t>
            </a:r>
            <a:r>
              <a:rPr lang="en-US" sz="1600" dirty="0">
                <a:solidFill>
                  <a:srgbClr val="0070C0"/>
                </a:solidFill>
                <a:sym typeface="Helvetica Neue"/>
              </a:rPr>
              <a:t>process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194" y="4712039"/>
            <a:ext cx="5315681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Contributions to mentorship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Output sharing plan to advance potential health benefits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Plans for public engagement</a:t>
            </a:r>
          </a:p>
          <a:p>
            <a:pPr defTabSz="412750" hangingPunct="0"/>
            <a:endParaRPr lang="en-US" sz="1600" dirty="0">
              <a:solidFill>
                <a:srgbClr val="0070C0"/>
              </a:solidFill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Guidance provided to advisory panel members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93" y="2295462"/>
            <a:ext cx="4662488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215662" y="365125"/>
            <a:ext cx="91381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GB" dirty="0" smtClean="0"/>
              <a:t>DORA: Funders adoption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09725" y="6486884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1271768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Generation of Knowledge</a:t>
            </a:r>
            <a:endParaRPr lang="en-GB" dirty="0"/>
          </a:p>
          <a:p>
            <a:pPr lvl="0"/>
            <a:r>
              <a:rPr lang="en-IE" dirty="0"/>
              <a:t>Development of Individuals and Collaborations  </a:t>
            </a:r>
            <a:endParaRPr lang="en-GB" dirty="0"/>
          </a:p>
          <a:p>
            <a:pPr lvl="0"/>
            <a:r>
              <a:rPr lang="en-IE" dirty="0"/>
              <a:t>Supporting Broader Society and the Economy  </a:t>
            </a:r>
            <a:endParaRPr lang="en-GB" dirty="0"/>
          </a:p>
          <a:p>
            <a:pPr lvl="0"/>
            <a:r>
              <a:rPr lang="en-IE" dirty="0"/>
              <a:t>Supporting the Research Community 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3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broad definition of ‘output’ is </a:t>
            </a:r>
            <a:r>
              <a:rPr lang="en-GB" dirty="0" smtClean="0"/>
              <a:t>used, such </a:t>
            </a:r>
            <a:r>
              <a:rPr lang="en-GB" dirty="0"/>
              <a:t>as datasets, patents and software.</a:t>
            </a:r>
          </a:p>
          <a:p>
            <a:r>
              <a:rPr lang="en-GB" dirty="0" smtClean="0"/>
              <a:t>Special </a:t>
            </a:r>
            <a:r>
              <a:rPr lang="en-GB" dirty="0"/>
              <a:t>attention is paid to Open </a:t>
            </a:r>
            <a:r>
              <a:rPr lang="en-GB" dirty="0" smtClean="0"/>
              <a:t>Science, which outputs </a:t>
            </a:r>
            <a:r>
              <a:rPr lang="en-GB" dirty="0"/>
              <a:t>are openly available</a:t>
            </a:r>
            <a:r>
              <a:rPr lang="en-GB" dirty="0" smtClean="0"/>
              <a:t>.</a:t>
            </a:r>
          </a:p>
          <a:p>
            <a:r>
              <a:rPr lang="en-US" dirty="0" smtClean="0"/>
              <a:t>New metrics: retweets, </a:t>
            </a:r>
            <a:r>
              <a:rPr lang="en-US" dirty="0"/>
              <a:t>online views and </a:t>
            </a:r>
            <a:r>
              <a:rPr lang="en-US" dirty="0" smtClean="0"/>
              <a:t>downloads</a:t>
            </a:r>
            <a:r>
              <a:rPr lang="en-US" smtClean="0"/>
              <a:t>, discussions, </a:t>
            </a:r>
            <a:r>
              <a:rPr lang="en-US" dirty="0" smtClean="0"/>
              <a:t>presence in mass </a:t>
            </a:r>
            <a:r>
              <a:rPr lang="en-US" dirty="0"/>
              <a:t>media technology platforms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is </a:t>
            </a:r>
            <a:r>
              <a:rPr lang="pl-PL" dirty="0" smtClean="0"/>
              <a:t>easier to </a:t>
            </a:r>
            <a:r>
              <a:rPr lang="pl-PL" smtClean="0"/>
              <a:t>be prep</a:t>
            </a:r>
            <a:r>
              <a:rPr lang="en-GB" smtClean="0"/>
              <a:t>a</a:t>
            </a:r>
            <a:r>
              <a:rPr lang="pl-PL" smtClean="0"/>
              <a:t>red </a:t>
            </a:r>
            <a:r>
              <a:rPr lang="pl-PL" dirty="0" smtClean="0"/>
              <a:t>than to fake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takes time to make the outputs public</a:t>
            </a:r>
          </a:p>
          <a:p>
            <a:r>
              <a:rPr lang="en-GB" dirty="0" smtClean="0"/>
              <a:t>The quality of open outputs is easy to assess</a:t>
            </a:r>
          </a:p>
          <a:p>
            <a:endParaRPr lang="en-GB" dirty="0" smtClean="0"/>
          </a:p>
          <a:p>
            <a:r>
              <a:rPr lang="en-GB" dirty="0" smtClean="0"/>
              <a:t>Timestamps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do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028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– lottery winner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4" name="Picture 3" descr="Top 5 Biggest Lottery Wins Ev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1825625"/>
            <a:ext cx="5807363" cy="42277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186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Lottery winner exercise -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sz="4000" dirty="0" smtClean="0"/>
              <a:t>Good data management</a:t>
            </a:r>
            <a:r>
              <a:rPr lang="pl-PL" sz="4000" dirty="0" smtClean="0"/>
              <a:t>:</a:t>
            </a:r>
          </a:p>
          <a:p>
            <a:pPr>
              <a:buFontTx/>
              <a:buChar char="-"/>
            </a:pPr>
            <a:r>
              <a:rPr lang="en-GB" sz="4000" dirty="0" smtClean="0"/>
              <a:t>improve</a:t>
            </a:r>
            <a:r>
              <a:rPr lang="pl-PL" sz="4000" dirty="0" smtClean="0"/>
              <a:t>s</a:t>
            </a:r>
            <a:r>
              <a:rPr lang="en-GB" sz="4000" dirty="0" smtClean="0"/>
              <a:t> productivity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assure</a:t>
            </a:r>
            <a:r>
              <a:rPr lang="pl-PL" sz="4000" dirty="0" smtClean="0"/>
              <a:t>s</a:t>
            </a:r>
            <a:r>
              <a:rPr lang="en-GB" sz="4000" dirty="0" smtClean="0"/>
              <a:t> safety of your research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speeds up induction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makes it easier to generate public outputs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8642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sz="4000" dirty="0"/>
          </a:p>
          <a:p>
            <a:r>
              <a:rPr lang="en-GB" sz="4000" dirty="0" smtClean="0"/>
              <a:t>Being FAIR</a:t>
            </a:r>
            <a:endParaRPr lang="pl-PL" sz="4000" dirty="0"/>
          </a:p>
          <a:p>
            <a:r>
              <a:rPr lang="en-GB" sz="4000" dirty="0" smtClean="0"/>
              <a:t>Tools for oracles and overlords</a:t>
            </a:r>
            <a:endParaRPr lang="pl-PL" sz="4000" dirty="0"/>
          </a:p>
          <a:p>
            <a:r>
              <a:rPr lang="en-GB" sz="4000" dirty="0" smtClean="0"/>
              <a:t>Public repositories</a:t>
            </a:r>
            <a:endParaRPr lang="pl-PL" sz="4000" dirty="0"/>
          </a:p>
          <a:p>
            <a:r>
              <a:rPr lang="en-GB" sz="4000" dirty="0"/>
              <a:t>It is all about </a:t>
            </a:r>
            <a:r>
              <a:rPr lang="en-GB" sz="4000" dirty="0" smtClean="0"/>
              <a:t>planning</a:t>
            </a:r>
          </a:p>
          <a:p>
            <a:r>
              <a:rPr lang="en-GB" sz="4000" dirty="0" smtClean="0"/>
              <a:t>Wrap up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en-GB" dirty="0" smtClean="0"/>
              <a:t>Credits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984345" cy="404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</a:t>
            </a:r>
            <a:r>
              <a:rPr lang="pl-PL" sz="1400" dirty="0"/>
              <a:t>1] Gema Bueno de la Fuente, “What is Open Science? Introduction”, </a:t>
            </a:r>
            <a:r>
              <a:rPr lang="pl-PL" sz="1400" dirty="0">
                <a:hlinkClick r:id="rId2"/>
              </a:rPr>
              <a:t>https://</a:t>
            </a:r>
            <a:r>
              <a:rPr lang="pl-PL" sz="1400" dirty="0" smtClean="0">
                <a:hlinkClick r:id="rId2"/>
              </a:rPr>
              <a:t>www.fosteropenscience.eu/content/what-open-science-introduction</a:t>
            </a:r>
            <a:r>
              <a:rPr lang="en-GB" sz="1400" dirty="0" smtClean="0"/>
              <a:t> </a:t>
            </a:r>
            <a:endParaRPr lang="pl-PL" sz="1400" dirty="0"/>
          </a:p>
          <a:p>
            <a:r>
              <a:rPr lang="pl-PL" sz="1400" dirty="0" smtClean="0"/>
              <a:t>[2] </a:t>
            </a:r>
            <a:r>
              <a:rPr lang="en-GB" sz="1400" dirty="0" smtClean="0"/>
              <a:t>Photo</a:t>
            </a:r>
            <a:r>
              <a:rPr lang="pl-PL" sz="1400" dirty="0" smtClean="0"/>
              <a:t>s Unsplash</a:t>
            </a:r>
            <a:r>
              <a:rPr lang="en-GB" sz="1400" dirty="0" smtClean="0"/>
              <a:t> by</a:t>
            </a:r>
            <a:r>
              <a:rPr lang="pl-PL" sz="1400" dirty="0" smtClean="0"/>
              <a:t>:</a:t>
            </a:r>
            <a:r>
              <a:rPr lang="en-GB" sz="1400" dirty="0" smtClean="0"/>
              <a:t> </a:t>
            </a: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en-GB" sz="1400" dirty="0" smtClean="0"/>
              <a:t>Evangeline Shaw </a:t>
            </a:r>
            <a:r>
              <a:rPr lang="pl-PL" sz="1400" dirty="0" smtClean="0">
                <a:hlinkClick r:id="rId3"/>
              </a:rPr>
              <a:t>https</a:t>
            </a:r>
            <a:r>
              <a:rPr lang="pl-PL" sz="1400" dirty="0">
                <a:hlinkClick r:id="rId3"/>
              </a:rPr>
              <a:t>://</a:t>
            </a:r>
            <a:r>
              <a:rPr lang="pl-PL" sz="1400" dirty="0" smtClean="0">
                <a:hlinkClick r:id="rId3"/>
              </a:rPr>
              <a:t>unsplash.com/photos/nwLTVwb7DbU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Alexei </a:t>
            </a:r>
            <a:r>
              <a:rPr lang="en-GB" sz="1400" dirty="0" err="1" smtClean="0"/>
              <a:t>Scutar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4"/>
              </a:rPr>
              <a:t>https</a:t>
            </a:r>
            <a:r>
              <a:rPr lang="pl-PL" sz="1400" dirty="0">
                <a:hlinkClick r:id="rId4"/>
              </a:rPr>
              <a:t>://</a:t>
            </a:r>
            <a:r>
              <a:rPr lang="pl-PL" sz="1400" dirty="0" smtClean="0">
                <a:hlinkClick r:id="rId4"/>
              </a:rPr>
              <a:t>unsplash.com/photos/5Zg64OwXJg8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Markus </a:t>
            </a:r>
            <a:r>
              <a:rPr lang="en-GB" sz="1400" dirty="0" err="1" smtClean="0"/>
              <a:t>Spiske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5"/>
              </a:rPr>
              <a:t>https</a:t>
            </a:r>
            <a:r>
              <a:rPr lang="pl-PL" sz="1400" dirty="0">
                <a:hlinkClick r:id="rId5"/>
              </a:rPr>
              <a:t>://</a:t>
            </a:r>
            <a:r>
              <a:rPr lang="pl-PL" sz="1400" dirty="0" smtClean="0">
                <a:hlinkClick r:id="rId5"/>
              </a:rPr>
              <a:t>unsplash.com/photos/7PMGUqYQpYc</a:t>
            </a:r>
            <a:endParaRPr lang="pl-PL" sz="1400" dirty="0" smtClean="0"/>
          </a:p>
          <a:p>
            <a:r>
              <a:rPr lang="pl-PL" sz="1400" dirty="0" smtClean="0"/>
              <a:t>[3] Photo Jonathunder, Medal</a:t>
            </a:r>
            <a:r>
              <a:rPr lang="pl-PL" sz="1400" dirty="0"/>
              <a:t>: Erik Lindberg (1873-1966) - </a:t>
            </a:r>
            <a:r>
              <a:rPr lang="pl-PL" sz="1400" dirty="0" smtClean="0"/>
              <a:t>NobelPrize.JPG</a:t>
            </a:r>
            <a:r>
              <a:rPr lang="pl-PL" sz="1400" dirty="0"/>
              <a:t>, PD-US, </a:t>
            </a:r>
            <a:r>
              <a:rPr lang="pl-PL" sz="1400" dirty="0">
                <a:hlinkClick r:id="rId6"/>
              </a:rPr>
              <a:t>https://</a:t>
            </a:r>
            <a:r>
              <a:rPr lang="pl-PL" sz="1400" dirty="0" smtClean="0">
                <a:hlinkClick r:id="rId6"/>
              </a:rPr>
              <a:t>en.wikipedia.org/w/index.php?curid=58432969</a:t>
            </a:r>
            <a:endParaRPr lang="pl-PL" sz="1400" dirty="0" smtClean="0"/>
          </a:p>
          <a:p>
            <a:r>
              <a:rPr lang="pl-PL" sz="1400" dirty="0" smtClean="0"/>
              <a:t>[4] </a:t>
            </a:r>
            <a:r>
              <a:rPr lang="en-GB" sz="1400" dirty="0" smtClean="0"/>
              <a:t>Photo</a:t>
            </a:r>
            <a:r>
              <a:rPr lang="pl-PL" sz="1400" dirty="0" smtClean="0"/>
              <a:t> </a:t>
            </a:r>
            <a:r>
              <a:rPr lang="pl-PL" sz="1400" dirty="0"/>
              <a:t>Unsplash</a:t>
            </a:r>
            <a:r>
              <a:rPr lang="en-GB" sz="1400" dirty="0"/>
              <a:t> by</a:t>
            </a:r>
            <a:r>
              <a:rPr lang="pl-PL" sz="1400" dirty="0" smtClean="0"/>
              <a:t>: </a:t>
            </a:r>
            <a:r>
              <a:rPr lang="en-GB" sz="1400" dirty="0" err="1"/>
              <a:t>Wyron</a:t>
            </a:r>
            <a:r>
              <a:rPr lang="en-GB" sz="1400" dirty="0"/>
              <a:t> A</a:t>
            </a:r>
            <a:r>
              <a:rPr lang="pl-PL" sz="1400" dirty="0" smtClean="0"/>
              <a:t> </a:t>
            </a:r>
            <a:r>
              <a:rPr lang="pl-PL" sz="1400" dirty="0">
                <a:hlinkClick r:id="rId7"/>
              </a:rPr>
              <a:t>https://</a:t>
            </a:r>
            <a:r>
              <a:rPr lang="pl-PL" sz="1400" dirty="0" smtClean="0">
                <a:hlinkClick r:id="rId7"/>
              </a:rPr>
              <a:t>unsplash.com/photos/6ZR-f5bkrGE</a:t>
            </a:r>
            <a:endParaRPr lang="pl-PL" sz="1400" dirty="0" smtClean="0"/>
          </a:p>
          <a:p>
            <a:r>
              <a:rPr lang="pl-PL" sz="1400" dirty="0"/>
              <a:t>[5] </a:t>
            </a:r>
            <a:r>
              <a:rPr lang="pl-PL" sz="1400" dirty="0" smtClean="0"/>
              <a:t>DORA </a:t>
            </a:r>
            <a:r>
              <a:rPr lang="pl-PL" sz="1400" dirty="0">
                <a:hlinkClick r:id="rId8"/>
              </a:rPr>
              <a:t>https://sfdora.org/resource/dora-slide-presentations</a:t>
            </a:r>
            <a:r>
              <a:rPr lang="pl-PL" sz="1400" dirty="0" smtClean="0">
                <a:hlinkClick r:id="rId8"/>
              </a:rPr>
              <a:t>/</a:t>
            </a:r>
            <a:endParaRPr lang="en-GB" sz="1400" dirty="0" smtClean="0"/>
          </a:p>
          <a:p>
            <a:endParaRPr lang="en-GB" sz="1400" dirty="0"/>
          </a:p>
          <a:p>
            <a:pPr marL="0" indent="0">
              <a:buNone/>
            </a:pPr>
            <a:r>
              <a:rPr lang="en-GB" sz="2000" dirty="0" smtClean="0"/>
              <a:t>Funding</a:t>
            </a:r>
          </a:p>
          <a:p>
            <a:pPr marL="0" indent="0">
              <a:buNone/>
            </a:pPr>
            <a:r>
              <a:rPr lang="en-GB" sz="1400" dirty="0" smtClean="0"/>
              <a:t>Ed-</a:t>
            </a:r>
            <a:r>
              <a:rPr lang="en-GB" sz="1400" dirty="0" err="1" smtClean="0"/>
              <a:t>DaSH</a:t>
            </a:r>
            <a:r>
              <a:rPr lang="en-GB" sz="1400" dirty="0" smtClean="0"/>
              <a:t> </a:t>
            </a:r>
            <a:r>
              <a:rPr lang="en-GB" sz="1400" dirty="0"/>
              <a:t>is a Data Science training programme for Health and Biosciences. This work was supported by UK Research and Innovation [grant number MR/V039075/1].</a:t>
            </a:r>
          </a:p>
          <a:p>
            <a:pPr marL="0" indent="0">
              <a:buNone/>
            </a:pPr>
            <a:r>
              <a:rPr lang="en-GB" sz="1400" dirty="0" smtClean="0">
                <a:hlinkClick r:id="rId9"/>
              </a:rPr>
              <a:t>https</a:t>
            </a:r>
            <a:r>
              <a:rPr lang="en-GB" sz="1400" dirty="0">
                <a:hlinkClick r:id="rId9"/>
              </a:rPr>
              <a:t>://edcarp.github.io/Ed-DaSH</a:t>
            </a:r>
            <a:r>
              <a:rPr lang="en-GB" sz="1400" dirty="0" smtClean="0">
                <a:hlinkClick r:id="rId9"/>
              </a:rPr>
              <a:t>/</a:t>
            </a:r>
            <a:r>
              <a:rPr lang="en-GB" sz="1400" dirty="0" smtClean="0"/>
              <a:t> </a:t>
            </a:r>
            <a:endParaRPr lang="pl-PL" sz="1400" dirty="0" smtClean="0"/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2381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Better research by better sharing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why </a:t>
            </a:r>
            <a:r>
              <a:rPr lang="en-GB" sz="3200" dirty="0"/>
              <a:t>you should know about Open </a:t>
            </a:r>
            <a:r>
              <a:rPr lang="en-GB" sz="3200" dirty="0" smtClean="0"/>
              <a:t>Science</a:t>
            </a:r>
            <a:r>
              <a:rPr lang="en-GB" sz="3200" dirty="0"/>
              <a:t>, FAIR and </a:t>
            </a:r>
            <a:r>
              <a:rPr lang="en-GB" sz="3200" dirty="0" smtClean="0"/>
              <a:t>data management </a:t>
            </a:r>
          </a:p>
          <a:p>
            <a:endParaRPr lang="en-GB" sz="3200" dirty="0" smtClean="0"/>
          </a:p>
          <a:p>
            <a:r>
              <a:rPr lang="en-GB" sz="3200" dirty="0" smtClean="0"/>
              <a:t>how </a:t>
            </a:r>
            <a:r>
              <a:rPr lang="en-GB" sz="3200" dirty="0"/>
              <a:t>adoption of </a:t>
            </a:r>
            <a:r>
              <a:rPr lang="en-GB" sz="3200" dirty="0" smtClean="0"/>
              <a:t>these </a:t>
            </a:r>
            <a:r>
              <a:rPr lang="en-GB" sz="3200" dirty="0"/>
              <a:t>practices benefits </a:t>
            </a:r>
            <a:r>
              <a:rPr lang="en-GB" sz="3200" dirty="0" smtClean="0"/>
              <a:t>your </a:t>
            </a:r>
            <a:r>
              <a:rPr lang="en-GB" sz="3200" dirty="0"/>
              <a:t>group/organization by: </a:t>
            </a:r>
            <a:endParaRPr lang="en-GB" sz="3200" dirty="0" smtClean="0"/>
          </a:p>
          <a:p>
            <a:pPr lvl="1"/>
            <a:r>
              <a:rPr lang="en-GB" sz="2800" dirty="0" smtClean="0"/>
              <a:t>improving </a:t>
            </a:r>
            <a:r>
              <a:rPr lang="en-GB" sz="2800" dirty="0"/>
              <a:t>productivity </a:t>
            </a:r>
            <a:endParaRPr lang="en-GB" sz="2800" dirty="0" smtClean="0"/>
          </a:p>
          <a:p>
            <a:pPr lvl="1"/>
            <a:r>
              <a:rPr lang="en-GB" sz="2800" dirty="0" smtClean="0"/>
              <a:t>speeding </a:t>
            </a:r>
            <a:r>
              <a:rPr lang="en-GB" sz="2800" dirty="0"/>
              <a:t>up </a:t>
            </a:r>
            <a:r>
              <a:rPr lang="en-GB" sz="2800" dirty="0" smtClean="0"/>
              <a:t>inductions</a:t>
            </a:r>
          </a:p>
          <a:p>
            <a:pPr lvl="1"/>
            <a:r>
              <a:rPr lang="en-GB" sz="2800" dirty="0" smtClean="0"/>
              <a:t>helping </a:t>
            </a:r>
            <a:r>
              <a:rPr lang="en-GB" sz="2800" dirty="0"/>
              <a:t>with your managerial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4292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Who we are and what we do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950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" y="424873"/>
            <a:ext cx="12112302" cy="6433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Evolution of </a:t>
            </a:r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40076C4-D2E3-D14B-9381-59C5F3C3134C}"/>
              </a:ext>
            </a:extLst>
          </p:cNvPr>
          <p:cNvSpPr/>
          <p:nvPr/>
        </p:nvSpPr>
        <p:spPr>
          <a:xfrm flipH="1">
            <a:off x="0" y="5872163"/>
            <a:ext cx="12192000" cy="985837"/>
          </a:xfrm>
          <a:prstGeom prst="rtTriangle">
            <a:avLst/>
          </a:prstGeom>
          <a:solidFill>
            <a:srgbClr val="EA03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2800" dirty="0"/>
              <a:t>Level of openness in research</a:t>
            </a:r>
          </a:p>
        </p:txBody>
      </p:sp>
    </p:spTree>
    <p:extLst>
      <p:ext uri="{BB962C8B-B14F-4D97-AF65-F5344CB8AC3E}">
        <p14:creationId xmlns:p14="http://schemas.microsoft.com/office/powerpoint/2010/main" val="17795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r>
              <a:rPr lang="pl-PL" dirty="0"/>
              <a:t/>
            </a:r>
            <a:br>
              <a:rPr lang="pl-PL" dirty="0"/>
            </a:br>
            <a:r>
              <a:rPr lang="en-GB" b="1" dirty="0"/>
              <a:t>accessible to all levels </a:t>
            </a:r>
            <a:r>
              <a:rPr lang="en-GB"/>
              <a:t>of </a:t>
            </a:r>
            <a:r>
              <a:rPr lang="en-GB" smtClean="0"/>
              <a:t>society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90372" y="3253471"/>
            <a:ext cx="29817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publications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data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physical samples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3218" y="3038028"/>
            <a:ext cx="25195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teachers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7" name="Graphic 6" descr="Usb Stick with solid fill">
            <a:extLst>
              <a:ext uri="{FF2B5EF4-FFF2-40B4-BE49-F238E27FC236}">
                <a16:creationId xmlns:a16="http://schemas.microsoft.com/office/drawing/2014/main" id="{0824A22B-7EDC-7B4B-99C0-D318FC607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273" y="3260800"/>
            <a:ext cx="914400" cy="914400"/>
          </a:xfrm>
          <a:prstGeom prst="rect">
            <a:avLst/>
          </a:prstGeom>
        </p:spPr>
      </p:pic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E2CE479D-158F-3544-ADF0-05F3A0E7E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6432" y="4668240"/>
            <a:ext cx="914400" cy="914400"/>
          </a:xfrm>
          <a:prstGeom prst="rect">
            <a:avLst/>
          </a:prstGeom>
        </p:spPr>
      </p:pic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1E604FE0-9CA1-324D-B619-1BE92AA12E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877" y="4422213"/>
            <a:ext cx="914400" cy="914400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21DA01AD-FA62-AF43-85A0-6C8F63CC96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1541" y="2512864"/>
            <a:ext cx="914400" cy="914400"/>
          </a:xfrm>
          <a:prstGeom prst="rect">
            <a:avLst/>
          </a:prstGeom>
        </p:spPr>
      </p:pic>
      <p:pic>
        <p:nvPicPr>
          <p:cNvPr id="15" name="Graphic 14" descr="Briefcase with solid fill">
            <a:extLst>
              <a:ext uri="{FF2B5EF4-FFF2-40B4-BE49-F238E27FC236}">
                <a16:creationId xmlns:a16="http://schemas.microsoft.com/office/drawing/2014/main" id="{BD8B41C8-9E7C-2D49-9C40-01FA39B443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5469" y="3519456"/>
            <a:ext cx="655744" cy="655744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B2811472-3906-BF4A-A506-9361E6DC65C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3456" y="3519456"/>
            <a:ext cx="914400" cy="91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8368" y="5848625"/>
            <a:ext cx="570457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Digital </a:t>
            </a:r>
            <a:r>
              <a:rPr lang="en-GB" sz="2400" b="1" dirty="0">
                <a:solidFill>
                  <a:srgbClr val="0070C0"/>
                </a:solidFill>
              </a:rPr>
              <a:t>technologies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pl-PL" sz="2400" dirty="0">
                <a:solidFill>
                  <a:srgbClr val="0070C0"/>
                </a:solidFill>
              </a:rPr>
              <a:t>for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diffusing knowledge</a:t>
            </a:r>
            <a:endParaRPr lang="pl-PL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29895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994-C089-42CD-8B95-C2345955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story – Open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8E7-2BC9-4C7D-A75B-C2FBC33E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The initiative to move to Open Access publishing is known as </a:t>
            </a:r>
            <a:r>
              <a:rPr lang="en-GB" b="1" dirty="0"/>
              <a:t>Plan 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Publications available immediately and under open licences, either in:</a:t>
            </a:r>
          </a:p>
          <a:p>
            <a:r>
              <a:rPr lang="en-GB" dirty="0"/>
              <a:t>quality Open Access platforms or journals</a:t>
            </a:r>
          </a:p>
          <a:p>
            <a:r>
              <a:rPr lang="en-GB" dirty="0"/>
              <a:t>as a copy deposited with your home institution.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Details of funding bodies requirements can be found at </a:t>
            </a:r>
            <a:r>
              <a:rPr lang="en-GB" dirty="0">
                <a:hlinkClick r:id="rId2"/>
              </a:rPr>
              <a:t>Plan S/</a:t>
            </a:r>
            <a:r>
              <a:rPr lang="en-GB" dirty="0" err="1">
                <a:hlinkClick r:id="rId2"/>
              </a:rPr>
              <a:t>cOAlition</a:t>
            </a:r>
            <a:r>
              <a:rPr lang="en-GB" dirty="0">
                <a:hlinkClick r:id="rId2"/>
              </a:rPr>
              <a:t> S</a:t>
            </a:r>
            <a:r>
              <a:rPr lang="en-GB" dirty="0"/>
              <a:t>. </a:t>
            </a:r>
          </a:p>
          <a:p>
            <a:r>
              <a:rPr lang="en-GB" dirty="0" err="1">
                <a:hlinkClick r:id="rId3"/>
              </a:rPr>
              <a:t>cOAlition</a:t>
            </a:r>
            <a:r>
              <a:rPr lang="en-GB" dirty="0">
                <a:hlinkClick r:id="rId3"/>
              </a:rPr>
              <a:t> S journal checker tool</a:t>
            </a:r>
            <a:r>
              <a:rPr lang="en-GB" dirty="0"/>
              <a:t> to assess compliance</a:t>
            </a:r>
          </a:p>
          <a:p>
            <a:r>
              <a:rPr lang="en-GB" dirty="0"/>
              <a:t>the </a:t>
            </a:r>
            <a:r>
              <a:rPr lang="en-GB" dirty="0">
                <a:hlinkClick r:id="rId4"/>
              </a:rPr>
              <a:t>Directory of Open Access Journals (DOAJ)</a:t>
            </a:r>
            <a:r>
              <a:rPr lang="en-GB" dirty="0"/>
              <a:t> helps finding OA journals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98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Outcomes</a:t>
            </a:r>
            <a:r>
              <a:rPr lang="en-GB" dirty="0"/>
              <a:t>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Open </a:t>
            </a:r>
            <a:r>
              <a:rPr lang="pl-PL" b="1" dirty="0"/>
              <a:t>Access</a:t>
            </a:r>
            <a:r>
              <a:rPr lang="en-GB" b="1" dirty="0"/>
              <a:t>:</a:t>
            </a:r>
          </a:p>
          <a:p>
            <a:pPr>
              <a:lnSpc>
                <a:spcPct val="150000"/>
              </a:lnSpc>
            </a:pPr>
            <a:r>
              <a:rPr lang="en-GB" dirty="0"/>
              <a:t>speed of </a:t>
            </a:r>
            <a:r>
              <a:rPr lang="pl-PL" dirty="0"/>
              <a:t>work and </a:t>
            </a:r>
            <a:r>
              <a:rPr lang="en-GB" dirty="0"/>
              <a:t>knowledge distribution</a:t>
            </a:r>
          </a:p>
          <a:p>
            <a:pPr>
              <a:lnSpc>
                <a:spcPct val="150000"/>
              </a:lnSpc>
            </a:pPr>
            <a:r>
              <a:rPr lang="en-GB" dirty="0"/>
              <a:t>levelling field for underfunded sites</a:t>
            </a:r>
          </a:p>
          <a:p>
            <a:pPr>
              <a:lnSpc>
                <a:spcPct val="150000"/>
              </a:lnSpc>
            </a:pPr>
            <a:r>
              <a:rPr lang="en-GB" dirty="0"/>
              <a:t>increasing chance for </a:t>
            </a:r>
            <a:r>
              <a:rPr lang="pl-PL" dirty="0"/>
              <a:t>collaboration, </a:t>
            </a:r>
            <a:r>
              <a:rPr lang="en-GB" dirty="0"/>
              <a:t>exposure &amp; citations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new metrics of impact: views, downloads, tweets etc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access to work by lay audiences, thus increases social exposure of research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91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869</Words>
  <Application>Microsoft Office PowerPoint</Application>
  <PresentationFormat>Widescreen</PresentationFormat>
  <Paragraphs>171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Helvetica Neue</vt:lpstr>
      <vt:lpstr>Symbol</vt:lpstr>
      <vt:lpstr>Office Theme</vt:lpstr>
      <vt:lpstr>FAIR for leaders</vt:lpstr>
      <vt:lpstr>PowerPoint Presentation</vt:lpstr>
      <vt:lpstr>Better research by better sharing</vt:lpstr>
      <vt:lpstr>PowerPoint Presentation</vt:lpstr>
      <vt:lpstr>Evolution of Research</vt:lpstr>
      <vt:lpstr>Open Science</vt:lpstr>
      <vt:lpstr>Open Science</vt:lpstr>
      <vt:lpstr>Success story – Open Access</vt:lpstr>
      <vt:lpstr>Outcomes of Openness</vt:lpstr>
      <vt:lpstr>Outcomes of Openness</vt:lpstr>
      <vt:lpstr>Why we are not doing Open Science / Data Sharing</vt:lpstr>
      <vt:lpstr>Why we are not doing Open Science / Data Sharing</vt:lpstr>
      <vt:lpstr>Sharing as part of the workflow</vt:lpstr>
      <vt:lpstr>Sharing as part of the workflow</vt:lpstr>
      <vt:lpstr>PowerPoint Presentation</vt:lpstr>
      <vt:lpstr>Power figures</vt:lpstr>
      <vt:lpstr>Responsible for your minions</vt:lpstr>
      <vt:lpstr>DORA</vt:lpstr>
      <vt:lpstr>PowerPoint Presentation</vt:lpstr>
      <vt:lpstr>Narrative CV</vt:lpstr>
      <vt:lpstr>Narrative CV</vt:lpstr>
      <vt:lpstr>It is easier to be prepared than to fake it</vt:lpstr>
      <vt:lpstr>PowerPoint Presentation</vt:lpstr>
      <vt:lpstr>Exercise – lottery winner</vt:lpstr>
      <vt:lpstr>Lottery winner exercise - conclusions</vt:lpstr>
      <vt:lpstr>Agenda</vt:lpstr>
      <vt:lpstr>Credits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Tomasz Zielinski</cp:lastModifiedBy>
  <cp:revision>39</cp:revision>
  <dcterms:created xsi:type="dcterms:W3CDTF">2021-05-26T00:05:55Z</dcterms:created>
  <dcterms:modified xsi:type="dcterms:W3CDTF">2022-12-14T23:02:29Z</dcterms:modified>
</cp:coreProperties>
</file>