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9" r:id="rId6"/>
    <p:sldId id="261" r:id="rId7"/>
    <p:sldId id="260" r:id="rId8"/>
    <p:sldId id="265" r:id="rId9"/>
    <p:sldId id="281" r:id="rId10"/>
    <p:sldId id="282" r:id="rId11"/>
    <p:sldId id="271" r:id="rId12"/>
    <p:sldId id="274" r:id="rId13"/>
    <p:sldId id="273" r:id="rId14"/>
    <p:sldId id="283" r:id="rId15"/>
    <p:sldId id="266" r:id="rId16"/>
    <p:sldId id="277" r:id="rId17"/>
    <p:sldId id="278" r:id="rId18"/>
    <p:sldId id="28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136" d="100"/>
          <a:sy n="136" d="100"/>
        </p:scale>
        <p:origin x="67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Please see webpage or etherpad for the detailed instructions for exercise 1a. </a:t>
            </a:r>
          </a:p>
          <a:p>
            <a:r>
              <a:rPr lang="en-GB"/>
              <a:t>This example is from a real</a:t>
            </a:r>
            <a:r>
              <a:rPr lang="en-GB" baseline="0"/>
              <a:t> reference given on t</a:t>
            </a:r>
            <a:r>
              <a:rPr lang="en-GB"/>
              <a:t>he antibody</a:t>
            </a:r>
            <a:r>
              <a:rPr lang="en-GB" baseline="0"/>
              <a:t> </a:t>
            </a:r>
            <a:r>
              <a:rPr lang="en-GB"/>
              <a:t>supplier website</a:t>
            </a:r>
            <a:r>
              <a:rPr lang="en-GB" baseline="0"/>
              <a:t> </a:t>
            </a:r>
            <a:r>
              <a:rPr lang="en-GB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citing the Meng Yu paper: </a:t>
            </a:r>
          </a:p>
          <a:p>
            <a:r>
              <a:rPr lang="en-GB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https://www.sigmaaldrich.com/GB/en/product/sigma/sab1400284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fair-4-leaders-begins-20YY-MM-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2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ntifiers.org/SO:000016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5498" y="5785681"/>
            <a:ext cx="7747345" cy="469783"/>
            <a:chOff x="335498" y="5785681"/>
            <a:chExt cx="7747345" cy="4697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1D6036-BCDA-4EC7-9653-F205FE226493}"/>
                </a:ext>
              </a:extLst>
            </p:cNvPr>
            <p:cNvSpPr txBox="1"/>
            <p:nvPr/>
          </p:nvSpPr>
          <p:spPr>
            <a:xfrm>
              <a:off x="1092764" y="5835907"/>
              <a:ext cx="69900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Open </a:t>
              </a:r>
              <a:r>
                <a:rPr lang="en-GB">
                  <a:hlinkClick r:id="rId2"/>
                </a:rPr>
                <a:t>https://pad.carpentries.org/fair-4-leaders-begins-20YY-MM-DD</a:t>
              </a:r>
              <a:r>
                <a:rPr lang="en-GB"/>
                <a:t>  </a:t>
              </a:r>
              <a:endParaRPr lang="en-GB" dirty="0">
                <a:highlight>
                  <a:srgbClr val="FFFF00"/>
                </a:highlight>
              </a:endParaRPr>
            </a:p>
          </p:txBody>
        </p:sp>
        <p:sp>
          <p:nvSpPr>
            <p:cNvPr id="7" name="Arrow: Down 7">
              <a:extLst>
                <a:ext uri="{FF2B5EF4-FFF2-40B4-BE49-F238E27FC236}">
                  <a16:creationId xmlns:a16="http://schemas.microsoft.com/office/drawing/2014/main" id="{490697C4-1D52-44B3-9145-1E4126021820}"/>
                </a:ext>
              </a:extLst>
            </p:cNvPr>
            <p:cNvSpPr/>
            <p:nvPr/>
          </p:nvSpPr>
          <p:spPr>
            <a:xfrm rot="16200000">
              <a:off x="410999" y="5710180"/>
              <a:ext cx="469783" cy="6207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in biological practice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690688"/>
            <a:ext cx="10925666" cy="30469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Findable &amp; Accessible  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Deposit data to an external, reputable </a:t>
            </a:r>
            <a:r>
              <a:rPr lang="en-GB" sz="2400" b="1" dirty="0">
                <a:solidFill>
                  <a:srgbClr val="0070C0"/>
                </a:solidFill>
              </a:rPr>
              <a:t>public repository</a:t>
            </a:r>
            <a:r>
              <a:rPr lang="en-GB" sz="2400" dirty="0">
                <a:solidFill>
                  <a:srgbClr val="0070C0"/>
                </a:solidFill>
              </a:rPr>
              <a:t>.</a:t>
            </a:r>
            <a:endParaRPr lang="en-GB" sz="2400" dirty="0">
              <a:solidFill>
                <a:srgbClr val="0070C0"/>
              </a:solidFill>
              <a:cs typeface="Calibri"/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Some repositories can also host private data or provide embargo periods, meaning access to all data can be delayed.</a:t>
            </a:r>
            <a:endParaRPr lang="en-GB" sz="2400" dirty="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31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 or open-source file formats where possible (domain specific)</a:t>
            </a:r>
          </a:p>
          <a:p>
            <a:r>
              <a:rPr lang="pl-PL" dirty="0"/>
              <a:t>U</a:t>
            </a:r>
            <a:r>
              <a:rPr lang="en-GB" dirty="0"/>
              <a:t>se .csv or .xlsx files 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dirty="0"/>
              <a:t>Convert proprietary formats to open and/or standard ones, and convert binary formats to plain text. Whenever practicable, without losing the meaning of the data. For example convert Snapgene to Genbank/SBOL, microscopy multistack images to OME-TIFF 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412"/>
            <a:ext cx="10515600" cy="35512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standard (meta)data formats (e.g. SBML, SBOL)</a:t>
            </a:r>
          </a:p>
          <a:p>
            <a:r>
              <a:rPr lang="en-GB" dirty="0"/>
              <a:t>follow Minimum Information Standards </a:t>
            </a:r>
          </a:p>
          <a:p>
            <a:pPr marL="0" indent="0">
              <a:buNone/>
            </a:pPr>
            <a:r>
              <a:rPr lang="en-GB" dirty="0"/>
              <a:t>   (e.g. MIAME -Minimum Information About a Microarray Experiment)</a:t>
            </a:r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</a:t>
            </a:r>
            <a:r>
              <a:rPr lang="en-GB"/>
              <a:t>terms under </a:t>
            </a:r>
            <a:r>
              <a:rPr lang="en-GB" dirty="0"/>
              <a:t>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 – Public record FAIR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</a:rPr>
              <a:t>			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Dataset: </a:t>
            </a:r>
            <a:r>
              <a:rPr lang="pl-PL" dirty="0"/>
              <a:t>https://doi.org/10.5281/zenodo.5045374 </a:t>
            </a:r>
          </a:p>
          <a:p>
            <a:pPr marL="0" indent="0">
              <a:buNone/>
            </a:pPr>
            <a:endParaRPr lang="en-GB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70C0"/>
                </a:solidFill>
              </a:rPr>
              <a:t>W</a:t>
            </a:r>
            <a:r>
              <a:rPr lang="pl-PL" sz="3200" dirty="0">
                <a:solidFill>
                  <a:srgbClr val="0070C0"/>
                </a:solidFill>
              </a:rPr>
              <a:t>hat makes it FAIR</a:t>
            </a:r>
            <a:r>
              <a:rPr lang="en-GB" sz="3200" dirty="0">
                <a:solidFill>
                  <a:srgbClr val="0070C0"/>
                </a:solidFill>
              </a:rPr>
              <a:t>?</a:t>
            </a:r>
            <a:endParaRPr lang="pl-PL" sz="3200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928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≠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Answer the quiz questions on the webpage. </a:t>
            </a:r>
            <a:endParaRPr lang="en-GB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Research data MANTRA ('Research Data Management training') – Research data in context, University of Edinburgh </a:t>
            </a:r>
            <a:br>
              <a:rPr lang="en-GB"/>
            </a:br>
            <a:r>
              <a:rPr lang="en-GB"/>
              <a:t>https://mantra.ed.ac.uk</a:t>
            </a:r>
            <a:br>
              <a:rPr lang="en-GB"/>
            </a:b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Lab microscope photo image - CSIRO, CC BY 3.0, via Wikimedia Commons https://commons.wikimedia.org/wiki/File:CSIRO_ScienceImage_435_Scientist_using_microscope.jpg 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logo - SangyaPundir, CC BY-SA 4.0 via Wikimedia Commons </a:t>
            </a:r>
            <a:br>
              <a:rPr lang="en-GB"/>
            </a:br>
            <a:r>
              <a:rPr lang="en-GB"/>
              <a:t>https://upload.wikimedia.org/wikipedia/commons/thumb/a/aa/FAIR_data_principles.jpg/800px-FAIR_data_principles.jpg </a:t>
            </a:r>
            <a:br>
              <a:rPr lang="en-GB"/>
            </a:br>
            <a:endParaRPr lang="en-GB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Principles, GO FAIR Initiative </a:t>
            </a:r>
            <a:br>
              <a:rPr lang="en-GB"/>
            </a:br>
            <a:r>
              <a:rPr lang="en-GB"/>
              <a:t>www.go-fair.org/fair-principles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8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Digital 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</a:t>
            </a:r>
            <a:r>
              <a:rPr lang="en-GB" dirty="0">
                <a:solidFill>
                  <a:srgbClr val="7030A0"/>
                </a:solidFill>
                <a:hlinkClick r:id="rId3"/>
              </a:rPr>
              <a:t>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/>
              <a:t>http://&lt;repository.address&gt;/&lt;identifier&gt;.</a:t>
            </a:r>
            <a:endParaRPr lang="en-GB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http://identifiers.org/</a:t>
            </a:r>
            <a:r>
              <a:rPr lang="en-GB" dirty="0">
                <a:solidFill>
                  <a:srgbClr val="7030A0"/>
                </a:solidFill>
                <a:hlinkClick r:id="rId4"/>
              </a:rPr>
              <a:t>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</a:t>
            </a:r>
            <a:r>
              <a:rPr lang="en-GB" sz="4000"/>
              <a:t>is research data</a:t>
            </a:r>
            <a:r>
              <a:rPr lang="en-GB" sz="4000" dirty="0"/>
              <a:t>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69" y="1261964"/>
            <a:ext cx="6860894" cy="156162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"Research data [is] collected, observed or generated for the purpose of analysis, to produce and validate original research results [.. ie] whatever is necessary to verify or reproduce research findings, or to gain a richer understanding of them"</a:t>
            </a:r>
          </a:p>
          <a:p>
            <a:pPr marL="457200" lvl="1" indent="0" algn="ctr">
              <a:buNone/>
            </a:pP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Research Data MANTRA, University of Edinburgh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 txBox="1">
            <a:spLocks/>
          </p:cNvSpPr>
          <p:nvPr/>
        </p:nvSpPr>
        <p:spPr>
          <a:xfrm>
            <a:off x="408063" y="3063687"/>
            <a:ext cx="8873778" cy="333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2000"/>
              <a:t>Data does not only mean Excel files or readings</a:t>
            </a:r>
            <a:br>
              <a:rPr lang="en-GB" sz="2000"/>
            </a:br>
            <a:r>
              <a:rPr lang="en-GB" sz="2000"/>
              <a:t>from a machine. </a:t>
            </a:r>
            <a:r>
              <a:rPr lang="en-GB" sz="2000" b="1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00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000"/>
              <a:t>information about biological materials, </a:t>
            </a:r>
            <a:br>
              <a:rPr lang="en-GB" sz="2000"/>
            </a:br>
            <a:r>
              <a:rPr lang="en-GB" sz="2000"/>
              <a:t>like strain or patient details</a:t>
            </a:r>
          </a:p>
          <a:p>
            <a:pPr>
              <a:lnSpc>
                <a:spcPct val="120000"/>
              </a:lnSpc>
            </a:pPr>
            <a:r>
              <a:rPr lang="en-GB" sz="2000"/>
              <a:t>recipes, laboratory and measurement protocols</a:t>
            </a:r>
            <a:endParaRPr lang="pl-PL" sz="2000"/>
          </a:p>
          <a:p>
            <a:pPr>
              <a:lnSpc>
                <a:spcPct val="120000"/>
              </a:lnSpc>
            </a:pPr>
            <a:r>
              <a:rPr lang="pl-PL" sz="2000"/>
              <a:t>models</a:t>
            </a:r>
            <a:endParaRPr lang="en-GB" sz="2000"/>
          </a:p>
          <a:p>
            <a:pPr>
              <a:lnSpc>
                <a:spcPct val="120000"/>
              </a:lnSpc>
            </a:pPr>
            <a:r>
              <a:rPr lang="en-GB" sz="2000"/>
              <a:t>scripts, analysis procedures, and custom software are also considered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We're going to do an exercise looking at some real research data.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34911" y="6176963"/>
            <a:ext cx="739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Image: See Credits [2]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5" y="2320387"/>
            <a:ext cx="3677760" cy="3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1a: Impossible </a:t>
            </a:r>
            <a:r>
              <a:rPr lang="en-GB" dirty="0"/>
              <a:t>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1b: Impossible </a:t>
            </a:r>
            <a:r>
              <a:rPr lang="en-GB" dirty="0"/>
              <a:t>average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find the right data table and </a:t>
            </a:r>
            <a:r>
              <a:rPr lang="en-GB" dirty="0"/>
              <a:t>column</a:t>
            </a:r>
          </a:p>
          <a:p>
            <a:r>
              <a:rPr lang="pl-PL" dirty="0"/>
              <a:t>Numerical data in pdf not suitable for calculations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</a:t>
            </a:r>
            <a:r>
              <a:rPr lang="en-GB"/>
              <a:t>protocol was difficult </a:t>
            </a:r>
            <a:r>
              <a:rPr lang="en-GB" dirty="0"/>
              <a:t>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>
                <a:solidFill>
                  <a:srgbClr val="0070C0"/>
                </a:solidFill>
              </a:rPr>
              <a:t>to 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>
                <a:solidFill>
                  <a:srgbClr val="0070C0"/>
                </a:solidFill>
              </a:rPr>
              <a:t> 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metadata 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105064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1012</Words>
  <Application>Microsoft Office PowerPoint</Application>
  <PresentationFormat>Widescreen</PresentationFormat>
  <Paragraphs>121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Office Theme</vt:lpstr>
      <vt:lpstr>Being FAIR</vt:lpstr>
      <vt:lpstr>What is research data?</vt:lpstr>
      <vt:lpstr>Data from publications</vt:lpstr>
      <vt:lpstr>Exercise 1a: Impossible protocol</vt:lpstr>
      <vt:lpstr>Exercise 1b: Impossible average</vt:lpstr>
      <vt:lpstr>Common problems</vt:lpstr>
      <vt:lpstr>Common problems</vt:lpstr>
      <vt:lpstr>FAIR principles</vt:lpstr>
      <vt:lpstr>FAIR principles</vt:lpstr>
      <vt:lpstr>FAIR in biological practice</vt:lpstr>
      <vt:lpstr>Interoperable</vt:lpstr>
      <vt:lpstr>Reusable</vt:lpstr>
      <vt:lpstr>Reusable</vt:lpstr>
      <vt:lpstr>Exercise 2 – Public record FAIR elements</vt:lpstr>
      <vt:lpstr>FAIR and You</vt:lpstr>
      <vt:lpstr>FAIR vs Open Science</vt:lpstr>
      <vt:lpstr>FAIR quiz</vt:lpstr>
      <vt:lpstr>Credits</vt:lpstr>
      <vt:lpstr>Persistent identifiers (PIDs)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Livia Scorza</cp:lastModifiedBy>
  <cp:revision>78</cp:revision>
  <dcterms:created xsi:type="dcterms:W3CDTF">2021-05-18T22:49:39Z</dcterms:created>
  <dcterms:modified xsi:type="dcterms:W3CDTF">2024-01-15T12:23:45Z</dcterms:modified>
</cp:coreProperties>
</file>