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3" r:id="rId2"/>
    <p:sldId id="344" r:id="rId3"/>
    <p:sldId id="259" r:id="rId4"/>
    <p:sldId id="345" r:id="rId5"/>
    <p:sldId id="346" r:id="rId6"/>
    <p:sldId id="257" r:id="rId7"/>
    <p:sldId id="273" r:id="rId8"/>
    <p:sldId id="347" r:id="rId9"/>
    <p:sldId id="258" r:id="rId10"/>
    <p:sldId id="269" r:id="rId11"/>
    <p:sldId id="348" r:id="rId12"/>
    <p:sldId id="350" r:id="rId13"/>
    <p:sldId id="349" r:id="rId14"/>
    <p:sldId id="268" r:id="rId15"/>
    <p:sldId id="3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8571"/>
  </p:normalViewPr>
  <p:slideViewPr>
    <p:cSldViewPr snapToGrid="0">
      <p:cViewPr varScale="1">
        <p:scale>
          <a:sx n="98" d="100"/>
          <a:sy n="9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14/12/2022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9</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318722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14/12/2022</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14/12/2022</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dmkit.elixir-europe.org/" TargetMode="External"/><Relationship Id="rId2" Type="http://schemas.openxmlformats.org/officeDocument/2006/relationships/hyperlink" Target="https://faircookbook.elixir-europe.org/" TargetMode="External"/><Relationship Id="rId1" Type="http://schemas.openxmlformats.org/officeDocument/2006/relationships/slideLayout" Target="../slideLayouts/slideLayout2.xml"/><Relationship Id="rId4" Type="http://schemas.openxmlformats.org/officeDocument/2006/relationships/hyperlink" Target="https://www.ed.ac.uk/information-services/research-support/research-data-servi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7074373" cy="1015663"/>
          </a:xfrm>
          <a:prstGeom prst="rect">
            <a:avLst/>
          </a:prstGeom>
        </p:spPr>
        <p:txBody>
          <a:bodyPr wrap="none">
            <a:spAutoFit/>
          </a:bodyPr>
          <a:lstStyle/>
          <a:p>
            <a:r>
              <a:rPr lang="en-GB" sz="6000" dirty="0" smtClean="0">
                <a:solidFill>
                  <a:srgbClr val="0070C0"/>
                </a:solidFill>
              </a:rPr>
              <a:t>It is all about planning</a:t>
            </a:r>
            <a:endParaRPr lang="en-GB" sz="6000" dirty="0">
              <a:solidFill>
                <a:srgbClr val="0070C0"/>
              </a:solidFill>
            </a:endParaRPr>
          </a:p>
        </p:txBody>
      </p:sp>
    </p:spTree>
    <p:extLst>
      <p:ext uri="{BB962C8B-B14F-4D97-AF65-F5344CB8AC3E}">
        <p14:creationId xmlns:p14="http://schemas.microsoft.com/office/powerpoint/2010/main" val="137450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a:solidFill>
                  <a:srgbClr val="0070C0"/>
                </a:solidFill>
              </a:rPr>
              <a:t>DMP </a:t>
            </a:r>
            <a:r>
              <a:rPr lang="pl-PL" sz="3600" err="1">
                <a:solidFill>
                  <a:srgbClr val="0070C0"/>
                </a:solidFill>
              </a:rPr>
              <a:t>example</a:t>
            </a:r>
            <a:endParaRPr lang="en-GB" sz="3600">
              <a:solidFill>
                <a:srgbClr val="0070C0"/>
              </a:solidFill>
            </a:endParaRPr>
          </a:p>
          <a:p>
            <a:pPr algn="ctr"/>
            <a:endParaRPr lang="en-GB" sz="360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a:solidFill>
                  <a:srgbClr val="0070C0"/>
                </a:solidFill>
                <a:hlinkClick r:id="rId3"/>
              </a:rPr>
              <a:t>https://www.wiki.ed.ac.uk/x/yesNGQ</a:t>
            </a:r>
            <a:endParaRPr lang="en-GB" sz="2800" dirty="0">
              <a:solidFill>
                <a:srgbClr val="0070C0"/>
              </a:solidFill>
            </a:endParaRPr>
          </a:p>
        </p:txBody>
      </p:sp>
      <p:sp>
        <p:nvSpPr>
          <p:cNvPr id="6" name="TextBox 4">
            <a:extLst>
              <a:ext uri="{FF2B5EF4-FFF2-40B4-BE49-F238E27FC236}">
                <a16:creationId xmlns:a16="http://schemas.microsoft.com/office/drawing/2014/main" id="{2306CDBA-40E8-47EF-BA31-D30AAE7E4873}"/>
              </a:ext>
            </a:extLst>
          </p:cNvPr>
          <p:cNvSpPr txBox="1"/>
          <p:nvPr/>
        </p:nvSpPr>
        <p:spPr>
          <a:xfrm>
            <a:off x="956284" y="3981714"/>
            <a:ext cx="10614453" cy="1815882"/>
          </a:xfrm>
          <a:prstGeom prst="rect">
            <a:avLst/>
          </a:prstGeom>
          <a:noFill/>
        </p:spPr>
        <p:txBody>
          <a:bodyPr wrap="square">
            <a:spAutoFit/>
          </a:bodyPr>
          <a:lstStyle/>
          <a:p>
            <a:pPr marL="514350" indent="-514350">
              <a:buAutoNum type="arabicPeriod"/>
            </a:pPr>
            <a:r>
              <a:rPr lang="en-GB" sz="2800" dirty="0" smtClean="0">
                <a:solidFill>
                  <a:srgbClr val="0070C0"/>
                </a:solidFill>
              </a:rPr>
              <a:t>What </a:t>
            </a:r>
            <a:r>
              <a:rPr lang="en-GB" sz="2800" dirty="0">
                <a:solidFill>
                  <a:srgbClr val="0070C0"/>
                </a:solidFill>
              </a:rPr>
              <a:t>type of data </a:t>
            </a:r>
            <a:r>
              <a:rPr lang="en-GB" sz="2800" dirty="0" smtClean="0">
                <a:solidFill>
                  <a:srgbClr val="0070C0"/>
                </a:solidFill>
              </a:rPr>
              <a:t>will be acquire </a:t>
            </a:r>
            <a:r>
              <a:rPr lang="en-GB" sz="2800" dirty="0">
                <a:solidFill>
                  <a:srgbClr val="0070C0"/>
                </a:solidFill>
              </a:rPr>
              <a:t>during the </a:t>
            </a:r>
            <a:r>
              <a:rPr lang="en-GB" sz="2800" dirty="0" smtClean="0">
                <a:solidFill>
                  <a:srgbClr val="0070C0"/>
                </a:solidFill>
              </a:rPr>
              <a:t>research</a:t>
            </a:r>
          </a:p>
          <a:p>
            <a:pPr marL="514350" indent="-514350">
              <a:buAutoNum type="arabicPeriod"/>
            </a:pPr>
            <a:r>
              <a:rPr lang="en-GB" sz="2800" dirty="0" smtClean="0">
                <a:solidFill>
                  <a:srgbClr val="0070C0"/>
                </a:solidFill>
              </a:rPr>
              <a:t>How will the data be stored</a:t>
            </a:r>
          </a:p>
          <a:p>
            <a:pPr marL="514350" indent="-514350">
              <a:buAutoNum type="arabicPeriod"/>
            </a:pPr>
            <a:r>
              <a:rPr lang="en-GB" sz="2800" dirty="0" smtClean="0">
                <a:solidFill>
                  <a:srgbClr val="0070C0"/>
                </a:solidFill>
              </a:rPr>
              <a:t>How will the data be shared  === target repositories, standards </a:t>
            </a:r>
            <a:endParaRPr lang="en-GB" sz="2800" dirty="0">
              <a:solidFill>
                <a:srgbClr val="0070C0"/>
              </a:solidFill>
            </a:endParaRP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21674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a:solidFill>
                  <a:srgbClr val="0070C0"/>
                </a:solidFill>
              </a:rPr>
              <a:t>DMP </a:t>
            </a:r>
            <a:r>
              <a:rPr lang="pl-PL" sz="3600" err="1">
                <a:solidFill>
                  <a:srgbClr val="0070C0"/>
                </a:solidFill>
              </a:rPr>
              <a:t>example</a:t>
            </a:r>
            <a:endParaRPr lang="en-GB" sz="3600">
              <a:solidFill>
                <a:srgbClr val="0070C0"/>
              </a:solidFill>
            </a:endParaRPr>
          </a:p>
          <a:p>
            <a:pPr algn="ctr"/>
            <a:endParaRPr lang="en-GB" sz="360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smtClean="0">
                <a:solidFill>
                  <a:srgbClr val="0070C0"/>
                </a:solidFill>
              </a:rPr>
              <a:t>Reusable paragraphs</a:t>
            </a:r>
            <a:endParaRPr lang="en-GB" sz="2800" dirty="0">
              <a:solidFill>
                <a:srgbClr val="0070C0"/>
              </a:solidFill>
            </a:endParaRPr>
          </a:p>
        </p:txBody>
      </p:sp>
    </p:spTree>
    <p:extLst>
      <p:ext uri="{BB962C8B-B14F-4D97-AF65-F5344CB8AC3E}">
        <p14:creationId xmlns:p14="http://schemas.microsoft.com/office/powerpoint/2010/main" val="106275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815882"/>
          </a:xfrm>
          <a:prstGeom prst="rect">
            <a:avLst/>
          </a:prstGeom>
          <a:noFill/>
        </p:spPr>
        <p:txBody>
          <a:bodyPr wrap="square">
            <a:spAutoFit/>
          </a:bodyPr>
          <a:lstStyle/>
          <a:p>
            <a:r>
              <a:rPr lang="en-GB" sz="2800" dirty="0" smtClean="0">
                <a:solidFill>
                  <a:srgbClr val="0070C0"/>
                </a:solidFill>
              </a:rPr>
              <a:t>Exercise: Be a reviewer</a:t>
            </a:r>
            <a:endParaRPr lang="en-GB" sz="2800" dirty="0">
              <a:solidFill>
                <a:srgbClr val="0070C0"/>
              </a:solidFill>
            </a:endParaRPr>
          </a:p>
          <a:p>
            <a:endParaRPr lang="en-GB" sz="2800" dirty="0">
              <a:solidFill>
                <a:srgbClr val="0070C0"/>
              </a:solidFill>
            </a:endParaRPr>
          </a:p>
          <a:p>
            <a:r>
              <a:rPr lang="en-GB" sz="2800" dirty="0" smtClean="0">
                <a:solidFill>
                  <a:srgbClr val="0070C0"/>
                </a:solidFill>
              </a:rPr>
              <a:t>Working </a:t>
            </a:r>
            <a:r>
              <a:rPr lang="en-GB" sz="2800" dirty="0">
                <a:solidFill>
                  <a:srgbClr val="0070C0"/>
                </a:solidFill>
              </a:rPr>
              <a:t>in </a:t>
            </a:r>
            <a:r>
              <a:rPr lang="en-GB" sz="2800" dirty="0" smtClean="0">
                <a:solidFill>
                  <a:srgbClr val="0070C0"/>
                </a:solidFill>
              </a:rPr>
              <a:t>groups evaluate DMP.</a:t>
            </a:r>
            <a:endParaRPr lang="en-GB" sz="2800" dirty="0">
              <a:solidFill>
                <a:srgbClr val="0070C0"/>
              </a:solidFill>
            </a:endParaRPr>
          </a:p>
          <a:p>
            <a:pPr algn="ct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ED40B9-10AD-BC4D-4269-2E7EDAA77C0B}"/>
              </a:ext>
            </a:extLst>
          </p:cNvPr>
          <p:cNvSpPr txBox="1"/>
          <p:nvPr/>
        </p:nvSpPr>
        <p:spPr>
          <a:xfrm>
            <a:off x="1092764" y="6231018"/>
            <a:ext cx="7207173" cy="369332"/>
          </a:xfrm>
          <a:prstGeom prst="rect">
            <a:avLst/>
          </a:prstGeom>
          <a:noFill/>
        </p:spPr>
        <p:txBody>
          <a:bodyPr wrap="square" lIns="91440" tIns="45720" rIns="91440" bIns="45720" anchor="t">
            <a:spAutoFit/>
          </a:bodyPr>
          <a:lstStyle/>
          <a:p>
            <a:r>
              <a:rPr lang="en-GB" dirty="0"/>
              <a:t>  </a:t>
            </a:r>
            <a:endParaRPr lang="en-GB" dirty="0">
              <a:highlight>
                <a:srgbClr val="FFFF00"/>
              </a:highlight>
            </a:endParaRPr>
          </a:p>
        </p:txBody>
      </p:sp>
      <p:sp>
        <p:nvSpPr>
          <p:cNvPr id="7" name="TextBox 4">
            <a:extLst>
              <a:ext uri="{FF2B5EF4-FFF2-40B4-BE49-F238E27FC236}">
                <a16:creationId xmlns:a16="http://schemas.microsoft.com/office/drawing/2014/main" id="{2306CDBA-40E8-47EF-BA31-D30AAE7E4873}"/>
              </a:ext>
            </a:extLst>
          </p:cNvPr>
          <p:cNvSpPr txBox="1"/>
          <p:nvPr/>
        </p:nvSpPr>
        <p:spPr>
          <a:xfrm>
            <a:off x="850824" y="2945346"/>
            <a:ext cx="10614453" cy="3970318"/>
          </a:xfrm>
          <a:prstGeom prst="rect">
            <a:avLst/>
          </a:prstGeom>
          <a:noFill/>
        </p:spPr>
        <p:txBody>
          <a:bodyPr wrap="square">
            <a:spAutoFit/>
          </a:bodyPr>
          <a:lstStyle/>
          <a:p>
            <a:pPr marL="514350" indent="-514350">
              <a:buAutoNum type="arabicPeriod"/>
            </a:pPr>
            <a:r>
              <a:rPr lang="en-GB" sz="2800" dirty="0" smtClean="0">
                <a:solidFill>
                  <a:srgbClr val="0070C0"/>
                </a:solidFill>
              </a:rPr>
              <a:t>does </a:t>
            </a:r>
            <a:r>
              <a:rPr lang="en-GB" sz="2800" dirty="0">
                <a:solidFill>
                  <a:srgbClr val="0070C0"/>
                </a:solidFill>
              </a:rPr>
              <a:t>it look as if the author(s) thought what they would do with their data or is it some ‘whatever’ copy pasted text</a:t>
            </a:r>
          </a:p>
          <a:p>
            <a:pPr marL="514350" indent="-514350">
              <a:buAutoNum type="arabicPeriod"/>
            </a:pPr>
            <a:r>
              <a:rPr lang="en-GB" sz="2800" dirty="0" smtClean="0">
                <a:solidFill>
                  <a:srgbClr val="0070C0"/>
                </a:solidFill>
              </a:rPr>
              <a:t>does </a:t>
            </a:r>
            <a:r>
              <a:rPr lang="en-GB" sz="2800" dirty="0">
                <a:solidFill>
                  <a:srgbClr val="0070C0"/>
                </a:solidFill>
              </a:rPr>
              <a:t>it look as if the data will be stored in a secured way</a:t>
            </a:r>
          </a:p>
          <a:p>
            <a:pPr marL="514350" indent="-514350">
              <a:buAutoNum type="arabicPeriod"/>
            </a:pPr>
            <a:r>
              <a:rPr lang="en-GB" sz="2800" dirty="0" smtClean="0">
                <a:solidFill>
                  <a:srgbClr val="0070C0"/>
                </a:solidFill>
              </a:rPr>
              <a:t>does </a:t>
            </a:r>
            <a:r>
              <a:rPr lang="en-GB" sz="2800" dirty="0">
                <a:solidFill>
                  <a:srgbClr val="0070C0"/>
                </a:solidFill>
              </a:rPr>
              <a:t>it look as if the data will be shared in a FAIR way</a:t>
            </a:r>
          </a:p>
          <a:p>
            <a:pPr marL="514350" indent="-514350">
              <a:buAutoNum type="arabicPeriod"/>
            </a:pPr>
            <a:r>
              <a:rPr lang="en-GB" sz="2800" dirty="0" smtClean="0">
                <a:solidFill>
                  <a:srgbClr val="0070C0"/>
                </a:solidFill>
              </a:rPr>
              <a:t>are </a:t>
            </a:r>
            <a:r>
              <a:rPr lang="en-GB" sz="2800" dirty="0">
                <a:solidFill>
                  <a:srgbClr val="0070C0"/>
                </a:solidFill>
              </a:rPr>
              <a:t>there any standards that should be followed</a:t>
            </a:r>
          </a:p>
          <a:p>
            <a:pPr marL="514350" indent="-514350">
              <a:buAutoNum type="arabicPeriod"/>
            </a:pPr>
            <a:r>
              <a:rPr lang="en-GB" sz="2800" dirty="0" smtClean="0">
                <a:solidFill>
                  <a:srgbClr val="0070C0"/>
                </a:solidFill>
              </a:rPr>
              <a:t>does </a:t>
            </a:r>
            <a:r>
              <a:rPr lang="en-GB" sz="2800" dirty="0">
                <a:solidFill>
                  <a:srgbClr val="0070C0"/>
                </a:solidFill>
              </a:rPr>
              <a:t>it look as if the data will be made accessible / findable to others for </a:t>
            </a:r>
            <a:r>
              <a:rPr lang="en-GB" sz="2800" dirty="0" smtClean="0">
                <a:solidFill>
                  <a:srgbClr val="0070C0"/>
                </a:solidFill>
              </a:rPr>
              <a:t>re-use</a:t>
            </a:r>
          </a:p>
          <a:p>
            <a:pPr marL="514350" indent="-514350">
              <a:buAutoNum type="arabicPeriod"/>
            </a:pPr>
            <a:r>
              <a:rPr lang="en-GB" sz="2800" dirty="0" smtClean="0">
                <a:solidFill>
                  <a:srgbClr val="0070C0"/>
                </a:solidFill>
              </a:rPr>
              <a:t>are </a:t>
            </a:r>
            <a:r>
              <a:rPr lang="en-GB" sz="2800" dirty="0">
                <a:solidFill>
                  <a:srgbClr val="0070C0"/>
                </a:solidFill>
              </a:rPr>
              <a:t>the usage restrictions justifiable</a:t>
            </a: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227090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773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a:t>
            </a:r>
            <a:r>
              <a:rPr lang="pl-PL" sz="2000" dirty="0" smtClean="0">
                <a:solidFill>
                  <a:srgbClr val="333333"/>
                </a:solidFill>
              </a:rPr>
              <a:t>the generated</a:t>
            </a:r>
            <a:r>
              <a:rPr lang="en-GB" sz="2000" dirty="0" smtClean="0">
                <a:solidFill>
                  <a:srgbClr val="333333"/>
                </a:solidFill>
              </a:rPr>
              <a:t> </a:t>
            </a:r>
            <a:r>
              <a:rPr lang="en-GB" sz="2000" dirty="0">
                <a:solidFill>
                  <a:srgbClr val="333333"/>
                </a:solidFill>
              </a:rPr>
              <a:t>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a:t>
            </a:r>
            <a:r>
              <a:rPr lang="pl-PL" sz="2000" dirty="0" smtClean="0">
                <a:solidFill>
                  <a:srgbClr val="333333"/>
                </a:solidFill>
              </a:rPr>
              <a:t>the project</a:t>
            </a:r>
            <a:r>
              <a:rPr lang="en-GB" sz="2000" dirty="0" smtClean="0">
                <a:solidFill>
                  <a:srgbClr val="333333"/>
                </a:solidFill>
              </a:rPr>
              <a:t> </a:t>
            </a:r>
            <a:r>
              <a:rPr lang="en-GB" sz="2000" dirty="0">
                <a:solidFill>
                  <a:srgbClr val="333333"/>
                </a:solidFill>
              </a:rPr>
              <a:t>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a:solidFill>
                  <a:srgbClr val="0070C0"/>
                </a:solidFill>
              </a:rPr>
              <a:t>Data Management </a:t>
            </a:r>
            <a:r>
              <a:rPr lang="en-GB" sz="4000" dirty="0" smtClean="0">
                <a:solidFill>
                  <a:srgbClr val="0070C0"/>
                </a:solidFill>
              </a:rPr>
              <a:t>Plan</a:t>
            </a:r>
            <a:endParaRPr lang="en-GB" sz="4000" dirty="0">
              <a:solidFill>
                <a:srgbClr val="0070C0"/>
              </a:solidFill>
            </a:endParaRP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110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723367"/>
          </a:xfrm>
        </p:spPr>
        <p:txBody>
          <a:bodyPr/>
          <a:lstStyle/>
          <a:p>
            <a:r>
              <a:rPr lang="en-GB" dirty="0">
                <a:solidFill>
                  <a:srgbClr val="0070C0"/>
                </a:solidFill>
              </a:rPr>
              <a:t>The research data life cycle</a:t>
            </a:r>
          </a:p>
        </p:txBody>
      </p:sp>
      <p:sp>
        <p:nvSpPr>
          <p:cNvPr id="6" name="AutoShape 17"/>
          <p:cNvSpPr>
            <a:spLocks noChangeArrowheads="1"/>
          </p:cNvSpPr>
          <p:nvPr/>
        </p:nvSpPr>
        <p:spPr bwMode="auto">
          <a:xfrm rot="16200000">
            <a:off x="5629545" y="4470546"/>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7" name="Rectangle 6"/>
          <p:cNvSpPr/>
          <p:nvPr/>
        </p:nvSpPr>
        <p:spPr>
          <a:xfrm>
            <a:off x="5272551" y="5303696"/>
            <a:ext cx="648072" cy="828408"/>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72551" y="5156614"/>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877415" y="471639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8605936" y="4569309"/>
            <a:ext cx="648072" cy="1548881"/>
            <a:chOff x="7081936" y="4265240"/>
            <a:chExt cx="648072" cy="2042420"/>
          </a:xfrm>
        </p:grpSpPr>
        <p:sp>
          <p:nvSpPr>
            <p:cNvPr id="11" name="Rectangle 10"/>
            <p:cNvSpPr/>
            <p:nvPr/>
          </p:nvSpPr>
          <p:spPr>
            <a:xfrm>
              <a:off x="7081936" y="4488535"/>
              <a:ext cx="648072" cy="1819125"/>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081936" y="4265240"/>
              <a:ext cx="648072" cy="19394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p:cNvGrpSpPr/>
          <p:nvPr/>
        </p:nvGrpSpPr>
        <p:grpSpPr>
          <a:xfrm>
            <a:off x="8929973" y="4033311"/>
            <a:ext cx="1250949" cy="818419"/>
            <a:chOff x="7403910" y="3655160"/>
            <a:chExt cx="1250949" cy="1079202"/>
          </a:xfrm>
        </p:grpSpPr>
        <p:sp>
          <p:nvSpPr>
            <p:cNvPr id="14" name="AutoShape 18"/>
            <p:cNvSpPr>
              <a:spLocks noChangeArrowheads="1"/>
            </p:cNvSpPr>
            <p:nvPr/>
          </p:nvSpPr>
          <p:spPr bwMode="auto">
            <a:xfrm rot="16200000">
              <a:off x="7716647" y="3517047"/>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15" name="AutoShape 17"/>
            <p:cNvSpPr>
              <a:spLocks noChangeArrowheads="1"/>
            </p:cNvSpPr>
            <p:nvPr/>
          </p:nvSpPr>
          <p:spPr bwMode="auto">
            <a:xfrm rot="16200000">
              <a:off x="7542023" y="379614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grpSp>
      <p:grpSp>
        <p:nvGrpSpPr>
          <p:cNvPr id="16" name="Group 15"/>
          <p:cNvGrpSpPr/>
          <p:nvPr/>
        </p:nvGrpSpPr>
        <p:grpSpPr>
          <a:xfrm>
            <a:off x="7127889" y="4329436"/>
            <a:ext cx="1250949" cy="818419"/>
            <a:chOff x="5567542" y="3933712"/>
            <a:chExt cx="1250949" cy="1079202"/>
          </a:xfrm>
        </p:grpSpPr>
        <p:sp>
          <p:nvSpPr>
            <p:cNvPr id="17" name="AutoShape 18"/>
            <p:cNvSpPr>
              <a:spLocks noChangeArrowheads="1"/>
            </p:cNvSpPr>
            <p:nvPr/>
          </p:nvSpPr>
          <p:spPr bwMode="auto">
            <a:xfrm rot="16200000">
              <a:off x="5880279" y="3795599"/>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18" name="AutoShape 17"/>
            <p:cNvSpPr>
              <a:spLocks noChangeArrowheads="1"/>
            </p:cNvSpPr>
            <p:nvPr/>
          </p:nvSpPr>
          <p:spPr bwMode="auto">
            <a:xfrm rot="16200000">
              <a:off x="5705655" y="4074701"/>
              <a:ext cx="80010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grpSp>
      <p:grpSp>
        <p:nvGrpSpPr>
          <p:cNvPr id="19" name="Group 18"/>
          <p:cNvGrpSpPr/>
          <p:nvPr/>
        </p:nvGrpSpPr>
        <p:grpSpPr>
          <a:xfrm>
            <a:off x="7091599" y="4724530"/>
            <a:ext cx="652355" cy="1407574"/>
            <a:chOff x="6877415" y="4914000"/>
            <a:chExt cx="652355" cy="1407574"/>
          </a:xfrm>
        </p:grpSpPr>
        <p:sp>
          <p:nvSpPr>
            <p:cNvPr id="20" name="Rectangle 19"/>
            <p:cNvSpPr/>
            <p:nvPr/>
          </p:nvSpPr>
          <p:spPr>
            <a:xfrm>
              <a:off x="6877415" y="5056305"/>
              <a:ext cx="648072" cy="1265269"/>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881698" y="4914000"/>
              <a:ext cx="648072" cy="14708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5089775" y="1151932"/>
            <a:ext cx="3876021" cy="3915317"/>
            <a:chOff x="2051720" y="1700808"/>
            <a:chExt cx="4633544" cy="4680520"/>
          </a:xfrm>
        </p:grpSpPr>
        <p:grpSp>
          <p:nvGrpSpPr>
            <p:cNvPr id="23" name="Group 22"/>
            <p:cNvGrpSpPr/>
            <p:nvPr/>
          </p:nvGrpSpPr>
          <p:grpSpPr>
            <a:xfrm>
              <a:off x="2051720" y="1700808"/>
              <a:ext cx="4633544" cy="4680520"/>
              <a:chOff x="1979712" y="1916832"/>
              <a:chExt cx="4633544" cy="4680520"/>
            </a:xfrm>
          </p:grpSpPr>
          <p:sp>
            <p:nvSpPr>
              <p:cNvPr id="30" name="Oval 29"/>
              <p:cNvSpPr/>
              <p:nvPr/>
            </p:nvSpPr>
            <p:spPr>
              <a:xfrm>
                <a:off x="2310826" y="2348880"/>
                <a:ext cx="3942390" cy="3942390"/>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p:cNvGrpSpPr/>
              <p:nvPr/>
            </p:nvGrpSpPr>
            <p:grpSpPr>
              <a:xfrm>
                <a:off x="3563888" y="1916832"/>
                <a:ext cx="1224136" cy="1224136"/>
                <a:chOff x="3923928" y="2492896"/>
                <a:chExt cx="1224136" cy="1224136"/>
              </a:xfrm>
            </p:grpSpPr>
            <p:sp>
              <p:nvSpPr>
                <p:cNvPr id="47" name="Oval 46"/>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8" name="TextBox 47"/>
                <p:cNvSpPr txBox="1"/>
                <p:nvPr/>
              </p:nvSpPr>
              <p:spPr>
                <a:xfrm>
                  <a:off x="3959932" y="284335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CREATING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2" name="Group 31"/>
              <p:cNvGrpSpPr/>
              <p:nvPr/>
            </p:nvGrpSpPr>
            <p:grpSpPr>
              <a:xfrm>
                <a:off x="5148065" y="2780928"/>
                <a:ext cx="1465191" cy="1224136"/>
                <a:chOff x="3815917" y="2492896"/>
                <a:chExt cx="1465191" cy="1224136"/>
              </a:xfrm>
            </p:grpSpPr>
            <p:sp>
              <p:nvSpPr>
                <p:cNvPr id="45" name="Oval 44"/>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6" name="TextBox 45"/>
                <p:cNvSpPr txBox="1"/>
                <p:nvPr/>
              </p:nvSpPr>
              <p:spPr>
                <a:xfrm>
                  <a:off x="3815917" y="2843354"/>
                  <a:ext cx="1465191"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PROCESSING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3" name="Group 32"/>
              <p:cNvGrpSpPr/>
              <p:nvPr/>
            </p:nvGrpSpPr>
            <p:grpSpPr>
              <a:xfrm>
                <a:off x="5148065" y="4509120"/>
                <a:ext cx="1400261" cy="1224136"/>
                <a:chOff x="3851921" y="2492896"/>
                <a:chExt cx="1400261" cy="1224136"/>
              </a:xfrm>
            </p:grpSpPr>
            <p:sp>
              <p:nvSpPr>
                <p:cNvPr id="43" name="Oval 42"/>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4" name="TextBox 43"/>
                <p:cNvSpPr txBox="1"/>
                <p:nvPr/>
              </p:nvSpPr>
              <p:spPr>
                <a:xfrm>
                  <a:off x="3851921" y="2843354"/>
                  <a:ext cx="1400261" cy="588685"/>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ANALYSING</a:t>
                  </a:r>
                  <a:r>
                    <a:rPr lang="pl-PL" sz="1400">
                      <a:solidFill>
                        <a:schemeClr val="bg1"/>
                      </a:solidFill>
                      <a:latin typeface="Arial" panose="020B0604020202020204" pitchFamily="34" charset="0"/>
                      <a:cs typeface="Arial" panose="020B0604020202020204" pitchFamily="34" charset="0"/>
                    </a:rPr>
                    <a:t> </a:t>
                  </a: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4" name="Group 33"/>
              <p:cNvGrpSpPr/>
              <p:nvPr/>
            </p:nvGrpSpPr>
            <p:grpSpPr>
              <a:xfrm>
                <a:off x="3498957" y="5373216"/>
                <a:ext cx="1509656" cy="1224136"/>
                <a:chOff x="3786989" y="2492896"/>
                <a:chExt cx="1509656" cy="1224136"/>
              </a:xfrm>
            </p:grpSpPr>
            <p:sp>
              <p:nvSpPr>
                <p:cNvPr id="41" name="Oval 40"/>
                <p:cNvSpPr/>
                <p:nvPr/>
              </p:nvSpPr>
              <p:spPr>
                <a:xfrm>
                  <a:off x="3923928" y="2492896"/>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2" name="TextBox 41"/>
                <p:cNvSpPr txBox="1"/>
                <p:nvPr/>
              </p:nvSpPr>
              <p:spPr>
                <a:xfrm>
                  <a:off x="3786989" y="2843354"/>
                  <a:ext cx="1509656" cy="551892"/>
                </a:xfrm>
                <a:prstGeom prst="rect">
                  <a:avLst/>
                </a:prstGeom>
                <a:noFill/>
              </p:spPr>
              <p:txBody>
                <a:bodyPr wrap="square" rtlCol="0">
                  <a:spAutoFit/>
                </a:bodyPr>
                <a:lstStyle/>
                <a:p>
                  <a:pPr algn="ctr"/>
                  <a:r>
                    <a:rPr lang="pl-PL" sz="1100">
                      <a:solidFill>
                        <a:schemeClr val="bg1"/>
                      </a:solidFill>
                      <a:latin typeface="Arial" panose="020B0604020202020204" pitchFamily="34" charset="0"/>
                      <a:cs typeface="Arial" panose="020B0604020202020204" pitchFamily="34" charset="0"/>
                    </a:rPr>
                    <a:t>PRESERVING</a:t>
                  </a:r>
                  <a:r>
                    <a:rPr lang="pl-PL" sz="1200">
                      <a:solidFill>
                        <a:schemeClr val="bg1"/>
                      </a:solidFill>
                      <a:latin typeface="Arial" panose="020B0604020202020204" pitchFamily="34" charset="0"/>
                      <a:cs typeface="Arial" panose="020B0604020202020204" pitchFamily="34" charset="0"/>
                    </a:rPr>
                    <a:t> DATA</a:t>
                  </a:r>
                  <a:endParaRPr lang="en-GB" sz="1200">
                    <a:solidFill>
                      <a:schemeClr val="bg1"/>
                    </a:solidFill>
                    <a:latin typeface="Arial" panose="020B0604020202020204" pitchFamily="34" charset="0"/>
                    <a:cs typeface="Arial" panose="020B0604020202020204" pitchFamily="34" charset="0"/>
                  </a:endParaRPr>
                </a:p>
              </p:txBody>
            </p:sp>
          </p:grpSp>
          <p:grpSp>
            <p:nvGrpSpPr>
              <p:cNvPr id="35" name="Group 34"/>
              <p:cNvGrpSpPr/>
              <p:nvPr/>
            </p:nvGrpSpPr>
            <p:grpSpPr>
              <a:xfrm>
                <a:off x="1979712" y="4509120"/>
                <a:ext cx="1224136" cy="1224136"/>
                <a:chOff x="3923928" y="2564904"/>
                <a:chExt cx="1224136" cy="1224136"/>
              </a:xfrm>
            </p:grpSpPr>
            <p:sp>
              <p:nvSpPr>
                <p:cNvPr id="39" name="Oval 38"/>
                <p:cNvSpPr/>
                <p:nvPr/>
              </p:nvSpPr>
              <p:spPr>
                <a:xfrm>
                  <a:off x="3923928" y="2564904"/>
                  <a:ext cx="1224136" cy="122413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40" name="TextBox 39"/>
                <p:cNvSpPr txBox="1"/>
                <p:nvPr/>
              </p:nvSpPr>
              <p:spPr>
                <a:xfrm>
                  <a:off x="3959932" y="2941834"/>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SHARING</a:t>
                  </a:r>
                </a:p>
                <a:p>
                  <a:pPr algn="ctr"/>
                  <a:r>
                    <a:rPr lang="pl-PL" sz="1200">
                      <a:solidFill>
                        <a:schemeClr val="bg1"/>
                      </a:solidFill>
                      <a:latin typeface="Arial" panose="020B0604020202020204" pitchFamily="34" charset="0"/>
                      <a:cs typeface="Arial" panose="020B0604020202020204" pitchFamily="34" charset="0"/>
                    </a:rPr>
                    <a:t>DATA</a:t>
                  </a:r>
                  <a:endParaRPr lang="en-GB" sz="1200">
                    <a:solidFill>
                      <a:schemeClr val="bg1"/>
                    </a:solidFill>
                    <a:latin typeface="Arial" panose="020B0604020202020204" pitchFamily="34" charset="0"/>
                    <a:cs typeface="Arial" panose="020B0604020202020204" pitchFamily="34" charset="0"/>
                  </a:endParaRPr>
                </a:p>
              </p:txBody>
            </p:sp>
          </p:grpSp>
          <p:grpSp>
            <p:nvGrpSpPr>
              <p:cNvPr id="36" name="Group 35"/>
              <p:cNvGrpSpPr/>
              <p:nvPr/>
            </p:nvGrpSpPr>
            <p:grpSpPr>
              <a:xfrm>
                <a:off x="1979712" y="2708920"/>
                <a:ext cx="1224136" cy="1224136"/>
                <a:chOff x="3923928" y="2420888"/>
                <a:chExt cx="1224136" cy="1224136"/>
              </a:xfrm>
            </p:grpSpPr>
            <p:sp>
              <p:nvSpPr>
                <p:cNvPr id="37" name="Oval 36"/>
                <p:cNvSpPr/>
                <p:nvPr/>
              </p:nvSpPr>
              <p:spPr>
                <a:xfrm>
                  <a:off x="3923928" y="2420888"/>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latin typeface="Arial" panose="020B0604020202020204" pitchFamily="34" charset="0"/>
                    <a:cs typeface="Arial" panose="020B0604020202020204" pitchFamily="34" charset="0"/>
                  </a:endParaRPr>
                </a:p>
              </p:txBody>
            </p:sp>
            <p:sp>
              <p:nvSpPr>
                <p:cNvPr id="38" name="TextBox 37"/>
                <p:cNvSpPr txBox="1"/>
                <p:nvPr/>
              </p:nvSpPr>
              <p:spPr>
                <a:xfrm>
                  <a:off x="3959932" y="2813809"/>
                  <a:ext cx="1152128" cy="551892"/>
                </a:xfrm>
                <a:prstGeom prst="rect">
                  <a:avLst/>
                </a:prstGeom>
                <a:noFill/>
              </p:spPr>
              <p:txBody>
                <a:bodyPr wrap="square" rtlCol="0">
                  <a:spAutoFit/>
                </a:bodyPr>
                <a:lstStyle/>
                <a:p>
                  <a:pPr algn="ctr"/>
                  <a:r>
                    <a:rPr lang="pl-PL" sz="1200">
                      <a:solidFill>
                        <a:schemeClr val="bg1"/>
                      </a:solidFill>
                      <a:latin typeface="Arial" panose="020B0604020202020204" pitchFamily="34" charset="0"/>
                      <a:cs typeface="Arial" panose="020B0604020202020204" pitchFamily="34" charset="0"/>
                    </a:rPr>
                    <a:t>RE-USING DATA</a:t>
                  </a:r>
                  <a:endParaRPr lang="en-GB" sz="1200">
                    <a:solidFill>
                      <a:schemeClr val="bg1"/>
                    </a:solidFill>
                    <a:latin typeface="Arial" panose="020B0604020202020204" pitchFamily="34" charset="0"/>
                    <a:cs typeface="Arial" panose="020B0604020202020204" pitchFamily="34" charset="0"/>
                  </a:endParaRPr>
                </a:p>
              </p:txBody>
            </p:sp>
          </p:grpSp>
        </p:grpSp>
        <p:sp>
          <p:nvSpPr>
            <p:cNvPr id="24" name="Right Arrow 23"/>
            <p:cNvSpPr/>
            <p:nvPr/>
          </p:nvSpPr>
          <p:spPr>
            <a:xfrm rot="1619807" flipV="1">
              <a:off x="5174188" y="2303398"/>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5212365" flipV="1">
              <a:off x="6197255" y="3995999"/>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ight Arrow 25"/>
            <p:cNvSpPr/>
            <p:nvPr/>
          </p:nvSpPr>
          <p:spPr>
            <a:xfrm rot="8847248" flipV="1">
              <a:off x="5300817" y="5674556"/>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rot="12776736" flipV="1">
              <a:off x="3097300" y="5646115"/>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rot="16200000" flipV="1">
              <a:off x="2254352" y="3914627"/>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19590936" flipV="1">
              <a:off x="3218543" y="2332540"/>
              <a:ext cx="253828" cy="151064"/>
            </a:xfrm>
            <a:prstGeom prst="rightArrow">
              <a:avLst>
                <a:gd name="adj1" fmla="val 27886"/>
                <a:gd name="adj2" fmla="val 50000"/>
              </a:avLst>
            </a:prstGeom>
            <a:solidFill>
              <a:srgbClr val="91C6F7"/>
            </a:solidFill>
            <a:ln>
              <a:solidFill>
                <a:srgbClr val="91C6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AutoShape 17"/>
          <p:cNvSpPr>
            <a:spLocks noChangeArrowheads="1"/>
          </p:cNvSpPr>
          <p:nvPr/>
        </p:nvSpPr>
        <p:spPr bwMode="auto">
          <a:xfrm rot="16200000">
            <a:off x="5831371" y="4598238"/>
            <a:ext cx="606760" cy="1076325"/>
          </a:xfrm>
          <a:prstGeom prst="foldedCorner">
            <a:avLst>
              <a:gd name="adj" fmla="val 12500"/>
            </a:avLst>
          </a:prstGeom>
          <a:gradFill rotWithShape="1">
            <a:gsLst>
              <a:gs pos="0">
                <a:srgbClr val="FFFF99">
                  <a:gamma/>
                  <a:shade val="85490"/>
                  <a:invGamma/>
                </a:srgbClr>
              </a:gs>
              <a:gs pos="100000">
                <a:srgbClr val="FFFF99"/>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cxnSp>
        <p:nvCxnSpPr>
          <p:cNvPr id="50" name="Straight Arrow Connector 49"/>
          <p:cNvCxnSpPr/>
          <p:nvPr/>
        </p:nvCxnSpPr>
        <p:spPr>
          <a:xfrm flipV="1">
            <a:off x="4476984" y="1099667"/>
            <a:ext cx="0" cy="5032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3459528" y="3335804"/>
            <a:ext cx="1471813" cy="338554"/>
          </a:xfrm>
          <a:prstGeom prst="rect">
            <a:avLst/>
          </a:prstGeom>
          <a:noFill/>
        </p:spPr>
        <p:txBody>
          <a:bodyPr wrap="none" rtlCol="0">
            <a:spAutoFit/>
          </a:bodyPr>
          <a:lstStyle/>
          <a:p>
            <a:r>
              <a:rPr lang="pl-PL" sz="1600"/>
              <a:t>Time and effort</a:t>
            </a:r>
            <a:endParaRPr lang="en-GB" sz="1600"/>
          </a:p>
        </p:txBody>
      </p:sp>
      <p:sp>
        <p:nvSpPr>
          <p:cNvPr id="52" name="Rectangle 51"/>
          <p:cNvSpPr/>
          <p:nvPr/>
        </p:nvSpPr>
        <p:spPr>
          <a:xfrm>
            <a:off x="4093449" y="6429360"/>
            <a:ext cx="404414" cy="197924"/>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4503723" y="6399076"/>
            <a:ext cx="3466462" cy="276999"/>
          </a:xfrm>
          <a:prstGeom prst="rect">
            <a:avLst/>
          </a:prstGeom>
          <a:noFill/>
        </p:spPr>
        <p:txBody>
          <a:bodyPr wrap="none" rtlCol="0">
            <a:spAutoFit/>
          </a:bodyPr>
          <a:lstStyle/>
          <a:p>
            <a:r>
              <a:rPr lang="pl-PL" sz="1200"/>
              <a:t>work necessary to make outputs suitable for sharing</a:t>
            </a:r>
            <a:endParaRPr lang="en-GB" sz="1200"/>
          </a:p>
        </p:txBody>
      </p:sp>
      <p:sp>
        <p:nvSpPr>
          <p:cNvPr id="54" name="Rectangle 53"/>
          <p:cNvSpPr/>
          <p:nvPr/>
        </p:nvSpPr>
        <p:spPr>
          <a:xfrm>
            <a:off x="8114539" y="6431101"/>
            <a:ext cx="404414" cy="197924"/>
          </a:xfrm>
          <a:prstGeom prst="rect">
            <a:avLst/>
          </a:prstGeom>
          <a:solidFill>
            <a:srgbClr val="FFC000"/>
          </a:solidFill>
          <a:ln>
            <a:solidFill>
              <a:srgbClr val="FB90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p:cNvSpPr txBox="1"/>
          <p:nvPr/>
        </p:nvSpPr>
        <p:spPr>
          <a:xfrm>
            <a:off x="8524813" y="6400817"/>
            <a:ext cx="2008755" cy="276999"/>
          </a:xfrm>
          <a:prstGeom prst="rect">
            <a:avLst/>
          </a:prstGeom>
          <a:noFill/>
        </p:spPr>
        <p:txBody>
          <a:bodyPr wrap="none" rtlCol="0">
            <a:spAutoFit/>
          </a:bodyPr>
          <a:lstStyle/>
          <a:p>
            <a:r>
              <a:rPr lang="pl-PL" sz="1200"/>
              <a:t>standard research operations</a:t>
            </a:r>
            <a:endParaRPr lang="en-GB" sz="1200"/>
          </a:p>
        </p:txBody>
      </p:sp>
      <p:pic>
        <p:nvPicPr>
          <p:cNvPr id="56"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Data Management practices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There is a lot to learn</a:t>
            </a:r>
            <a:endParaRPr lang="en-GB" dirty="0">
              <a:solidFill>
                <a:srgbClr val="0070C0"/>
              </a:solidFill>
            </a:endParaRPr>
          </a:p>
        </p:txBody>
      </p:sp>
      <p:sp>
        <p:nvSpPr>
          <p:cNvPr id="4" name="Content Placeholder 3"/>
          <p:cNvSpPr>
            <a:spLocks noGrp="1"/>
          </p:cNvSpPr>
          <p:nvPr>
            <p:ph idx="1"/>
          </p:nvPr>
        </p:nvSpPr>
        <p:spPr>
          <a:xfrm>
            <a:off x="838200" y="1825625"/>
            <a:ext cx="10030428" cy="4351338"/>
          </a:xfrm>
          <a:noFill/>
          <a:ln>
            <a:no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GB" sz="2400" dirty="0">
                <a:solidFill>
                  <a:srgbClr val="0070C0"/>
                </a:solidFill>
              </a:rPr>
              <a:t>Practical recipes and guides:</a:t>
            </a:r>
          </a:p>
          <a:p>
            <a:r>
              <a:rPr lang="en-GB" sz="2400" dirty="0">
                <a:solidFill>
                  <a:srgbClr val="0070C0"/>
                </a:solidFill>
                <a:hlinkClick r:id="rId2"/>
              </a:rPr>
              <a:t>https://faircookbook.elixir-europe.org/</a:t>
            </a:r>
            <a:endParaRPr lang="en-GB" sz="2400" dirty="0">
              <a:solidFill>
                <a:srgbClr val="0070C0"/>
              </a:solidFill>
            </a:endParaRPr>
          </a:p>
          <a:p>
            <a:r>
              <a:rPr lang="en-GB" sz="2400" dirty="0">
                <a:solidFill>
                  <a:srgbClr val="0070C0"/>
                </a:solidFill>
                <a:hlinkClick r:id="rId3"/>
              </a:rPr>
              <a:t>https://rdmkit.elixir-europe.org/</a:t>
            </a:r>
            <a:endParaRPr lang="en-GB" sz="2400" dirty="0">
              <a:solidFill>
                <a:srgbClr val="0070C0"/>
              </a:solidFill>
            </a:endParaRPr>
          </a:p>
          <a:p>
            <a:endParaRPr lang="en-GB" sz="2400" dirty="0">
              <a:solidFill>
                <a:srgbClr val="0070C0"/>
              </a:solidFill>
            </a:endParaRPr>
          </a:p>
          <a:p>
            <a:pPr marL="0" indent="0">
              <a:buNone/>
            </a:pPr>
            <a:r>
              <a:rPr lang="en-GB" sz="2400" dirty="0">
                <a:solidFill>
                  <a:srgbClr val="0070C0"/>
                </a:solidFill>
              </a:rPr>
              <a:t>Training </a:t>
            </a:r>
          </a:p>
          <a:p>
            <a:r>
              <a:rPr lang="pl-PL" sz="2400" dirty="0" smtClean="0">
                <a:solidFill>
                  <a:srgbClr val="0070C0"/>
                </a:solidFill>
              </a:rPr>
              <a:t>FAIR in (bio) practice</a:t>
            </a:r>
            <a:endParaRPr lang="en-GB" sz="2400" dirty="0">
              <a:solidFill>
                <a:srgbClr val="0070C0"/>
              </a:solidFill>
            </a:endParaRPr>
          </a:p>
          <a:p>
            <a:r>
              <a:rPr lang="en-GB" sz="2400" dirty="0" err="1">
                <a:solidFill>
                  <a:srgbClr val="0070C0"/>
                </a:solidFill>
              </a:rPr>
              <a:t>UoE</a:t>
            </a:r>
            <a:r>
              <a:rPr lang="en-GB" sz="2400" dirty="0">
                <a:solidFill>
                  <a:srgbClr val="0070C0"/>
                </a:solidFill>
              </a:rPr>
              <a:t> RDS </a:t>
            </a:r>
            <a:r>
              <a:rPr lang="en-GB" sz="2400" dirty="0">
                <a:hlinkClick r:id="rId4"/>
              </a:rPr>
              <a:t>https://www.ed.ac.uk/information-services/research-support/research-data-service</a:t>
            </a:r>
            <a:endParaRPr lang="pl-PL" sz="2400" dirty="0"/>
          </a:p>
          <a:p>
            <a:endParaRPr lang="en-GB" dirty="0">
              <a:solidFill>
                <a:srgbClr val="0070C0"/>
              </a:solidFill>
            </a:endParaRPr>
          </a:p>
          <a:p>
            <a:endParaRPr lang="en-GB" dirty="0"/>
          </a:p>
        </p:txBody>
      </p:sp>
    </p:spTree>
    <p:extLst>
      <p:ext uri="{BB962C8B-B14F-4D97-AF65-F5344CB8AC3E}">
        <p14:creationId xmlns:p14="http://schemas.microsoft.com/office/powerpoint/2010/main" val="24401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FAIR in (bio) practice - </a:t>
            </a:r>
            <a:r>
              <a:rPr lang="pl-PL" dirty="0">
                <a:solidFill>
                  <a:srgbClr val="0070C0"/>
                </a:solidFill>
              </a:rPr>
              <a:t>workshop</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r>
              <a:rPr lang="en-GB" dirty="0">
                <a:solidFill>
                  <a:srgbClr val="0070C0"/>
                </a:solidFill>
              </a:rPr>
              <a:t>Introduction to Open Science and FAIR</a:t>
            </a:r>
          </a:p>
          <a:p>
            <a:r>
              <a:rPr lang="en-GB" dirty="0">
                <a:solidFill>
                  <a:srgbClr val="0070C0"/>
                </a:solidFill>
              </a:rPr>
              <a:t>IP, Licensing and Openness </a:t>
            </a:r>
          </a:p>
          <a:p>
            <a:r>
              <a:rPr lang="en-GB" dirty="0">
                <a:solidFill>
                  <a:srgbClr val="0070C0"/>
                </a:solidFill>
              </a:rPr>
              <a:t>Metadata </a:t>
            </a:r>
          </a:p>
          <a:p>
            <a:r>
              <a:rPr lang="en-GB" dirty="0">
                <a:solidFill>
                  <a:srgbClr val="0070C0"/>
                </a:solidFill>
              </a:rPr>
              <a:t>Ontologies</a:t>
            </a:r>
          </a:p>
          <a:p>
            <a:r>
              <a:rPr lang="en-GB" dirty="0">
                <a:solidFill>
                  <a:srgbClr val="0070C0"/>
                </a:solidFill>
              </a:rPr>
              <a:t>(Meta)data in Excel</a:t>
            </a:r>
          </a:p>
          <a:p>
            <a:r>
              <a:rPr lang="en-GB" dirty="0">
                <a:solidFill>
                  <a:srgbClr val="0070C0"/>
                </a:solidFill>
              </a:rPr>
              <a:t>Record keeping</a:t>
            </a:r>
          </a:p>
          <a:p>
            <a:r>
              <a:rPr lang="en-GB" dirty="0">
                <a:solidFill>
                  <a:srgbClr val="0070C0"/>
                </a:solidFill>
              </a:rPr>
              <a:t>Working with files</a:t>
            </a: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Reusable analysis - </a:t>
            </a:r>
            <a:r>
              <a:rPr lang="en-GB" dirty="0" err="1"/>
              <a:t>Jupyter</a:t>
            </a:r>
            <a:endParaRPr lang="en-GB" dirty="0"/>
          </a:p>
          <a:p>
            <a:r>
              <a:rPr lang="en-GB" dirty="0"/>
              <a:t>Version control </a:t>
            </a:r>
          </a:p>
          <a:p>
            <a:r>
              <a:rPr lang="en-GB" dirty="0"/>
              <a:t>Templates  </a:t>
            </a:r>
          </a:p>
          <a:p>
            <a:r>
              <a:rPr lang="en-GB" dirty="0"/>
              <a:t>Public repositories</a:t>
            </a:r>
          </a:p>
          <a:p>
            <a:r>
              <a:rPr lang="pl-PL" dirty="0"/>
              <a:t>Writing </a:t>
            </a:r>
            <a:r>
              <a:rPr lang="en-GB" dirty="0"/>
              <a:t>Data Management Plan</a:t>
            </a:r>
            <a:r>
              <a:rPr lang="pl-PL" dirty="0"/>
              <a:t>s</a:t>
            </a:r>
            <a:endParaRPr lang="en-GB" dirty="0"/>
          </a:p>
          <a:p>
            <a:endParaRPr lang="en-GB" dirty="0"/>
          </a:p>
        </p:txBody>
      </p:sp>
    </p:spTree>
    <p:extLst>
      <p:ext uri="{BB962C8B-B14F-4D97-AF65-F5344CB8AC3E}">
        <p14:creationId xmlns:p14="http://schemas.microsoft.com/office/powerpoint/2010/main" val="3660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846306" y="5059431"/>
            <a:ext cx="10651787" cy="369332"/>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a:t>
            </a:r>
            <a:endParaRPr lang="en-GB" b="1" dirty="0"/>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Data </a:t>
            </a:r>
            <a:r>
              <a:rPr lang="en-GB" sz="2000" dirty="0"/>
              <a:t>is the basis for research papers and </a:t>
            </a:r>
            <a:r>
              <a:rPr lang="en-GB" sz="2000" dirty="0" smtClean="0"/>
              <a:t>theses</a:t>
            </a:r>
            <a:r>
              <a:rPr lang="en-GB" sz="2000" dirty="0"/>
              <a:t>.</a:t>
            </a:r>
          </a:p>
          <a:p>
            <a:pPr marL="285750" indent="-285750">
              <a:buFont typeface="Arial" panose="020B0604020202020204" pitchFamily="34" charset="0"/>
              <a:buChar char="•"/>
            </a:pPr>
            <a:r>
              <a:rPr lang="en-GB" sz="2000" dirty="0"/>
              <a:t>Data is fragile and easily lost. </a:t>
            </a:r>
            <a:r>
              <a:rPr lang="en-GB" sz="2000" dirty="0" smtClean="0"/>
              <a:t>Data needs </a:t>
            </a:r>
            <a:r>
              <a:rPr lang="en-GB" sz="2000" dirty="0"/>
              <a:t>to </a:t>
            </a:r>
            <a:r>
              <a:rPr lang="en-GB" sz="2000" dirty="0" smtClean="0"/>
              <a:t>be backed up</a:t>
            </a:r>
            <a:endParaRPr lang="en-GB" sz="2000" dirty="0"/>
          </a:p>
          <a:p>
            <a:pPr marL="285750" indent="-285750">
              <a:buFont typeface="Arial" panose="020B0604020202020204" pitchFamily="34" charset="0"/>
              <a:buChar char="•"/>
            </a:pPr>
            <a:r>
              <a:rPr lang="en-GB" sz="2000" b="1" dirty="0"/>
              <a:t>Growing data management demands by funders.</a:t>
            </a:r>
          </a:p>
          <a:p>
            <a:pPr marL="285750" indent="-285750">
              <a:buFont typeface="Arial" panose="020B0604020202020204" pitchFamily="34" charset="0"/>
              <a:buChar char="•"/>
            </a:pPr>
            <a:r>
              <a:rPr lang="en-GB" sz="2000" dirty="0" smtClean="0"/>
              <a:t>There are costs involved in data management</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Two flavours of DMP: for Grants and Internal</a:t>
            </a:r>
            <a:endParaRPr lang="en-GB" dirty="0">
              <a:solidFill>
                <a:srgbClr val="0070C0"/>
              </a:solidFill>
            </a:endParaRPr>
          </a:p>
        </p:txBody>
      </p:sp>
      <p:sp>
        <p:nvSpPr>
          <p:cNvPr id="4" name="Content Placeholder 3"/>
          <p:cNvSpPr>
            <a:spLocks noGrp="1"/>
          </p:cNvSpPr>
          <p:nvPr>
            <p:ph idx="1"/>
          </p:nvPr>
        </p:nvSpPr>
        <p:spPr>
          <a:xfrm>
            <a:off x="838200" y="1825625"/>
            <a:ext cx="4876800" cy="4351338"/>
          </a:xfrm>
        </p:spPr>
        <p:txBody>
          <a:bodyPr/>
          <a:lstStyle/>
          <a:p>
            <a:pPr marL="0" indent="0">
              <a:buNone/>
            </a:pPr>
            <a:r>
              <a:rPr lang="en-GB" dirty="0" smtClean="0">
                <a:solidFill>
                  <a:srgbClr val="0070C0"/>
                </a:solidFill>
              </a:rPr>
              <a:t>Grant application DMP</a:t>
            </a:r>
            <a:endParaRPr lang="en-GB" dirty="0">
              <a:solidFill>
                <a:srgbClr val="0070C0"/>
              </a:solidFill>
            </a:endParaRPr>
          </a:p>
          <a:p>
            <a:r>
              <a:rPr lang="en-GB" dirty="0" smtClean="0">
                <a:solidFill>
                  <a:srgbClr val="0070C0"/>
                </a:solidFill>
              </a:rPr>
              <a:t>focus on Reuse =&gt; FAIR</a:t>
            </a:r>
            <a:endParaRPr lang="en-GB" dirty="0">
              <a:solidFill>
                <a:srgbClr val="0070C0"/>
              </a:solidFill>
            </a:endParaRPr>
          </a:p>
          <a:p>
            <a:r>
              <a:rPr lang="en-GB" dirty="0" smtClean="0">
                <a:solidFill>
                  <a:srgbClr val="0070C0"/>
                </a:solidFill>
              </a:rPr>
              <a:t>safety of the data </a:t>
            </a:r>
            <a:endParaRPr lang="en-GB" dirty="0">
              <a:solidFill>
                <a:srgbClr val="0070C0"/>
              </a:solidFill>
            </a:endParaRPr>
          </a:p>
          <a:p>
            <a:r>
              <a:rPr lang="en-GB" dirty="0" smtClean="0">
                <a:solidFill>
                  <a:srgbClr val="0070C0"/>
                </a:solidFill>
              </a:rPr>
              <a:t>limitation to sharing</a:t>
            </a:r>
            <a:endParaRPr lang="en-GB" dirty="0">
              <a:solidFill>
                <a:srgbClr val="0070C0"/>
              </a:solidFill>
            </a:endParaRPr>
          </a:p>
          <a:p>
            <a:r>
              <a:rPr lang="en-GB" dirty="0" smtClean="0">
                <a:solidFill>
                  <a:srgbClr val="0070C0"/>
                </a:solidFill>
              </a:rPr>
              <a:t>allocation of resources</a:t>
            </a:r>
            <a:endParaRPr lang="en-GB" dirty="0">
              <a:solidFill>
                <a:srgbClr val="0070C0"/>
              </a:solidFill>
            </a:endParaRPr>
          </a:p>
          <a:p>
            <a:pPr marL="0" indent="0">
              <a:buNone/>
            </a:pPr>
            <a:endParaRPr lang="en-GB" dirty="0">
              <a:solidFill>
                <a:srgbClr val="0070C0"/>
              </a:solidFill>
            </a:endParaRP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Project DMP</a:t>
            </a:r>
            <a:endParaRPr lang="en-GB" dirty="0"/>
          </a:p>
          <a:p>
            <a:r>
              <a:rPr lang="en-GB" dirty="0" smtClean="0"/>
              <a:t>focus on your productivity and achieving FAIR</a:t>
            </a:r>
            <a:endParaRPr lang="en-GB" dirty="0"/>
          </a:p>
          <a:p>
            <a:r>
              <a:rPr lang="en-GB" dirty="0" smtClean="0"/>
              <a:t>safety of the data  </a:t>
            </a:r>
            <a:endParaRPr lang="en-GB" dirty="0"/>
          </a:p>
          <a:p>
            <a:r>
              <a:rPr lang="en-GB" dirty="0" smtClean="0"/>
              <a:t>technicalities: file naming conventions, folder structures, templates for experiments, how you link to ELN ….</a:t>
            </a:r>
            <a:endParaRPr lang="en-GB" dirty="0"/>
          </a:p>
          <a:p>
            <a:endParaRPr lang="en-GB" dirty="0"/>
          </a:p>
        </p:txBody>
      </p:sp>
    </p:spTree>
    <p:extLst>
      <p:ext uri="{BB962C8B-B14F-4D97-AF65-F5344CB8AC3E}">
        <p14:creationId xmlns:p14="http://schemas.microsoft.com/office/powerpoint/2010/main" val="18946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2972</TotalTime>
  <Words>702</Words>
  <Application>Microsoft Office PowerPoint</Application>
  <PresentationFormat>Widescreen</PresentationFormat>
  <Paragraphs>98</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Ubuntu</vt:lpstr>
      <vt:lpstr>Office Theme</vt:lpstr>
      <vt:lpstr>PowerPoint Presentation</vt:lpstr>
      <vt:lpstr>The research data life cycle</vt:lpstr>
      <vt:lpstr>PowerPoint Presentation</vt:lpstr>
      <vt:lpstr>There is a lot to learn</vt:lpstr>
      <vt:lpstr>FAIR in (bio) practice - workshop</vt:lpstr>
      <vt:lpstr>PowerPoint Presentation</vt:lpstr>
      <vt:lpstr>PowerPoint Presentation</vt:lpstr>
      <vt:lpstr>Two flavours of DMP: for Grants and Internal</vt:lpstr>
      <vt:lpstr>PowerPoint Presentation</vt:lpstr>
      <vt:lpstr>PowerPoint Presentation</vt:lpstr>
      <vt:lpstr>PowerPoint Presentation</vt:lpstr>
      <vt:lpstr>PowerPoint Presentation</vt:lpstr>
      <vt:lpstr>PowerPoint Presentation</vt:lpstr>
      <vt:lpstr>PowerPoint Presentation</vt:lpstr>
      <vt:lpstr>Data Management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73</cp:revision>
  <dcterms:created xsi:type="dcterms:W3CDTF">2021-06-07T08:35:11Z</dcterms:created>
  <dcterms:modified xsi:type="dcterms:W3CDTF">2022-12-14T20:46:05Z</dcterms:modified>
</cp:coreProperties>
</file>