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43" r:id="rId2"/>
    <p:sldId id="344" r:id="rId3"/>
    <p:sldId id="259" r:id="rId4"/>
    <p:sldId id="345" r:id="rId5"/>
    <p:sldId id="346" r:id="rId6"/>
    <p:sldId id="257" r:id="rId7"/>
    <p:sldId id="273" r:id="rId8"/>
    <p:sldId id="347" r:id="rId9"/>
    <p:sldId id="258" r:id="rId10"/>
    <p:sldId id="348" r:id="rId11"/>
    <p:sldId id="350" r:id="rId12"/>
    <p:sldId id="269" r:id="rId13"/>
    <p:sldId id="349" r:id="rId14"/>
    <p:sldId id="268" r:id="rId15"/>
    <p:sldId id="31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8571"/>
  </p:normalViewPr>
  <p:slideViewPr>
    <p:cSldViewPr snapToGrid="0">
      <p:cViewPr varScale="1">
        <p:scale>
          <a:sx n="66" d="100"/>
          <a:sy n="66" d="100"/>
        </p:scale>
        <p:origin x="72"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15/01/2024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Most of the funders require that you present a DMP together with your grant applications. Some institutions ask eve their PhD students to prepare a DMP for their PhD project.</a:t>
            </a:r>
          </a:p>
          <a:p>
            <a:r>
              <a:rPr lang="en-GB" sz="1200" b="0" i="0" kern="1200" dirty="0">
                <a:solidFill>
                  <a:schemeClr val="tx1"/>
                </a:solidFill>
                <a:effectLst/>
                <a:latin typeface="+mn-lt"/>
                <a:ea typeface="+mn-ea"/>
                <a:cs typeface="+mn-cs"/>
              </a:rPr>
              <a:t>You should think how you are going to manage your data (our outputs, in general) for each of your projects (or even individual assay types). For individual project the main focus should be on: </a:t>
            </a:r>
            <a:r>
              <a:rPr lang="en-GB" sz="1200" b="1" i="0" kern="1200" dirty="0">
                <a:solidFill>
                  <a:schemeClr val="tx1"/>
                </a:solidFill>
                <a:effectLst/>
                <a:latin typeface="+mn-lt"/>
                <a:ea typeface="+mn-ea"/>
                <a:cs typeface="+mn-cs"/>
              </a:rPr>
              <a:t>what data will be produced, how they will be stored and organized, how you are going to describe them and track them</a:t>
            </a:r>
            <a:r>
              <a:rPr lang="en-GB" sz="1200" b="0" i="0" kern="1200" dirty="0">
                <a:solidFill>
                  <a:schemeClr val="tx1"/>
                </a:solidFill>
                <a:effectLst/>
                <a:latin typeface="+mn-lt"/>
                <a:ea typeface="+mn-ea"/>
                <a:cs typeface="+mn-cs"/>
              </a:rPr>
              <a:t>. For example what file formats will be generated, how you are going to name your files, and how you will link it to your laboratory notes.</a:t>
            </a:r>
          </a:p>
          <a:p>
            <a:r>
              <a:rPr lang="en-GB" sz="1200" b="0" i="0" kern="1200" dirty="0">
                <a:solidFill>
                  <a:schemeClr val="tx1"/>
                </a:solidFill>
                <a:effectLst/>
                <a:latin typeface="+mn-lt"/>
                <a:ea typeface="+mn-ea"/>
                <a:cs typeface="+mn-cs"/>
              </a:rPr>
              <a:t>For grant applications, DMP tend to be less technical, for example no need to discuss folder structures, but, they should emphasize the </a:t>
            </a:r>
            <a:r>
              <a:rPr lang="en-GB" sz="1200" b="1" i="0" kern="1200" dirty="0">
                <a:solidFill>
                  <a:schemeClr val="tx1"/>
                </a:solidFill>
                <a:effectLst/>
                <a:latin typeface="+mn-lt"/>
                <a:ea typeface="+mn-ea"/>
                <a:cs typeface="+mn-cs"/>
              </a:rPr>
              <a:t>data safety (as preservation and access), data longevity, sharing, discovery and re-use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9</a:t>
            </a:fld>
            <a:endParaRPr lang="en-GB"/>
          </a:p>
        </p:txBody>
      </p:sp>
    </p:spTree>
    <p:extLst>
      <p:ext uri="{BB962C8B-B14F-4D97-AF65-F5344CB8AC3E}">
        <p14:creationId xmlns:p14="http://schemas.microsoft.com/office/powerpoint/2010/main" val="201065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15</a:t>
            </a:fld>
            <a:endParaRPr lang="en-GB"/>
          </a:p>
        </p:txBody>
      </p:sp>
    </p:spTree>
    <p:extLst>
      <p:ext uri="{BB962C8B-B14F-4D97-AF65-F5344CB8AC3E}">
        <p14:creationId xmlns:p14="http://schemas.microsoft.com/office/powerpoint/2010/main" val="318722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15/01/2024</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15/01/2024</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15/01/2024</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15/01/2024</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15/01/2024</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15/01/2024</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15/01/2024</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15/01/2024</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15/01/2024</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15/01/2024</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15/01/2024</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15/01/2024</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iki.ed.ac.uk/x/yesNGQ"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mponline.dcc.ac.u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dmkit.elixir-europe.org/" TargetMode="External"/><Relationship Id="rId2" Type="http://schemas.openxmlformats.org/officeDocument/2006/relationships/hyperlink" Target="https://faircookbook.elixir-europe.org/" TargetMode="External"/><Relationship Id="rId1" Type="http://schemas.openxmlformats.org/officeDocument/2006/relationships/slideLayout" Target="../slideLayouts/slideLayout2.xml"/><Relationship Id="rId4" Type="http://schemas.openxmlformats.org/officeDocument/2006/relationships/hyperlink" Target="https://www.ed.ac.uk/information-services/research-support/research-data-servi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7074373" cy="1015663"/>
          </a:xfrm>
          <a:prstGeom prst="rect">
            <a:avLst/>
          </a:prstGeom>
        </p:spPr>
        <p:txBody>
          <a:bodyPr wrap="none">
            <a:spAutoFit/>
          </a:bodyPr>
          <a:lstStyle/>
          <a:p>
            <a:r>
              <a:rPr lang="en-GB" sz="6000" dirty="0">
                <a:solidFill>
                  <a:srgbClr val="0070C0"/>
                </a:solidFill>
              </a:rPr>
              <a:t>It is all about planning</a:t>
            </a:r>
          </a:p>
        </p:txBody>
      </p:sp>
    </p:spTree>
    <p:extLst>
      <p:ext uri="{BB962C8B-B14F-4D97-AF65-F5344CB8AC3E}">
        <p14:creationId xmlns:p14="http://schemas.microsoft.com/office/powerpoint/2010/main" val="137450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pl-PL" sz="3600">
                <a:solidFill>
                  <a:srgbClr val="0070C0"/>
                </a:solidFill>
              </a:rPr>
              <a:t>DMP </a:t>
            </a:r>
            <a:r>
              <a:rPr lang="pl-PL" sz="3600" err="1">
                <a:solidFill>
                  <a:srgbClr val="0070C0"/>
                </a:solidFill>
              </a:rPr>
              <a:t>example</a:t>
            </a:r>
            <a:endParaRPr lang="en-GB" sz="3600">
              <a:solidFill>
                <a:srgbClr val="0070C0"/>
              </a:solidFill>
            </a:endParaRPr>
          </a:p>
          <a:p>
            <a:pPr algn="ctr"/>
            <a:endParaRPr lang="en-GB" sz="360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a:extLst>
              <a:ext uri="{FF2B5EF4-FFF2-40B4-BE49-F238E27FC236}">
                <a16:creationId xmlns:a16="http://schemas.microsoft.com/office/drawing/2014/main" id="{2306CDBA-40E8-47EF-BA31-D30AAE7E4873}"/>
              </a:ext>
            </a:extLst>
          </p:cNvPr>
          <p:cNvSpPr txBox="1"/>
          <p:nvPr/>
        </p:nvSpPr>
        <p:spPr>
          <a:xfrm>
            <a:off x="2911181" y="2150463"/>
            <a:ext cx="5661319" cy="523220"/>
          </a:xfrm>
          <a:prstGeom prst="rect">
            <a:avLst/>
          </a:prstGeom>
          <a:noFill/>
        </p:spPr>
        <p:txBody>
          <a:bodyPr wrap="square">
            <a:spAutoFit/>
          </a:bodyPr>
          <a:lstStyle/>
          <a:p>
            <a:r>
              <a:rPr lang="en-GB" sz="2800" dirty="0">
                <a:solidFill>
                  <a:srgbClr val="0070C0"/>
                </a:solidFill>
                <a:hlinkClick r:id="rId3"/>
              </a:rPr>
              <a:t>https://www.wiki.ed.ac.uk/x/yesNGQ</a:t>
            </a:r>
            <a:endParaRPr lang="en-GB" sz="2800" dirty="0">
              <a:solidFill>
                <a:srgbClr val="0070C0"/>
              </a:solidFill>
            </a:endParaRPr>
          </a:p>
        </p:txBody>
      </p:sp>
      <p:sp>
        <p:nvSpPr>
          <p:cNvPr id="6" name="TextBox 4">
            <a:extLst>
              <a:ext uri="{FF2B5EF4-FFF2-40B4-BE49-F238E27FC236}">
                <a16:creationId xmlns:a16="http://schemas.microsoft.com/office/drawing/2014/main" id="{2306CDBA-40E8-47EF-BA31-D30AAE7E4873}"/>
              </a:ext>
            </a:extLst>
          </p:cNvPr>
          <p:cNvSpPr txBox="1"/>
          <p:nvPr/>
        </p:nvSpPr>
        <p:spPr>
          <a:xfrm>
            <a:off x="956284" y="3981714"/>
            <a:ext cx="10614453" cy="1815882"/>
          </a:xfrm>
          <a:prstGeom prst="rect">
            <a:avLst/>
          </a:prstGeom>
          <a:noFill/>
        </p:spPr>
        <p:txBody>
          <a:bodyPr wrap="square">
            <a:spAutoFit/>
          </a:bodyPr>
          <a:lstStyle/>
          <a:p>
            <a:pPr marL="514350" indent="-514350">
              <a:buAutoNum type="arabicPeriod"/>
            </a:pPr>
            <a:r>
              <a:rPr lang="en-GB" sz="2800" dirty="0">
                <a:solidFill>
                  <a:srgbClr val="0070C0"/>
                </a:solidFill>
              </a:rPr>
              <a:t>What type of data will be acquire during the research</a:t>
            </a:r>
          </a:p>
          <a:p>
            <a:pPr marL="514350" indent="-514350">
              <a:buAutoNum type="arabicPeriod"/>
            </a:pPr>
            <a:r>
              <a:rPr lang="en-GB" sz="2800" dirty="0">
                <a:solidFill>
                  <a:srgbClr val="0070C0"/>
                </a:solidFill>
              </a:rPr>
              <a:t>How will the data be stored</a:t>
            </a:r>
          </a:p>
          <a:p>
            <a:pPr marL="514350" indent="-514350">
              <a:buAutoNum type="arabicPeriod"/>
            </a:pPr>
            <a:r>
              <a:rPr lang="en-GB" sz="2800" dirty="0">
                <a:solidFill>
                  <a:srgbClr val="0070C0"/>
                </a:solidFill>
              </a:rPr>
              <a:t>How will the data be shared  === target repositories, standards </a:t>
            </a:r>
          </a:p>
          <a:p>
            <a:pPr marL="514350" indent="-514350">
              <a:buAutoNum type="arabicPeriod"/>
            </a:pPr>
            <a:endParaRPr lang="en-GB" sz="2800" dirty="0">
              <a:solidFill>
                <a:srgbClr val="0070C0"/>
              </a:solidFill>
            </a:endParaRPr>
          </a:p>
        </p:txBody>
      </p:sp>
    </p:spTree>
    <p:extLst>
      <p:ext uri="{BB962C8B-B14F-4D97-AF65-F5344CB8AC3E}">
        <p14:creationId xmlns:p14="http://schemas.microsoft.com/office/powerpoint/2010/main" val="21674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pl-PL" sz="3600">
                <a:solidFill>
                  <a:srgbClr val="0070C0"/>
                </a:solidFill>
              </a:rPr>
              <a:t>DMP </a:t>
            </a:r>
            <a:r>
              <a:rPr lang="pl-PL" sz="3600" err="1">
                <a:solidFill>
                  <a:srgbClr val="0070C0"/>
                </a:solidFill>
              </a:rPr>
              <a:t>example</a:t>
            </a:r>
            <a:endParaRPr lang="en-GB" sz="3600">
              <a:solidFill>
                <a:srgbClr val="0070C0"/>
              </a:solidFill>
            </a:endParaRPr>
          </a:p>
          <a:p>
            <a:pPr algn="ctr"/>
            <a:endParaRPr lang="en-GB" sz="360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a:extLst>
              <a:ext uri="{FF2B5EF4-FFF2-40B4-BE49-F238E27FC236}">
                <a16:creationId xmlns:a16="http://schemas.microsoft.com/office/drawing/2014/main" id="{2306CDBA-40E8-47EF-BA31-D30AAE7E4873}"/>
              </a:ext>
            </a:extLst>
          </p:cNvPr>
          <p:cNvSpPr txBox="1"/>
          <p:nvPr/>
        </p:nvSpPr>
        <p:spPr>
          <a:xfrm>
            <a:off x="2911181" y="2150463"/>
            <a:ext cx="5661319" cy="523220"/>
          </a:xfrm>
          <a:prstGeom prst="rect">
            <a:avLst/>
          </a:prstGeom>
          <a:noFill/>
        </p:spPr>
        <p:txBody>
          <a:bodyPr wrap="square">
            <a:spAutoFit/>
          </a:bodyPr>
          <a:lstStyle/>
          <a:p>
            <a:r>
              <a:rPr lang="en-GB" sz="2800" dirty="0">
                <a:solidFill>
                  <a:srgbClr val="0070C0"/>
                </a:solidFill>
              </a:rPr>
              <a:t>Reusable paragraphs</a:t>
            </a:r>
          </a:p>
        </p:txBody>
      </p:sp>
    </p:spTree>
    <p:extLst>
      <p:ext uri="{BB962C8B-B14F-4D97-AF65-F5344CB8AC3E}">
        <p14:creationId xmlns:p14="http://schemas.microsoft.com/office/powerpoint/2010/main" val="1062755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Useful resource</a:t>
            </a: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AE078A-6B0F-0A4D-8D08-92C32F04F022}"/>
              </a:ext>
            </a:extLst>
          </p:cNvPr>
          <p:cNvSpPr/>
          <p:nvPr/>
        </p:nvSpPr>
        <p:spPr>
          <a:xfrm>
            <a:off x="3438211" y="3929531"/>
            <a:ext cx="5315578" cy="1631216"/>
          </a:xfrm>
          <a:prstGeom prst="rect">
            <a:avLst/>
          </a:prstGeom>
        </p:spPr>
        <p:txBody>
          <a:bodyPr wrap="square">
            <a:spAutoFit/>
          </a:bodyPr>
          <a:lstStyle/>
          <a:p>
            <a:pPr algn="ctr"/>
            <a:r>
              <a:rPr lang="en-GB" sz="2000" dirty="0">
                <a:solidFill>
                  <a:srgbClr val="0070C0"/>
                </a:solidFill>
                <a:hlinkClick r:id="rId3"/>
              </a:rPr>
              <a:t>https://dmponline.dcc.ac.uk/</a:t>
            </a:r>
            <a:r>
              <a:rPr lang="en-GB" sz="2000" dirty="0">
                <a:solidFill>
                  <a:srgbClr val="0070C0"/>
                </a:solidFill>
              </a:rPr>
              <a:t> </a:t>
            </a:r>
          </a:p>
          <a:p>
            <a:pPr algn="ctr"/>
            <a:endParaRPr lang="en-GB" sz="2000" dirty="0">
              <a:solidFill>
                <a:srgbClr val="0070C0"/>
              </a:solidFill>
            </a:endParaRPr>
          </a:p>
          <a:p>
            <a:pPr algn="ctr"/>
            <a:r>
              <a:rPr lang="en-GB" sz="2000" dirty="0">
                <a:solidFill>
                  <a:srgbClr val="0070C0"/>
                </a:solidFill>
              </a:rPr>
              <a:t>Contains DMP templates for the different funders requirements and information on how to fill each section.</a:t>
            </a:r>
          </a:p>
        </p:txBody>
      </p:sp>
      <p:pic>
        <p:nvPicPr>
          <p:cNvPr id="6" name="Picture 5" descr="Text&#10;&#10;Description automatically generated with medium confidence">
            <a:extLst>
              <a:ext uri="{FF2B5EF4-FFF2-40B4-BE49-F238E27FC236}">
                <a16:creationId xmlns:a16="http://schemas.microsoft.com/office/drawing/2014/main" id="{0C4D71B9-9D63-7F4B-BA6F-5BDFB4E0C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668" y="1396231"/>
            <a:ext cx="3836664" cy="2533300"/>
          </a:xfrm>
          <a:prstGeom prst="rect">
            <a:avLst/>
          </a:prstGeom>
        </p:spPr>
      </p:pic>
    </p:spTree>
    <p:extLst>
      <p:ext uri="{BB962C8B-B14F-4D97-AF65-F5344CB8AC3E}">
        <p14:creationId xmlns:p14="http://schemas.microsoft.com/office/powerpoint/2010/main" val="149368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815882"/>
          </a:xfrm>
          <a:prstGeom prst="rect">
            <a:avLst/>
          </a:prstGeom>
          <a:noFill/>
        </p:spPr>
        <p:txBody>
          <a:bodyPr wrap="square">
            <a:spAutoFit/>
          </a:bodyPr>
          <a:lstStyle/>
          <a:p>
            <a:r>
              <a:rPr lang="en-GB" sz="2800" dirty="0">
                <a:solidFill>
                  <a:srgbClr val="0070C0"/>
                </a:solidFill>
              </a:rPr>
              <a:t>Exercise: Be a reviewer</a:t>
            </a:r>
          </a:p>
          <a:p>
            <a:endParaRPr lang="en-GB" sz="2800" dirty="0">
              <a:solidFill>
                <a:srgbClr val="0070C0"/>
              </a:solidFill>
            </a:endParaRPr>
          </a:p>
          <a:p>
            <a:r>
              <a:rPr lang="en-GB" sz="2800" dirty="0">
                <a:solidFill>
                  <a:srgbClr val="0070C0"/>
                </a:solidFill>
              </a:rPr>
              <a:t>Working in groups evaluate DMP.</a:t>
            </a:r>
          </a:p>
          <a:p>
            <a:pPr algn="ct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ED40B9-10AD-BC4D-4269-2E7EDAA77C0B}"/>
              </a:ext>
            </a:extLst>
          </p:cNvPr>
          <p:cNvSpPr txBox="1"/>
          <p:nvPr/>
        </p:nvSpPr>
        <p:spPr>
          <a:xfrm>
            <a:off x="1092764" y="6231018"/>
            <a:ext cx="7207173" cy="369332"/>
          </a:xfrm>
          <a:prstGeom prst="rect">
            <a:avLst/>
          </a:prstGeom>
          <a:noFill/>
        </p:spPr>
        <p:txBody>
          <a:bodyPr wrap="square" lIns="91440" tIns="45720" rIns="91440" bIns="45720" anchor="t">
            <a:spAutoFit/>
          </a:bodyPr>
          <a:lstStyle/>
          <a:p>
            <a:r>
              <a:rPr lang="en-GB" dirty="0"/>
              <a:t>  </a:t>
            </a:r>
            <a:endParaRPr lang="en-GB" dirty="0">
              <a:highlight>
                <a:srgbClr val="FFFF00"/>
              </a:highlight>
            </a:endParaRPr>
          </a:p>
        </p:txBody>
      </p:sp>
      <p:sp>
        <p:nvSpPr>
          <p:cNvPr id="7" name="TextBox 4">
            <a:extLst>
              <a:ext uri="{FF2B5EF4-FFF2-40B4-BE49-F238E27FC236}">
                <a16:creationId xmlns:a16="http://schemas.microsoft.com/office/drawing/2014/main" id="{2306CDBA-40E8-47EF-BA31-D30AAE7E4873}"/>
              </a:ext>
            </a:extLst>
          </p:cNvPr>
          <p:cNvSpPr txBox="1"/>
          <p:nvPr/>
        </p:nvSpPr>
        <p:spPr>
          <a:xfrm>
            <a:off x="850824" y="2945346"/>
            <a:ext cx="10614453" cy="3970318"/>
          </a:xfrm>
          <a:prstGeom prst="rect">
            <a:avLst/>
          </a:prstGeom>
          <a:noFill/>
        </p:spPr>
        <p:txBody>
          <a:bodyPr wrap="square">
            <a:spAutoFit/>
          </a:bodyPr>
          <a:lstStyle/>
          <a:p>
            <a:pPr marL="514350" indent="-514350">
              <a:buAutoNum type="arabicPeriod"/>
            </a:pPr>
            <a:r>
              <a:rPr lang="en-GB" sz="2800" dirty="0">
                <a:solidFill>
                  <a:srgbClr val="0070C0"/>
                </a:solidFill>
              </a:rPr>
              <a:t>does it look as if the author(s) thought what they would do with their data or is it some ‘whatever’ copy-pasted text</a:t>
            </a:r>
          </a:p>
          <a:p>
            <a:pPr marL="514350" indent="-514350">
              <a:buAutoNum type="arabicPeriod"/>
            </a:pPr>
            <a:r>
              <a:rPr lang="en-GB" sz="2800" dirty="0">
                <a:solidFill>
                  <a:srgbClr val="0070C0"/>
                </a:solidFill>
              </a:rPr>
              <a:t>does it look as if the data will be stored in a secure way</a:t>
            </a:r>
          </a:p>
          <a:p>
            <a:pPr marL="514350" indent="-514350">
              <a:buAutoNum type="arabicPeriod"/>
            </a:pPr>
            <a:r>
              <a:rPr lang="en-GB" sz="2800" dirty="0">
                <a:solidFill>
                  <a:srgbClr val="0070C0"/>
                </a:solidFill>
              </a:rPr>
              <a:t>does it look as if the data will be shared in a FAIR way</a:t>
            </a:r>
          </a:p>
          <a:p>
            <a:pPr marL="514350" indent="-514350">
              <a:buAutoNum type="arabicPeriod"/>
            </a:pPr>
            <a:r>
              <a:rPr lang="en-GB" sz="2800" dirty="0">
                <a:solidFill>
                  <a:srgbClr val="0070C0"/>
                </a:solidFill>
              </a:rPr>
              <a:t>are there any standards that should be followed</a:t>
            </a:r>
          </a:p>
          <a:p>
            <a:pPr marL="514350" indent="-514350">
              <a:buAutoNum type="arabicPeriod"/>
            </a:pPr>
            <a:r>
              <a:rPr lang="en-GB" sz="2800" dirty="0">
                <a:solidFill>
                  <a:srgbClr val="0070C0"/>
                </a:solidFill>
              </a:rPr>
              <a:t>does it look as if the data will be made accessible / findable to others for re-use</a:t>
            </a:r>
          </a:p>
          <a:p>
            <a:pPr marL="514350" indent="-514350">
              <a:buAutoNum type="arabicPeriod"/>
            </a:pPr>
            <a:r>
              <a:rPr lang="en-GB" sz="2800" dirty="0">
                <a:solidFill>
                  <a:srgbClr val="0070C0"/>
                </a:solidFill>
              </a:rPr>
              <a:t>are the usage restrictions justified</a:t>
            </a:r>
          </a:p>
          <a:p>
            <a:pPr marL="514350" indent="-514350">
              <a:buAutoNum type="arabicPeriod"/>
            </a:pPr>
            <a:endParaRPr lang="en-GB" sz="2800" dirty="0">
              <a:solidFill>
                <a:srgbClr val="0070C0"/>
              </a:solidFill>
            </a:endParaRPr>
          </a:p>
        </p:txBody>
      </p:sp>
    </p:spTree>
    <p:extLst>
      <p:ext uri="{BB962C8B-B14F-4D97-AF65-F5344CB8AC3E}">
        <p14:creationId xmlns:p14="http://schemas.microsoft.com/office/powerpoint/2010/main" val="2270907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d_DaSH">
            <a:extLst>
              <a:ext uri="{FF2B5EF4-FFF2-40B4-BE49-F238E27FC236}">
                <a16:creationId xmlns:a16="http://schemas.microsoft.com/office/drawing/2014/main" id="{381D5798-7259-49FA-92FA-9DBA7ABAEEF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565959-91AC-416B-8E5F-D550B9E166C9}"/>
              </a:ext>
            </a:extLst>
          </p:cNvPr>
          <p:cNvSpPr txBox="1"/>
          <p:nvPr/>
        </p:nvSpPr>
        <p:spPr>
          <a:xfrm>
            <a:off x="1377482" y="1527445"/>
            <a:ext cx="9331158" cy="147732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dirty="0">
                <a:solidFill>
                  <a:srgbClr val="333333"/>
                </a:solidFill>
              </a:rPr>
              <a:t>Show that you are thinking about what will happen with </a:t>
            </a:r>
            <a:r>
              <a:rPr lang="pl-PL" sz="2000" dirty="0">
                <a:solidFill>
                  <a:srgbClr val="333333"/>
                </a:solidFill>
              </a:rPr>
              <a:t>the generated</a:t>
            </a:r>
            <a:r>
              <a:rPr lang="en-GB" sz="2000" dirty="0">
                <a:solidFill>
                  <a:srgbClr val="333333"/>
                </a:solidFill>
              </a:rPr>
              <a:t> data during and after the project. </a:t>
            </a:r>
          </a:p>
          <a:p>
            <a:pPr marL="285750" indent="-285750">
              <a:lnSpc>
                <a:spcPct val="150000"/>
              </a:lnSpc>
              <a:buFont typeface="Arial" panose="020B0604020202020204" pitchFamily="34" charset="0"/>
              <a:buChar char="•"/>
            </a:pPr>
            <a:r>
              <a:rPr lang="en-GB" sz="2000" dirty="0">
                <a:solidFill>
                  <a:srgbClr val="333333"/>
                </a:solidFill>
              </a:rPr>
              <a:t>How </a:t>
            </a:r>
            <a:r>
              <a:rPr lang="pl-PL" sz="2000" dirty="0">
                <a:solidFill>
                  <a:srgbClr val="333333"/>
                </a:solidFill>
              </a:rPr>
              <a:t>the project</a:t>
            </a:r>
            <a:r>
              <a:rPr lang="en-GB" sz="2000" dirty="0">
                <a:solidFill>
                  <a:srgbClr val="333333"/>
                </a:solidFill>
              </a:rPr>
              <a:t> data is going to be FAIR.</a:t>
            </a:r>
          </a:p>
        </p:txBody>
      </p:sp>
      <p:sp>
        <p:nvSpPr>
          <p:cNvPr id="15" name="TextBox 14">
            <a:extLst>
              <a:ext uri="{FF2B5EF4-FFF2-40B4-BE49-F238E27FC236}">
                <a16:creationId xmlns:a16="http://schemas.microsoft.com/office/drawing/2014/main" id="{630C94FB-AFA8-444E-941A-F6F46F510873}"/>
              </a:ext>
            </a:extLst>
          </p:cNvPr>
          <p:cNvSpPr txBox="1"/>
          <p:nvPr/>
        </p:nvSpPr>
        <p:spPr>
          <a:xfrm>
            <a:off x="1931673" y="4048496"/>
            <a:ext cx="8328654" cy="830997"/>
          </a:xfrm>
          <a:prstGeom prst="rect">
            <a:avLst/>
          </a:prstGeom>
          <a:solidFill>
            <a:schemeClr val="accent1">
              <a:lumMod val="20000"/>
              <a:lumOff val="80000"/>
            </a:schemeClr>
          </a:solidFill>
        </p:spPr>
        <p:txBody>
          <a:bodyPr wrap="square">
            <a:spAutoFit/>
          </a:bodyPr>
          <a:lstStyle/>
          <a:p>
            <a:pPr algn="ctr"/>
            <a:r>
              <a:rPr lang="en-GB" sz="2400" dirty="0">
                <a:solidFill>
                  <a:srgbClr val="0070C0"/>
                </a:solidFill>
              </a:rPr>
              <a:t>Data management &amp; admin should be done throughout the project, not at the end!</a:t>
            </a:r>
          </a:p>
        </p:txBody>
      </p:sp>
      <p:sp>
        <p:nvSpPr>
          <p:cNvPr id="7" name="TextBox 6">
            <a:extLst>
              <a:ext uri="{FF2B5EF4-FFF2-40B4-BE49-F238E27FC236}">
                <a16:creationId xmlns:a16="http://schemas.microsoft.com/office/drawing/2014/main" id="{841DA0EB-4AF5-4219-9A86-19B94239EDA5}"/>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Data Management Plans</a:t>
            </a:r>
          </a:p>
          <a:p>
            <a:pPr algn="ctr"/>
            <a:endParaRPr lang="en-GB" sz="3600" dirty="0">
              <a:solidFill>
                <a:srgbClr val="0070C0"/>
              </a:solidFill>
            </a:endParaRPr>
          </a:p>
        </p:txBody>
      </p:sp>
    </p:spTree>
    <p:extLst>
      <p:ext uri="{BB962C8B-B14F-4D97-AF65-F5344CB8AC3E}">
        <p14:creationId xmlns:p14="http://schemas.microsoft.com/office/powerpoint/2010/main" val="3946935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86E0-B0CC-4664-8D5D-FE79BD5CB56F}"/>
              </a:ext>
            </a:extLst>
          </p:cNvPr>
          <p:cNvSpPr>
            <a:spLocks noGrp="1"/>
          </p:cNvSpPr>
          <p:nvPr>
            <p:ph type="title"/>
          </p:nvPr>
        </p:nvSpPr>
        <p:spPr>
          <a:xfrm>
            <a:off x="965199" y="851517"/>
            <a:ext cx="6140451" cy="1461778"/>
          </a:xfrm>
        </p:spPr>
        <p:txBody>
          <a:bodyPr>
            <a:normAutofit/>
          </a:bodyPr>
          <a:lstStyle/>
          <a:p>
            <a:r>
              <a:rPr lang="en-GB" sz="4000" dirty="0">
                <a:solidFill>
                  <a:srgbClr val="0070C0"/>
                </a:solidFill>
              </a:rPr>
              <a:t>Data Management Plan</a:t>
            </a:r>
          </a:p>
        </p:txBody>
      </p:sp>
      <p:pic>
        <p:nvPicPr>
          <p:cNvPr id="5" name="Graphic 4" descr="Questions with solid fill">
            <a:extLst>
              <a:ext uri="{FF2B5EF4-FFF2-40B4-BE49-F238E27FC236}">
                <a16:creationId xmlns:a16="http://schemas.microsoft.com/office/drawing/2014/main" id="{02CE7069-253F-AF44-8C83-23BBE5DB1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111040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723367"/>
          </a:xfrm>
        </p:spPr>
        <p:txBody>
          <a:bodyPr/>
          <a:lstStyle/>
          <a:p>
            <a:r>
              <a:rPr lang="en-GB" dirty="0">
                <a:solidFill>
                  <a:srgbClr val="0070C0"/>
                </a:solidFill>
              </a:rPr>
              <a:t>The research data life cycle</a:t>
            </a:r>
          </a:p>
        </p:txBody>
      </p:sp>
      <p:sp>
        <p:nvSpPr>
          <p:cNvPr id="6" name="AutoShape 17"/>
          <p:cNvSpPr>
            <a:spLocks noChangeArrowheads="1"/>
          </p:cNvSpPr>
          <p:nvPr/>
        </p:nvSpPr>
        <p:spPr bwMode="auto">
          <a:xfrm rot="16200000">
            <a:off x="5629545" y="4470546"/>
            <a:ext cx="60676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sp>
        <p:nvSpPr>
          <p:cNvPr id="7" name="Rectangle 6"/>
          <p:cNvSpPr/>
          <p:nvPr/>
        </p:nvSpPr>
        <p:spPr>
          <a:xfrm>
            <a:off x="5272551" y="5303696"/>
            <a:ext cx="648072" cy="828408"/>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272551" y="5156614"/>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877415" y="4716390"/>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8605936" y="4569309"/>
            <a:ext cx="648072" cy="1548881"/>
            <a:chOff x="7081936" y="4265240"/>
            <a:chExt cx="648072" cy="2042420"/>
          </a:xfrm>
        </p:grpSpPr>
        <p:sp>
          <p:nvSpPr>
            <p:cNvPr id="11" name="Rectangle 10"/>
            <p:cNvSpPr/>
            <p:nvPr/>
          </p:nvSpPr>
          <p:spPr>
            <a:xfrm>
              <a:off x="7081936" y="4488535"/>
              <a:ext cx="648072" cy="1819125"/>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7081936" y="4265240"/>
              <a:ext cx="648072" cy="19394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p:cNvGrpSpPr/>
          <p:nvPr/>
        </p:nvGrpSpPr>
        <p:grpSpPr>
          <a:xfrm>
            <a:off x="8929973" y="4033311"/>
            <a:ext cx="1250949" cy="818419"/>
            <a:chOff x="7403910" y="3655160"/>
            <a:chExt cx="1250949" cy="1079202"/>
          </a:xfrm>
        </p:grpSpPr>
        <p:sp>
          <p:nvSpPr>
            <p:cNvPr id="14" name="AutoShape 18"/>
            <p:cNvSpPr>
              <a:spLocks noChangeArrowheads="1"/>
            </p:cNvSpPr>
            <p:nvPr/>
          </p:nvSpPr>
          <p:spPr bwMode="auto">
            <a:xfrm rot="16200000">
              <a:off x="7716647" y="3517047"/>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sp>
          <p:nvSpPr>
            <p:cNvPr id="15" name="AutoShape 17"/>
            <p:cNvSpPr>
              <a:spLocks noChangeArrowheads="1"/>
            </p:cNvSpPr>
            <p:nvPr/>
          </p:nvSpPr>
          <p:spPr bwMode="auto">
            <a:xfrm rot="16200000">
              <a:off x="7542023" y="3796149"/>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grpSp>
      <p:grpSp>
        <p:nvGrpSpPr>
          <p:cNvPr id="16" name="Group 15"/>
          <p:cNvGrpSpPr/>
          <p:nvPr/>
        </p:nvGrpSpPr>
        <p:grpSpPr>
          <a:xfrm>
            <a:off x="7127889" y="4329436"/>
            <a:ext cx="1250949" cy="818419"/>
            <a:chOff x="5567542" y="3933712"/>
            <a:chExt cx="1250949" cy="1079202"/>
          </a:xfrm>
        </p:grpSpPr>
        <p:sp>
          <p:nvSpPr>
            <p:cNvPr id="17" name="AutoShape 18"/>
            <p:cNvSpPr>
              <a:spLocks noChangeArrowheads="1"/>
            </p:cNvSpPr>
            <p:nvPr/>
          </p:nvSpPr>
          <p:spPr bwMode="auto">
            <a:xfrm rot="16200000">
              <a:off x="5880279" y="3795599"/>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sp>
          <p:nvSpPr>
            <p:cNvPr id="18" name="AutoShape 17"/>
            <p:cNvSpPr>
              <a:spLocks noChangeArrowheads="1"/>
            </p:cNvSpPr>
            <p:nvPr/>
          </p:nvSpPr>
          <p:spPr bwMode="auto">
            <a:xfrm rot="16200000">
              <a:off x="5705655" y="4074701"/>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grpSp>
      <p:grpSp>
        <p:nvGrpSpPr>
          <p:cNvPr id="19" name="Group 18"/>
          <p:cNvGrpSpPr/>
          <p:nvPr/>
        </p:nvGrpSpPr>
        <p:grpSpPr>
          <a:xfrm>
            <a:off x="7091599" y="4724530"/>
            <a:ext cx="652355" cy="1407574"/>
            <a:chOff x="6877415" y="4914000"/>
            <a:chExt cx="652355" cy="1407574"/>
          </a:xfrm>
        </p:grpSpPr>
        <p:sp>
          <p:nvSpPr>
            <p:cNvPr id="20" name="Rectangle 19"/>
            <p:cNvSpPr/>
            <p:nvPr/>
          </p:nvSpPr>
          <p:spPr>
            <a:xfrm>
              <a:off x="6877415" y="5056305"/>
              <a:ext cx="648072" cy="1265269"/>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881698" y="4914000"/>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p:nvPr/>
        </p:nvGrpSpPr>
        <p:grpSpPr>
          <a:xfrm>
            <a:off x="5089775" y="1151932"/>
            <a:ext cx="3876021" cy="3915317"/>
            <a:chOff x="2051720" y="1700808"/>
            <a:chExt cx="4633544" cy="4680520"/>
          </a:xfrm>
        </p:grpSpPr>
        <p:grpSp>
          <p:nvGrpSpPr>
            <p:cNvPr id="23" name="Group 22"/>
            <p:cNvGrpSpPr/>
            <p:nvPr/>
          </p:nvGrpSpPr>
          <p:grpSpPr>
            <a:xfrm>
              <a:off x="2051720" y="1700808"/>
              <a:ext cx="4633544" cy="4680520"/>
              <a:chOff x="1979712" y="1916832"/>
              <a:chExt cx="4633544" cy="4680520"/>
            </a:xfrm>
          </p:grpSpPr>
          <p:sp>
            <p:nvSpPr>
              <p:cNvPr id="30" name="Oval 29"/>
              <p:cNvSpPr/>
              <p:nvPr/>
            </p:nvSpPr>
            <p:spPr>
              <a:xfrm>
                <a:off x="2310826" y="2348880"/>
                <a:ext cx="3942390" cy="3942390"/>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p:cNvGrpSpPr/>
              <p:nvPr/>
            </p:nvGrpSpPr>
            <p:grpSpPr>
              <a:xfrm>
                <a:off x="3563888" y="1916832"/>
                <a:ext cx="1224136" cy="1224136"/>
                <a:chOff x="3923928" y="2492896"/>
                <a:chExt cx="1224136" cy="1224136"/>
              </a:xfrm>
            </p:grpSpPr>
            <p:sp>
              <p:nvSpPr>
                <p:cNvPr id="47" name="Oval 46"/>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8" name="TextBox 47"/>
                <p:cNvSpPr txBox="1"/>
                <p:nvPr/>
              </p:nvSpPr>
              <p:spPr>
                <a:xfrm>
                  <a:off x="3959932" y="2843354"/>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CREATING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2" name="Group 31"/>
              <p:cNvGrpSpPr/>
              <p:nvPr/>
            </p:nvGrpSpPr>
            <p:grpSpPr>
              <a:xfrm>
                <a:off x="5148065" y="2780928"/>
                <a:ext cx="1465191" cy="1224136"/>
                <a:chOff x="3815917" y="2492896"/>
                <a:chExt cx="1465191" cy="1224136"/>
              </a:xfrm>
            </p:grpSpPr>
            <p:sp>
              <p:nvSpPr>
                <p:cNvPr id="45" name="Oval 44"/>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6" name="TextBox 45"/>
                <p:cNvSpPr txBox="1"/>
                <p:nvPr/>
              </p:nvSpPr>
              <p:spPr>
                <a:xfrm>
                  <a:off x="3815917" y="2843354"/>
                  <a:ext cx="1465191" cy="551892"/>
                </a:xfrm>
                <a:prstGeom prst="rect">
                  <a:avLst/>
                </a:prstGeom>
                <a:noFill/>
              </p:spPr>
              <p:txBody>
                <a:bodyPr wrap="square" rtlCol="0">
                  <a:spAutoFit/>
                </a:bodyPr>
                <a:lstStyle/>
                <a:p>
                  <a:pPr algn="ctr"/>
                  <a:r>
                    <a:rPr lang="pl-PL" sz="1100">
                      <a:solidFill>
                        <a:schemeClr val="bg1"/>
                      </a:solidFill>
                      <a:latin typeface="Arial" panose="020B0604020202020204" pitchFamily="34" charset="0"/>
                      <a:cs typeface="Arial" panose="020B0604020202020204" pitchFamily="34" charset="0"/>
                    </a:rPr>
                    <a:t>PROCESSING</a:t>
                  </a:r>
                  <a:r>
                    <a:rPr lang="pl-PL" sz="1200">
                      <a:solidFill>
                        <a:schemeClr val="bg1"/>
                      </a:solidFill>
                      <a:latin typeface="Arial" panose="020B0604020202020204" pitchFamily="34" charset="0"/>
                      <a:cs typeface="Arial" panose="020B0604020202020204" pitchFamily="34" charset="0"/>
                    </a:rPr>
                    <a:t>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3" name="Group 32"/>
              <p:cNvGrpSpPr/>
              <p:nvPr/>
            </p:nvGrpSpPr>
            <p:grpSpPr>
              <a:xfrm>
                <a:off x="5148065" y="4509120"/>
                <a:ext cx="1400261" cy="1224136"/>
                <a:chOff x="3851921" y="2492896"/>
                <a:chExt cx="1400261" cy="1224136"/>
              </a:xfrm>
            </p:grpSpPr>
            <p:sp>
              <p:nvSpPr>
                <p:cNvPr id="43" name="Oval 42"/>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4" name="TextBox 43"/>
                <p:cNvSpPr txBox="1"/>
                <p:nvPr/>
              </p:nvSpPr>
              <p:spPr>
                <a:xfrm>
                  <a:off x="3851921" y="2843354"/>
                  <a:ext cx="1400261" cy="588685"/>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ANALYSING</a:t>
                  </a:r>
                  <a:r>
                    <a:rPr lang="pl-PL" sz="1400">
                      <a:solidFill>
                        <a:schemeClr val="bg1"/>
                      </a:solidFill>
                      <a:latin typeface="Arial" panose="020B0604020202020204" pitchFamily="34" charset="0"/>
                      <a:cs typeface="Arial" panose="020B0604020202020204" pitchFamily="34" charset="0"/>
                    </a:rPr>
                    <a:t> </a:t>
                  </a:r>
                  <a:r>
                    <a:rPr lang="pl-PL" sz="1200">
                      <a:solidFill>
                        <a:schemeClr val="bg1"/>
                      </a:solidFill>
                      <a:latin typeface="Arial" panose="020B0604020202020204" pitchFamily="34" charset="0"/>
                      <a:cs typeface="Arial" panose="020B0604020202020204" pitchFamily="34" charset="0"/>
                    </a:rPr>
                    <a:t>DATA</a:t>
                  </a:r>
                  <a:endParaRPr lang="en-GB" sz="1200">
                    <a:solidFill>
                      <a:schemeClr val="bg1"/>
                    </a:solidFill>
                    <a:latin typeface="Arial" panose="020B0604020202020204" pitchFamily="34" charset="0"/>
                    <a:cs typeface="Arial" panose="020B0604020202020204" pitchFamily="34" charset="0"/>
                  </a:endParaRPr>
                </a:p>
              </p:txBody>
            </p:sp>
          </p:grpSp>
          <p:grpSp>
            <p:nvGrpSpPr>
              <p:cNvPr id="34" name="Group 33"/>
              <p:cNvGrpSpPr/>
              <p:nvPr/>
            </p:nvGrpSpPr>
            <p:grpSpPr>
              <a:xfrm>
                <a:off x="3498957" y="5373216"/>
                <a:ext cx="1509656" cy="1224136"/>
                <a:chOff x="3786989" y="2492896"/>
                <a:chExt cx="1509656" cy="1224136"/>
              </a:xfrm>
            </p:grpSpPr>
            <p:sp>
              <p:nvSpPr>
                <p:cNvPr id="41" name="Oval 40"/>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2" name="TextBox 41"/>
                <p:cNvSpPr txBox="1"/>
                <p:nvPr/>
              </p:nvSpPr>
              <p:spPr>
                <a:xfrm>
                  <a:off x="3786989" y="2843354"/>
                  <a:ext cx="1509656" cy="551892"/>
                </a:xfrm>
                <a:prstGeom prst="rect">
                  <a:avLst/>
                </a:prstGeom>
                <a:noFill/>
              </p:spPr>
              <p:txBody>
                <a:bodyPr wrap="square" rtlCol="0">
                  <a:spAutoFit/>
                </a:bodyPr>
                <a:lstStyle/>
                <a:p>
                  <a:pPr algn="ctr"/>
                  <a:r>
                    <a:rPr lang="pl-PL" sz="1100">
                      <a:solidFill>
                        <a:schemeClr val="bg1"/>
                      </a:solidFill>
                      <a:latin typeface="Arial" panose="020B0604020202020204" pitchFamily="34" charset="0"/>
                      <a:cs typeface="Arial" panose="020B0604020202020204" pitchFamily="34" charset="0"/>
                    </a:rPr>
                    <a:t>PRESERVING</a:t>
                  </a:r>
                  <a:r>
                    <a:rPr lang="pl-PL" sz="1200">
                      <a:solidFill>
                        <a:schemeClr val="bg1"/>
                      </a:solidFill>
                      <a:latin typeface="Arial" panose="020B0604020202020204" pitchFamily="34" charset="0"/>
                      <a:cs typeface="Arial" panose="020B0604020202020204" pitchFamily="34" charset="0"/>
                    </a:rPr>
                    <a:t>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5" name="Group 34"/>
              <p:cNvGrpSpPr/>
              <p:nvPr/>
            </p:nvGrpSpPr>
            <p:grpSpPr>
              <a:xfrm>
                <a:off x="1979712" y="4509120"/>
                <a:ext cx="1224136" cy="1224136"/>
                <a:chOff x="3923928" y="2564904"/>
                <a:chExt cx="1224136" cy="1224136"/>
              </a:xfrm>
            </p:grpSpPr>
            <p:sp>
              <p:nvSpPr>
                <p:cNvPr id="39" name="Oval 38"/>
                <p:cNvSpPr/>
                <p:nvPr/>
              </p:nvSpPr>
              <p:spPr>
                <a:xfrm>
                  <a:off x="3923928" y="2564904"/>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0" name="TextBox 39"/>
                <p:cNvSpPr txBox="1"/>
                <p:nvPr/>
              </p:nvSpPr>
              <p:spPr>
                <a:xfrm>
                  <a:off x="3959932" y="2941834"/>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SHARING</a:t>
                  </a:r>
                </a:p>
                <a:p>
                  <a:pPr algn="ctr"/>
                  <a:r>
                    <a:rPr lang="pl-PL" sz="1200">
                      <a:solidFill>
                        <a:schemeClr val="bg1"/>
                      </a:solidFill>
                      <a:latin typeface="Arial" panose="020B0604020202020204" pitchFamily="34" charset="0"/>
                      <a:cs typeface="Arial" panose="020B0604020202020204" pitchFamily="34" charset="0"/>
                    </a:rPr>
                    <a:t>DATA</a:t>
                  </a:r>
                  <a:endParaRPr lang="en-GB" sz="1200">
                    <a:solidFill>
                      <a:schemeClr val="bg1"/>
                    </a:solidFill>
                    <a:latin typeface="Arial" panose="020B0604020202020204" pitchFamily="34" charset="0"/>
                    <a:cs typeface="Arial" panose="020B0604020202020204" pitchFamily="34" charset="0"/>
                  </a:endParaRPr>
                </a:p>
              </p:txBody>
            </p:sp>
          </p:grpSp>
          <p:grpSp>
            <p:nvGrpSpPr>
              <p:cNvPr id="36" name="Group 35"/>
              <p:cNvGrpSpPr/>
              <p:nvPr/>
            </p:nvGrpSpPr>
            <p:grpSpPr>
              <a:xfrm>
                <a:off x="1979712" y="2708920"/>
                <a:ext cx="1224136" cy="1224136"/>
                <a:chOff x="3923928" y="2420888"/>
                <a:chExt cx="1224136" cy="1224136"/>
              </a:xfrm>
            </p:grpSpPr>
            <p:sp>
              <p:nvSpPr>
                <p:cNvPr id="37" name="Oval 36"/>
                <p:cNvSpPr/>
                <p:nvPr/>
              </p:nvSpPr>
              <p:spPr>
                <a:xfrm>
                  <a:off x="3923928" y="2420888"/>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38" name="TextBox 37"/>
                <p:cNvSpPr txBox="1"/>
                <p:nvPr/>
              </p:nvSpPr>
              <p:spPr>
                <a:xfrm>
                  <a:off x="3959932" y="2813809"/>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RE-USING DATA</a:t>
                  </a:r>
                  <a:endParaRPr lang="en-GB" sz="1200">
                    <a:solidFill>
                      <a:schemeClr val="bg1"/>
                    </a:solidFill>
                    <a:latin typeface="Arial" panose="020B0604020202020204" pitchFamily="34" charset="0"/>
                    <a:cs typeface="Arial" panose="020B0604020202020204" pitchFamily="34" charset="0"/>
                  </a:endParaRPr>
                </a:p>
              </p:txBody>
            </p:sp>
          </p:grpSp>
        </p:grpSp>
        <p:sp>
          <p:nvSpPr>
            <p:cNvPr id="24" name="Right Arrow 23"/>
            <p:cNvSpPr/>
            <p:nvPr/>
          </p:nvSpPr>
          <p:spPr>
            <a:xfrm rot="1619807" flipV="1">
              <a:off x="5174188" y="2303398"/>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24"/>
            <p:cNvSpPr/>
            <p:nvPr/>
          </p:nvSpPr>
          <p:spPr>
            <a:xfrm rot="5212365" flipV="1">
              <a:off x="6197255" y="3995999"/>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rot="8847248" flipV="1">
              <a:off x="5300817" y="5674556"/>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rot="12776736" flipV="1">
              <a:off x="3097300" y="5646115"/>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rot="16200000" flipV="1">
              <a:off x="2254352" y="3914627"/>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rot="19590936" flipV="1">
              <a:off x="3218543" y="2332540"/>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AutoShape 17"/>
          <p:cNvSpPr>
            <a:spLocks noChangeArrowheads="1"/>
          </p:cNvSpPr>
          <p:nvPr/>
        </p:nvSpPr>
        <p:spPr bwMode="auto">
          <a:xfrm rot="16200000">
            <a:off x="5831371" y="4598238"/>
            <a:ext cx="60676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cxnSp>
        <p:nvCxnSpPr>
          <p:cNvPr id="50" name="Straight Arrow Connector 49"/>
          <p:cNvCxnSpPr/>
          <p:nvPr/>
        </p:nvCxnSpPr>
        <p:spPr>
          <a:xfrm flipV="1">
            <a:off x="4476984" y="1099667"/>
            <a:ext cx="0" cy="50324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16200000">
            <a:off x="3459528" y="3335804"/>
            <a:ext cx="1471813" cy="338554"/>
          </a:xfrm>
          <a:prstGeom prst="rect">
            <a:avLst/>
          </a:prstGeom>
          <a:noFill/>
        </p:spPr>
        <p:txBody>
          <a:bodyPr wrap="none" rtlCol="0">
            <a:spAutoFit/>
          </a:bodyPr>
          <a:lstStyle/>
          <a:p>
            <a:r>
              <a:rPr lang="pl-PL" sz="1600"/>
              <a:t>Time and effort</a:t>
            </a:r>
            <a:endParaRPr lang="en-GB" sz="1600"/>
          </a:p>
        </p:txBody>
      </p:sp>
      <p:sp>
        <p:nvSpPr>
          <p:cNvPr id="52" name="Rectangle 51"/>
          <p:cNvSpPr/>
          <p:nvPr/>
        </p:nvSpPr>
        <p:spPr>
          <a:xfrm>
            <a:off x="4093449" y="6429360"/>
            <a:ext cx="404414" cy="197924"/>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4503723" y="6399076"/>
            <a:ext cx="3466462" cy="276999"/>
          </a:xfrm>
          <a:prstGeom prst="rect">
            <a:avLst/>
          </a:prstGeom>
          <a:noFill/>
        </p:spPr>
        <p:txBody>
          <a:bodyPr wrap="none" rtlCol="0">
            <a:spAutoFit/>
          </a:bodyPr>
          <a:lstStyle/>
          <a:p>
            <a:r>
              <a:rPr lang="pl-PL" sz="1200"/>
              <a:t>work necessary to make outputs suitable for sharing</a:t>
            </a:r>
            <a:endParaRPr lang="en-GB" sz="1200"/>
          </a:p>
        </p:txBody>
      </p:sp>
      <p:sp>
        <p:nvSpPr>
          <p:cNvPr id="54" name="Rectangle 53"/>
          <p:cNvSpPr/>
          <p:nvPr/>
        </p:nvSpPr>
        <p:spPr>
          <a:xfrm>
            <a:off x="8114539" y="6431101"/>
            <a:ext cx="404414" cy="197924"/>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p:cNvSpPr txBox="1"/>
          <p:nvPr/>
        </p:nvSpPr>
        <p:spPr>
          <a:xfrm>
            <a:off x="8524813" y="6400817"/>
            <a:ext cx="2008755" cy="276999"/>
          </a:xfrm>
          <a:prstGeom prst="rect">
            <a:avLst/>
          </a:prstGeom>
          <a:noFill/>
        </p:spPr>
        <p:txBody>
          <a:bodyPr wrap="none" rtlCol="0">
            <a:spAutoFit/>
          </a:bodyPr>
          <a:lstStyle/>
          <a:p>
            <a:r>
              <a:rPr lang="pl-PL" sz="1200"/>
              <a:t>standard research operations</a:t>
            </a:r>
            <a:endParaRPr lang="en-GB" sz="1200"/>
          </a:p>
        </p:txBody>
      </p:sp>
      <p:pic>
        <p:nvPicPr>
          <p:cNvPr id="56"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23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1: </a:t>
            </a:r>
          </a:p>
          <a:p>
            <a:pPr algn="ctr"/>
            <a:endParaRPr lang="en-GB" sz="2800" dirty="0">
              <a:solidFill>
                <a:srgbClr val="0070C0"/>
              </a:solidFill>
            </a:endParaRPr>
          </a:p>
          <a:p>
            <a:pPr algn="ctr"/>
            <a:r>
              <a:rPr lang="en-GB" sz="2800" dirty="0">
                <a:solidFill>
                  <a:srgbClr val="0070C0"/>
                </a:solidFill>
              </a:rPr>
              <a:t>Data Management practices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There is a lot to learn</a:t>
            </a:r>
          </a:p>
        </p:txBody>
      </p:sp>
      <p:sp>
        <p:nvSpPr>
          <p:cNvPr id="4" name="Content Placeholder 3"/>
          <p:cNvSpPr>
            <a:spLocks noGrp="1"/>
          </p:cNvSpPr>
          <p:nvPr>
            <p:ph idx="1"/>
          </p:nvPr>
        </p:nvSpPr>
        <p:spPr>
          <a:xfrm>
            <a:off x="838200" y="1825625"/>
            <a:ext cx="10030428" cy="4351338"/>
          </a:xfrm>
          <a:noFill/>
          <a:ln>
            <a:no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GB" sz="2400" dirty="0">
                <a:solidFill>
                  <a:srgbClr val="0070C0"/>
                </a:solidFill>
              </a:rPr>
              <a:t>Practical recipes and guides:</a:t>
            </a:r>
          </a:p>
          <a:p>
            <a:r>
              <a:rPr lang="en-GB" sz="2400" dirty="0">
                <a:solidFill>
                  <a:srgbClr val="0070C0"/>
                </a:solidFill>
                <a:hlinkClick r:id="rId2"/>
              </a:rPr>
              <a:t>https://faircookbook.elixir-europe.org/</a:t>
            </a:r>
            <a:endParaRPr lang="en-GB" sz="2400" dirty="0">
              <a:solidFill>
                <a:srgbClr val="0070C0"/>
              </a:solidFill>
            </a:endParaRPr>
          </a:p>
          <a:p>
            <a:r>
              <a:rPr lang="en-GB" sz="2400" dirty="0">
                <a:solidFill>
                  <a:srgbClr val="0070C0"/>
                </a:solidFill>
                <a:hlinkClick r:id="rId3"/>
              </a:rPr>
              <a:t>https://rdmkit.elixir-europe.org/</a:t>
            </a:r>
            <a:endParaRPr lang="en-GB" sz="2400" dirty="0">
              <a:solidFill>
                <a:srgbClr val="0070C0"/>
              </a:solidFill>
            </a:endParaRPr>
          </a:p>
          <a:p>
            <a:endParaRPr lang="en-GB" sz="2400" dirty="0">
              <a:solidFill>
                <a:srgbClr val="0070C0"/>
              </a:solidFill>
            </a:endParaRPr>
          </a:p>
          <a:p>
            <a:pPr marL="0" indent="0">
              <a:buNone/>
            </a:pPr>
            <a:r>
              <a:rPr lang="en-GB" sz="2400" dirty="0">
                <a:solidFill>
                  <a:srgbClr val="0070C0"/>
                </a:solidFill>
              </a:rPr>
              <a:t>Training </a:t>
            </a:r>
          </a:p>
          <a:p>
            <a:r>
              <a:rPr lang="pl-PL" sz="2400" dirty="0">
                <a:solidFill>
                  <a:srgbClr val="0070C0"/>
                </a:solidFill>
              </a:rPr>
              <a:t>FAIR in (bio) practice</a:t>
            </a:r>
            <a:endParaRPr lang="en-GB" sz="2400" dirty="0">
              <a:solidFill>
                <a:srgbClr val="0070C0"/>
              </a:solidFill>
            </a:endParaRPr>
          </a:p>
          <a:p>
            <a:r>
              <a:rPr lang="en-GB" sz="2400" dirty="0" err="1">
                <a:solidFill>
                  <a:srgbClr val="0070C0"/>
                </a:solidFill>
              </a:rPr>
              <a:t>UoE</a:t>
            </a:r>
            <a:r>
              <a:rPr lang="en-GB" sz="2400" dirty="0">
                <a:solidFill>
                  <a:srgbClr val="0070C0"/>
                </a:solidFill>
              </a:rPr>
              <a:t> RDS </a:t>
            </a:r>
            <a:r>
              <a:rPr lang="en-GB" sz="2400" dirty="0">
                <a:hlinkClick r:id="rId4"/>
              </a:rPr>
              <a:t>https://www.ed.ac.uk/information-services/research-support/research-data-service</a:t>
            </a:r>
            <a:endParaRPr lang="pl-PL" sz="2400" dirty="0"/>
          </a:p>
          <a:p>
            <a:endParaRPr lang="en-GB" dirty="0">
              <a:solidFill>
                <a:srgbClr val="0070C0"/>
              </a:solidFill>
            </a:endParaRPr>
          </a:p>
          <a:p>
            <a:endParaRPr lang="en-GB" dirty="0"/>
          </a:p>
        </p:txBody>
      </p:sp>
    </p:spTree>
    <p:extLst>
      <p:ext uri="{BB962C8B-B14F-4D97-AF65-F5344CB8AC3E}">
        <p14:creationId xmlns:p14="http://schemas.microsoft.com/office/powerpoint/2010/main" val="244011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FAIR in (bio) practice - </a:t>
            </a:r>
            <a:r>
              <a:rPr lang="pl-PL" dirty="0">
                <a:solidFill>
                  <a:srgbClr val="0070C0"/>
                </a:solidFill>
              </a:rPr>
              <a:t>workshop</a:t>
            </a:r>
            <a:endParaRPr lang="en-GB" dirty="0">
              <a:solidFill>
                <a:srgbClr val="0070C0"/>
              </a:solidFill>
            </a:endParaRPr>
          </a:p>
        </p:txBody>
      </p:sp>
      <p:sp>
        <p:nvSpPr>
          <p:cNvPr id="4" name="Content Placeholder 3"/>
          <p:cNvSpPr>
            <a:spLocks noGrp="1"/>
          </p:cNvSpPr>
          <p:nvPr>
            <p:ph idx="1"/>
          </p:nvPr>
        </p:nvSpPr>
        <p:spPr>
          <a:xfrm>
            <a:off x="838200" y="1825625"/>
            <a:ext cx="4876800" cy="4351338"/>
          </a:xfrm>
        </p:spPr>
        <p:txBody>
          <a:bodyPr/>
          <a:lstStyle/>
          <a:p>
            <a:r>
              <a:rPr lang="en-GB" dirty="0">
                <a:solidFill>
                  <a:srgbClr val="0070C0"/>
                </a:solidFill>
              </a:rPr>
              <a:t>Introduction to Open Science and FAIR</a:t>
            </a:r>
          </a:p>
          <a:p>
            <a:r>
              <a:rPr lang="en-GB" dirty="0">
                <a:solidFill>
                  <a:srgbClr val="0070C0"/>
                </a:solidFill>
              </a:rPr>
              <a:t>IP, Licensing and Openness </a:t>
            </a:r>
          </a:p>
          <a:p>
            <a:r>
              <a:rPr lang="en-GB" dirty="0">
                <a:solidFill>
                  <a:srgbClr val="0070C0"/>
                </a:solidFill>
              </a:rPr>
              <a:t>Metadata </a:t>
            </a:r>
          </a:p>
          <a:p>
            <a:r>
              <a:rPr lang="en-GB" dirty="0">
                <a:solidFill>
                  <a:srgbClr val="0070C0"/>
                </a:solidFill>
              </a:rPr>
              <a:t>Ontologies</a:t>
            </a:r>
          </a:p>
          <a:p>
            <a:r>
              <a:rPr lang="en-GB" dirty="0">
                <a:solidFill>
                  <a:srgbClr val="0070C0"/>
                </a:solidFill>
              </a:rPr>
              <a:t>(Meta)data in Excel</a:t>
            </a:r>
          </a:p>
          <a:p>
            <a:r>
              <a:rPr lang="en-GB" dirty="0">
                <a:solidFill>
                  <a:srgbClr val="0070C0"/>
                </a:solidFill>
              </a:rPr>
              <a:t>Record keeping</a:t>
            </a:r>
          </a:p>
          <a:p>
            <a:r>
              <a:rPr lang="en-GB" dirty="0">
                <a:solidFill>
                  <a:srgbClr val="0070C0"/>
                </a:solidFill>
              </a:rPr>
              <a:t>Working with files</a:t>
            </a:r>
          </a:p>
          <a:p>
            <a:endParaRPr lang="en-GB" dirty="0"/>
          </a:p>
        </p:txBody>
      </p:sp>
      <p:sp>
        <p:nvSpPr>
          <p:cNvPr id="5" name="Content Placeholder 3"/>
          <p:cNvSpPr txBox="1">
            <a:spLocks/>
          </p:cNvSpPr>
          <p:nvPr/>
        </p:nvSpPr>
        <p:spPr>
          <a:xfrm>
            <a:off x="6004560" y="1825625"/>
            <a:ext cx="53644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Reusable analysis - </a:t>
            </a:r>
            <a:r>
              <a:rPr lang="en-GB" dirty="0" err="1"/>
              <a:t>Jupyter</a:t>
            </a:r>
            <a:endParaRPr lang="en-GB" dirty="0"/>
          </a:p>
          <a:p>
            <a:r>
              <a:rPr lang="en-GB" dirty="0"/>
              <a:t>Version control </a:t>
            </a:r>
          </a:p>
          <a:p>
            <a:r>
              <a:rPr lang="en-GB" dirty="0"/>
              <a:t>Templates  </a:t>
            </a:r>
          </a:p>
          <a:p>
            <a:r>
              <a:rPr lang="en-GB" dirty="0"/>
              <a:t>Public repositories</a:t>
            </a:r>
          </a:p>
          <a:p>
            <a:r>
              <a:rPr lang="pl-PL" dirty="0"/>
              <a:t>Writing </a:t>
            </a:r>
            <a:r>
              <a:rPr lang="en-GB" dirty="0"/>
              <a:t>Data Management Plan</a:t>
            </a:r>
            <a:r>
              <a:rPr lang="pl-PL" dirty="0"/>
              <a:t>s</a:t>
            </a:r>
            <a:endParaRPr lang="en-GB" dirty="0"/>
          </a:p>
          <a:p>
            <a:endParaRPr lang="en-GB" dirty="0"/>
          </a:p>
        </p:txBody>
      </p:sp>
    </p:spTree>
    <p:extLst>
      <p:ext uri="{BB962C8B-B14F-4D97-AF65-F5344CB8AC3E}">
        <p14:creationId xmlns:p14="http://schemas.microsoft.com/office/powerpoint/2010/main" val="3660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738DA57D-8583-0E4F-A2B5-9BE129AC4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75" y="34743"/>
            <a:ext cx="7858198" cy="6610865"/>
          </a:xfrm>
          <a:prstGeom prst="rect">
            <a:avLst/>
          </a:prstGeom>
        </p:spPr>
      </p:pic>
      <p:sp>
        <p:nvSpPr>
          <p:cNvPr id="10" name="TextBox 9">
            <a:extLst>
              <a:ext uri="{FF2B5EF4-FFF2-40B4-BE49-F238E27FC236}">
                <a16:creationId xmlns:a16="http://schemas.microsoft.com/office/drawing/2014/main" id="{3B982C59-B2A6-9D4C-AFEB-B73A24BB43BB}"/>
              </a:ext>
            </a:extLst>
          </p:cNvPr>
          <p:cNvSpPr txBox="1"/>
          <p:nvPr/>
        </p:nvSpPr>
        <p:spPr>
          <a:xfrm>
            <a:off x="0" y="2278347"/>
            <a:ext cx="5842047" cy="2123658"/>
          </a:xfrm>
          <a:prstGeom prst="rect">
            <a:avLst/>
          </a:prstGeom>
          <a:noFill/>
        </p:spPr>
        <p:txBody>
          <a:bodyPr wrap="none" rtlCol="0">
            <a:spAutoFit/>
          </a:bodyPr>
          <a:lstStyle/>
          <a:p>
            <a:pPr algn="ctr"/>
            <a:r>
              <a:rPr lang="en-GB" sz="4400" b="1" dirty="0">
                <a:solidFill>
                  <a:srgbClr val="0070C0"/>
                </a:solidFill>
              </a:rPr>
              <a:t>Plan ahead</a:t>
            </a:r>
            <a:r>
              <a:rPr lang="en-GB" sz="4400" dirty="0">
                <a:solidFill>
                  <a:srgbClr val="0070C0"/>
                </a:solidFill>
              </a:rPr>
              <a:t> </a:t>
            </a:r>
          </a:p>
          <a:p>
            <a:pPr algn="ctr"/>
            <a:r>
              <a:rPr lang="en-GB" sz="4400" dirty="0">
                <a:solidFill>
                  <a:srgbClr val="0070C0"/>
                </a:solidFill>
              </a:rPr>
              <a:t>data management plans </a:t>
            </a:r>
          </a:p>
          <a:p>
            <a:pPr algn="ctr"/>
            <a:r>
              <a:rPr lang="en-GB" sz="4400" dirty="0">
                <a:solidFill>
                  <a:srgbClr val="0070C0"/>
                </a:solidFill>
              </a:rPr>
              <a:t>(DMPs)</a:t>
            </a:r>
          </a:p>
        </p:txBody>
      </p:sp>
      <p:sp>
        <p:nvSpPr>
          <p:cNvPr id="13" name="TextBox 12">
            <a:extLst>
              <a:ext uri="{FF2B5EF4-FFF2-40B4-BE49-F238E27FC236}">
                <a16:creationId xmlns:a16="http://schemas.microsoft.com/office/drawing/2014/main" id="{957371FC-A41A-FC42-AA1A-4AE67DD54925}"/>
              </a:ext>
            </a:extLst>
          </p:cNvPr>
          <p:cNvSpPr txBox="1"/>
          <p:nvPr/>
        </p:nvSpPr>
        <p:spPr>
          <a:xfrm>
            <a:off x="7130266" y="6507109"/>
            <a:ext cx="411552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a:t>
            </a:r>
            <a:r>
              <a:rPr lang="en-GB" sz="1200" i="1" dirty="0" err="1">
                <a:solidFill>
                  <a:srgbClr val="333333"/>
                </a:solidFill>
                <a:latin typeface="Ubuntu"/>
              </a:rPr>
              <a:t>Zieliński</a:t>
            </a:r>
            <a:r>
              <a:rPr lang="en-GB" sz="1200" i="1" dirty="0">
                <a:solidFill>
                  <a:srgbClr val="333333"/>
                </a:solidFill>
                <a:latin typeface="Ubuntu"/>
              </a:rPr>
              <a:t> and Andrés Romanowski</a:t>
            </a:r>
            <a:endParaRPr lang="en-GB" sz="1200" dirty="0"/>
          </a:p>
        </p:txBody>
      </p:sp>
      <p:pic>
        <p:nvPicPr>
          <p:cNvPr id="14" name="Picture 2" descr="Ed_DaSH">
            <a:extLst>
              <a:ext uri="{FF2B5EF4-FFF2-40B4-BE49-F238E27FC236}">
                <a16:creationId xmlns:a16="http://schemas.microsoft.com/office/drawing/2014/main" id="{3FDDF77C-EC45-6443-8DF8-F8C9C5B93F1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2">
            <a:extLst>
              <a:ext uri="{FF2B5EF4-FFF2-40B4-BE49-F238E27FC236}">
                <a16:creationId xmlns:a16="http://schemas.microsoft.com/office/drawing/2014/main" id="{BEA0EBA6-8A0C-9F41-BFED-3811E7B9302A}"/>
              </a:ext>
            </a:extLst>
          </p:cNvPr>
          <p:cNvSpPr/>
          <p:nvPr/>
        </p:nvSpPr>
        <p:spPr>
          <a:xfrm rot="10800000">
            <a:off x="4690939" y="2278347"/>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745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C0F31-E205-48BE-9168-4E7864868447}"/>
              </a:ext>
            </a:extLst>
          </p:cNvPr>
          <p:cNvSpPr txBox="1"/>
          <p:nvPr/>
        </p:nvSpPr>
        <p:spPr>
          <a:xfrm>
            <a:off x="846306" y="5059431"/>
            <a:ext cx="10651787" cy="369332"/>
          </a:xfrm>
          <a:prstGeom prst="rect">
            <a:avLst/>
          </a:prstGeom>
          <a:solidFill>
            <a:schemeClr val="accent1">
              <a:lumMod val="20000"/>
              <a:lumOff val="80000"/>
            </a:schemeClr>
          </a:solidFill>
        </p:spPr>
        <p:txBody>
          <a:bodyPr wrap="square">
            <a:spAutoFit/>
          </a:bodyPr>
          <a:lstStyle/>
          <a:p>
            <a:pPr algn="ctr"/>
            <a:r>
              <a:rPr lang="en-GB" dirty="0"/>
              <a:t>A scientific paper is often written more than 1 year after the experiments were performed. </a:t>
            </a:r>
            <a:endParaRPr lang="en-GB" b="1" dirty="0"/>
          </a:p>
        </p:txBody>
      </p:sp>
      <p:sp>
        <p:nvSpPr>
          <p:cNvPr id="6" name="TextBox 5">
            <a:extLst>
              <a:ext uri="{FF2B5EF4-FFF2-40B4-BE49-F238E27FC236}">
                <a16:creationId xmlns:a16="http://schemas.microsoft.com/office/drawing/2014/main" id="{A58BC19B-FDF6-4F92-952B-6DCB34A4E14E}"/>
              </a:ext>
            </a:extLst>
          </p:cNvPr>
          <p:cNvSpPr txBox="1"/>
          <p:nvPr/>
        </p:nvSpPr>
        <p:spPr>
          <a:xfrm>
            <a:off x="1183160" y="1198404"/>
            <a:ext cx="5991363" cy="2554545"/>
          </a:xfrm>
          <a:prstGeom prst="rect">
            <a:avLst/>
          </a:prstGeom>
          <a:noFill/>
        </p:spPr>
        <p:txBody>
          <a:bodyPr wrap="square" rtlCol="0">
            <a:spAutoFit/>
          </a:bodyPr>
          <a:lstStyle/>
          <a:p>
            <a:pPr marL="285750" indent="-285750">
              <a:buFont typeface="Arial" panose="020B0604020202020204" pitchFamily="34" charset="0"/>
              <a:buChar char="•"/>
            </a:pPr>
            <a:r>
              <a:rPr lang="en-GB" sz="2000" dirty="0"/>
              <a:t>Data is the basis for research papers and theses.</a:t>
            </a:r>
          </a:p>
          <a:p>
            <a:pPr marL="285750" indent="-285750">
              <a:buFont typeface="Arial" panose="020B0604020202020204" pitchFamily="34" charset="0"/>
              <a:buChar char="•"/>
            </a:pPr>
            <a:r>
              <a:rPr lang="en-GB" sz="2000" dirty="0"/>
              <a:t>Data is fragile and easily lost. Data needs to be backed up</a:t>
            </a:r>
          </a:p>
          <a:p>
            <a:pPr marL="285750" indent="-285750">
              <a:buFont typeface="Arial" panose="020B0604020202020204" pitchFamily="34" charset="0"/>
              <a:buChar char="•"/>
            </a:pPr>
            <a:r>
              <a:rPr lang="en-GB" sz="2000" b="1" dirty="0"/>
              <a:t>Growing data management demands by funders.</a:t>
            </a:r>
          </a:p>
          <a:p>
            <a:pPr marL="285750" indent="-285750">
              <a:buFont typeface="Arial" panose="020B0604020202020204" pitchFamily="34" charset="0"/>
              <a:buChar char="•"/>
            </a:pPr>
            <a:r>
              <a:rPr lang="en-GB" sz="2000" dirty="0"/>
              <a:t>There are costs involved in data management</a:t>
            </a:r>
          </a:p>
          <a:p>
            <a:pPr marL="285750" indent="-285750">
              <a:buFont typeface="Arial" panose="020B0604020202020204" pitchFamily="34" charset="0"/>
              <a:buChar char="•"/>
            </a:pPr>
            <a:r>
              <a:rPr lang="en-GB" sz="2000" dirty="0"/>
              <a:t>It saves time and resources in the long run</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pic>
        <p:nvPicPr>
          <p:cNvPr id="7" name="Picture 6">
            <a:extLst>
              <a:ext uri="{FF2B5EF4-FFF2-40B4-BE49-F238E27FC236}">
                <a16:creationId xmlns:a16="http://schemas.microsoft.com/office/drawing/2014/main" id="{EEFD60A1-3666-4CD6-8AC9-F4A8E3948752}"/>
              </a:ext>
            </a:extLst>
          </p:cNvPr>
          <p:cNvPicPr>
            <a:picLocks noChangeAspect="1"/>
          </p:cNvPicPr>
          <p:nvPr/>
        </p:nvPicPr>
        <p:blipFill>
          <a:blip r:embed="rId3"/>
          <a:stretch>
            <a:fillRect/>
          </a:stretch>
        </p:blipFill>
        <p:spPr>
          <a:xfrm>
            <a:off x="7735282" y="795701"/>
            <a:ext cx="3841525" cy="3563915"/>
          </a:xfrm>
          <a:prstGeom prst="rect">
            <a:avLst/>
          </a:prstGeom>
        </p:spPr>
      </p:pic>
      <p:sp>
        <p:nvSpPr>
          <p:cNvPr id="8" name="TextBox 7">
            <a:extLst>
              <a:ext uri="{FF2B5EF4-FFF2-40B4-BE49-F238E27FC236}">
                <a16:creationId xmlns:a16="http://schemas.microsoft.com/office/drawing/2014/main" id="{1D8EE843-1CA2-40D4-9C52-FDA820EB7CFB}"/>
              </a:ext>
            </a:extLst>
          </p:cNvPr>
          <p:cNvSpPr txBox="1"/>
          <p:nvPr/>
        </p:nvSpPr>
        <p:spPr>
          <a:xfrm>
            <a:off x="191199" y="305852"/>
            <a:ext cx="11385608" cy="584775"/>
          </a:xfrm>
          <a:prstGeom prst="rect">
            <a:avLst/>
          </a:prstGeom>
          <a:noFill/>
        </p:spPr>
        <p:txBody>
          <a:bodyPr wrap="square">
            <a:spAutoFit/>
          </a:bodyPr>
          <a:lstStyle/>
          <a:p>
            <a:r>
              <a:rPr lang="en-GB" sz="3200" b="0" i="0" dirty="0">
                <a:solidFill>
                  <a:srgbClr val="0070C0"/>
                </a:solidFill>
                <a:effectLst/>
                <a:latin typeface="Ubuntu"/>
              </a:rPr>
              <a:t>Why do we need Data Management Plans?</a:t>
            </a:r>
          </a:p>
        </p:txBody>
      </p:sp>
    </p:spTree>
    <p:extLst>
      <p:ext uri="{BB962C8B-B14F-4D97-AF65-F5344CB8AC3E}">
        <p14:creationId xmlns:p14="http://schemas.microsoft.com/office/powerpoint/2010/main" val="313661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Two flavours of DMP: for Grants and Internal</a:t>
            </a:r>
          </a:p>
        </p:txBody>
      </p:sp>
      <p:sp>
        <p:nvSpPr>
          <p:cNvPr id="4" name="Content Placeholder 3"/>
          <p:cNvSpPr>
            <a:spLocks noGrp="1"/>
          </p:cNvSpPr>
          <p:nvPr>
            <p:ph idx="1"/>
          </p:nvPr>
        </p:nvSpPr>
        <p:spPr>
          <a:xfrm>
            <a:off x="838200" y="1825625"/>
            <a:ext cx="4876800" cy="4351338"/>
          </a:xfrm>
        </p:spPr>
        <p:txBody>
          <a:bodyPr/>
          <a:lstStyle/>
          <a:p>
            <a:pPr marL="0" indent="0">
              <a:buNone/>
            </a:pPr>
            <a:r>
              <a:rPr lang="en-GB" dirty="0">
                <a:solidFill>
                  <a:srgbClr val="0070C0"/>
                </a:solidFill>
              </a:rPr>
              <a:t>Grant application DMP</a:t>
            </a:r>
          </a:p>
          <a:p>
            <a:r>
              <a:rPr lang="en-GB" dirty="0">
                <a:solidFill>
                  <a:srgbClr val="0070C0"/>
                </a:solidFill>
              </a:rPr>
              <a:t>focus on Reuse =&gt; FAIR</a:t>
            </a:r>
          </a:p>
          <a:p>
            <a:r>
              <a:rPr lang="en-GB" dirty="0">
                <a:solidFill>
                  <a:srgbClr val="0070C0"/>
                </a:solidFill>
              </a:rPr>
              <a:t>safety of the data </a:t>
            </a:r>
          </a:p>
          <a:p>
            <a:r>
              <a:rPr lang="en-GB" dirty="0">
                <a:solidFill>
                  <a:srgbClr val="0070C0"/>
                </a:solidFill>
              </a:rPr>
              <a:t>limitation to sharing</a:t>
            </a:r>
          </a:p>
          <a:p>
            <a:r>
              <a:rPr lang="en-GB" dirty="0">
                <a:solidFill>
                  <a:srgbClr val="0070C0"/>
                </a:solidFill>
              </a:rPr>
              <a:t>allocation of resources</a:t>
            </a:r>
          </a:p>
          <a:p>
            <a:pPr marL="0" indent="0">
              <a:buNone/>
            </a:pPr>
            <a:endParaRPr lang="en-GB" dirty="0">
              <a:solidFill>
                <a:srgbClr val="0070C0"/>
              </a:solidFill>
            </a:endParaRPr>
          </a:p>
          <a:p>
            <a:endParaRPr lang="en-GB" dirty="0"/>
          </a:p>
        </p:txBody>
      </p:sp>
      <p:sp>
        <p:nvSpPr>
          <p:cNvPr id="5" name="Content Placeholder 3"/>
          <p:cNvSpPr txBox="1">
            <a:spLocks/>
          </p:cNvSpPr>
          <p:nvPr/>
        </p:nvSpPr>
        <p:spPr>
          <a:xfrm>
            <a:off x="6004560" y="1825625"/>
            <a:ext cx="53644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Project DMP</a:t>
            </a:r>
          </a:p>
          <a:p>
            <a:r>
              <a:rPr lang="en-GB" dirty="0"/>
              <a:t>focus on your productivity and achieving FAIR</a:t>
            </a:r>
          </a:p>
          <a:p>
            <a:r>
              <a:rPr lang="en-GB" dirty="0"/>
              <a:t>safety of the data  </a:t>
            </a:r>
          </a:p>
          <a:p>
            <a:r>
              <a:rPr lang="en-GB" dirty="0"/>
              <a:t>technicalities: file naming conventions, folder structures, templates for experiments, how you link to ELN ….</a:t>
            </a:r>
          </a:p>
          <a:p>
            <a:endParaRPr lang="en-GB" dirty="0"/>
          </a:p>
        </p:txBody>
      </p:sp>
    </p:spTree>
    <p:extLst>
      <p:ext uri="{BB962C8B-B14F-4D97-AF65-F5344CB8AC3E}">
        <p14:creationId xmlns:p14="http://schemas.microsoft.com/office/powerpoint/2010/main" val="18946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191199" y="317007"/>
            <a:ext cx="11385608" cy="584775"/>
          </a:xfrm>
          <a:prstGeom prst="rect">
            <a:avLst/>
          </a:prstGeom>
          <a:noFill/>
        </p:spPr>
        <p:txBody>
          <a:bodyPr wrap="square">
            <a:spAutoFit/>
          </a:bodyPr>
          <a:lstStyle/>
          <a:p>
            <a:r>
              <a:rPr lang="en-GB" sz="3200" b="0" i="0" dirty="0">
                <a:solidFill>
                  <a:srgbClr val="0070C0"/>
                </a:solidFill>
                <a:effectLst/>
                <a:latin typeface="Ubuntu"/>
              </a:rPr>
              <a:t>What should we consider in a good DMP?</a:t>
            </a:r>
          </a:p>
        </p:txBody>
      </p:sp>
      <p:sp>
        <p:nvSpPr>
          <p:cNvPr id="8" name="TextBox 7">
            <a:extLst>
              <a:ext uri="{FF2B5EF4-FFF2-40B4-BE49-F238E27FC236}">
                <a16:creationId xmlns:a16="http://schemas.microsoft.com/office/drawing/2014/main" id="{5656A525-53B6-4851-8EFF-E6BFFC9D56BA}"/>
              </a:ext>
            </a:extLst>
          </p:cNvPr>
          <p:cNvSpPr txBox="1"/>
          <p:nvPr/>
        </p:nvSpPr>
        <p:spPr>
          <a:xfrm>
            <a:off x="4977458" y="1182546"/>
            <a:ext cx="2754352" cy="584775"/>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3200" b="0" i="0" dirty="0">
                <a:solidFill>
                  <a:srgbClr val="333333"/>
                </a:solidFill>
                <a:effectLst/>
                <a:latin typeface="Ubuntu"/>
              </a:rPr>
              <a:t>Good DMPs</a:t>
            </a:r>
            <a:endParaRPr lang="en-GB" sz="3200" dirty="0"/>
          </a:p>
        </p:txBody>
      </p:sp>
      <p:sp>
        <p:nvSpPr>
          <p:cNvPr id="12" name="TextBox 11">
            <a:extLst>
              <a:ext uri="{FF2B5EF4-FFF2-40B4-BE49-F238E27FC236}">
                <a16:creationId xmlns:a16="http://schemas.microsoft.com/office/drawing/2014/main" id="{32F0452B-E9D9-441C-8E99-96A0537CECD4}"/>
              </a:ext>
            </a:extLst>
          </p:cNvPr>
          <p:cNvSpPr txBox="1"/>
          <p:nvPr/>
        </p:nvSpPr>
        <p:spPr>
          <a:xfrm>
            <a:off x="3839145" y="2949635"/>
            <a:ext cx="5030979" cy="3373359"/>
          </a:xfrm>
          <a:prstGeom prst="rect">
            <a:avLst/>
          </a:prstGeom>
          <a:noFill/>
        </p:spPr>
        <p:txBody>
          <a:bodyPr wrap="square">
            <a:spAutoFit/>
          </a:bodyPr>
          <a:lstStyle/>
          <a:p>
            <a:pPr>
              <a:lnSpc>
                <a:spcPct val="150000"/>
              </a:lnSpc>
            </a:pPr>
            <a:r>
              <a:rPr lang="en-GB" dirty="0">
                <a:solidFill>
                  <a:srgbClr val="0070C0"/>
                </a:solidFill>
              </a:rPr>
              <a:t>Think about:</a:t>
            </a:r>
          </a:p>
          <a:p>
            <a:pPr marL="285750" indent="-285750">
              <a:lnSpc>
                <a:spcPct val="150000"/>
              </a:lnSpc>
              <a:buFont typeface="Arial" panose="020B0604020202020204" pitchFamily="34" charset="0"/>
              <a:buChar char="•"/>
            </a:pPr>
            <a:r>
              <a:rPr lang="en-GB" dirty="0">
                <a:solidFill>
                  <a:srgbClr val="0070C0"/>
                </a:solidFill>
              </a:rPr>
              <a:t>how you will store the data</a:t>
            </a:r>
          </a:p>
          <a:p>
            <a:pPr marL="285750" indent="-285750">
              <a:lnSpc>
                <a:spcPct val="150000"/>
              </a:lnSpc>
              <a:buFont typeface="Arial" panose="020B0604020202020204" pitchFamily="34" charset="0"/>
              <a:buChar char="•"/>
            </a:pPr>
            <a:r>
              <a:rPr lang="en-GB" dirty="0">
                <a:solidFill>
                  <a:srgbClr val="0070C0"/>
                </a:solidFill>
              </a:rPr>
              <a:t>how you will organize and describe your data</a:t>
            </a:r>
          </a:p>
          <a:p>
            <a:pPr marL="285750" indent="-285750">
              <a:lnSpc>
                <a:spcPct val="150000"/>
              </a:lnSpc>
              <a:buFont typeface="Arial" panose="020B0604020202020204" pitchFamily="34" charset="0"/>
              <a:buChar char="•"/>
            </a:pPr>
            <a:r>
              <a:rPr lang="en-GB" dirty="0">
                <a:solidFill>
                  <a:srgbClr val="0070C0"/>
                </a:solidFill>
              </a:rPr>
              <a:t>how you will grant access to your data</a:t>
            </a:r>
          </a:p>
          <a:p>
            <a:pPr marL="285750" indent="-285750">
              <a:lnSpc>
                <a:spcPct val="150000"/>
              </a:lnSpc>
              <a:buFont typeface="Arial" panose="020B0604020202020204" pitchFamily="34" charset="0"/>
              <a:buChar char="•"/>
            </a:pPr>
            <a:r>
              <a:rPr lang="en-GB" dirty="0">
                <a:solidFill>
                  <a:srgbClr val="0070C0"/>
                </a:solidFill>
              </a:rPr>
              <a:t>how you will share your data</a:t>
            </a:r>
          </a:p>
          <a:p>
            <a:pPr marL="285750" indent="-285750">
              <a:lnSpc>
                <a:spcPct val="150000"/>
              </a:lnSpc>
              <a:buFont typeface="Arial" panose="020B0604020202020204" pitchFamily="34" charset="0"/>
              <a:buChar char="•"/>
            </a:pPr>
            <a:r>
              <a:rPr lang="en-GB" dirty="0">
                <a:solidFill>
                  <a:srgbClr val="0070C0"/>
                </a:solidFill>
              </a:rPr>
              <a:t>how you will preserve your data</a:t>
            </a:r>
          </a:p>
          <a:p>
            <a:pPr marL="285750" indent="-285750">
              <a:lnSpc>
                <a:spcPct val="150000"/>
              </a:lnSpc>
              <a:buFont typeface="Arial" panose="020B0604020202020204" pitchFamily="34" charset="0"/>
              <a:buChar char="•"/>
            </a:pPr>
            <a:r>
              <a:rPr lang="en-GB" dirty="0">
                <a:solidFill>
                  <a:srgbClr val="0070C0"/>
                </a:solidFill>
              </a:rPr>
              <a:t>how others can use your data</a:t>
            </a:r>
          </a:p>
          <a:p>
            <a:pPr marL="285750" indent="-285750">
              <a:lnSpc>
                <a:spcPct val="150000"/>
              </a:lnSpc>
              <a:buFont typeface="Arial" panose="020B0604020202020204" pitchFamily="34" charset="0"/>
              <a:buChar char="•"/>
            </a:pPr>
            <a:r>
              <a:rPr lang="en-GB" dirty="0">
                <a:solidFill>
                  <a:srgbClr val="0070C0"/>
                </a:solidFill>
              </a:rPr>
              <a:t>how much it will all cost</a:t>
            </a:r>
          </a:p>
        </p:txBody>
      </p:sp>
      <p:sp>
        <p:nvSpPr>
          <p:cNvPr id="13" name="Arrow: Down 12">
            <a:extLst>
              <a:ext uri="{FF2B5EF4-FFF2-40B4-BE49-F238E27FC236}">
                <a16:creationId xmlns:a16="http://schemas.microsoft.com/office/drawing/2014/main" id="{27DE9F74-5A87-4524-8E4E-D202CEAB615E}"/>
              </a:ext>
            </a:extLst>
          </p:cNvPr>
          <p:cNvSpPr/>
          <p:nvPr/>
        </p:nvSpPr>
        <p:spPr>
          <a:xfrm>
            <a:off x="6119743" y="2084096"/>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Ed_DaSH">
            <a:extLst>
              <a:ext uri="{FF2B5EF4-FFF2-40B4-BE49-F238E27FC236}">
                <a16:creationId xmlns:a16="http://schemas.microsoft.com/office/drawing/2014/main" id="{05583894-189D-4055-ADFE-3A12DF2FC55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1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3010</TotalTime>
  <Words>743</Words>
  <Application>Microsoft Office PowerPoint</Application>
  <PresentationFormat>Widescreen</PresentationFormat>
  <Paragraphs>98</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Ubuntu</vt:lpstr>
      <vt:lpstr>Office Theme</vt:lpstr>
      <vt:lpstr>PowerPoint Presentation</vt:lpstr>
      <vt:lpstr>The research data life cycle</vt:lpstr>
      <vt:lpstr>PowerPoint Presentation</vt:lpstr>
      <vt:lpstr>There is a lot to learn</vt:lpstr>
      <vt:lpstr>FAIR in (bio) practice - workshop</vt:lpstr>
      <vt:lpstr>PowerPoint Presentation</vt:lpstr>
      <vt:lpstr>PowerPoint Presentation</vt:lpstr>
      <vt:lpstr>Two flavours of DMP: for Grants and Internal</vt:lpstr>
      <vt:lpstr>PowerPoint Presentation</vt:lpstr>
      <vt:lpstr>PowerPoint Presentation</vt:lpstr>
      <vt:lpstr>PowerPoint Presentation</vt:lpstr>
      <vt:lpstr>PowerPoint Presentation</vt:lpstr>
      <vt:lpstr>PowerPoint Presentation</vt:lpstr>
      <vt:lpstr>PowerPoint Presentation</vt:lpstr>
      <vt:lpstr>Data Management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Tomasz Zielinski</cp:lastModifiedBy>
  <cp:revision>75</cp:revision>
  <dcterms:created xsi:type="dcterms:W3CDTF">2021-06-07T08:35:11Z</dcterms:created>
  <dcterms:modified xsi:type="dcterms:W3CDTF">2024-01-15T23:27:35Z</dcterms:modified>
</cp:coreProperties>
</file>