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0" r:id="rId7"/>
    <p:sldId id="261" r:id="rId8"/>
    <p:sldId id="265" r:id="rId9"/>
    <p:sldId id="268" r:id="rId10"/>
    <p:sldId id="269" r:id="rId11"/>
    <p:sldId id="272" r:id="rId12"/>
    <p:sldId id="271" r:id="rId13"/>
    <p:sldId id="274" r:id="rId14"/>
    <p:sldId id="273" r:id="rId15"/>
    <p:sldId id="26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02" d="100"/>
          <a:sy n="102"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22/07/2022</a:t>
            </a:fld>
            <a:endParaRPr lang="en-GB"/>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22/07/2022</a:t>
            </a:fld>
            <a:endParaRPr lang="en-GB"/>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22/07/2022</a:t>
            </a:fld>
            <a:endParaRPr lang="en-GB"/>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zenodo.org/" TargetMode="External"/><Relationship Id="rId7" Type="http://schemas.openxmlformats.org/officeDocument/2006/relationships/hyperlink" Target="https://www.ncbi.nlm.nih.gov/genbank/" TargetMode="External"/><Relationship Id="rId2" Type="http://schemas.openxmlformats.org/officeDocument/2006/relationships/hyperlink" Target="http://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thedata.org/" TargetMode="External"/><Relationship Id="rId4" Type="http://schemas.openxmlformats.org/officeDocument/2006/relationships/hyperlink" Target="http://figshare.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5" Type="http://schemas.openxmlformats.org/officeDocument/2006/relationships/hyperlink" Target="http://identifiers.org/SO:0000167" TargetMode="External"/><Relationship Id="rId4" Type="http://schemas.openxmlformats.org/officeDocument/2006/relationships/hyperlink" Target="http://repository.adress/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extLst>
                    <a:ext uri="{A12FA001-AC4F-418D-AE19-62706E023703}">
                      <ahyp:hlinkClr xmlns="" xmlns:ahyp="http://schemas.microsoft.com/office/drawing/2018/hyperlinkcolor" val="tx"/>
                    </a:ext>
                  </a:extLst>
                </a:hlinkClick>
              </a:rPr>
              <a:t>Dryad</a:t>
            </a:r>
            <a:r>
              <a:rPr lang="en-GB" sz="2400" dirty="0">
                <a:solidFill>
                  <a:srgbClr val="0070C0"/>
                </a:solidFill>
              </a:rPr>
              <a:t>, </a:t>
            </a:r>
            <a:r>
              <a:rPr lang="en-GB" sz="2400" dirty="0">
                <a:solidFill>
                  <a:srgbClr val="0070C0"/>
                </a:solidFill>
                <a:hlinkClick r:id="rId3">
                  <a:extLst>
                    <a:ext uri="{A12FA001-AC4F-418D-AE19-62706E023703}">
                      <ahyp:hlinkClr xmlns="" xmlns:ahyp="http://schemas.microsoft.com/office/drawing/2018/hyperlinkcolor" val="tx"/>
                    </a:ext>
                  </a:extLst>
                </a:hlinkClick>
              </a:rPr>
              <a:t>Zenodo</a:t>
            </a:r>
            <a:r>
              <a:rPr lang="en-GB" sz="2400" dirty="0">
                <a:solidFill>
                  <a:srgbClr val="0070C0"/>
                </a:solidFill>
              </a:rPr>
              <a:t>, </a:t>
            </a:r>
            <a:r>
              <a:rPr lang="en-GB" sz="2400" dirty="0">
                <a:solidFill>
                  <a:srgbClr val="0070C0"/>
                </a:solidFill>
                <a:hlinkClick r:id="rId4">
                  <a:extLst>
                    <a:ext uri="{A12FA001-AC4F-418D-AE19-62706E023703}">
                      <ahyp:hlinkClr xmlns="" xmlns:ahyp="http://schemas.microsoft.com/office/drawing/2018/hyperlinkcolor" val="tx"/>
                    </a:ext>
                  </a:extLst>
                </a:hlinkClick>
              </a:rPr>
              <a:t>FigShare</a:t>
            </a:r>
            <a:r>
              <a:rPr lang="en-GB" sz="2400" dirty="0">
                <a:solidFill>
                  <a:srgbClr val="0070C0"/>
                </a:solidFill>
              </a:rPr>
              <a:t>, </a:t>
            </a:r>
            <a:r>
              <a:rPr lang="en-GB" sz="2400" dirty="0">
                <a:solidFill>
                  <a:srgbClr val="0070C0"/>
                </a:solidFill>
                <a:hlinkClick r:id="rId5">
                  <a:extLst>
                    <a:ext uri="{A12FA001-AC4F-418D-AE19-62706E023703}">
                      <ahyp:hlinkClr xmlns="" xmlns:ahyp="http://schemas.microsoft.com/office/drawing/2018/hyperlinkcolor" val="tx"/>
                    </a:ext>
                  </a:extLst>
                </a:hlinkClick>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 xmlns:ahyp="http://schemas.microsoft.com/office/drawing/2018/hyperlinkcolor"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 xmlns:ahyp="http://schemas.microsoft.com/office/drawing/2018/hyperlinkcolor"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 xmlns:ahyp="http://schemas.microsoft.com/office/drawing/2018/hyperlinkcolor"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lnSpcReduction="10000"/>
          </a:bodyPr>
          <a:lstStyle/>
          <a:p>
            <a:pPr marL="0" indent="0">
              <a:buNone/>
            </a:pPr>
            <a:r>
              <a:rPr lang="en-GB" dirty="0"/>
              <a:t>A persistent identifier is a long-lasting reference to a digital resource</a:t>
            </a:r>
            <a:r>
              <a:rPr lang="en-GB" dirty="0" smtClean="0"/>
              <a:t>.</a:t>
            </a:r>
          </a:p>
          <a:p>
            <a:pPr marL="0" indent="0">
              <a:buNone/>
            </a:pPr>
            <a:endParaRPr lang="en-GB" dirty="0"/>
          </a:p>
          <a:p>
            <a:pPr marL="0" indent="0">
              <a:buNone/>
            </a:pPr>
            <a:r>
              <a:rPr lang="en-GB" dirty="0" smtClean="0"/>
              <a:t>Digital </a:t>
            </a:r>
            <a:r>
              <a:rPr lang="en-GB" dirty="0"/>
              <a:t>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a:t>
            </a:r>
            <a:r>
              <a:rPr lang="en-GB" dirty="0">
                <a:solidFill>
                  <a:srgbClr val="7030A0"/>
                </a:solidFill>
                <a:hlinkClick r:id="rId3"/>
              </a:rPr>
              <a:t>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dirty="0">
                <a:hlinkClick r:id="rId4"/>
              </a:rPr>
              <a:t>http://repository.adress/identifier</a:t>
            </a:r>
            <a:r>
              <a:rPr lang="en-GB" dirty="0"/>
              <a:t>.</a:t>
            </a:r>
          </a:p>
          <a:p>
            <a:pPr marL="0" indent="0">
              <a:buNone/>
            </a:pPr>
            <a:endParaRPr lang="en-GB" dirty="0">
              <a:hlinkClick r:id="rId5"/>
            </a:endParaRPr>
          </a:p>
          <a:p>
            <a:pPr marL="0" indent="0">
              <a:buNone/>
            </a:pPr>
            <a:r>
              <a:rPr lang="en-GB" dirty="0">
                <a:hlinkClick r:id="rId5"/>
              </a:rPr>
              <a:t>http://identifiers.org/</a:t>
            </a:r>
            <a:r>
              <a:rPr lang="en-GB" dirty="0">
                <a:solidFill>
                  <a:srgbClr val="7030A0"/>
                </a:solidFill>
                <a:hlinkClick r:id="rId5"/>
              </a:rPr>
              <a:t>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a:t>
            </a:r>
            <a:r>
              <a:rPr lang="pl-PL" b="1" dirty="0" smtClean="0"/>
              <a:t>standard / open</a:t>
            </a:r>
            <a:r>
              <a:rPr lang="en-GB" dirty="0" smtClean="0"/>
              <a:t> </a:t>
            </a:r>
            <a:r>
              <a:rPr lang="en-GB" dirty="0"/>
              <a:t>file formats </a:t>
            </a:r>
            <a:r>
              <a:rPr lang="en-GB" dirty="0" smtClean="0"/>
              <a:t>(</a:t>
            </a:r>
            <a:r>
              <a:rPr lang="pl-PL" smtClean="0"/>
              <a:t>it is </a:t>
            </a:r>
            <a:r>
              <a:rPr lang="en-GB" smtClean="0"/>
              <a:t>domain </a:t>
            </a:r>
            <a:r>
              <a:rPr lang="en-GB" dirty="0"/>
              <a:t>specific)</a:t>
            </a:r>
          </a:p>
          <a:p>
            <a:r>
              <a:rPr lang="pl-PL" dirty="0"/>
              <a:t>U</a:t>
            </a:r>
            <a:r>
              <a:rPr lang="en-GB" dirty="0"/>
              <a:t>se .csv or .</a:t>
            </a:r>
            <a:r>
              <a:rPr lang="en-GB" dirty="0" err="1"/>
              <a:t>xls</a:t>
            </a:r>
            <a:r>
              <a:rPr lang="en-GB" dirty="0"/>
              <a:t> files 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a:t>
            </a:r>
            <a:r>
              <a:rPr lang="en-GB" dirty="0" err="1"/>
              <a:t>Snapgene</a:t>
            </a:r>
            <a:r>
              <a:rPr lang="en-GB" dirty="0"/>
              <a:t> to </a:t>
            </a:r>
            <a:r>
              <a:rPr lang="en-GB" dirty="0" err="1"/>
              <a:t>Genbank</a:t>
            </a:r>
            <a:r>
              <a:rPr lang="en-GB" dirty="0"/>
              <a:t>/SBOL, microscopy </a:t>
            </a:r>
            <a:r>
              <a:rPr lang="en-GB" dirty="0" err="1"/>
              <a:t>multistack</a:t>
            </a:r>
            <a:r>
              <a:rPr lang="en-GB" dirty="0"/>
              <a:t>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smtClean="0"/>
              <a:t>follow </a:t>
            </a:r>
            <a:r>
              <a:rPr lang="en-GB" dirty="0"/>
              <a:t>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terms by 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0" y="6492875"/>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3383671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991694" y="435547"/>
            <a:ext cx="5613822" cy="832285"/>
          </a:xfrm>
        </p:spPr>
        <p:txBody>
          <a:bodyPr anchor="b">
            <a:normAutofit/>
          </a:bodyPr>
          <a:lstStyle/>
          <a:p>
            <a:r>
              <a:rPr lang="en-GB" sz="4000" dirty="0"/>
              <a:t>What is data</a:t>
            </a:r>
          </a:p>
        </p:txBody>
      </p:sp>
      <p:sp>
        <p:nvSpPr>
          <p:cNvPr id="16" name="Freeform: Shape 15">
            <a:extLst>
              <a:ext uri="{FF2B5EF4-FFF2-40B4-BE49-F238E27FC236}">
                <a16:creationId xmlns:a16="http://schemas.microsoft.com/office/drawing/2014/main" id="{A94A2FC9-6D19-473C-B868-99FDB2044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991693" y="1267832"/>
            <a:ext cx="5258180" cy="4584961"/>
          </a:xfrm>
        </p:spPr>
        <p:txBody>
          <a:bodyPr anchor="t">
            <a:normAutofit fontScale="85000" lnSpcReduction="20000"/>
          </a:bodyPr>
          <a:lstStyle/>
          <a:p>
            <a:pPr marL="0" indent="0">
              <a:lnSpc>
                <a:spcPct val="120000"/>
              </a:lnSpc>
              <a:buNone/>
            </a:pPr>
            <a:r>
              <a:rPr lang="en-GB" sz="2400" dirty="0"/>
              <a:t>Data does not only mean Excel files with recorded measurements from a machine. </a:t>
            </a:r>
          </a:p>
          <a:p>
            <a:pPr marL="0" indent="0">
              <a:lnSpc>
                <a:spcPct val="120000"/>
              </a:lnSpc>
              <a:buNone/>
            </a:pPr>
            <a:r>
              <a:rPr lang="en-GB" sz="3000" b="1" dirty="0"/>
              <a:t>Data also includes:</a:t>
            </a:r>
          </a:p>
          <a:p>
            <a:pPr>
              <a:lnSpc>
                <a:spcPct val="120000"/>
              </a:lnSpc>
            </a:pPr>
            <a:r>
              <a:rPr lang="en-GB" sz="2400" dirty="0"/>
              <a:t>images, not only from microscopes</a:t>
            </a:r>
          </a:p>
          <a:p>
            <a:pPr>
              <a:lnSpc>
                <a:spcPct val="120000"/>
              </a:lnSpc>
            </a:pPr>
            <a:r>
              <a:rPr lang="en-GB" sz="2400" dirty="0"/>
              <a:t>information about biological materials, like strain or patient details</a:t>
            </a:r>
          </a:p>
          <a:p>
            <a:pPr>
              <a:lnSpc>
                <a:spcPct val="120000"/>
              </a:lnSpc>
            </a:pPr>
            <a:r>
              <a:rPr lang="en-GB" sz="2400" dirty="0"/>
              <a:t>recipes, laboratory and measurement protocols</a:t>
            </a:r>
            <a:endParaRPr lang="pl-PL" sz="2400" dirty="0"/>
          </a:p>
          <a:p>
            <a:pPr>
              <a:lnSpc>
                <a:spcPct val="120000"/>
              </a:lnSpc>
            </a:pPr>
            <a:r>
              <a:rPr lang="pl-PL" sz="2400" dirty="0" err="1"/>
              <a:t>modeles</a:t>
            </a:r>
            <a:endParaRPr lang="en-GB" sz="2400" dirty="0"/>
          </a:p>
          <a:p>
            <a:pPr>
              <a:lnSpc>
                <a:spcPct val="120000"/>
              </a:lnSpc>
            </a:pPr>
            <a:r>
              <a:rPr lang="en-GB" sz="2400" dirty="0"/>
              <a:t>scripts, analysis procedures, and custom software are also considered data</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79130" y="1267832"/>
            <a:ext cx="2135083" cy="2135083"/>
          </a:xfrm>
          <a:prstGeom prst="rect">
            <a:avLst/>
          </a:prstGeom>
        </p:spPr>
      </p:pic>
    </p:spTree>
    <p:extLst>
      <p:ext uri="{BB962C8B-B14F-4D97-AF65-F5344CB8AC3E}">
        <p14:creationId xmlns:p14="http://schemas.microsoft.com/office/powerpoint/2010/main" val="51721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a:t>
            </a:r>
            <a:r>
              <a:rPr lang="en-GB" dirty="0" smtClean="0"/>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find the right data table and </a:t>
            </a:r>
            <a:r>
              <a:rPr lang="en-GB" dirty="0" smtClean="0"/>
              <a:t>column</a:t>
            </a:r>
          </a:p>
          <a:p>
            <a:r>
              <a:rPr lang="pl-PL" dirty="0" smtClean="0"/>
              <a:t>Numerical </a:t>
            </a:r>
            <a:r>
              <a:rPr lang="pl-PL" dirty="0"/>
              <a:t>data in pdf not suitable for calculations</a:t>
            </a:r>
          </a:p>
          <a:p>
            <a:endParaRPr lang="pl-PL" dirty="0"/>
          </a:p>
          <a:p>
            <a:r>
              <a:rPr lang="pl-PL" dirty="0"/>
              <a:t> </a:t>
            </a:r>
          </a:p>
        </p:txBody>
      </p:sp>
    </p:spTree>
    <p:extLst>
      <p:ext uri="{BB962C8B-B14F-4D97-AF65-F5344CB8AC3E}">
        <p14:creationId xmlns:p14="http://schemas.microsoft.com/office/powerpoint/2010/main" val="860035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protocol difficult 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76771C-B2F6-4E5B-B128-C9FDB872F544}"/>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743</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Corbel</vt:lpstr>
      <vt:lpstr>Office Theme</vt:lpstr>
      <vt:lpstr>Being FAIR</vt:lpstr>
      <vt:lpstr>What is data</vt:lpstr>
      <vt:lpstr>Data from publications</vt:lpstr>
      <vt:lpstr>Impossible protocol</vt:lpstr>
      <vt:lpstr>Impossible average</vt:lpstr>
      <vt:lpstr>Common problems</vt:lpstr>
      <vt:lpstr>Common problems</vt:lpstr>
      <vt:lpstr>FAIR principles</vt:lpstr>
      <vt:lpstr>FAIR principles</vt:lpstr>
      <vt:lpstr>Findable &amp; Accessible</vt:lpstr>
      <vt:lpstr>Persistent identifiers (PIDs)</vt:lpstr>
      <vt:lpstr>Interoperable</vt:lpstr>
      <vt:lpstr>Reusable</vt:lpstr>
      <vt:lpstr>Reusable</vt:lpstr>
      <vt:lpstr>FAIR and You</vt:lpstr>
      <vt:lpstr>FAIR vs Open Science</vt:lpstr>
      <vt:lpstr>FAIR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ZIELINSKI Tomasz</cp:lastModifiedBy>
  <cp:revision>31</cp:revision>
  <dcterms:created xsi:type="dcterms:W3CDTF">2021-05-18T22:49:39Z</dcterms:created>
  <dcterms:modified xsi:type="dcterms:W3CDTF">2022-07-22T14:20:08Z</dcterms:modified>
</cp:coreProperties>
</file>