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8" r:id="rId10"/>
    <p:sldId id="269" r:id="rId11"/>
    <p:sldId id="272" r:id="rId12"/>
    <p:sldId id="271" r:id="rId13"/>
    <p:sldId id="274" r:id="rId14"/>
    <p:sldId id="273" r:id="rId15"/>
    <p:sldId id="26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s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s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s://dataverse.org/" TargetMode="External"/><Relationship Id="rId4" Type="http://schemas.openxmlformats.org/officeDocument/2006/relationships/hyperlink" Target="https://figshar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2234145"/>
            <a:ext cx="1092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Repositories provide </a:t>
            </a:r>
            <a:r>
              <a:rPr lang="en-GB" sz="2400" b="1" smtClean="0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controlled vocabularies for efficient cataloguing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 smtClean="0">
                <a:solidFill>
                  <a:srgbClr val="0070C0"/>
                </a:solidFill>
              </a:rPr>
              <a:t>advanced </a:t>
            </a:r>
            <a:r>
              <a:rPr lang="en-GB" sz="2400">
                <a:solidFill>
                  <a:srgbClr val="0070C0"/>
                </a:solidFill>
              </a:rPr>
              <a:t>metadata searching and download statistics. Some repositories can also host supported curation, digital preservation, private data or provide embargo periods, meaning access to all data can be delayed or restricted.</a:t>
            </a:r>
          </a:p>
          <a:p>
            <a:endParaRPr lang="en-GB" sz="2400" smtClean="0">
              <a:solidFill>
                <a:srgbClr val="0070C0"/>
              </a:solidFill>
            </a:endParaRPr>
          </a:p>
          <a:p>
            <a:r>
              <a:rPr lang="en-GB" sz="2400" smtClean="0">
                <a:solidFill>
                  <a:srgbClr val="0070C0"/>
                </a:solidFill>
              </a:rPr>
              <a:t>There </a:t>
            </a:r>
            <a:r>
              <a:rPr lang="en-GB" sz="2400" dirty="0">
                <a:solidFill>
                  <a:srgbClr val="0070C0"/>
                </a:solidFill>
              </a:rPr>
              <a:t>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/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633167" y="1410681"/>
            <a:ext cx="10925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TIP: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Deposit </a:t>
            </a:r>
            <a:r>
              <a:rPr lang="en-GB" sz="32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data in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trustworthy public repository! 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Snapgene to Genbank/SBOL, microscopy multistack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 smtClean="0">
                <a:solidFill>
                  <a:srgbClr val="0070C0"/>
                </a:solidFill>
              </a:rPr>
              <a:t>Metadata </a:t>
            </a:r>
            <a:r>
              <a:rPr lang="en-GB" sz="2000">
                <a:solidFill>
                  <a:srgbClr val="0070C0"/>
                </a:solidFill>
              </a:rPr>
              <a:t>and data should be easy to find for both humans and </a:t>
            </a:r>
            <a:r>
              <a:rPr lang="en-GB" sz="2000">
                <a:solidFill>
                  <a:srgbClr val="0070C0"/>
                </a:solidFill>
              </a:rPr>
              <a:t>computers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  <a:r>
              <a:rPr lang="en-GB" sz="2000">
                <a:solidFill>
                  <a:srgbClr val="0070C0"/>
                </a:solidFill>
              </a:rPr>
              <a:t>Automatic </a:t>
            </a:r>
            <a:r>
              <a:rPr lang="en-GB" sz="2000" dirty="0">
                <a:solidFill>
                  <a:srgbClr val="0070C0"/>
                </a:solidFill>
              </a:rPr>
              <a:t>and reliable discovery of datasets and services depends on machine-readable persistent identifiers (PIDs) and metadata.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>
                <a:solidFill>
                  <a:srgbClr val="0070C0"/>
                </a:solidFill>
              </a:rPr>
              <a:t>(Meta)data should be retrievable by their </a:t>
            </a:r>
            <a:r>
              <a:rPr lang="en-GB" sz="2000">
                <a:solidFill>
                  <a:srgbClr val="0070C0"/>
                </a:solidFill>
              </a:rPr>
              <a:t>identifiers </a:t>
            </a:r>
            <a:r>
              <a:rPr lang="en-GB" sz="2000" smtClean="0">
                <a:solidFill>
                  <a:srgbClr val="0070C0"/>
                </a:solidFill>
              </a:rPr>
              <a:t>using a </a:t>
            </a:r>
            <a:r>
              <a:rPr lang="en-GB" sz="2000">
                <a:solidFill>
                  <a:srgbClr val="0070C0"/>
                </a:solidFill>
              </a:rPr>
              <a:t>standardised and open communications protocol (</a:t>
            </a:r>
            <a:r>
              <a:rPr lang="en-GB" sz="2000">
                <a:solidFill>
                  <a:srgbClr val="0070C0"/>
                </a:solidFill>
              </a:rPr>
              <a:t>including </a:t>
            </a:r>
            <a:r>
              <a:rPr lang="en-GB" sz="2000" smtClean="0">
                <a:solidFill>
                  <a:srgbClr val="0070C0"/>
                </a:solidFill>
              </a:rPr>
              <a:t>authentication </a:t>
            </a:r>
            <a:r>
              <a:rPr lang="en-GB" sz="200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authorisation</a:t>
            </a:r>
            <a:r>
              <a:rPr lang="en-GB" sz="2000" smtClean="0">
                <a:solidFill>
                  <a:srgbClr val="0070C0"/>
                </a:solidFill>
              </a:rPr>
              <a:t>). Metadata </a:t>
            </a:r>
            <a:r>
              <a:rPr lang="en-GB" sz="2000" dirty="0">
                <a:solidFill>
                  <a:srgbClr val="0070C0"/>
                </a:solidFill>
              </a:rPr>
              <a:t>should be available even when the data are no longer available.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>
                <a:solidFill>
                  <a:srgbClr val="0070C0"/>
                </a:solidFill>
              </a:rPr>
              <a:t>Data should be able to be combined with </a:t>
            </a:r>
            <a:r>
              <a:rPr lang="en-GB" sz="2000">
                <a:solidFill>
                  <a:srgbClr val="0070C0"/>
                </a:solidFill>
              </a:rPr>
              <a:t>and </a:t>
            </a:r>
            <a:r>
              <a:rPr lang="en-GB" sz="2000" smtClean="0">
                <a:solidFill>
                  <a:srgbClr val="0070C0"/>
                </a:solidFill>
              </a:rPr>
              <a:t>used </a:t>
            </a:r>
            <a:r>
              <a:rPr lang="en-GB" sz="2000">
                <a:solidFill>
                  <a:srgbClr val="0070C0"/>
                </a:solidFill>
              </a:rPr>
              <a:t>with other data or tools. The format of the data should be </a:t>
            </a:r>
            <a:r>
              <a:rPr lang="en-GB" sz="2000">
                <a:solidFill>
                  <a:srgbClr val="0070C0"/>
                </a:solidFill>
              </a:rPr>
              <a:t>open </a:t>
            </a:r>
            <a:r>
              <a:rPr lang="en-GB" sz="2000" smtClean="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interpretable for various tools. This principle, just like the others, applies both to </a:t>
            </a:r>
            <a:r>
              <a:rPr lang="en-GB" sz="2000">
                <a:solidFill>
                  <a:srgbClr val="0070C0"/>
                </a:solidFill>
              </a:rPr>
              <a:t>data </a:t>
            </a:r>
            <a:r>
              <a:rPr lang="en-GB" sz="2000" smtClean="0">
                <a:solidFill>
                  <a:srgbClr val="0070C0"/>
                </a:solidFill>
              </a:rPr>
              <a:t>and metadata</a:t>
            </a:r>
            <a:r>
              <a:rPr lang="en-GB" sz="2000">
                <a:solidFill>
                  <a:srgbClr val="0070C0"/>
                </a:solidFill>
              </a:rPr>
              <a:t>; (meta)data should use vocabularies that follow FAIR </a:t>
            </a:r>
            <a:r>
              <a:rPr lang="en-GB" sz="2000">
                <a:solidFill>
                  <a:srgbClr val="0070C0"/>
                </a:solidFill>
              </a:rPr>
              <a:t>principles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>
                <a:solidFill>
                  <a:srgbClr val="0070C0"/>
                </a:solidFill>
              </a:rPr>
              <a:t>FAIR aims to optimise the reuse of </a:t>
            </a:r>
            <a:r>
              <a:rPr lang="en-GB" sz="2000">
                <a:solidFill>
                  <a:srgbClr val="0070C0"/>
                </a:solidFill>
              </a:rPr>
              <a:t>data</a:t>
            </a:r>
            <a:r>
              <a:rPr lang="en-GB" sz="2000" smtClean="0">
                <a:solidFill>
                  <a:srgbClr val="0070C0"/>
                </a:solidFill>
              </a:rPr>
              <a:t>. Metadata </a:t>
            </a:r>
            <a:r>
              <a:rPr lang="en-GB" sz="2000">
                <a:solidFill>
                  <a:srgbClr val="0070C0"/>
                </a:solidFill>
              </a:rPr>
              <a:t>and data should be well-described so that they can </a:t>
            </a:r>
            <a:r>
              <a:rPr lang="en-GB" sz="2000">
                <a:solidFill>
                  <a:srgbClr val="0070C0"/>
                </a:solidFill>
              </a:rPr>
              <a:t>be </a:t>
            </a:r>
            <a:r>
              <a:rPr lang="en-GB" sz="2000" smtClean="0">
                <a:solidFill>
                  <a:srgbClr val="0070C0"/>
                </a:solidFill>
              </a:rPr>
              <a:t>replicated </a:t>
            </a:r>
            <a:r>
              <a:rPr lang="en-GB" sz="2000">
                <a:solidFill>
                  <a:srgbClr val="0070C0"/>
                </a:solidFill>
              </a:rPr>
              <a:t>and/or combined in different settings. The </a:t>
            </a:r>
            <a:r>
              <a:rPr lang="en-GB" sz="2000">
                <a:solidFill>
                  <a:srgbClr val="0070C0"/>
                </a:solidFill>
              </a:rPr>
              <a:t>conditions </a:t>
            </a:r>
            <a:r>
              <a:rPr lang="en-GB" sz="2000" smtClean="0">
                <a:solidFill>
                  <a:srgbClr val="0070C0"/>
                </a:solidFill>
              </a:rPr>
              <a:t>attached to reuse </a:t>
            </a:r>
            <a:r>
              <a:rPr lang="en-GB" sz="2000">
                <a:solidFill>
                  <a:srgbClr val="0070C0"/>
                </a:solidFill>
              </a:rPr>
              <a:t>of </a:t>
            </a:r>
            <a:r>
              <a:rPr lang="en-GB" sz="2000">
                <a:solidFill>
                  <a:srgbClr val="0070C0"/>
                </a:solidFill>
              </a:rPr>
              <a:t>(</a:t>
            </a:r>
            <a:r>
              <a:rPr lang="en-GB" sz="2000" smtClean="0">
                <a:solidFill>
                  <a:srgbClr val="0070C0"/>
                </a:solidFill>
              </a:rPr>
              <a:t>meta)data, </a:t>
            </a:r>
            <a:r>
              <a:rPr lang="en-GB" sz="2000">
                <a:solidFill>
                  <a:srgbClr val="0070C0"/>
                </a:solidFill>
              </a:rPr>
              <a:t>or the absence of conditions</a:t>
            </a:r>
            <a:r>
              <a:rPr lang="en-GB" sz="2000">
                <a:solidFill>
                  <a:srgbClr val="0070C0"/>
                </a:solidFill>
              </a:rPr>
              <a:t>, </a:t>
            </a:r>
            <a:r>
              <a:rPr lang="en-GB" sz="2000" smtClean="0">
                <a:solidFill>
                  <a:srgbClr val="0070C0"/>
                </a:solidFill>
              </a:rPr>
              <a:t>should </a:t>
            </a:r>
            <a:r>
              <a:rPr lang="en-GB" sz="2000">
                <a:solidFill>
                  <a:srgbClr val="0070C0"/>
                </a:solidFill>
              </a:rPr>
              <a:t>be stated </a:t>
            </a:r>
            <a:r>
              <a:rPr lang="en-GB" sz="2000">
                <a:solidFill>
                  <a:srgbClr val="0070C0"/>
                </a:solidFill>
              </a:rPr>
              <a:t>with </a:t>
            </a:r>
            <a:r>
              <a:rPr lang="en-GB" sz="2000" smtClean="0">
                <a:solidFill>
                  <a:srgbClr val="0070C0"/>
                </a:solidFill>
              </a:rPr>
              <a:t>a clear </a:t>
            </a:r>
            <a:r>
              <a:rPr lang="en-GB" sz="2000">
                <a:solidFill>
                  <a:srgbClr val="0070C0"/>
                </a:solidFill>
              </a:rPr>
              <a:t>and accessible </a:t>
            </a:r>
            <a:r>
              <a:rPr lang="en-GB" sz="2000">
                <a:solidFill>
                  <a:srgbClr val="0070C0"/>
                </a:solidFill>
              </a:rPr>
              <a:t>license(s</a:t>
            </a:r>
            <a:r>
              <a:rPr lang="en-GB" sz="2000" smtClean="0">
                <a:solidFill>
                  <a:srgbClr val="0070C0"/>
                </a:solidFill>
              </a:rPr>
              <a:t>). </a:t>
            </a:r>
          </a:p>
          <a:p>
            <a:endParaRPr lang="en-GB" sz="2000">
              <a:solidFill>
                <a:srgbClr val="0070C0"/>
              </a:solidFill>
            </a:endParaRPr>
          </a:p>
          <a:p>
            <a:r>
              <a:rPr lang="en-GB" sz="2000" smtClean="0">
                <a:solidFill>
                  <a:srgbClr val="0070C0"/>
                </a:solidFill>
              </a:rPr>
              <a:t>Credits[4]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958</Words>
  <Application>Microsoft Office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Interoperable</vt:lpstr>
      <vt:lpstr>Reusable</vt:lpstr>
      <vt:lpstr>Reusable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Pauline Ward</cp:lastModifiedBy>
  <cp:revision>58</cp:revision>
  <dcterms:created xsi:type="dcterms:W3CDTF">2021-05-18T22:49:39Z</dcterms:created>
  <dcterms:modified xsi:type="dcterms:W3CDTF">2022-08-19T10:36:14Z</dcterms:modified>
</cp:coreProperties>
</file>