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9" r:id="rId6"/>
    <p:sldId id="261" r:id="rId7"/>
    <p:sldId id="260" r:id="rId8"/>
    <p:sldId id="265" r:id="rId9"/>
    <p:sldId id="281" r:id="rId10"/>
    <p:sldId id="282" r:id="rId11"/>
    <p:sldId id="272" r:id="rId12"/>
    <p:sldId id="271" r:id="rId13"/>
    <p:sldId id="274" r:id="rId14"/>
    <p:sldId id="273" r:id="rId15"/>
    <p:sldId id="283" r:id="rId16"/>
    <p:sldId id="284" r:id="rId17"/>
    <p:sldId id="266" r:id="rId18"/>
    <p:sldId id="277" r:id="rId19"/>
    <p:sldId id="278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3" autoAdjust="0"/>
    <p:restoredTop sz="86410"/>
  </p:normalViewPr>
  <p:slideViewPr>
    <p:cSldViewPr snapToGrid="0">
      <p:cViewPr varScale="1">
        <p:scale>
          <a:sx n="91" d="100"/>
          <a:sy n="91" d="100"/>
        </p:scale>
        <p:origin x="90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A194F-1EDC-44D6-902F-D21F13A5BCE4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2A17F-794C-4A77-AA96-79958382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Please see webpage or etherpad for the detailed instructions for exercise 1a. </a:t>
            </a:r>
          </a:p>
          <a:p>
            <a:r>
              <a:rPr lang="en-GB"/>
              <a:t>This example is from a real</a:t>
            </a:r>
            <a:r>
              <a:rPr lang="en-GB" baseline="0"/>
              <a:t> reference given on t</a:t>
            </a:r>
            <a:r>
              <a:rPr lang="en-GB"/>
              <a:t>he antibody</a:t>
            </a:r>
            <a:r>
              <a:rPr lang="en-GB" baseline="0"/>
              <a:t> </a:t>
            </a:r>
            <a:r>
              <a:rPr lang="en-GB"/>
              <a:t>supplier website</a:t>
            </a:r>
            <a:r>
              <a:rPr lang="en-GB" baseline="0"/>
              <a:t> </a:t>
            </a:r>
            <a:r>
              <a:rPr lang="en-GB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citing the Meng Yu paper: </a:t>
            </a:r>
          </a:p>
          <a:p>
            <a:r>
              <a:rPr lang="en-GB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https://www.sigmaaldrich.com/GB/en/product/sigma/sab1400284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2A17F-794C-4A77-AA96-7995838280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16/01/2024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16/01/2024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16/01/2024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16/01/2024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16/01/2024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16/01/2024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16/01/2024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16/01/2024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d.carpentries.org/fair-4-leaders-begins-20YY-MM-D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dentifiers.org/SO:000016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12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Being FAIR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5498" y="5785681"/>
            <a:ext cx="7747345" cy="469783"/>
            <a:chOff x="335498" y="5785681"/>
            <a:chExt cx="7747345" cy="4697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1D6036-BCDA-4EC7-9653-F205FE226493}"/>
                </a:ext>
              </a:extLst>
            </p:cNvPr>
            <p:cNvSpPr txBox="1"/>
            <p:nvPr/>
          </p:nvSpPr>
          <p:spPr>
            <a:xfrm>
              <a:off x="1092764" y="5835907"/>
              <a:ext cx="69900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/>
                <a:t>Open </a:t>
              </a:r>
              <a:r>
                <a:rPr lang="en-GB">
                  <a:hlinkClick r:id="rId2"/>
                </a:rPr>
                <a:t>https://pad.carpentries.org/fair-4-leaders-begins-20YY-MM-DD</a:t>
              </a:r>
              <a:r>
                <a:rPr lang="en-GB"/>
                <a:t>  </a:t>
              </a:r>
              <a:endParaRPr lang="en-GB" dirty="0">
                <a:highlight>
                  <a:srgbClr val="FFFF00"/>
                </a:highlight>
              </a:endParaRPr>
            </a:p>
          </p:txBody>
        </p:sp>
        <p:sp>
          <p:nvSpPr>
            <p:cNvPr id="7" name="Arrow: Down 7">
              <a:extLst>
                <a:ext uri="{FF2B5EF4-FFF2-40B4-BE49-F238E27FC236}">
                  <a16:creationId xmlns:a16="http://schemas.microsoft.com/office/drawing/2014/main" id="{490697C4-1D52-44B3-9145-1E4126021820}"/>
                </a:ext>
              </a:extLst>
            </p:cNvPr>
            <p:cNvSpPr/>
            <p:nvPr/>
          </p:nvSpPr>
          <p:spPr>
            <a:xfrm rot="16200000">
              <a:off x="410999" y="5710180"/>
              <a:ext cx="469783" cy="6207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in biological practice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690688"/>
            <a:ext cx="10925666" cy="30469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Findable &amp; Accessible  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Deposit data to an external, reputable </a:t>
            </a:r>
            <a:r>
              <a:rPr lang="en-GB" sz="2400" b="1" dirty="0">
                <a:solidFill>
                  <a:srgbClr val="0070C0"/>
                </a:solidFill>
              </a:rPr>
              <a:t>public repository</a:t>
            </a:r>
            <a:r>
              <a:rPr lang="en-GB" sz="2400" dirty="0">
                <a:solidFill>
                  <a:srgbClr val="0070C0"/>
                </a:solidFill>
              </a:rPr>
              <a:t>.</a:t>
            </a:r>
            <a:endParaRPr lang="en-GB" sz="2400" dirty="0">
              <a:solidFill>
                <a:srgbClr val="0070C0"/>
              </a:solidFill>
              <a:cs typeface="Calibri"/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Repositories provide </a:t>
            </a:r>
            <a:r>
              <a:rPr lang="en-GB" sz="2400" b="1" dirty="0">
                <a:solidFill>
                  <a:srgbClr val="0070C0"/>
                </a:solidFill>
              </a:rPr>
              <a:t>persistent identifiers </a:t>
            </a:r>
            <a:r>
              <a:rPr lang="en-GB" sz="2400" dirty="0">
                <a:solidFill>
                  <a:srgbClr val="0070C0"/>
                </a:solidFill>
              </a:rPr>
              <a:t>(PIDs), catalogue options, advanced metadata searching, and download statistics.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Some repositories can also host private data or provide embargo periods, meaning access to all data can be delayed.</a:t>
            </a:r>
            <a:endParaRPr lang="en-GB" sz="2400" dirty="0">
              <a:solidFill>
                <a:srgbClr val="0070C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31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17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persistent identifier is a long-lasting reference to a digital resource.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Digital Object Identifier </a:t>
            </a:r>
            <a:r>
              <a:rPr lang="en-GB" dirty="0">
                <a:hlinkClick r:id="rId2"/>
              </a:rPr>
              <a:t>(DOI)</a:t>
            </a:r>
            <a:r>
              <a:rPr lang="en-GB" dirty="0"/>
              <a:t> (prefix doi.org in the web links). 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https://doi.org/10.1038/</a:t>
            </a:r>
            <a:r>
              <a:rPr lang="en-GB" dirty="0">
                <a:solidFill>
                  <a:srgbClr val="7030A0"/>
                </a:solidFill>
                <a:hlinkClick r:id="rId3"/>
              </a:rPr>
              <a:t>sdata.2016.18</a:t>
            </a:r>
            <a:r>
              <a:rPr lang="en-GB" dirty="0"/>
              <a:t> resolves to the FAIR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Repositories often maintain web addresses in a stable form (permalinks) http://&lt;repository.address&gt;/&lt;identifier&gt;.</a:t>
            </a:r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>
                <a:hlinkClick r:id="rId4"/>
              </a:rPr>
              <a:t>http://identifiers.org/</a:t>
            </a:r>
            <a:r>
              <a:rPr lang="en-GB" dirty="0">
                <a:solidFill>
                  <a:srgbClr val="7030A0"/>
                </a:solidFill>
                <a:hlinkClick r:id="rId4"/>
              </a:rPr>
              <a:t>SO:0000167</a:t>
            </a:r>
            <a:r>
              <a:rPr lang="en-GB" dirty="0"/>
              <a:t> defines promoter role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9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standard</a:t>
            </a:r>
            <a:r>
              <a:rPr lang="pl-PL"/>
              <a:t>(common)</a:t>
            </a:r>
            <a:r>
              <a:rPr lang="en-GB"/>
              <a:t> </a:t>
            </a:r>
            <a:r>
              <a:rPr lang="en-GB" dirty="0"/>
              <a:t>or open-source file formats where possible (domain specific)</a:t>
            </a:r>
          </a:p>
          <a:p>
            <a:r>
              <a:rPr lang="pl-PL" dirty="0"/>
              <a:t>U</a:t>
            </a:r>
            <a:r>
              <a:rPr lang="en-GB" dirty="0"/>
              <a:t>se .csv or .xlsx files for numerical data. </a:t>
            </a:r>
            <a:r>
              <a:rPr lang="en-GB" b="1" dirty="0"/>
              <a:t>Never</a:t>
            </a:r>
            <a:r>
              <a:rPr lang="en-GB" dirty="0"/>
              <a:t> share data tables as word or .pdf</a:t>
            </a:r>
          </a:p>
          <a:p>
            <a:r>
              <a:rPr lang="en-GB" dirty="0"/>
              <a:t>Provide underlying numerical data for all plots and graphs</a:t>
            </a:r>
          </a:p>
          <a:p>
            <a:r>
              <a:rPr lang="en-GB" dirty="0"/>
              <a:t>Convert proprietary formats to open and/or standard ones, and convert binary formats to plain text. Whenever practicable, without losing the meaning of the data. For example convert Snapgene to Genbank/SBOL, microscopy multistack images to OME-TIFF 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5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412"/>
            <a:ext cx="10515600" cy="35512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write a README file describing the data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r>
              <a:rPr lang="en-GB" dirty="0"/>
              <a:t>Use standard (meta)data formats (e.g. SBML, SBOL)</a:t>
            </a:r>
          </a:p>
          <a:p>
            <a:r>
              <a:rPr lang="en-GB" dirty="0"/>
              <a:t>follow Minimum Information Standards </a:t>
            </a:r>
          </a:p>
          <a:p>
            <a:pPr marL="0" indent="0">
              <a:buNone/>
            </a:pPr>
            <a:r>
              <a:rPr lang="en-GB" dirty="0"/>
              <a:t>   (e.g. MIAME -Minimum Information About a Microarray Experiment)</a:t>
            </a:r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</a:t>
            </a:r>
            <a:r>
              <a:rPr lang="en-GB"/>
              <a:t>terms under </a:t>
            </a:r>
            <a:r>
              <a:rPr lang="en-GB" dirty="0"/>
              <a:t>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 – Public record FAIR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</a:rPr>
              <a:t>			</a:t>
            </a:r>
            <a:endParaRPr lang="pl-PL" dirty="0"/>
          </a:p>
          <a:p>
            <a:pPr marL="0" indent="0">
              <a:buNone/>
            </a:pPr>
            <a:r>
              <a:rPr lang="en-GB" dirty="0"/>
              <a:t>Dataset: </a:t>
            </a:r>
            <a:r>
              <a:rPr lang="pl-PL" dirty="0"/>
              <a:t>https://doi.org/10.5281/zenodo.5045374 </a:t>
            </a:r>
          </a:p>
          <a:p>
            <a:pPr marL="0" indent="0">
              <a:buNone/>
            </a:pPr>
            <a:endParaRPr lang="en-GB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070C0"/>
                </a:solidFill>
              </a:rPr>
              <a:t>W</a:t>
            </a:r>
            <a:r>
              <a:rPr lang="pl-PL" sz="3200" dirty="0">
                <a:solidFill>
                  <a:srgbClr val="0070C0"/>
                </a:solidFill>
              </a:rPr>
              <a:t>hat makes it FAIR</a:t>
            </a:r>
            <a:r>
              <a:rPr lang="en-GB" sz="3200" dirty="0">
                <a:solidFill>
                  <a:srgbClr val="0070C0"/>
                </a:solidFill>
              </a:rPr>
              <a:t>?</a:t>
            </a:r>
            <a:endParaRPr lang="pl-PL" sz="3200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928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BB4BE07-838A-42E8-885A-B00934880DB6}"/>
              </a:ext>
            </a:extLst>
          </p:cNvPr>
          <p:cNvSpPr txBox="1"/>
          <p:nvPr/>
        </p:nvSpPr>
        <p:spPr>
          <a:xfrm>
            <a:off x="635001" y="1536174"/>
            <a:ext cx="109855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F: </a:t>
            </a:r>
            <a:r>
              <a:rPr lang="en-GB" sz="2400" dirty="0">
                <a:solidFill>
                  <a:srgbClr val="0070C0"/>
                </a:solidFill>
              </a:rPr>
              <a:t>PID (DOI), metadata for discoverability (keywords and subject, title, description)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b="1" dirty="0">
                <a:solidFill>
                  <a:srgbClr val="0070C0"/>
                </a:solidFill>
              </a:rPr>
              <a:t>A: </a:t>
            </a:r>
            <a:r>
              <a:rPr lang="en-GB" sz="2400" dirty="0">
                <a:solidFill>
                  <a:srgbClr val="0070C0"/>
                </a:solidFill>
              </a:rPr>
              <a:t>Data can be downloaded; access to stats on downloads and views 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b="1" dirty="0">
                <a:solidFill>
                  <a:srgbClr val="0070C0"/>
                </a:solidFill>
              </a:rPr>
              <a:t>I: </a:t>
            </a:r>
            <a:r>
              <a:rPr lang="en-GB" sz="2400" dirty="0">
                <a:solidFill>
                  <a:srgbClr val="0070C0"/>
                </a:solidFill>
              </a:rPr>
              <a:t>Common file formats (.csv, .</a:t>
            </a:r>
            <a:r>
              <a:rPr lang="en-GB" sz="2400" dirty="0" err="1">
                <a:solidFill>
                  <a:srgbClr val="0070C0"/>
                </a:solidFill>
              </a:rPr>
              <a:t>tif</a:t>
            </a:r>
            <a:r>
              <a:rPr lang="en-GB" sz="2400" dirty="0">
                <a:solidFill>
                  <a:srgbClr val="0070C0"/>
                </a:solidFill>
              </a:rPr>
              <a:t>, .nd2)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Metadata elements can be exported in different metadata standard formats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b="1" dirty="0">
                <a:solidFill>
                  <a:srgbClr val="0070C0"/>
                </a:solidFill>
              </a:rPr>
              <a:t>R: </a:t>
            </a:r>
            <a:r>
              <a:rPr lang="en-GB" sz="2400" dirty="0">
                <a:solidFill>
                  <a:srgbClr val="0070C0"/>
                </a:solidFill>
              </a:rPr>
              <a:t>well described (README), clear license, links that associates with other related resources (where it is published and related works) 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F79A3B-183F-4584-BC4A-808958D032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Exercise 2 – Public record FAIR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45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and You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8367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≠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9BD6-BAAF-4519-B94F-6622E5C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FAIR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193-87B7-4BD2-8E48-88EF0192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Answer the quiz questions on the webpage. </a:t>
            </a:r>
            <a:endParaRPr lang="en-GB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D4B0B788-F517-924B-9CF6-FFB77C28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93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</a:t>
            </a:r>
            <a:r>
              <a:rPr lang="en-GB" sz="4000"/>
              <a:t>is research data</a:t>
            </a:r>
            <a:r>
              <a:rPr lang="en-GB" sz="4000" dirty="0"/>
              <a:t>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69" y="1261964"/>
            <a:ext cx="6860894" cy="1561628"/>
          </a:xfr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"Research data [is] collected, observed or generated for the purpose of analysis, to produce and validate original research results [.. ie] whatever is necessary to verify or reproduce research findings, or to gain a richer understanding of them"</a:t>
            </a:r>
          </a:p>
          <a:p>
            <a:pPr marL="457200" lvl="1" indent="0" algn="ctr">
              <a:buNone/>
            </a:pP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Research Data MANTRA, University of Edinburgh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 txBox="1">
            <a:spLocks/>
          </p:cNvSpPr>
          <p:nvPr/>
        </p:nvSpPr>
        <p:spPr>
          <a:xfrm>
            <a:off x="408063" y="3063687"/>
            <a:ext cx="8873778" cy="3337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GB" sz="2000"/>
              <a:t>Data does not only mean Excel files or readings</a:t>
            </a:r>
            <a:br>
              <a:rPr lang="en-GB" sz="2000"/>
            </a:br>
            <a:r>
              <a:rPr lang="en-GB" sz="2000"/>
              <a:t>from a machine. </a:t>
            </a:r>
            <a:r>
              <a:rPr lang="en-GB" sz="2000" b="1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00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000"/>
              <a:t>information about biological materials, </a:t>
            </a:r>
            <a:br>
              <a:rPr lang="en-GB" sz="2000"/>
            </a:br>
            <a:r>
              <a:rPr lang="en-GB" sz="2000"/>
              <a:t>like strain or patient details</a:t>
            </a:r>
          </a:p>
          <a:p>
            <a:pPr>
              <a:lnSpc>
                <a:spcPct val="120000"/>
              </a:lnSpc>
            </a:pPr>
            <a:r>
              <a:rPr lang="en-GB" sz="2000"/>
              <a:t>recipes, laboratory and measurement protocols</a:t>
            </a:r>
            <a:endParaRPr lang="pl-PL" sz="2000"/>
          </a:p>
          <a:p>
            <a:pPr>
              <a:lnSpc>
                <a:spcPct val="120000"/>
              </a:lnSpc>
            </a:pPr>
            <a:r>
              <a:rPr lang="pl-PL" sz="2000"/>
              <a:t>models</a:t>
            </a:r>
            <a:endParaRPr lang="en-GB" sz="2000"/>
          </a:p>
          <a:p>
            <a:pPr>
              <a:lnSpc>
                <a:spcPct val="120000"/>
              </a:lnSpc>
            </a:pPr>
            <a:r>
              <a:rPr lang="en-GB" sz="2000"/>
              <a:t>scripts, analysis procedures, and custom software are also considered data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Research data MANTRA ('Research Data Management training') – Research data in context, University of Edinburgh </a:t>
            </a:r>
            <a:br>
              <a:rPr lang="en-GB"/>
            </a:br>
            <a:r>
              <a:rPr lang="en-GB"/>
              <a:t>https://mantra.ed.ac.uk</a:t>
            </a:r>
            <a:br>
              <a:rPr lang="en-GB"/>
            </a:b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Lab microscope photo image - CSIRO, CC BY 3.0, via Wikimedia Commons https://commons.wikimedia.org/wiki/File:CSIRO_ScienceImage_435_Scientist_using_microscope.jpg </a:t>
            </a:r>
          </a:p>
          <a:p>
            <a:pPr marL="514350" indent="-514350">
              <a:buFont typeface="+mj-lt"/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FAIR logo - SangyaPundir, CC BY-SA 4.0 via Wikimedia Commons </a:t>
            </a:r>
            <a:br>
              <a:rPr lang="en-GB"/>
            </a:br>
            <a:r>
              <a:rPr lang="en-GB"/>
              <a:t>https://upload.wikimedia.org/wikipedia/commons/thumb/a/aa/FAIR_data_principles.jpg/800px-FAIR_data_principles.jpg </a:t>
            </a:r>
            <a:br>
              <a:rPr lang="en-GB"/>
            </a:b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FAIR Principles, GO FAIR Initiative </a:t>
            </a:r>
            <a:br>
              <a:rPr lang="en-GB"/>
            </a:br>
            <a:r>
              <a:rPr lang="en-GB"/>
              <a:t>www.go-fair.org/fair-principles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8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We're going to do an exercise looking at some real research data.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34911" y="6176963"/>
            <a:ext cx="739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Image: See Credits [2]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25" y="2320387"/>
            <a:ext cx="3677760" cy="36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1a: Impossible </a:t>
            </a:r>
            <a:r>
              <a:rPr lang="en-GB" dirty="0"/>
              <a:t>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1b: Impossible </a:t>
            </a:r>
            <a:r>
              <a:rPr lang="en-GB" dirty="0"/>
              <a:t>average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find the right data table and </a:t>
            </a:r>
            <a:r>
              <a:rPr lang="en-GB" dirty="0"/>
              <a:t>column</a:t>
            </a:r>
          </a:p>
          <a:p>
            <a:r>
              <a:rPr lang="pl-PL" dirty="0"/>
              <a:t>Numerical data in pdf not suitable for calculations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</a:t>
            </a:r>
            <a:r>
              <a:rPr lang="en-GB"/>
              <a:t>protocol was difficult </a:t>
            </a:r>
            <a:r>
              <a:rPr lang="en-GB" dirty="0"/>
              <a:t>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 dirty="0">
                <a:solidFill>
                  <a:srgbClr val="0070C0"/>
                </a:solidFill>
              </a:rPr>
              <a:t>: 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persistent identifiers pointing </a:t>
            </a:r>
            <a:r>
              <a:rPr lang="pl-PL" sz="2000" dirty="0">
                <a:solidFill>
                  <a:srgbClr val="0070C0"/>
                </a:solidFill>
              </a:rPr>
              <a:t>to the data</a:t>
            </a:r>
            <a:endParaRPr lang="pl-PL" sz="2000" dirty="0">
              <a:solidFill>
                <a:srgbClr val="0070C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descriptions that allow discovery</a:t>
            </a:r>
            <a:r>
              <a:rPr lang="pl-PL" sz="2000" dirty="0">
                <a:solidFill>
                  <a:srgbClr val="0070C0"/>
                </a:solidFill>
              </a:rPr>
              <a:t> by</a:t>
            </a:r>
            <a:r>
              <a:rPr lang="en-GB" sz="2000" dirty="0">
                <a:solidFill>
                  <a:srgbClr val="0070C0"/>
                </a:solidFill>
              </a:rPr>
              <a:t> both humans and computers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(meta)data retrieval</a:t>
            </a:r>
            <a:r>
              <a:rPr lang="pl-PL" sz="2000" dirty="0">
                <a:solidFill>
                  <a:srgbClr val="0070C0"/>
                </a:solidFill>
              </a:rPr>
              <a:t> by standard protocols (http)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metadata available even when the data are no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endParaRPr lang="en-GB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(meta)data saved in open/common format (</a:t>
            </a:r>
            <a:r>
              <a:rPr lang="en-GB" sz="2000" dirty="0">
                <a:solidFill>
                  <a:srgbClr val="0070C0"/>
                </a:solidFill>
              </a:rPr>
              <a:t>interpretable for various tools</a:t>
            </a:r>
            <a:r>
              <a:rPr lang="pl-PL" sz="20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pl-PL" sz="2000" dirty="0">
                <a:solidFill>
                  <a:srgbClr val="0070C0"/>
                </a:solidFill>
              </a:rPr>
              <a:t>m</a:t>
            </a:r>
            <a:r>
              <a:rPr lang="en-GB" sz="2000" dirty="0">
                <a:solidFill>
                  <a:srgbClr val="0070C0"/>
                </a:solidFill>
              </a:rPr>
              <a:t>eta)data should use vocabularies that follow FAIR principles.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data should be well-described so that they can be replicated and/or combined in different settings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conditions of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r>
              <a:rPr lang="en-GB" sz="2000" dirty="0">
                <a:solidFill>
                  <a:srgbClr val="0070C0"/>
                </a:solidFill>
              </a:rPr>
              <a:t>he reuse should be stated with </a:t>
            </a:r>
            <a:r>
              <a:rPr lang="pl-PL" sz="2000" dirty="0">
                <a:solidFill>
                  <a:srgbClr val="0070C0"/>
                </a:solidFill>
              </a:rPr>
              <a:t>a </a:t>
            </a:r>
            <a:r>
              <a:rPr lang="en-GB" sz="2000" dirty="0">
                <a:solidFill>
                  <a:srgbClr val="0070C0"/>
                </a:solidFill>
              </a:rPr>
              <a:t>clear license</a:t>
            </a:r>
          </a:p>
        </p:txBody>
      </p:sp>
    </p:spTree>
    <p:extLst>
      <p:ext uri="{BB962C8B-B14F-4D97-AF65-F5344CB8AC3E}">
        <p14:creationId xmlns:p14="http://schemas.microsoft.com/office/powerpoint/2010/main" val="105064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1105</Words>
  <Application>Microsoft Office PowerPoint</Application>
  <PresentationFormat>Widescreen</PresentationFormat>
  <Paragraphs>130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Office Theme</vt:lpstr>
      <vt:lpstr>Being FAIR</vt:lpstr>
      <vt:lpstr>What is research data?</vt:lpstr>
      <vt:lpstr>Data from publications</vt:lpstr>
      <vt:lpstr>Exercise 1a: Impossible protocol</vt:lpstr>
      <vt:lpstr>Exercise 1b: Impossible average</vt:lpstr>
      <vt:lpstr>Common problems</vt:lpstr>
      <vt:lpstr>Common problems</vt:lpstr>
      <vt:lpstr>FAIR principles</vt:lpstr>
      <vt:lpstr>FAIR principles</vt:lpstr>
      <vt:lpstr>FAIR in biological practice</vt:lpstr>
      <vt:lpstr>Persistent identifiers (PIDs)</vt:lpstr>
      <vt:lpstr>Interoperable</vt:lpstr>
      <vt:lpstr>Reusable</vt:lpstr>
      <vt:lpstr>Reusable</vt:lpstr>
      <vt:lpstr>Exercise 2 – Public record FAIR elements</vt:lpstr>
      <vt:lpstr>PowerPoint Presentation</vt:lpstr>
      <vt:lpstr>FAIR and You</vt:lpstr>
      <vt:lpstr>FAIR vs Open Science</vt:lpstr>
      <vt:lpstr>FAIR quiz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Tomasz Zielinski</cp:lastModifiedBy>
  <cp:revision>83</cp:revision>
  <dcterms:created xsi:type="dcterms:W3CDTF">2021-05-18T22:49:39Z</dcterms:created>
  <dcterms:modified xsi:type="dcterms:W3CDTF">2024-01-16T11:45:35Z</dcterms:modified>
</cp:coreProperties>
</file>