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0" r:id="rId2"/>
    <p:sldId id="293" r:id="rId3"/>
    <p:sldId id="259" r:id="rId4"/>
    <p:sldId id="309" r:id="rId5"/>
    <p:sldId id="292" r:id="rId6"/>
    <p:sldId id="295" r:id="rId7"/>
    <p:sldId id="311" r:id="rId8"/>
    <p:sldId id="312" r:id="rId9"/>
    <p:sldId id="313" r:id="rId10"/>
    <p:sldId id="314" r:id="rId11"/>
    <p:sldId id="298" r:id="rId12"/>
    <p:sldId id="315" r:id="rId13"/>
    <p:sldId id="320" r:id="rId14"/>
    <p:sldId id="301" r:id="rId15"/>
    <p:sldId id="300" r:id="rId16"/>
    <p:sldId id="316" r:id="rId17"/>
    <p:sldId id="302" r:id="rId18"/>
    <p:sldId id="303" r:id="rId19"/>
    <p:sldId id="308" r:id="rId20"/>
    <p:sldId id="317" r:id="rId21"/>
    <p:sldId id="304" r:id="rId22"/>
    <p:sldId id="322" r:id="rId23"/>
    <p:sldId id="307" r:id="rId24"/>
    <p:sldId id="32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75879" autoAdjust="0"/>
  </p:normalViewPr>
  <p:slideViewPr>
    <p:cSldViewPr snapToGrid="0">
      <p:cViewPr varScale="1">
        <p:scale>
          <a:sx n="74" d="100"/>
          <a:sy n="74" d="100"/>
        </p:scale>
        <p:origin x="13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24/08/2022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IN A NUTSHELL:</a:t>
            </a:r>
            <a:r>
              <a:rPr lang="en-GB" baseline="0" smtClean="0"/>
              <a:t> </a:t>
            </a:r>
            <a:endParaRPr lang="en-GB" smtClean="0"/>
          </a:p>
          <a:p>
            <a:r>
              <a:rPr lang="en-GB" smtClean="0"/>
              <a:t>Findable </a:t>
            </a:r>
            <a:r>
              <a:rPr lang="en-GB" dirty="0"/>
              <a:t>-&gt;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nonprofit organization that provides long-term access to its contents at no cost to users. The base DPC per data submission is $120 USD. Access is free.</a:t>
            </a:r>
          </a:p>
          <a:p>
            <a:endParaRPr lang="en-GB" dirty="0"/>
          </a:p>
          <a:p>
            <a:r>
              <a:rPr lang="en-GB" dirty="0"/>
              <a:t>Zenodo built and operated by CERN and OpenAIRE to ensure that everyone can join in Open Science.</a:t>
            </a:r>
          </a:p>
          <a:p>
            <a:endParaRPr lang="en-GB" dirty="0"/>
          </a:p>
          <a:p>
            <a:r>
              <a:rPr lang="en-GB" dirty="0"/>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endParaRPr lang="en-GB" dirty="0"/>
          </a:p>
          <a:p>
            <a:r>
              <a:rPr lang="en-GB" dirty="0"/>
              <a:t>Dataverse is funded by Harvard with additional support from the Alfred P. Sloan Foundation, National Science Foundation, National Institutes of Health, Helmsley Charitable Trust, IQSS's Henry A. Murray Research Archive, and many others</a:t>
            </a:r>
            <a:r>
              <a:rPr lang="en-GB"/>
              <a:t>. </a:t>
            </a:r>
            <a:r>
              <a:rPr lang="en-GB" smtClean="0"/>
              <a:t>There are over</a:t>
            </a:r>
            <a:r>
              <a:rPr lang="en-GB" baseline="0" smtClean="0"/>
              <a:t> eighty repositories using the DataVerse project's repository software; the Harvard DataVerse repository accepts data from all researchers from any discipline. </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dirty="0"/>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24/08/2022</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24/08/2022</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fair-4-leaders-begins-20YY-MM-D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35498" y="5785681"/>
            <a:ext cx="7747345" cy="469783"/>
            <a:chOff x="335498" y="5785681"/>
            <a:chExt cx="7747345" cy="469783"/>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a:t>Open </a:t>
              </a:r>
              <a:r>
                <a:rPr lang="en-GB" smtClean="0">
                  <a:hlinkClick r:id="rId2"/>
                </a:rPr>
                <a:t>https://pad.carpentries.org/fair-4-leaders-begins-20YY-MM-DD</a:t>
              </a:r>
              <a:r>
                <a:rPr lang="en-GB" smtClean="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pl-PL" sz="4000" dirty="0" smtClean="0">
                <a:solidFill>
                  <a:srgbClr val="0070C0"/>
                </a:solidFill>
              </a:rPr>
              <a:t>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a:t>
            </a:r>
            <a:r>
              <a:rPr lang="en-GB" sz="2400" b="0" i="0">
                <a:solidFill>
                  <a:srgbClr val="333333"/>
                </a:solidFill>
                <a:effectLst/>
                <a:latin typeface="Ubuntu"/>
              </a:rPr>
              <a:t>from </a:t>
            </a:r>
            <a:r>
              <a:rPr lang="en-GB" sz="2400" b="0" i="0" smtClean="0">
                <a:solidFill>
                  <a:srgbClr val="333333"/>
                </a:solidFill>
                <a:effectLst/>
                <a:latin typeface="Ubuntu"/>
              </a:rPr>
              <a:t>your paper</a:t>
            </a:r>
            <a:r>
              <a:rPr lang="en-GB" sz="2400" b="0" i="0" dirty="0">
                <a:solidFill>
                  <a:srgbClr val="333333"/>
                </a:solidFill>
                <a:effectLst/>
                <a:latin typeface="Ubuntu"/>
              </a:rPr>
              <a:t>. It gives access to all files, allowing you to cite the data as well (or instead of) </a:t>
            </a:r>
            <a:r>
              <a:rPr lang="en-GB" sz="2400" b="0" i="0">
                <a:solidFill>
                  <a:srgbClr val="333333"/>
                </a:solidFill>
                <a:effectLst/>
                <a:latin typeface="Ubuntu"/>
              </a:rPr>
              <a:t>the </a:t>
            </a:r>
            <a:r>
              <a:rPr lang="en-GB" sz="2400" b="0" i="0" smtClean="0">
                <a:solidFill>
                  <a:srgbClr val="333333"/>
                </a:solidFill>
                <a:effectLst/>
                <a:latin typeface="Ubuntu"/>
              </a:rPr>
              <a:t>paper. </a:t>
            </a:r>
          </a:p>
          <a:p>
            <a:endParaRPr lang="en-GB" sz="2400">
              <a:solidFill>
                <a:srgbClr val="333333"/>
              </a:solidFill>
              <a:latin typeface="Ubuntu"/>
            </a:endParaRPr>
          </a:p>
          <a:p>
            <a:r>
              <a:rPr lang="en-GB" sz="2400" b="0" i="0" smtClean="0">
                <a:solidFill>
                  <a:srgbClr val="333333"/>
                </a:solidFill>
                <a:effectLst/>
                <a:latin typeface="Ubuntu"/>
              </a:rPr>
              <a:t>However</a:t>
            </a:r>
            <a:r>
              <a:rPr lang="en-GB" sz="2400" b="0" i="0" dirty="0">
                <a:solidFill>
                  <a:srgbClr val="333333"/>
                </a:solidFill>
                <a:effectLst/>
                <a:latin typeface="Ubuntu"/>
              </a:rPr>
              <a:t>, it is not (always) good for discovery, and does not </a:t>
            </a:r>
            <a:r>
              <a:rPr lang="en-GB" sz="2400" b="0" i="0">
                <a:solidFill>
                  <a:srgbClr val="333333"/>
                </a:solidFill>
                <a:effectLst/>
                <a:latin typeface="Ubuntu"/>
              </a:rPr>
              <a:t>enforce </a:t>
            </a:r>
            <a:r>
              <a:rPr lang="en-GB" sz="2400" b="0" i="0" smtClean="0">
                <a:solidFill>
                  <a:srgbClr val="333333"/>
                </a:solidFill>
                <a:effectLst/>
                <a:latin typeface="Ubuntu"/>
              </a:rPr>
              <a:t>metadata standards, except that a very few </a:t>
            </a:r>
            <a:r>
              <a:rPr lang="pl-PL" sz="2400" b="0" i="0" smtClean="0">
                <a:solidFill>
                  <a:srgbClr val="333333"/>
                </a:solidFill>
                <a:effectLst/>
                <a:latin typeface="Ubuntu"/>
              </a:rPr>
              <a:t>m</a:t>
            </a:r>
            <a:r>
              <a:rPr lang="en-GB" sz="2400" b="0" i="0" smtClean="0">
                <a:solidFill>
                  <a:srgbClr val="333333"/>
                </a:solidFill>
                <a:effectLst/>
                <a:latin typeface="Ubuntu"/>
              </a:rPr>
              <a:t>etadata fields are mandatory! </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4708981"/>
          </a:xfrm>
          <a:prstGeom prst="rect">
            <a:avLst/>
          </a:prstGeom>
        </p:spPr>
        <p:txBody>
          <a:bodyPr wrap="square">
            <a:spAutoFit/>
          </a:bodyPr>
          <a:lstStyle/>
          <a:p>
            <a:pPr marL="285750" indent="-285750">
              <a:lnSpc>
                <a:spcPct val="250000"/>
              </a:lnSpc>
              <a:buFont typeface="Arial" panose="020B0604020202020204" pitchFamily="34" charset="0"/>
              <a:buChar char="•"/>
              <a:tabLst>
                <a:tab pos="2241550" algn="l"/>
              </a:tabLst>
            </a:pPr>
            <a:r>
              <a:rPr lang="en-GB" sz="2400" smtClean="0">
                <a:solidFill>
                  <a:srgbClr val="0070C0"/>
                </a:solidFill>
              </a:rPr>
              <a:t>UniProt	https</a:t>
            </a:r>
            <a:r>
              <a:rPr lang="en-GB" sz="2400">
                <a:solidFill>
                  <a:srgbClr val="0070C0"/>
                </a:solidFill>
              </a:rPr>
              <a:t>://</a:t>
            </a:r>
            <a:r>
              <a:rPr lang="en-GB" sz="2400" smtClean="0">
                <a:solidFill>
                  <a:srgbClr val="0070C0"/>
                </a:solidFill>
              </a:rPr>
              <a:t>www.uniprot.org </a:t>
            </a:r>
            <a:r>
              <a:rPr lang="en-GB" sz="2400" dirty="0">
                <a:solidFill>
                  <a:srgbClr val="0070C0"/>
                </a:solidFill>
              </a:rPr>
              <a:t>– protein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GenBank	https</a:t>
            </a:r>
            <a:r>
              <a:rPr lang="en-GB" sz="2400">
                <a:solidFill>
                  <a:srgbClr val="0070C0"/>
                </a:solidFill>
              </a:rPr>
              <a:t>://</a:t>
            </a:r>
            <a:r>
              <a:rPr lang="en-GB" sz="2400" smtClean="0">
                <a:solidFill>
                  <a:srgbClr val="0070C0"/>
                </a:solidFill>
              </a:rPr>
              <a:t>www.ncbi.nlm.nih.gov/genbank </a:t>
            </a:r>
            <a:r>
              <a:rPr lang="en-GB" sz="2400" dirty="0">
                <a:solidFill>
                  <a:srgbClr val="0070C0"/>
                </a:solidFill>
              </a:rPr>
              <a:t>– sequence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GitHub	https</a:t>
            </a:r>
            <a:r>
              <a:rPr lang="en-GB" sz="2400">
                <a:solidFill>
                  <a:srgbClr val="0070C0"/>
                </a:solidFill>
              </a:rPr>
              <a:t>://</a:t>
            </a:r>
            <a:r>
              <a:rPr lang="en-GB" sz="2400" smtClean="0">
                <a:solidFill>
                  <a:srgbClr val="0070C0"/>
                </a:solidFill>
              </a:rPr>
              <a:t>github.com </a:t>
            </a:r>
            <a:r>
              <a:rPr lang="en-GB" sz="2400" dirty="0">
                <a:solidFill>
                  <a:srgbClr val="0070C0"/>
                </a:solidFill>
              </a:rPr>
              <a:t>– </a:t>
            </a:r>
            <a:r>
              <a:rPr lang="en-GB" sz="2400">
                <a:solidFill>
                  <a:srgbClr val="0070C0"/>
                </a:solidFill>
              </a:rPr>
              <a:t>for </a:t>
            </a:r>
            <a:r>
              <a:rPr lang="en-GB" sz="2400" smtClean="0">
                <a:solidFill>
                  <a:srgbClr val="0070C0"/>
                </a:solidFill>
              </a:rPr>
              <a:t>code</a:t>
            </a:r>
          </a:p>
          <a:p>
            <a:pPr marL="285750" indent="-285750">
              <a:lnSpc>
                <a:spcPct val="250000"/>
              </a:lnSpc>
              <a:buFont typeface="Arial" panose="020B0604020202020204" pitchFamily="34" charset="0"/>
              <a:buChar char="•"/>
              <a:tabLst>
                <a:tab pos="2241550" algn="l"/>
              </a:tabLst>
            </a:pPr>
            <a:r>
              <a:rPr lang="en-GB" sz="2400" smtClean="0">
                <a:solidFill>
                  <a:srgbClr val="0070C0"/>
                </a:solidFill>
              </a:rPr>
              <a:t>MetaboLights</a:t>
            </a:r>
            <a:r>
              <a:rPr lang="en-GB" sz="2400">
                <a:solidFill>
                  <a:srgbClr val="0070C0"/>
                </a:solidFill>
              </a:rPr>
              <a:t>	https://www.ebi.ac.uk/metabolights – metabolomics data</a:t>
            </a:r>
            <a:endParaRPr lang="pl-PL" sz="2400">
              <a:solidFill>
                <a:srgbClr val="0070C0"/>
              </a:solidFill>
            </a:endParaRPr>
          </a:p>
          <a:p>
            <a:pPr marL="285750" indent="-285750">
              <a:lnSpc>
                <a:spcPct val="250000"/>
              </a:lnSpc>
              <a:buFont typeface="Arial" panose="020B0604020202020204" pitchFamily="34" charset="0"/>
              <a:buChar char="•"/>
              <a:tabLst>
                <a:tab pos="2241550" algn="l"/>
              </a:tabLst>
            </a:pP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smtClean="0"/>
              <a:t>“</a:t>
            </a:r>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861" y="1803518"/>
            <a:ext cx="1994778" cy="91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159" y="2812762"/>
            <a:ext cx="1776220" cy="8881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27831" y="3477296"/>
            <a:ext cx="2219412" cy="12484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7426" y="5190184"/>
            <a:ext cx="2885968" cy="115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a:t>
            </a:r>
            <a:r>
              <a:rPr lang="pl-PL" sz="2400">
                <a:solidFill>
                  <a:srgbClr val="0070C0"/>
                </a:solidFill>
              </a:rPr>
              <a:t>/ </a:t>
            </a:r>
            <a:r>
              <a:rPr lang="pl-PL" sz="2400" smtClean="0">
                <a:solidFill>
                  <a:srgbClr val="0070C0"/>
                </a:solidFill>
              </a:rPr>
              <a:t>ag</a:t>
            </a:r>
            <a:r>
              <a:rPr lang="en-GB" sz="2400" smtClean="0">
                <a:solidFill>
                  <a:srgbClr val="0070C0"/>
                </a:solidFill>
              </a:rPr>
              <a:t>g</a:t>
            </a:r>
            <a:r>
              <a:rPr lang="pl-PL" sz="2400" smtClean="0">
                <a:solidFill>
                  <a:srgbClr val="0070C0"/>
                </a:solidFill>
              </a:rPr>
              <a:t>regation </a:t>
            </a:r>
            <a:r>
              <a:rPr lang="pl-PL" sz="2400" dirty="0">
                <a:solidFill>
                  <a:srgbClr val="0070C0"/>
                </a:solidFill>
              </a:rPr>
              <a:t>/searching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smtClean="0">
                <a:solidFill>
                  <a:srgbClr val="0070C0"/>
                </a:solidFill>
              </a:rPr>
              <a:t>Advantages of d</a:t>
            </a:r>
            <a:r>
              <a:rPr lang="pl-PL" smtClean="0">
                <a:solidFill>
                  <a:srgbClr val="0070C0"/>
                </a:solidFill>
              </a:rPr>
              <a:t>omain </a:t>
            </a:r>
            <a:r>
              <a:rPr lang="pl-PL" dirty="0">
                <a:solidFill>
                  <a:srgbClr val="0070C0"/>
                </a:solidFill>
              </a:rPr>
              <a:t>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Domain specific repositories</a:t>
            </a:r>
            <a:endParaRPr lang="en-GB" dirty="0"/>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The </a:t>
            </a:r>
            <a:r>
              <a:rPr lang="en-GB" sz="2400" b="0" i="0" dirty="0">
                <a:solidFill>
                  <a:srgbClr val="333333"/>
                </a:solidFill>
                <a:effectLst/>
                <a:latin typeface="Ubuntu"/>
              </a:rPr>
              <a:t>repository is more relevant to your discipline than a generalist one.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401205"/>
          </a:xfrm>
          <a:prstGeom prst="rect">
            <a:avLst/>
          </a:prstGeom>
        </p:spPr>
        <p:txBody>
          <a:bodyPr wrap="square">
            <a:spAutoFit/>
          </a:bodyPr>
          <a:lstStyle/>
          <a:p>
            <a:pPr marL="285750" indent="-285750">
              <a:buFont typeface="Arial" panose="020B0604020202020204" pitchFamily="34" charset="0"/>
              <a:buChar char="•"/>
            </a:pPr>
            <a:r>
              <a:rPr lang="en-GB" sz="2000" smtClean="0">
                <a:solidFill>
                  <a:srgbClr val="0070C0"/>
                </a:solidFill>
              </a:rPr>
              <a:t>BioMed </a:t>
            </a:r>
            <a:r>
              <a:rPr lang="en-GB" sz="2000" dirty="0">
                <a:solidFill>
                  <a:srgbClr val="0070C0"/>
                </a:solidFill>
              </a:rPr>
              <a:t>Central / </a:t>
            </a:r>
            <a:r>
              <a:rPr lang="en-GB" sz="2000">
                <a:solidFill>
                  <a:srgbClr val="0070C0"/>
                </a:solidFill>
              </a:rPr>
              <a:t>Springer </a:t>
            </a:r>
            <a:r>
              <a:rPr lang="en-GB" sz="2000" smtClean="0">
                <a:solidFill>
                  <a:srgbClr val="0070C0"/>
                </a:solidFill>
              </a:rPr>
              <a:t>Nature </a:t>
            </a:r>
            <a:r>
              <a:rPr lang="en-GB" sz="2000" dirty="0">
                <a:solidFill>
                  <a:schemeClr val="bg1">
                    <a:lumMod val="50000"/>
                  </a:schemeClr>
                </a:solidFill>
              </a:rPr>
              <a:t>- (https://www.springernature.com/gp/authors/research-data-policy/recommended-repositories)</a:t>
            </a:r>
          </a:p>
          <a:p>
            <a:pPr marL="285750" indent="-285750">
              <a:buFont typeface="Arial" panose="020B0604020202020204" pitchFamily="34" charset="0"/>
              <a:buChar char="•"/>
            </a:pPr>
            <a:r>
              <a:rPr lang="en-GB" sz="2000" smtClean="0">
                <a:solidFill>
                  <a:srgbClr val="0070C0"/>
                </a:solidFill>
              </a:rPr>
              <a:t>eLife </a:t>
            </a:r>
            <a:r>
              <a:rPr lang="en-GB" sz="2000" dirty="0">
                <a:solidFill>
                  <a:schemeClr val="bg1">
                    <a:lumMod val="50000"/>
                  </a:schemeClr>
                </a:solidFill>
              </a:rPr>
              <a:t>- (https://submit.elifesciences.org/html/elife_author_instructions.html#policies)</a:t>
            </a:r>
          </a:p>
          <a:p>
            <a:pPr marL="285750" indent="-285750">
              <a:buFont typeface="Arial" panose="020B0604020202020204" pitchFamily="34" charset="0"/>
              <a:buChar char="•"/>
            </a:pPr>
            <a:r>
              <a:rPr lang="en-GB" sz="2000" smtClean="0">
                <a:solidFill>
                  <a:srgbClr val="0070C0"/>
                </a:solidFill>
              </a:rPr>
              <a:t>Elsevier </a:t>
            </a:r>
            <a:r>
              <a:rPr lang="en-GB" sz="2000" dirty="0">
                <a:solidFill>
                  <a:schemeClr val="bg1">
                    <a:lumMod val="50000"/>
                  </a:schemeClr>
                </a:solidFill>
              </a:rPr>
              <a:t>- (https://www.elsevier.com/about/policies/research-data)</a:t>
            </a:r>
          </a:p>
          <a:p>
            <a:pPr marL="285750" indent="-285750">
              <a:buFont typeface="Arial" panose="020B0604020202020204" pitchFamily="34" charset="0"/>
              <a:buChar char="•"/>
            </a:pPr>
            <a:r>
              <a:rPr lang="en-GB" sz="2000" smtClean="0">
                <a:solidFill>
                  <a:srgbClr val="0070C0"/>
                </a:solidFill>
              </a:rPr>
              <a:t>EMBO Press </a:t>
            </a:r>
            <a:r>
              <a:rPr lang="en-GB" sz="2000" dirty="0">
                <a:solidFill>
                  <a:schemeClr val="bg1">
                    <a:lumMod val="50000"/>
                  </a:schemeClr>
                </a:solidFill>
              </a:rPr>
              <a:t>- (https://www.embopress.org/page/journal/14602075/authorguide#datadeposition)</a:t>
            </a:r>
          </a:p>
          <a:p>
            <a:pPr marL="285750" indent="-285750">
              <a:buFont typeface="Arial" panose="020B0604020202020204" pitchFamily="34" charset="0"/>
              <a:buChar char="•"/>
            </a:pPr>
            <a:r>
              <a:rPr lang="en-GB" sz="2000" smtClean="0">
                <a:solidFill>
                  <a:srgbClr val="0070C0"/>
                </a:solidFill>
              </a:rPr>
              <a:t>F1000 Research </a:t>
            </a:r>
            <a:r>
              <a:rPr lang="en-GB" sz="2000" dirty="0">
                <a:solidFill>
                  <a:schemeClr val="bg1">
                    <a:lumMod val="50000"/>
                  </a:schemeClr>
                </a:solidFill>
              </a:rPr>
              <a:t>- (https://f1000research.com/for-authors/data-guidelines)</a:t>
            </a:r>
          </a:p>
          <a:p>
            <a:pPr marL="285750" indent="-285750">
              <a:buFont typeface="Arial" panose="020B0604020202020204" pitchFamily="34" charset="0"/>
              <a:buChar char="•"/>
            </a:pPr>
            <a:r>
              <a:rPr lang="en-GB" sz="2000" smtClean="0">
                <a:solidFill>
                  <a:srgbClr val="0070C0"/>
                </a:solidFill>
              </a:rPr>
              <a:t>GIGAscience </a:t>
            </a:r>
            <a:r>
              <a:rPr lang="en-GB" sz="2000">
                <a:solidFill>
                  <a:srgbClr val="0070C0"/>
                </a:solidFill>
              </a:rPr>
              <a:t>- </a:t>
            </a:r>
            <a:r>
              <a:rPr lang="en-GB" sz="2000" smtClean="0">
                <a:solidFill>
                  <a:srgbClr val="0070C0"/>
                </a:solidFill>
              </a:rPr>
              <a:t>OUP </a:t>
            </a:r>
            <a:r>
              <a:rPr lang="en-GB" sz="2000" dirty="0">
                <a:solidFill>
                  <a:schemeClr val="bg1">
                    <a:lumMod val="50000"/>
                  </a:schemeClr>
                </a:solidFill>
              </a:rPr>
              <a:t>- (https://academic.oup.com/gigascience/pages/instructions_to_authors)</a:t>
            </a:r>
          </a:p>
          <a:p>
            <a:pPr marL="285750" indent="-285750">
              <a:buFont typeface="Arial" panose="020B0604020202020204" pitchFamily="34" charset="0"/>
              <a:buChar char="•"/>
            </a:pPr>
            <a:r>
              <a:rPr lang="en-GB" sz="2000" smtClean="0">
                <a:solidFill>
                  <a:srgbClr val="0070C0"/>
                </a:solidFill>
              </a:rPr>
              <a:t>PLoS </a:t>
            </a:r>
            <a:r>
              <a:rPr lang="en-GB" sz="2000" dirty="0">
                <a:solidFill>
                  <a:schemeClr val="bg1">
                    <a:lumMod val="50000"/>
                  </a:schemeClr>
                </a:solidFill>
              </a:rPr>
              <a:t>- (https://journals.plos.org/plosbiology/s/recommended-repositories)</a:t>
            </a:r>
          </a:p>
          <a:p>
            <a:pPr marL="285750" indent="-285750">
              <a:buFont typeface="Arial" panose="020B0604020202020204" pitchFamily="34" charset="0"/>
              <a:buChar char="•"/>
            </a:pPr>
            <a:r>
              <a:rPr lang="en-GB" sz="2000" smtClean="0">
                <a:solidFill>
                  <a:srgbClr val="0070C0"/>
                </a:solidFill>
              </a:rPr>
              <a:t>Scientific </a:t>
            </a:r>
            <a:r>
              <a:rPr lang="en-GB" sz="2000" dirty="0">
                <a:solidFill>
                  <a:srgbClr val="0070C0"/>
                </a:solidFill>
              </a:rPr>
              <a:t>Data </a:t>
            </a:r>
            <a:r>
              <a:rPr lang="en-GB" sz="2000">
                <a:solidFill>
                  <a:srgbClr val="0070C0"/>
                </a:solidFill>
              </a:rPr>
              <a:t>- </a:t>
            </a:r>
            <a:r>
              <a:rPr lang="en-GB" sz="2000" smtClean="0">
                <a:solidFill>
                  <a:srgbClr val="0070C0"/>
                </a:solidFill>
              </a:rPr>
              <a:t>Nature </a:t>
            </a:r>
            <a:r>
              <a:rPr lang="en-GB" sz="2000" dirty="0">
                <a:solidFill>
                  <a:schemeClr val="bg1">
                    <a:lumMod val="50000"/>
                  </a:schemeClr>
                </a:solidFill>
              </a:rPr>
              <a:t>- (https://www.nature.com/sdata/policies/repositories)</a:t>
            </a:r>
          </a:p>
          <a:p>
            <a:pPr marL="285750" indent="-285750">
              <a:buFont typeface="Arial" panose="020B0604020202020204" pitchFamily="34" charset="0"/>
              <a:buChar char="•"/>
            </a:pPr>
            <a:r>
              <a:rPr lang="en-GB" sz="2000" smtClean="0">
                <a:solidFill>
                  <a:srgbClr val="0070C0"/>
                </a:solidFill>
              </a:rPr>
              <a:t>Taylor </a:t>
            </a:r>
            <a:r>
              <a:rPr lang="en-GB" sz="2000">
                <a:solidFill>
                  <a:srgbClr val="0070C0"/>
                </a:solidFill>
              </a:rPr>
              <a:t>and </a:t>
            </a:r>
            <a:r>
              <a:rPr lang="en-GB" sz="2000" smtClean="0">
                <a:solidFill>
                  <a:srgbClr val="0070C0"/>
                </a:solidFill>
              </a:rPr>
              <a:t>Francis </a:t>
            </a:r>
            <a:r>
              <a:rPr lang="en-GB" sz="2000" dirty="0">
                <a:solidFill>
                  <a:schemeClr val="bg1">
                    <a:lumMod val="50000"/>
                  </a:schemeClr>
                </a:solidFill>
              </a:rPr>
              <a:t>- (https://authorservices.taylorandfrancis.com/data-sharing-policies/repositories/)</a:t>
            </a:r>
          </a:p>
          <a:p>
            <a:pPr marL="285750" indent="-285750">
              <a:buFont typeface="Arial" panose="020B0604020202020204" pitchFamily="34" charset="0"/>
              <a:buChar char="•"/>
            </a:pPr>
            <a:r>
              <a:rPr lang="en-GB" sz="2000" smtClean="0">
                <a:solidFill>
                  <a:srgbClr val="0070C0"/>
                </a:solidFill>
              </a:rPr>
              <a:t>BBSRC </a:t>
            </a:r>
            <a:r>
              <a:rPr lang="en-GB" sz="2000" dirty="0">
                <a:solidFill>
                  <a:schemeClr val="bg1">
                    <a:lumMod val="50000"/>
                  </a:schemeClr>
                </a:solidFill>
              </a:rPr>
              <a:t>- (https://bbsrc.ukri.org/research/resources/)</a:t>
            </a:r>
          </a:p>
          <a:p>
            <a:pPr marL="285750" indent="-285750">
              <a:buFont typeface="Arial" panose="020B0604020202020204" pitchFamily="34" charset="0"/>
              <a:buChar char="•"/>
            </a:pPr>
            <a:r>
              <a:rPr lang="en-GB" sz="2000" smtClean="0">
                <a:solidFill>
                  <a:srgbClr val="0070C0"/>
                </a:solidFill>
              </a:rPr>
              <a:t>NERC </a:t>
            </a:r>
            <a:r>
              <a:rPr lang="en-GB" sz="2000" dirty="0">
                <a:solidFill>
                  <a:schemeClr val="bg1">
                    <a:lumMod val="50000"/>
                  </a:schemeClr>
                </a:solidFill>
              </a:rPr>
              <a:t>- (https://nerc.ukri.org/research/sites/environmental-data-service-eds/policy/)</a:t>
            </a:r>
          </a:p>
          <a:p>
            <a:pPr marL="285750" indent="-285750">
              <a:buFont typeface="Arial" panose="020B0604020202020204" pitchFamily="34" charset="0"/>
              <a:buChar char="•"/>
            </a:pPr>
            <a:r>
              <a:rPr lang="en-GB" sz="2000" smtClean="0">
                <a:solidFill>
                  <a:srgbClr val="0070C0"/>
                </a:solidFill>
              </a:rPr>
              <a:t>Royal Society </a:t>
            </a:r>
            <a:r>
              <a:rPr lang="en-GB" sz="2000" dirty="0">
                <a:solidFill>
                  <a:schemeClr val="bg1">
                    <a:lumMod val="50000"/>
                  </a:schemeClr>
                </a:solidFill>
              </a:rPr>
              <a:t>- (https://royalsociety.org/journals/ethics-policies/data-sharing-mining/)</a:t>
            </a:r>
          </a:p>
          <a:p>
            <a:pPr marL="285750" indent="-285750">
              <a:buFont typeface="Arial" panose="020B0604020202020204" pitchFamily="34" charset="0"/>
              <a:buChar char="•"/>
            </a:pPr>
            <a:r>
              <a:rPr lang="en-GB" sz="2000" smtClean="0">
                <a:solidFill>
                  <a:srgbClr val="0070C0"/>
                </a:solidFill>
              </a:rPr>
              <a:t>Wellcome </a:t>
            </a:r>
            <a:r>
              <a:rPr lang="en-GB" sz="2000">
                <a:solidFill>
                  <a:srgbClr val="0070C0"/>
                </a:solidFill>
              </a:rPr>
              <a:t>Open </a:t>
            </a:r>
            <a:r>
              <a:rPr lang="en-GB" sz="2000" smtClean="0">
                <a:solidFill>
                  <a:srgbClr val="0070C0"/>
                </a:solidFill>
              </a:rPr>
              <a:t>Research </a:t>
            </a:r>
            <a:r>
              <a:rPr lang="en-GB" sz="2000" dirty="0">
                <a:solidFill>
                  <a:schemeClr val="bg1">
                    <a:lumMod val="50000"/>
                  </a:schemeClr>
                </a:solidFill>
              </a:rPr>
              <a:t>-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Finding repositories – use 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77328"/>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a:t>
            </a:r>
            <a:r>
              <a:rPr lang="en-GB" sz="2000" b="1" i="0" dirty="0" smtClean="0">
                <a:solidFill>
                  <a:srgbClr val="333333"/>
                </a:solidFill>
                <a:effectLst/>
                <a:latin typeface="Ubuntu"/>
              </a:rPr>
              <a:t>genomics data:</a:t>
            </a:r>
            <a:endParaRPr lang="en-GB" sz="2000" b="1" i="0" dirty="0">
              <a:solidFill>
                <a:srgbClr val="333333"/>
              </a:solidFill>
              <a:effectLst/>
              <a:latin typeface="Ubuntu"/>
            </a:endParaRPr>
          </a:p>
          <a:p>
            <a:pPr>
              <a:lnSpc>
                <a:spcPct val="150000"/>
              </a:lnSpc>
            </a:pPr>
            <a:r>
              <a:rPr lang="en-GB" sz="2000" b="0" i="0" dirty="0">
                <a:solidFill>
                  <a:srgbClr val="333333"/>
                </a:solidFill>
                <a:effectLst/>
                <a:latin typeface="Ubuntu"/>
              </a:rPr>
              <a:t>GEO/SRA and ENA/ArrayExpress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smtClean="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smtClean="0">
                <a:solidFill>
                  <a:srgbClr val="0070C0"/>
                </a:solidFill>
              </a:rPr>
              <a:t>Quality </a:t>
            </a:r>
            <a:r>
              <a:rPr lang="en-GB" sz="2000" b="1" dirty="0">
                <a:solidFill>
                  <a:srgbClr val="0070C0"/>
                </a:solidFill>
              </a:rPr>
              <a:t>of </a:t>
            </a:r>
            <a:r>
              <a:rPr lang="en-GB" sz="2000" b="1">
                <a:solidFill>
                  <a:srgbClr val="0070C0"/>
                </a:solidFill>
              </a:rPr>
              <a:t>interaction</a:t>
            </a:r>
            <a:r>
              <a:rPr lang="pl-PL" sz="2000" b="1" smtClean="0">
                <a:solidFill>
                  <a:srgbClr val="0070C0"/>
                </a:solidFill>
              </a:rPr>
              <a:t>/interface</a:t>
            </a:r>
            <a:r>
              <a:rPr lang="en-GB" sz="2000" b="1" smtClean="0">
                <a:solidFill>
                  <a:srgbClr val="0070C0"/>
                </a:solidFill>
              </a:rPr>
              <a:t>/process: </a:t>
            </a:r>
            <a:r>
              <a:rPr lang="pl-PL" sz="2000" dirty="0">
                <a:solidFill>
                  <a:srgbClr val="0070C0"/>
                </a:solidFill>
              </a:rPr>
              <a:t/>
            </a:r>
            <a:br>
              <a:rPr lang="pl-PL" sz="2000" dirty="0">
                <a:solidFill>
                  <a:srgbClr val="0070C0"/>
                </a:solidFill>
              </a:rPr>
            </a:br>
            <a:r>
              <a:rPr lang="pl-PL" sz="2000">
                <a:solidFill>
                  <a:srgbClr val="0070C0"/>
                </a:solidFill>
              </a:rPr>
              <a:t>	</a:t>
            </a:r>
            <a:r>
              <a:rPr lang="en-GB" sz="2000" dirty="0">
                <a:solidFill>
                  <a:srgbClr val="0070C0"/>
                </a:solidFill>
              </a:rPr>
              <a:t>I</a:t>
            </a:r>
            <a:r>
              <a:rPr lang="en-GB" sz="2000" smtClean="0">
                <a:solidFill>
                  <a:srgbClr val="0070C0"/>
                </a:solidFill>
              </a:rPr>
              <a:t>s </a:t>
            </a:r>
            <a:r>
              <a:rPr lang="en-GB" sz="2000">
                <a:solidFill>
                  <a:srgbClr val="0070C0"/>
                </a:solidFill>
              </a:rPr>
              <a:t>the </a:t>
            </a:r>
            <a:r>
              <a:rPr lang="en-GB" sz="2000" smtClean="0">
                <a:solidFill>
                  <a:srgbClr val="0070C0"/>
                </a:solidFill>
              </a:rPr>
              <a:t>interaction </a:t>
            </a:r>
            <a:r>
              <a:rPr lang="en-GB" sz="2000">
                <a:solidFill>
                  <a:srgbClr val="0070C0"/>
                </a:solidFill>
              </a:rPr>
              <a:t>for </a:t>
            </a:r>
            <a:r>
              <a:rPr lang="en-GB" sz="2000" smtClean="0">
                <a:solidFill>
                  <a:srgbClr val="0070C0"/>
                </a:solidFill>
              </a:rPr>
              <a:t>the purposes </a:t>
            </a:r>
            <a:r>
              <a:rPr lang="en-GB" sz="2000" dirty="0">
                <a:solidFill>
                  <a:srgbClr val="0070C0"/>
                </a:solidFill>
              </a:rPr>
              <a:t>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smtClean="0">
                <a:solidFill>
                  <a:srgbClr val="0070C0"/>
                </a:solidFill>
              </a:rPr>
              <a:t>Take-up </a:t>
            </a:r>
            <a:r>
              <a:rPr lang="en-GB" sz="2000" b="1" dirty="0">
                <a:solidFill>
                  <a:srgbClr val="0070C0"/>
                </a:solidFill>
              </a:rPr>
              <a:t>and impact: </a:t>
            </a:r>
            <a:endParaRPr lang="pl-PL" sz="2000" b="1" dirty="0">
              <a:solidFill>
                <a:srgbClr val="0070C0"/>
              </a:solidFill>
            </a:endParaRPr>
          </a:p>
          <a:p>
            <a:r>
              <a:rPr lang="pl-PL" sz="2000">
                <a:solidFill>
                  <a:srgbClr val="0070C0"/>
                </a:solidFill>
              </a:rPr>
              <a:t>	</a:t>
            </a:r>
            <a:r>
              <a:rPr lang="en-GB" sz="2000" smtClean="0">
                <a:solidFill>
                  <a:srgbClr val="0070C0"/>
                </a:solidFill>
              </a:rPr>
              <a:t>What </a:t>
            </a:r>
            <a:r>
              <a:rPr lang="en-GB" sz="2000" dirty="0">
                <a:solidFill>
                  <a:srgbClr val="0070C0"/>
                </a:solidFill>
              </a:rPr>
              <a:t>can I put in it? </a:t>
            </a:r>
            <a:r>
              <a:rPr lang="pl-PL" sz="2000" dirty="0">
                <a:solidFill>
                  <a:srgbClr val="0070C0"/>
                </a:solidFill>
              </a:rPr>
              <a:t/>
            </a:r>
            <a:br>
              <a:rPr lang="pl-PL" sz="2000" dirty="0">
                <a:solidFill>
                  <a:srgbClr val="0070C0"/>
                </a:solidFill>
              </a:rPr>
            </a:br>
            <a:r>
              <a:rPr lang="pl-PL" sz="2000">
                <a:solidFill>
                  <a:srgbClr val="0070C0"/>
                </a:solidFill>
              </a:rPr>
              <a:t>	</a:t>
            </a:r>
            <a:r>
              <a:rPr lang="en-GB" sz="2000" smtClean="0">
                <a:solidFill>
                  <a:srgbClr val="0070C0"/>
                </a:solidFill>
              </a:rPr>
              <a:t>Is </a:t>
            </a:r>
            <a:r>
              <a:rPr lang="en-GB" sz="2000" dirty="0">
                <a:solidFill>
                  <a:srgbClr val="0070C0"/>
                </a:solidFill>
              </a:rPr>
              <a:t>anyone else using it? </a:t>
            </a:r>
            <a:r>
              <a:rPr lang="pl-PL" sz="2000" dirty="0">
                <a:solidFill>
                  <a:srgbClr val="0070C0"/>
                </a:solidFill>
              </a:rPr>
              <a:t/>
            </a:r>
            <a:br>
              <a:rPr lang="pl-PL" sz="2000" dirty="0">
                <a:solidFill>
                  <a:srgbClr val="0070C0"/>
                </a:solidFill>
              </a:rPr>
            </a:br>
            <a:r>
              <a:rPr lang="pl-PL" sz="2000">
                <a:solidFill>
                  <a:srgbClr val="0070C0"/>
                </a:solidFill>
              </a:rPr>
              <a:t>	</a:t>
            </a:r>
            <a:r>
              <a:rPr lang="en-GB" sz="2000" smtClean="0">
                <a:solidFill>
                  <a:srgbClr val="0070C0"/>
                </a:solidFill>
              </a:rPr>
              <a:t>Will </a:t>
            </a:r>
            <a:r>
              <a:rPr lang="en-GB" sz="2000" dirty="0">
                <a:solidFill>
                  <a:srgbClr val="0070C0"/>
                </a:solidFill>
              </a:rPr>
              <a:t>others be able to find stuff deposited in it?</a:t>
            </a:r>
            <a:r>
              <a:rPr lang="pl-PL" sz="2000" dirty="0">
                <a:solidFill>
                  <a:srgbClr val="0070C0"/>
                </a:solidFill>
              </a:rPr>
              <a:t/>
            </a:r>
            <a:br>
              <a:rPr lang="pl-PL" sz="2000" dirty="0">
                <a:solidFill>
                  <a:srgbClr val="0070C0"/>
                </a:solidFill>
              </a:rPr>
            </a:br>
            <a:r>
              <a:rPr lang="pl-PL" sz="2000">
                <a:solidFill>
                  <a:srgbClr val="0070C0"/>
                </a:solidFill>
              </a:rPr>
              <a:t>	</a:t>
            </a:r>
            <a:r>
              <a:rPr lang="en-GB" sz="2000" smtClean="0">
                <a:solidFill>
                  <a:srgbClr val="0070C0"/>
                </a:solidFill>
              </a:rPr>
              <a:t>I</a:t>
            </a:r>
            <a:r>
              <a:rPr lang="pl-PL" sz="2000" smtClean="0">
                <a:solidFill>
                  <a:srgbClr val="0070C0"/>
                </a:solidFill>
              </a:rPr>
              <a:t>s</a:t>
            </a:r>
            <a:r>
              <a:rPr lang="en-GB" sz="2000" smtClean="0">
                <a:solidFill>
                  <a:srgbClr val="0070C0"/>
                </a:solidFill>
              </a:rPr>
              <a:t> </a:t>
            </a:r>
            <a:r>
              <a:rPr lang="en-GB" sz="2000" dirty="0">
                <a:solidFill>
                  <a:srgbClr val="0070C0"/>
                </a:solidFill>
              </a:rPr>
              <a:t>the repository linked to other data repositories</a:t>
            </a:r>
            <a:r>
              <a:rPr lang="pl-PL" sz="2000" dirty="0">
                <a:solidFill>
                  <a:srgbClr val="0070C0"/>
                </a:solidFill>
              </a:rPr>
              <a:t>?</a:t>
            </a:r>
            <a:br>
              <a:rPr lang="pl-PL" sz="2000" dirty="0">
                <a:solidFill>
                  <a:srgbClr val="0070C0"/>
                </a:solidFill>
              </a:rPr>
            </a:br>
            <a:r>
              <a:rPr lang="pl-PL" sz="2000">
                <a:solidFill>
                  <a:srgbClr val="0070C0"/>
                </a:solidFill>
              </a:rPr>
              <a:t>	</a:t>
            </a:r>
            <a:r>
              <a:rPr lang="en-GB" sz="2000" smtClean="0">
                <a:solidFill>
                  <a:srgbClr val="0070C0"/>
                </a:solidFill>
              </a:rPr>
              <a:t>Can </a:t>
            </a:r>
            <a:r>
              <a:rPr lang="en-GB" sz="2000" dirty="0">
                <a:solidFill>
                  <a:srgbClr val="0070C0"/>
                </a:solidFill>
              </a:rPr>
              <a:t>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smtClean="0">
                <a:solidFill>
                  <a:srgbClr val="0070C0"/>
                </a:solidFill>
              </a:rPr>
              <a:t>Policy </a:t>
            </a:r>
            <a:r>
              <a:rPr lang="en-GB" sz="2000" b="1" dirty="0">
                <a:solidFill>
                  <a:srgbClr val="0070C0"/>
                </a:solidFill>
              </a:rPr>
              <a:t>and process: </a:t>
            </a:r>
            <a:r>
              <a:rPr lang="pl-PL" sz="2000" dirty="0">
                <a:solidFill>
                  <a:srgbClr val="0070C0"/>
                </a:solidFill>
              </a:rPr>
              <a:t/>
            </a:r>
            <a:br>
              <a:rPr lang="pl-PL" sz="2000" dirty="0">
                <a:solidFill>
                  <a:srgbClr val="0070C0"/>
                </a:solidFill>
              </a:rPr>
            </a:br>
            <a:r>
              <a:rPr lang="pl-PL" sz="2000">
                <a:solidFill>
                  <a:srgbClr val="0070C0"/>
                </a:solidFill>
              </a:rPr>
              <a:t>	</a:t>
            </a:r>
            <a:r>
              <a:rPr lang="en-GB" sz="2000" dirty="0">
                <a:solidFill>
                  <a:srgbClr val="0070C0"/>
                </a:solidFill>
              </a:rPr>
              <a:t>D</a:t>
            </a:r>
            <a:r>
              <a:rPr lang="en-GB" sz="2000" smtClean="0">
                <a:solidFill>
                  <a:srgbClr val="0070C0"/>
                </a:solidFill>
              </a:rPr>
              <a:t>oes </a:t>
            </a:r>
            <a:r>
              <a:rPr lang="en-GB" sz="2000" dirty="0">
                <a:solidFill>
                  <a:srgbClr val="0070C0"/>
                </a:solidFill>
              </a:rPr>
              <a:t>it </a:t>
            </a:r>
            <a:r>
              <a:rPr lang="en-GB" sz="2000">
                <a:solidFill>
                  <a:srgbClr val="0070C0"/>
                </a:solidFill>
              </a:rPr>
              <a:t>help </a:t>
            </a:r>
            <a:r>
              <a:rPr lang="en-GB" sz="2000" smtClean="0">
                <a:solidFill>
                  <a:srgbClr val="0070C0"/>
                </a:solidFill>
              </a:rPr>
              <a:t>me to meet </a:t>
            </a:r>
            <a:r>
              <a:rPr lang="en-GB" sz="2000" dirty="0">
                <a:solidFill>
                  <a:srgbClr val="0070C0"/>
                </a:solidFill>
              </a:rPr>
              <a:t>community standards</a:t>
            </a:r>
            <a:r>
              <a:rPr lang="pl-PL" sz="2000" dirty="0">
                <a:solidFill>
                  <a:srgbClr val="0070C0"/>
                </a:solidFill>
              </a:rPr>
              <a:t>,</a:t>
            </a:r>
            <a:r>
              <a:rPr lang="en-GB" sz="2000" dirty="0">
                <a:solidFill>
                  <a:srgbClr val="0070C0"/>
                </a:solidFill>
              </a:rPr>
              <a:t> </a:t>
            </a:r>
            <a:r>
              <a:rPr lang="en-GB" sz="2000">
                <a:solidFill>
                  <a:srgbClr val="0070C0"/>
                </a:solidFill>
              </a:rPr>
              <a:t>good </a:t>
            </a:r>
            <a:r>
              <a:rPr lang="en-GB" sz="2000" smtClean="0">
                <a:solidFill>
                  <a:srgbClr val="0070C0"/>
                </a:solidFill>
              </a:rPr>
              <a:t>practice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a:solidFill>
                  <a:srgbClr val="0070C0"/>
                </a:solidFill>
              </a:rPr>
              <a:t>	</a:t>
            </a:r>
            <a:r>
              <a:rPr lang="en-GB" sz="2000" smtClean="0">
                <a:solidFill>
                  <a:srgbClr val="0070C0"/>
                </a:solidFill>
              </a:rPr>
              <a:t>I</a:t>
            </a:r>
            <a:r>
              <a:rPr lang="pl-PL" sz="2000" smtClean="0">
                <a:solidFill>
                  <a:srgbClr val="0070C0"/>
                </a:solidFill>
              </a:rPr>
              <a:t>s </a:t>
            </a:r>
            <a:r>
              <a:rPr lang="en-GB" sz="2000" dirty="0" smtClean="0">
                <a:solidFill>
                  <a:srgbClr val="0070C0"/>
                </a:solidFill>
              </a:rPr>
              <a:t>it</a:t>
            </a:r>
            <a:r>
              <a:rPr lang="pl-PL" sz="2000" dirty="0" smtClean="0">
                <a:solidFill>
                  <a:srgbClr val="0070C0"/>
                </a:solidFill>
              </a:rPr>
              <a:t> </a:t>
            </a:r>
            <a:r>
              <a:rPr lang="en-GB" sz="2000" dirty="0" smtClean="0">
                <a:solidFill>
                  <a:srgbClr val="0070C0"/>
                </a:solidFill>
              </a:rPr>
              <a:t>c</a:t>
            </a:r>
            <a:r>
              <a:rPr lang="pl-PL" sz="2000" dirty="0" smtClean="0">
                <a:solidFill>
                  <a:srgbClr val="0070C0"/>
                </a:solidFill>
              </a:rPr>
              <a:t>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smtClean="0">
                <a:solidFill>
                  <a:srgbClr val="0070C0"/>
                </a:solidFill>
              </a:rPr>
              <a:t>Using</a:t>
            </a:r>
            <a:r>
              <a:rPr lang="pl-PL" smtClean="0">
                <a:solidFill>
                  <a:srgbClr val="0070C0"/>
                </a:solidFill>
              </a:rPr>
              <a:t> </a:t>
            </a:r>
            <a:r>
              <a:rPr lang="pl-PL" smtClean="0">
                <a:solidFill>
                  <a:srgbClr val="0070C0"/>
                </a:solidFill>
              </a:rPr>
              <a:t>repositor</a:t>
            </a:r>
            <a:r>
              <a:rPr lang="en-GB" smtClean="0">
                <a:solidFill>
                  <a:srgbClr val="0070C0"/>
                </a:solidFill>
              </a:rPr>
              <a:t>ies</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en-GB" sz="4000" dirty="0" smtClean="0">
                <a:solidFill>
                  <a:srgbClr val="0070C0"/>
                </a:solidFill>
              </a:rPr>
              <a:t>5</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smtClean="0">
                <a:solidFill>
                  <a:srgbClr val="0070C0"/>
                </a:solidFill>
              </a:rPr>
              <a:t>Repository records are another form of </a:t>
            </a:r>
            <a:r>
              <a:rPr lang="en-GB" sz="2400" smtClean="0">
                <a:solidFill>
                  <a:srgbClr val="0070C0"/>
                </a:solidFill>
              </a:rPr>
              <a:t>scientific </a:t>
            </a:r>
            <a:r>
              <a:rPr lang="en-GB" sz="2400" smtClean="0">
                <a:solidFill>
                  <a:srgbClr val="0070C0"/>
                </a:solidFill>
              </a:rPr>
              <a:t>output!</a:t>
            </a:r>
            <a:endParaRPr lang="en-GB" sz="2400" dirty="0">
              <a:solidFill>
                <a:srgbClr val="0070C0"/>
              </a:solidFill>
            </a:endParaRPr>
          </a:p>
          <a:p>
            <a:pPr marL="285750" indent="-285750">
              <a:lnSpc>
                <a:spcPct val="150000"/>
              </a:lnSpc>
              <a:buFont typeface="Arial" panose="020B0604020202020204" pitchFamily="34" charset="0"/>
              <a:buChar char="•"/>
            </a:pPr>
            <a:r>
              <a:rPr lang="en-GB" sz="2400" smtClean="0">
                <a:solidFill>
                  <a:srgbClr val="0070C0"/>
                </a:solidFill>
              </a:rPr>
              <a:t>Add </a:t>
            </a:r>
            <a:r>
              <a:rPr lang="en-GB" sz="2400" smtClean="0">
                <a:solidFill>
                  <a:srgbClr val="0070C0"/>
                </a:solidFill>
              </a:rPr>
              <a:t>a good Data </a:t>
            </a:r>
            <a:r>
              <a:rPr lang="en-GB" sz="2400">
                <a:solidFill>
                  <a:srgbClr val="0070C0"/>
                </a:solidFill>
              </a:rPr>
              <a:t>A</a:t>
            </a:r>
            <a:r>
              <a:rPr lang="en-GB" sz="2400" smtClean="0">
                <a:solidFill>
                  <a:srgbClr val="0070C0"/>
                </a:solidFill>
              </a:rPr>
              <a:t>vailability</a:t>
            </a:r>
            <a:r>
              <a:rPr lang="pl-PL" sz="2400" smtClean="0">
                <a:solidFill>
                  <a:srgbClr val="0070C0"/>
                </a:solidFill>
              </a:rPr>
              <a:t> </a:t>
            </a:r>
            <a:r>
              <a:rPr lang="en-GB" sz="2400">
                <a:solidFill>
                  <a:srgbClr val="0070C0"/>
                </a:solidFill>
              </a:rPr>
              <a:t>S</a:t>
            </a:r>
            <a:r>
              <a:rPr lang="en-GB" sz="2400" smtClean="0">
                <a:solidFill>
                  <a:srgbClr val="0070C0"/>
                </a:solidFill>
              </a:rPr>
              <a:t>tatement</a:t>
            </a:r>
            <a:r>
              <a:rPr lang="pl-PL" sz="2400" smtClean="0">
                <a:solidFill>
                  <a:srgbClr val="0070C0"/>
                </a:solidFill>
              </a:rPr>
              <a:t> </a:t>
            </a:r>
            <a:r>
              <a:rPr lang="pl-PL" sz="2400" dirty="0">
                <a:solidFill>
                  <a:srgbClr val="0070C0"/>
                </a:solidFill>
              </a:rPr>
              <a:t>to your papers and list all the public </a:t>
            </a:r>
            <a:r>
              <a:rPr lang="en-GB" sz="2400" dirty="0">
                <a:solidFill>
                  <a:srgbClr val="0070C0"/>
                </a:solidFill>
              </a:rPr>
              <a:t>r</a:t>
            </a:r>
            <a:r>
              <a:rPr lang="pl-PL" sz="2400" dirty="0" smtClean="0">
                <a:solidFill>
                  <a:srgbClr val="0070C0"/>
                </a:solidFill>
              </a:rPr>
              <a:t>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a:t>
            </a:r>
            <a:r>
              <a:rPr lang="pl-PL" sz="2400" dirty="0" smtClean="0">
                <a:solidFill>
                  <a:srgbClr val="0070C0"/>
                </a:solidFill>
              </a:rPr>
              <a:t>data </a:t>
            </a:r>
            <a:r>
              <a:rPr lang="pl-PL" sz="2400" dirty="0">
                <a:solidFill>
                  <a:srgbClr val="0070C0"/>
                </a:solidFill>
              </a:rPr>
              <a:t>sets in </a:t>
            </a:r>
            <a:r>
              <a:rPr lang="en-GB" sz="2400" dirty="0" smtClean="0">
                <a:solidFill>
                  <a:srgbClr val="0070C0"/>
                </a:solidFill>
              </a:rPr>
              <a:t>your </a:t>
            </a:r>
            <a:r>
              <a:rPr lang="pl-PL" sz="2400" dirty="0" smtClean="0">
                <a:solidFill>
                  <a:srgbClr val="0070C0"/>
                </a:solidFill>
              </a:rPr>
              <a:t>ORCID</a:t>
            </a:r>
            <a:r>
              <a:rPr lang="en-GB" sz="2400" dirty="0" smtClean="0">
                <a:solidFill>
                  <a:srgbClr val="0070C0"/>
                </a:solidFill>
              </a:rPr>
              <a:t> record</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a:t>
            </a:r>
            <a:r>
              <a:rPr lang="en-GB" sz="2400" dirty="0" smtClean="0">
                <a:solidFill>
                  <a:srgbClr val="0070C0"/>
                </a:solidFill>
              </a:rPr>
              <a:t>data are generated</a:t>
            </a:r>
            <a:endParaRPr lang="en-GB" sz="2400" dirty="0">
              <a:solidFill>
                <a:srgbClr val="0070C0"/>
              </a:solidFill>
            </a:endParaRPr>
          </a:p>
          <a:p>
            <a:pPr marL="285750" indent="-285750">
              <a:lnSpc>
                <a:spcPct val="150000"/>
              </a:lnSpc>
              <a:buFont typeface="Arial" panose="020B0604020202020204" pitchFamily="34" charset="0"/>
              <a:buChar char="•"/>
            </a:pPr>
            <a:r>
              <a:rPr lang="en-GB" sz="2400" smtClean="0">
                <a:solidFill>
                  <a:srgbClr val="0070C0"/>
                </a:solidFill>
              </a:rPr>
              <a:t>If the </a:t>
            </a:r>
            <a:r>
              <a:rPr lang="en-GB" sz="2400" dirty="0">
                <a:solidFill>
                  <a:srgbClr val="0070C0"/>
                </a:solidFill>
              </a:rPr>
              <a:t>repository </a:t>
            </a:r>
            <a:r>
              <a:rPr lang="en-GB" sz="2400">
                <a:solidFill>
                  <a:srgbClr val="0070C0"/>
                </a:solidFill>
              </a:rPr>
              <a:t>permits </a:t>
            </a:r>
            <a:r>
              <a:rPr lang="en-GB" sz="2400" smtClean="0">
                <a:solidFill>
                  <a:srgbClr val="0070C0"/>
                </a:solidFill>
              </a:rPr>
              <a:t>embargo, </a:t>
            </a:r>
            <a:r>
              <a:rPr lang="en-GB" sz="2400">
                <a:solidFill>
                  <a:srgbClr val="0070C0"/>
                </a:solidFill>
              </a:rPr>
              <a:t>deposit </a:t>
            </a:r>
            <a:r>
              <a:rPr lang="en-GB" sz="2400" smtClean="0">
                <a:solidFill>
                  <a:srgbClr val="0070C0"/>
                </a:solidFill>
              </a:rPr>
              <a:t>your data </a:t>
            </a:r>
            <a:r>
              <a:rPr lang="en-GB" sz="2400" dirty="0" smtClean="0">
                <a:solidFill>
                  <a:srgbClr val="0070C0"/>
                </a:solidFill>
              </a:rPr>
              <a:t>as </a:t>
            </a:r>
            <a:r>
              <a:rPr lang="en-GB" sz="2400" dirty="0">
                <a:solidFill>
                  <a:srgbClr val="0070C0"/>
                </a:solidFill>
              </a:rPr>
              <a:t>soon as </a:t>
            </a:r>
            <a:r>
              <a:rPr lang="en-GB" sz="2400" dirty="0" smtClean="0">
                <a:solidFill>
                  <a:srgbClr val="0070C0"/>
                </a:solidFill>
              </a:rPr>
              <a:t>they are obtained </a:t>
            </a:r>
            <a:br>
              <a:rPr lang="en-GB" sz="2400" dirty="0" smtClean="0">
                <a:solidFill>
                  <a:srgbClr val="0070C0"/>
                </a:solidFill>
              </a:rPr>
            </a:br>
            <a:r>
              <a:rPr lang="en-GB" sz="2400" dirty="0" smtClean="0">
                <a:solidFill>
                  <a:srgbClr val="0070C0"/>
                </a:solidFill>
              </a:rPr>
              <a:t>(</a:t>
            </a:r>
            <a:r>
              <a:rPr lang="en-GB" sz="2400" dirty="0">
                <a:solidFill>
                  <a:srgbClr val="0070C0"/>
                </a:solidFill>
              </a:rPr>
              <a:t>especially if analysed </a:t>
            </a:r>
            <a:r>
              <a:rPr lang="en-GB" sz="2400" dirty="0" smtClean="0">
                <a:solidFill>
                  <a:srgbClr val="0070C0"/>
                </a:solidFill>
              </a:rPr>
              <a:t>by 3</a:t>
            </a:r>
            <a:r>
              <a:rPr lang="en-GB" sz="2400" baseline="30000" dirty="0" smtClean="0">
                <a:solidFill>
                  <a:srgbClr val="0070C0"/>
                </a:solidFill>
              </a:rPr>
              <a:t>rd</a:t>
            </a:r>
            <a:r>
              <a:rPr lang="en-GB" sz="2400" dirty="0" smtClean="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t>
            </a:r>
            <a:r>
              <a:rPr lang="en-GB" sz="2400">
                <a:solidFill>
                  <a:srgbClr val="0070C0"/>
                </a:solidFill>
              </a:rPr>
              <a:t>a </a:t>
            </a:r>
            <a:r>
              <a:rPr lang="en-GB" sz="2400" smtClean="0">
                <a:solidFill>
                  <a:srgbClr val="0070C0"/>
                </a:solidFill>
              </a:rPr>
              <a:t>'mainstream</a:t>
            </a:r>
            <a:r>
              <a:rPr lang="en-GB" sz="2400" dirty="0">
                <a:solidFill>
                  <a:srgbClr val="0070C0"/>
                </a:solidFill>
              </a:rPr>
              <a:t>'</a:t>
            </a:r>
            <a:r>
              <a:rPr lang="en-GB" sz="2400" smtClean="0">
                <a:solidFill>
                  <a:srgbClr val="0070C0"/>
                </a:solidFill>
              </a:rPr>
              <a:t> </a:t>
            </a:r>
            <a:r>
              <a:rPr lang="en-GB" sz="2400">
                <a:solidFill>
                  <a:srgbClr val="0070C0"/>
                </a:solidFill>
              </a:rPr>
              <a:t>one</a:t>
            </a:r>
            <a:r>
              <a:rPr lang="pl-PL" sz="2400">
                <a:solidFill>
                  <a:srgbClr val="0070C0"/>
                </a:solidFill>
              </a:rPr>
              <a:t> </a:t>
            </a:r>
            <a:r>
              <a:rPr lang="pl-PL" sz="2400" smtClean="0">
                <a:solidFill>
                  <a:srgbClr val="0070C0"/>
                </a:solidFill>
              </a:rPr>
              <a:t>(</a:t>
            </a:r>
            <a:r>
              <a:rPr lang="en-GB" sz="2400" smtClean="0">
                <a:solidFill>
                  <a:srgbClr val="0070C0"/>
                </a:solidFill>
              </a:rPr>
              <a:t>for </a:t>
            </a:r>
            <a:r>
              <a:rPr lang="pl-PL" sz="2400" smtClean="0">
                <a:solidFill>
                  <a:srgbClr val="0070C0"/>
                </a:solidFill>
              </a:rPr>
              <a:t>better </a:t>
            </a:r>
            <a:r>
              <a:rPr lang="en-GB" sz="2400" smtClean="0">
                <a:solidFill>
                  <a:srgbClr val="0070C0"/>
                </a:solidFill>
              </a:rPr>
              <a:t>findability</a:t>
            </a:r>
            <a:r>
              <a:rPr lang="pl-PL" sz="2400" smtClean="0">
                <a:solidFill>
                  <a:srgbClr val="0070C0"/>
                </a:solidFill>
              </a:rPr>
              <a:t>)</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Cross link </a:t>
            </a:r>
            <a:r>
              <a:rPr lang="en-GB" sz="2400" dirty="0" smtClean="0">
                <a:solidFill>
                  <a:srgbClr val="0070C0"/>
                </a:solidFill>
              </a:rPr>
              <a:t>repositories</a:t>
            </a:r>
            <a:r>
              <a:rPr lang="en-GB" sz="2400" dirty="0">
                <a:solidFill>
                  <a:srgbClr val="0070C0"/>
                </a:solidFill>
              </a:rPr>
              <a:t>’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5478423"/>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a:t>
            </a:r>
            <a:r>
              <a:rPr lang="en-GB" sz="2800">
                <a:solidFill>
                  <a:srgbClr val="0070C0"/>
                </a:solidFill>
              </a:rPr>
              <a:t>products</a:t>
            </a:r>
            <a:r>
              <a:rPr lang="en-GB" sz="2800" smtClean="0">
                <a:solidFill>
                  <a:srgbClr val="0070C0"/>
                </a:solidFill>
              </a:rPr>
              <a:t>’:</a:t>
            </a:r>
          </a:p>
          <a:p>
            <a:pPr marL="457200" indent="-457200">
              <a:lnSpc>
                <a:spcPct val="250000"/>
              </a:lnSpc>
              <a:buFont typeface="Arial" panose="020B0604020202020204" pitchFamily="34" charset="0"/>
              <a:buChar char="•"/>
            </a:pPr>
            <a:r>
              <a:rPr lang="pl-PL" sz="2800" smtClean="0">
                <a:solidFill>
                  <a:srgbClr val="0070C0"/>
                </a:solidFill>
              </a:rPr>
              <a:t>data</a:t>
            </a:r>
            <a:endParaRPr lang="en-GB" sz="2800" smtClean="0">
              <a:solidFill>
                <a:srgbClr val="0070C0"/>
              </a:solidFill>
            </a:endParaRPr>
          </a:p>
          <a:p>
            <a:pPr marL="457200" indent="-457200">
              <a:lnSpc>
                <a:spcPct val="250000"/>
              </a:lnSpc>
              <a:buFont typeface="Arial" panose="020B0604020202020204" pitchFamily="34" charset="0"/>
              <a:buChar char="•"/>
            </a:pPr>
            <a:r>
              <a:rPr lang="pl-PL" sz="2800" smtClean="0">
                <a:solidFill>
                  <a:srgbClr val="0070C0"/>
                </a:solidFill>
              </a:rPr>
              <a:t>code</a:t>
            </a:r>
          </a:p>
          <a:p>
            <a:pPr marL="457200" indent="-457200">
              <a:lnSpc>
                <a:spcPct val="250000"/>
              </a:lnSpc>
              <a:buFont typeface="Arial" panose="020B0604020202020204" pitchFamily="34" charset="0"/>
              <a:buChar char="•"/>
            </a:pPr>
            <a:r>
              <a:rPr lang="pl-PL" sz="2800" smtClean="0">
                <a:solidFill>
                  <a:srgbClr val="0070C0"/>
                </a:solidFill>
              </a:rPr>
              <a:t>protocols</a:t>
            </a:r>
            <a:endParaRPr lang="en-GB" sz="2800" smtClean="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847538" y="2575764"/>
            <a:ext cx="1273699" cy="1273699"/>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662408" y="3668683"/>
            <a:ext cx="1527248" cy="1527248"/>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739685" y="5151998"/>
            <a:ext cx="1287440" cy="128744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1" y="1774196"/>
            <a:ext cx="10388096" cy="3785652"/>
          </a:xfrm>
          <a:prstGeom prst="rect">
            <a:avLst/>
          </a:prstGeom>
        </p:spPr>
        <p:txBody>
          <a:bodyPr wrap="square">
            <a:spAutoFit/>
          </a:bodyPr>
          <a:lstStyle/>
          <a:p>
            <a:pPr marL="285750" indent="-285750">
              <a:lnSpc>
                <a:spcPct val="250000"/>
              </a:lnSpc>
              <a:buFont typeface="Arial" panose="020B0604020202020204" pitchFamily="34" charset="0"/>
              <a:buChar char="•"/>
            </a:pPr>
            <a:r>
              <a:rPr lang="en-GB" sz="2400" smtClean="0">
                <a:solidFill>
                  <a:srgbClr val="0070C0"/>
                </a:solidFill>
              </a:rPr>
              <a:t>Dryad		https</a:t>
            </a:r>
            <a:r>
              <a:rPr lang="en-GB" sz="2400">
                <a:solidFill>
                  <a:srgbClr val="0070C0"/>
                </a:solidFill>
              </a:rPr>
              <a:t>://</a:t>
            </a:r>
            <a:r>
              <a:rPr lang="en-GB" sz="2400" smtClean="0">
                <a:solidFill>
                  <a:srgbClr val="0070C0"/>
                </a:solidFill>
              </a:rPr>
              <a:t>datadryad.org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Zenodo		https</a:t>
            </a:r>
            <a:r>
              <a:rPr lang="en-GB" sz="2400">
                <a:solidFill>
                  <a:srgbClr val="0070C0"/>
                </a:solidFill>
              </a:rPr>
              <a:t>://</a:t>
            </a:r>
            <a:r>
              <a:rPr lang="en-GB" sz="2400" smtClean="0">
                <a:solidFill>
                  <a:srgbClr val="0070C0"/>
                </a:solidFill>
              </a:rPr>
              <a:t>zenodo.org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FigShare		https</a:t>
            </a:r>
            <a:r>
              <a:rPr lang="en-GB" sz="2400">
                <a:solidFill>
                  <a:srgbClr val="0070C0"/>
                </a:solidFill>
              </a:rPr>
              <a:t>://</a:t>
            </a:r>
            <a:r>
              <a:rPr lang="en-GB" sz="2400" smtClean="0">
                <a:solidFill>
                  <a:srgbClr val="0070C0"/>
                </a:solidFill>
              </a:rPr>
              <a:t>figshare.com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Harvard Dataverse	</a:t>
            </a:r>
            <a:r>
              <a:rPr lang="en-GB" sz="2400">
                <a:solidFill>
                  <a:srgbClr val="0070C0"/>
                </a:solidFill>
              </a:rPr>
              <a:t>https://</a:t>
            </a:r>
            <a:r>
              <a:rPr lang="en-GB" sz="2400" smtClean="0">
                <a:solidFill>
                  <a:srgbClr val="0070C0"/>
                </a:solidFill>
              </a:rPr>
              <a:t>dataverse.harvard.edu</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84512" y="216689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315472" y="275643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7414" y="3758754"/>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0971" y="4659436"/>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smtClean="0">
                <a:solidFill>
                  <a:srgbClr val="0070C0"/>
                </a:solidFill>
              </a:rPr>
              <a:t>What makes it FAIR</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4102</TotalTime>
  <Words>1162</Words>
  <Application>Microsoft Office PowerPoint</Application>
  <PresentationFormat>Widescreen</PresentationFormat>
  <Paragraphs>128</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“domain” (type) specific repositories</vt:lpstr>
      <vt:lpstr>Advantages of 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Using repositories</vt:lpstr>
      <vt:lpstr>Repositories Summary</vt:lpstr>
      <vt:lpstr>Repositories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Pauline Ward</cp:lastModifiedBy>
  <cp:revision>110</cp:revision>
  <dcterms:created xsi:type="dcterms:W3CDTF">2021-06-07T08:35:11Z</dcterms:created>
  <dcterms:modified xsi:type="dcterms:W3CDTF">2022-08-24T16:05:01Z</dcterms:modified>
</cp:coreProperties>
</file>