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9" r:id="rId6"/>
    <p:sldId id="261" r:id="rId7"/>
    <p:sldId id="260" r:id="rId8"/>
    <p:sldId id="265" r:id="rId9"/>
    <p:sldId id="281" r:id="rId10"/>
    <p:sldId id="282" r:id="rId11"/>
    <p:sldId id="272" r:id="rId12"/>
    <p:sldId id="271" r:id="rId13"/>
    <p:sldId id="274" r:id="rId14"/>
    <p:sldId id="273" r:id="rId15"/>
    <p:sldId id="283" r:id="rId16"/>
    <p:sldId id="266" r:id="rId17"/>
    <p:sldId id="277" r:id="rId18"/>
    <p:sldId id="27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75" d="100"/>
          <a:sy n="75" d="100"/>
        </p:scale>
        <p:origin x="66" y="6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A194F-1EDC-44D6-902F-D21F13A5BCE4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2A17F-794C-4A77-AA96-79958382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19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Please see webpage or etherpad for the detailed instructions for exercise 1a. </a:t>
            </a:r>
          </a:p>
          <a:p>
            <a:r>
              <a:rPr lang="en-GB" smtClean="0"/>
              <a:t>This example is from a real</a:t>
            </a:r>
            <a:r>
              <a:rPr lang="en-GB" baseline="0" smtClean="0"/>
              <a:t> reference given on t</a:t>
            </a:r>
            <a:r>
              <a:rPr lang="en-GB" smtClean="0"/>
              <a:t>he antibody</a:t>
            </a:r>
            <a:r>
              <a:rPr lang="en-GB" baseline="0" smtClean="0"/>
              <a:t> </a:t>
            </a:r>
            <a:r>
              <a:rPr lang="en-GB" smtClean="0"/>
              <a:t>supplier website</a:t>
            </a:r>
            <a:r>
              <a:rPr lang="en-GB" baseline="0" smtClean="0"/>
              <a:t> </a:t>
            </a:r>
            <a:r>
              <a:rPr lang="en-GB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citing the Meng Yu paper: </a:t>
            </a:r>
          </a:p>
          <a:p>
            <a:r>
              <a:rPr lang="en-GB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https://www.sigmaaldrich.com/GB/en/product/sigma/sab1400284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2A17F-794C-4A77-AA96-7995838280E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7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5295-26B3-41C9-95E6-C551129A5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39A74-1C5A-4F66-BFF1-1B661771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FEA5-78D3-48F4-AE88-464C4646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16/12/2022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627F-73C3-43A5-A2C3-273359C3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864D-ABEB-4D58-B594-32EBD9CC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FAB5B92F-AD88-A64F-86E7-8C0F51BDB9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520-41D5-4EE8-BB61-F69927AC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96252-51F7-442D-9DD5-42AFEEA48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7A02-BF18-4FCF-97D0-E6749301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590C-4A05-4413-8540-9ECC157D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CF21-9DC9-461A-A759-117ECC2D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62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C8110-B0D1-4490-A4FB-9D0934BBF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54CCB-C2F5-41E6-BCD1-AED0A86D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C680-74DB-4302-B8CE-C7DB4C7E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768A-C394-4FF1-90C5-81475829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12AC-B925-4904-8BB7-C3490A99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37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F808-2433-4D2D-B019-1499DF8F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123E-CF79-4172-A678-9FC26373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FE6E-17CC-47FA-915F-BE95A6D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38E3-8047-4394-99E8-95402965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1097-324E-4725-B954-6A90551A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1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9314-DE96-4358-BE79-45A03D6E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6B324-C724-4950-AD56-DECC01B15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997C-5385-4335-8460-B5D10E25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7831-F9A0-4AE3-A028-FCC03E7F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DC24-5588-4C4A-A393-F0D11780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88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ED64-79A3-400A-A4D6-A1E77C7D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473A-04F8-481F-9D60-BF2CF6EC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BE9EF-C2A8-45FE-A165-BD1A4F62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6F964-0401-4A14-A5BA-7CA2562D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2E3FF-7B47-469F-B35F-D15ED078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D31C-097E-43FE-98B0-B2ED323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5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70B7-7649-460D-B208-1CC87D75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84A5-FD51-4CAF-A1C9-08FEAB02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87700-E1FC-4BC3-A369-6AA8D934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5F8D8-F248-42EB-9EDC-0A49A1C9C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372C7-E0AD-41C1-9EE4-5C9DFE8B5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7672E-7A00-4BB2-BDAE-93D19D81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86579-38F3-4A3D-8183-B14C0C84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45356-34FB-40F2-8A57-90EF178A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1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BD2-9189-4D6E-9441-40EDE81C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A73B2-3F75-440F-A3D1-B31AE56E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D4FDB-E39C-40AE-88F9-265974CF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5B42-C05D-4329-9D80-961A1C0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DE329-B9CE-4533-A3DB-67B3106F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D6749-1C55-4698-8AFD-8951E35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5A77B-BF7E-4C08-9C2E-090A6D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6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55CC-5EA9-4B70-BB92-976B176C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8C7-778E-45F1-A4A9-885888F8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674D4-709E-40F1-8A79-0C421066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69695-027E-40B7-9A72-1DCD130C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CEA8-F11D-461F-A807-59E82A1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F104-8586-4142-8098-CFC270B2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92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9FB4-AF8B-45BB-A64B-2B876A76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48B8F-68D4-4D1B-8E88-08699DD0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7FF45-7E40-4494-AF24-DAF942BBD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4B85-B688-4614-9B1D-8DC0ED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A8824-3BB7-4F93-BD10-743A02D2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3054-1D34-40FC-BBA6-0EF1825C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56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2890F-8B60-4B8E-A1A0-EA03E271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6A16-4D16-42A9-82A6-65198F1F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D39C-8216-4495-9D4C-A434D61A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16/12/2022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9794-DEB8-422F-8851-BA9B6BECB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1D5E-B2A1-40D3-B4E6-8DBEC679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A098E28A-E840-0A40-A837-9C8B8C01B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6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ad.carpentries.org/fair-4-leaders-begins-20YY-MM-D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genbank/" TargetMode="External"/><Relationship Id="rId3" Type="http://schemas.openxmlformats.org/officeDocument/2006/relationships/hyperlink" Target="http://zenodo.org/" TargetMode="External"/><Relationship Id="rId7" Type="http://schemas.openxmlformats.org/officeDocument/2006/relationships/hyperlink" Target="https://www.uniprot.org/" TargetMode="External"/><Relationship Id="rId2" Type="http://schemas.openxmlformats.org/officeDocument/2006/relationships/hyperlink" Target="http://datadrya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share.ed.ac.uk/" TargetMode="External"/><Relationship Id="rId5" Type="http://schemas.openxmlformats.org/officeDocument/2006/relationships/hyperlink" Target="http://thedata.org/" TargetMode="External"/><Relationship Id="rId4" Type="http://schemas.openxmlformats.org/officeDocument/2006/relationships/hyperlink" Target="http://figshare.com/" TargetMode="External"/><Relationship Id="rId9" Type="http://schemas.openxmlformats.org/officeDocument/2006/relationships/hyperlink" Target="https://www.ebi.ac.uk/metabolight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data.2016.18" TargetMode="External"/><Relationship Id="rId2" Type="http://schemas.openxmlformats.org/officeDocument/2006/relationships/hyperlink" Target="https://www.do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dentifiers.org/SO:0000167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" TargetMode="External"/><Relationship Id="rId7" Type="http://schemas.openxmlformats.org/officeDocument/2006/relationships/image" Target="../media/image11.sv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www.apache.org/licenses/" TargetMode="External"/><Relationship Id="rId4" Type="http://schemas.openxmlformats.org/officeDocument/2006/relationships/hyperlink" Target="https://opensource.org/licenses/BSD-2-Claus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2B42-12CE-4502-9D4C-EC8EABBE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Being FAIR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5498" y="5785681"/>
            <a:ext cx="7747345" cy="469783"/>
            <a:chOff x="335498" y="5785681"/>
            <a:chExt cx="7747345" cy="4697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1D6036-BCDA-4EC7-9653-F205FE226493}"/>
                </a:ext>
              </a:extLst>
            </p:cNvPr>
            <p:cNvSpPr txBox="1"/>
            <p:nvPr/>
          </p:nvSpPr>
          <p:spPr>
            <a:xfrm>
              <a:off x="1092764" y="5835907"/>
              <a:ext cx="69900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/>
                <a:t>Open </a:t>
              </a:r>
              <a:r>
                <a:rPr lang="en-GB" smtClean="0">
                  <a:hlinkClick r:id="rId2"/>
                </a:rPr>
                <a:t>https://pad.carpentries.org/fair-4-leaders-begins-20YY-MM-DD</a:t>
              </a:r>
              <a:r>
                <a:rPr lang="en-GB" smtClean="0"/>
                <a:t>  </a:t>
              </a:r>
              <a:endParaRPr lang="en-GB" dirty="0">
                <a:highlight>
                  <a:srgbClr val="FFFF00"/>
                </a:highlight>
              </a:endParaRPr>
            </a:p>
          </p:txBody>
        </p:sp>
        <p:sp>
          <p:nvSpPr>
            <p:cNvPr id="7" name="Arrow: Down 7">
              <a:extLst>
                <a:ext uri="{FF2B5EF4-FFF2-40B4-BE49-F238E27FC236}">
                  <a16:creationId xmlns:a16="http://schemas.microsoft.com/office/drawing/2014/main" id="{490697C4-1D52-44B3-9145-1E4126021820}"/>
                </a:ext>
              </a:extLst>
            </p:cNvPr>
            <p:cNvSpPr/>
            <p:nvPr/>
          </p:nvSpPr>
          <p:spPr>
            <a:xfrm rot="16200000">
              <a:off x="410999" y="5710180"/>
              <a:ext cx="469783" cy="62078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5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FAIR in biological practice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61257"/>
            <a:ext cx="10925666" cy="489364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400" b="1">
                <a:solidFill>
                  <a:srgbClr val="0070C0"/>
                </a:solidFill>
              </a:rPr>
              <a:t>Findable &amp; Accessible  </a:t>
            </a:r>
          </a:p>
          <a:p>
            <a:endParaRPr lang="en-GB" sz="2400">
              <a:solidFill>
                <a:srgbClr val="0070C0"/>
              </a:solidFill>
            </a:endParaRPr>
          </a:p>
          <a:p>
            <a:r>
              <a:rPr lang="en-GB" sz="2400">
                <a:solidFill>
                  <a:srgbClr val="0070C0"/>
                </a:solidFill>
              </a:rPr>
              <a:t>Deposit data to an external, reputable public repository.</a:t>
            </a:r>
            <a:endParaRPr lang="en-GB" sz="2400">
              <a:solidFill>
                <a:srgbClr val="0070C0"/>
              </a:solidFill>
              <a:cs typeface="Calibri"/>
            </a:endParaRPr>
          </a:p>
          <a:p>
            <a:endParaRPr lang="en-GB" sz="2400">
              <a:solidFill>
                <a:srgbClr val="0070C0"/>
              </a:solidFill>
            </a:endParaRPr>
          </a:p>
          <a:p>
            <a:r>
              <a:rPr lang="en-GB" sz="2400">
                <a:solidFill>
                  <a:srgbClr val="0070C0"/>
                </a:solidFill>
              </a:rPr>
              <a:t>Repositories provide </a:t>
            </a:r>
            <a:r>
              <a:rPr lang="en-GB" sz="2400" b="1">
                <a:solidFill>
                  <a:srgbClr val="0070C0"/>
                </a:solidFill>
              </a:rPr>
              <a:t>persistent identifiers </a:t>
            </a:r>
            <a:r>
              <a:rPr lang="en-GB" sz="2400">
                <a:solidFill>
                  <a:srgbClr val="0070C0"/>
                </a:solidFill>
              </a:rPr>
              <a:t>(PIDs), catalogue options, advanced metadata searching, and download statistics. Some repositories can also host private data or provide embargo periods, meaning access to all data can be delayed.</a:t>
            </a:r>
            <a:endParaRPr lang="en-GB" sz="2400">
              <a:solidFill>
                <a:srgbClr val="0070C0"/>
              </a:solidFill>
              <a:cs typeface="Calibri"/>
            </a:endParaRPr>
          </a:p>
          <a:p>
            <a:endParaRPr lang="en-GB" sz="2400">
              <a:solidFill>
                <a:srgbClr val="0070C0"/>
              </a:solidFill>
            </a:endParaRPr>
          </a:p>
          <a:p>
            <a:r>
              <a:rPr lang="en-GB" sz="2400">
                <a:solidFill>
                  <a:srgbClr val="0070C0"/>
                </a:solidFill>
              </a:rPr>
              <a:t>There are general “data agnostic” repositories, for example: </a:t>
            </a:r>
            <a:r>
              <a:rPr lang="en-GB" sz="2400">
                <a:solidFill>
                  <a:srgbClr val="0070C0"/>
                </a:solidFill>
                <a:hlinkClick r:id="rId2"/>
              </a:rPr>
              <a:t>Dryad</a:t>
            </a:r>
            <a:r>
              <a:rPr lang="en-GB" sz="2400">
                <a:solidFill>
                  <a:srgbClr val="0070C0"/>
                </a:solidFill>
              </a:rPr>
              <a:t>, </a:t>
            </a:r>
            <a:r>
              <a:rPr lang="en-GB" sz="2400">
                <a:solidFill>
                  <a:srgbClr val="0070C0"/>
                </a:solidFill>
                <a:hlinkClick r:id="rId3"/>
              </a:rPr>
              <a:t>Zenodo</a:t>
            </a:r>
            <a:r>
              <a:rPr lang="en-GB" sz="2400">
                <a:solidFill>
                  <a:srgbClr val="0070C0"/>
                </a:solidFill>
              </a:rPr>
              <a:t>, </a:t>
            </a:r>
            <a:r>
              <a:rPr lang="en-GB" sz="2400">
                <a:solidFill>
                  <a:srgbClr val="0070C0"/>
                </a:solidFill>
                <a:hlinkClick r:id="rId4"/>
              </a:rPr>
              <a:t>FigShare</a:t>
            </a:r>
            <a:r>
              <a:rPr lang="en-GB" sz="2400">
                <a:solidFill>
                  <a:srgbClr val="0070C0"/>
                </a:solidFill>
              </a:rPr>
              <a:t>, </a:t>
            </a:r>
            <a:r>
              <a:rPr lang="en-GB" sz="2400">
                <a:solidFill>
                  <a:srgbClr val="0070C0"/>
                </a:solidFill>
                <a:hlinkClick r:id="rId5"/>
              </a:rPr>
              <a:t>Dataverse</a:t>
            </a:r>
            <a:r>
              <a:rPr lang="pl-PL" sz="2400">
                <a:solidFill>
                  <a:srgbClr val="0070C0"/>
                </a:solidFill>
              </a:rPr>
              <a:t> and THE </a:t>
            </a:r>
            <a:r>
              <a:rPr lang="pl-PL" sz="2400" err="1">
                <a:solidFill>
                  <a:srgbClr val="0070C0"/>
                </a:solidFill>
              </a:rPr>
              <a:t>UNIVERSITY’s</a:t>
            </a:r>
            <a:r>
              <a:rPr lang="pl-PL" sz="2400">
                <a:solidFill>
                  <a:srgbClr val="0070C0"/>
                </a:solidFill>
              </a:rPr>
              <a:t> </a:t>
            </a:r>
            <a:r>
              <a:rPr lang="pl-PL" sz="2400" err="1">
                <a:solidFill>
                  <a:srgbClr val="0070C0"/>
                </a:solidFill>
              </a:rPr>
              <a:t>own</a:t>
            </a:r>
            <a:r>
              <a:rPr lang="pl-PL" sz="2400">
                <a:solidFill>
                  <a:srgbClr val="0070C0"/>
                </a:solidFill>
              </a:rPr>
              <a:t> </a:t>
            </a:r>
            <a:r>
              <a:rPr lang="pl-PL" sz="2400">
                <a:solidFill>
                  <a:srgbClr val="0070C0"/>
                </a:solidFill>
                <a:hlinkClick r:id="rId6"/>
              </a:rPr>
              <a:t>DataShare</a:t>
            </a:r>
            <a:r>
              <a:rPr lang="pl-PL" sz="2400">
                <a:solidFill>
                  <a:srgbClr val="0070C0"/>
                </a:solidFill>
              </a:rPr>
              <a:t> </a:t>
            </a:r>
            <a:r>
              <a:rPr lang="en-GB" sz="2400">
                <a:solidFill>
                  <a:srgbClr val="0070C0"/>
                </a:solidFill>
              </a:rPr>
              <a:t>. </a:t>
            </a:r>
            <a:endParaRPr lang="en-GB" sz="2400">
              <a:solidFill>
                <a:srgbClr val="0070C0"/>
              </a:solidFill>
              <a:cs typeface="Calibri"/>
            </a:endParaRPr>
          </a:p>
          <a:p>
            <a:endParaRPr lang="en-GB" sz="2400">
              <a:solidFill>
                <a:srgbClr val="0070C0"/>
              </a:solidFill>
            </a:endParaRPr>
          </a:p>
          <a:p>
            <a:r>
              <a:rPr lang="en-GB" sz="2400">
                <a:solidFill>
                  <a:srgbClr val="0070C0"/>
                </a:solidFill>
              </a:rPr>
              <a:t>Or domain specific, for example: </a:t>
            </a:r>
            <a:r>
              <a:rPr lang="en-GB" sz="2400">
                <a:solidFill>
                  <a:srgbClr val="0070C0"/>
                </a:solidFill>
                <a:hlinkClick r:id="rId7"/>
              </a:rPr>
              <a:t>UniProt</a:t>
            </a:r>
            <a:r>
              <a:rPr lang="en-GB" sz="2400">
                <a:solidFill>
                  <a:srgbClr val="0070C0"/>
                </a:solidFill>
              </a:rPr>
              <a:t> – protein data, </a:t>
            </a:r>
            <a:r>
              <a:rPr lang="en-GB" sz="2400">
                <a:solidFill>
                  <a:srgbClr val="0070C0"/>
                </a:solidFill>
                <a:hlinkClick r:id="rId8"/>
              </a:rPr>
              <a:t>GenBank</a:t>
            </a:r>
            <a:r>
              <a:rPr lang="en-GB" sz="2400">
                <a:solidFill>
                  <a:srgbClr val="0070C0"/>
                </a:solidFill>
              </a:rPr>
              <a:t> – sequence data, </a:t>
            </a:r>
            <a:r>
              <a:rPr lang="en-GB" sz="2400">
                <a:solidFill>
                  <a:srgbClr val="0070C0"/>
                </a:solidFill>
                <a:hlinkClick r:id="rId9"/>
              </a:rPr>
              <a:t>MetaboLights</a:t>
            </a:r>
            <a:r>
              <a:rPr lang="en-GB" sz="2400">
                <a:solidFill>
                  <a:srgbClr val="0070C0"/>
                </a:solidFill>
              </a:rPr>
              <a:t> – metabolomics data.</a:t>
            </a:r>
            <a:endParaRPr lang="en-GB" sz="2400">
              <a:solidFill>
                <a:srgbClr val="0070C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31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identifiers (PIDs)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2"/>
            <a:ext cx="10515600" cy="4817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persistent identifier is a long-lasting reference to a digital resource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Digital </a:t>
            </a:r>
            <a:r>
              <a:rPr lang="en-GB" dirty="0"/>
              <a:t>Object Identifier </a:t>
            </a:r>
            <a:r>
              <a:rPr lang="en-GB" dirty="0">
                <a:hlinkClick r:id="rId2"/>
              </a:rPr>
              <a:t>(DOI)</a:t>
            </a:r>
            <a:r>
              <a:rPr lang="en-GB" dirty="0"/>
              <a:t> (prefix doi.org in the web links). </a:t>
            </a:r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https://doi.org/10.1038/</a:t>
            </a:r>
            <a:r>
              <a:rPr lang="en-GB" dirty="0">
                <a:solidFill>
                  <a:srgbClr val="7030A0"/>
                </a:solidFill>
                <a:hlinkClick r:id="rId3"/>
              </a:rPr>
              <a:t>sdata.2016.18</a:t>
            </a:r>
            <a:r>
              <a:rPr lang="en-GB" dirty="0"/>
              <a:t> resolves to the FAIR paper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Repositories often maintain web addresses in a stable form (permalinks) </a:t>
            </a:r>
            <a:r>
              <a:rPr lang="en-GB"/>
              <a:t>http</a:t>
            </a:r>
            <a:r>
              <a:rPr lang="en-GB" smtClean="0"/>
              <a:t>://&lt;repository.address&gt;/&lt;identifier&gt;.</a:t>
            </a:r>
            <a:endParaRPr lang="en-GB" dirty="0"/>
          </a:p>
          <a:p>
            <a:pPr marL="0" indent="0">
              <a:buNone/>
            </a:pPr>
            <a:endParaRPr lang="en-GB" dirty="0">
              <a:hlinkClick r:id="rId4"/>
            </a:endParaRPr>
          </a:p>
          <a:p>
            <a:pPr marL="0" indent="0">
              <a:buNone/>
            </a:pPr>
            <a:r>
              <a:rPr lang="en-GB" dirty="0">
                <a:hlinkClick r:id="rId4"/>
              </a:rPr>
              <a:t>http://identifiers.org/</a:t>
            </a:r>
            <a:r>
              <a:rPr lang="en-GB" dirty="0">
                <a:solidFill>
                  <a:srgbClr val="7030A0"/>
                </a:solidFill>
                <a:hlinkClick r:id="rId4"/>
              </a:rPr>
              <a:t>SO:0000167</a:t>
            </a:r>
            <a:r>
              <a:rPr lang="en-GB" dirty="0"/>
              <a:t> defines promoter role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6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Interoperable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standard or open-source </a:t>
            </a:r>
            <a:r>
              <a:rPr lang="en-GB" dirty="0" smtClean="0"/>
              <a:t>file </a:t>
            </a:r>
            <a:r>
              <a:rPr lang="en-GB" dirty="0"/>
              <a:t>formats where possible </a:t>
            </a:r>
            <a:r>
              <a:rPr lang="en-GB" dirty="0" smtClean="0"/>
              <a:t>(domain </a:t>
            </a:r>
            <a:r>
              <a:rPr lang="en-GB" dirty="0"/>
              <a:t>specific)</a:t>
            </a:r>
          </a:p>
          <a:p>
            <a:r>
              <a:rPr lang="pl-PL" dirty="0"/>
              <a:t>U</a:t>
            </a:r>
            <a:r>
              <a:rPr lang="en-GB" dirty="0"/>
              <a:t>se .csv or .xlsx </a:t>
            </a:r>
            <a:r>
              <a:rPr lang="en-GB" dirty="0" smtClean="0"/>
              <a:t>files </a:t>
            </a:r>
            <a:r>
              <a:rPr lang="en-GB" dirty="0"/>
              <a:t>for numerical data. </a:t>
            </a:r>
            <a:r>
              <a:rPr lang="en-GB" b="1" dirty="0"/>
              <a:t>Never</a:t>
            </a:r>
            <a:r>
              <a:rPr lang="en-GB" dirty="0"/>
              <a:t> share data tables as word or .pdf</a:t>
            </a:r>
          </a:p>
          <a:p>
            <a:r>
              <a:rPr lang="en-GB" dirty="0"/>
              <a:t>Provide underlying numerical data for all plots and graphs</a:t>
            </a:r>
          </a:p>
          <a:p>
            <a:r>
              <a:rPr lang="en-GB" smtClean="0"/>
              <a:t>Convert proprietary formats </a:t>
            </a:r>
            <a:r>
              <a:rPr lang="en-GB"/>
              <a:t>to </a:t>
            </a:r>
            <a:r>
              <a:rPr lang="en-GB" smtClean="0"/>
              <a:t>open and/or standard ones, and convert binary formats to plain text. Whenever practicable, without losing the meaning of the data. For </a:t>
            </a:r>
            <a:r>
              <a:rPr lang="en-GB" dirty="0"/>
              <a:t>example convert Snapgene to Genbank/SBOL, microscopy multistack images </a:t>
            </a:r>
            <a:r>
              <a:rPr lang="en-GB"/>
              <a:t>to </a:t>
            </a:r>
            <a:r>
              <a:rPr lang="en-GB" smtClean="0"/>
              <a:t>OME-TIFF .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0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071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Describe your data well (good metadata)</a:t>
            </a:r>
          </a:p>
          <a:p>
            <a:r>
              <a:rPr lang="en-GB" dirty="0"/>
              <a:t>write a README file describing the data</a:t>
            </a:r>
          </a:p>
          <a:p>
            <a:r>
              <a:rPr lang="en-GB" dirty="0"/>
              <a:t>provide as many details as possible (prepare good metadata)</a:t>
            </a:r>
          </a:p>
          <a:p>
            <a:r>
              <a:rPr lang="en-GB" dirty="0"/>
              <a:t>use descriptive column headers for the data tables</a:t>
            </a:r>
          </a:p>
          <a:p>
            <a:r>
              <a:rPr lang="en-GB" dirty="0"/>
              <a:t>tidy data tables, make them analysis friendly</a:t>
            </a:r>
          </a:p>
          <a:p>
            <a:r>
              <a:rPr lang="en-GB" dirty="0"/>
              <a:t>use (meta)data formats (e.g. SBML, SBOL)</a:t>
            </a:r>
          </a:p>
          <a:p>
            <a:r>
              <a:rPr lang="en-GB" dirty="0" smtClean="0"/>
              <a:t>follow </a:t>
            </a:r>
            <a:r>
              <a:rPr lang="en-GB" dirty="0"/>
              <a:t>Minimum Information Standards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6640BD8B-3178-A94C-A49F-822A3727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Attach license files. Licenses explicitly declare conditions</a:t>
            </a:r>
            <a:br>
              <a:rPr lang="en-GB" dirty="0"/>
            </a:br>
            <a:r>
              <a:rPr lang="en-GB" dirty="0"/>
              <a:t>and </a:t>
            </a:r>
            <a:r>
              <a:rPr lang="en-GB"/>
              <a:t>terms </a:t>
            </a:r>
            <a:r>
              <a:rPr lang="en-GB" smtClean="0"/>
              <a:t>under </a:t>
            </a:r>
            <a:r>
              <a:rPr lang="en-GB" dirty="0"/>
              <a:t>which data and software can be re-used.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We recommend: </a:t>
            </a:r>
          </a:p>
          <a:p>
            <a:pPr lvl="1"/>
            <a:r>
              <a:rPr lang="en-GB" sz="2800" dirty="0"/>
              <a:t>for data: </a:t>
            </a:r>
            <a:r>
              <a:rPr lang="en-GB" sz="2800" dirty="0">
                <a:hlinkClick r:id="rId2"/>
              </a:rPr>
              <a:t>Creative Commons Attribution (CC BY)</a:t>
            </a:r>
            <a:r>
              <a:rPr lang="en-GB" sz="2800" dirty="0"/>
              <a:t> license</a:t>
            </a:r>
          </a:p>
          <a:p>
            <a:pPr lvl="1"/>
            <a:r>
              <a:rPr lang="en-GB" sz="2800" dirty="0"/>
              <a:t>for code: a permissive open source license such as the </a:t>
            </a:r>
            <a:r>
              <a:rPr lang="en-GB" sz="2800" dirty="0">
                <a:hlinkClick r:id="rId3"/>
              </a:rPr>
              <a:t>MIT</a:t>
            </a:r>
            <a:r>
              <a:rPr lang="en-GB" sz="2800" dirty="0"/>
              <a:t>, </a:t>
            </a:r>
            <a:r>
              <a:rPr lang="en-GB" sz="2800" dirty="0">
                <a:hlinkClick r:id="rId4"/>
              </a:rPr>
              <a:t>BSD</a:t>
            </a:r>
            <a:r>
              <a:rPr lang="en-GB" sz="2800" dirty="0"/>
              <a:t>, or </a:t>
            </a:r>
            <a:r>
              <a:rPr lang="en-GB" sz="2800" dirty="0">
                <a:hlinkClick r:id="rId5"/>
              </a:rPr>
              <a:t>Apache license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DEB68FBC-2FC9-004B-AE6A-8561B2F5C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…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dirty="0"/>
              <a:t>https://doi.org/10.5281/zenodo.6339631</a:t>
            </a:r>
          </a:p>
        </p:txBody>
      </p:sp>
    </p:spTree>
    <p:extLst>
      <p:ext uri="{BB962C8B-B14F-4D97-AF65-F5344CB8AC3E}">
        <p14:creationId xmlns:p14="http://schemas.microsoft.com/office/powerpoint/2010/main" val="72928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and You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9D8DC5-0E5F-4B99-900C-3E278A5F248F}"/>
              </a:ext>
            </a:extLst>
          </p:cNvPr>
          <p:cNvSpPr/>
          <p:nvPr/>
        </p:nvSpPr>
        <p:spPr>
          <a:xfrm>
            <a:off x="6096000" y="5244416"/>
            <a:ext cx="13548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Intelligible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2D28B-48FB-4842-BF60-77A16A3FBD58}"/>
              </a:ext>
            </a:extLst>
          </p:cNvPr>
          <p:cNvSpPr/>
          <p:nvPr/>
        </p:nvSpPr>
        <p:spPr>
          <a:xfrm>
            <a:off x="8210279" y="5257000"/>
            <a:ext cx="1655774" cy="4154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Reproducible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D77CC-C0EF-4659-87DC-E623FBCA6E30}"/>
              </a:ext>
            </a:extLst>
          </p:cNvPr>
          <p:cNvSpPr/>
          <p:nvPr/>
        </p:nvSpPr>
        <p:spPr>
          <a:xfrm>
            <a:off x="1988588" y="5257000"/>
            <a:ext cx="9717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Citable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A31C1-ACF8-4FA1-AF05-7B006780E7B3}"/>
              </a:ext>
            </a:extLst>
          </p:cNvPr>
          <p:cNvSpPr/>
          <p:nvPr/>
        </p:nvSpPr>
        <p:spPr>
          <a:xfrm>
            <a:off x="3440316" y="5257000"/>
            <a:ext cx="221688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Track &amp; Countable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54592" y="6465579"/>
            <a:ext cx="177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Image: </a:t>
            </a:r>
            <a:r>
              <a:rPr lang="en-GB" sz="1400" smtClean="0"/>
              <a:t>See Credits [3]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836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vs Open Science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FAIR != Open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data record can be FAIR but the data itself can remain hidden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FAIR data can easily be made public and become Open</a:t>
            </a:r>
          </a:p>
          <a:p>
            <a:endParaRPr lang="en-GB" dirty="0"/>
          </a:p>
          <a:p>
            <a:r>
              <a:rPr lang="en-GB" dirty="0"/>
              <a:t>Open data which are not FAIR have limited value</a:t>
            </a:r>
          </a:p>
        </p:txBody>
      </p:sp>
    </p:spTree>
    <p:extLst>
      <p:ext uri="{BB962C8B-B14F-4D97-AF65-F5344CB8AC3E}">
        <p14:creationId xmlns:p14="http://schemas.microsoft.com/office/powerpoint/2010/main" val="23586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A9BD6-BAAF-4519-B94F-6622E5C8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FAIR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F193-87B7-4BD2-8E48-88EF0192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smtClean="0"/>
              <a:t>Answer the quiz questions on the webpage. </a:t>
            </a:r>
            <a:endParaRPr lang="en-GB" sz="2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D4B0B788-F517-924B-9CF6-FFB77C28C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Credits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mtClean="0"/>
              <a:t>Research data MANTRA ('Research Data Management training') – Research data in context, University of Edinburgh </a:t>
            </a:r>
            <a:br>
              <a:rPr lang="en-GB" smtClean="0"/>
            </a:br>
            <a:r>
              <a:rPr lang="en-GB"/>
              <a:t>https://</a:t>
            </a:r>
            <a:r>
              <a:rPr lang="en-GB" smtClean="0"/>
              <a:t>mantra.ed.ac.uk</a:t>
            </a:r>
            <a:br>
              <a:rPr lang="en-GB" smtClean="0"/>
            </a:br>
            <a:endParaRPr lang="en-GB" smtClean="0"/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Lab microscope photo image </a:t>
            </a:r>
            <a:r>
              <a:rPr lang="en-GB"/>
              <a:t>- CSIRO, CC BY </a:t>
            </a:r>
            <a:r>
              <a:rPr lang="en-GB" smtClean="0"/>
              <a:t>3.0, </a:t>
            </a:r>
            <a:r>
              <a:rPr lang="en-GB"/>
              <a:t>via Wikimedia Commons https://</a:t>
            </a:r>
            <a:r>
              <a:rPr lang="en-GB" smtClean="0"/>
              <a:t>commons.wikimedia.org/wiki/File:CSIRO_ScienceImage_435_Scientist_using_microscope.jpg </a:t>
            </a:r>
          </a:p>
          <a:p>
            <a:pPr marL="514350" indent="-514350">
              <a:buFont typeface="+mj-lt"/>
              <a:buAutoNum type="arabicPeriod"/>
            </a:pPr>
            <a:endParaRPr lang="en-GB" smtClean="0"/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FAIR logo - </a:t>
            </a:r>
            <a:r>
              <a:rPr lang="en-GB"/>
              <a:t>SangyaPundir, CC BY-SA 4.0 via Wikimedia Commons </a:t>
            </a:r>
            <a:br>
              <a:rPr lang="en-GB"/>
            </a:br>
            <a:r>
              <a:rPr lang="en-GB"/>
              <a:t>https://</a:t>
            </a:r>
            <a:r>
              <a:rPr lang="en-GB" smtClean="0"/>
              <a:t>upload.wikimedia.org/wikipedia/commons/thumb/a/aa/FAIR_data_principles.jpg/800px-FAIR_data_principles.jpg </a:t>
            </a:r>
            <a:r>
              <a:rPr lang="en-GB"/>
              <a:t/>
            </a:r>
            <a:br>
              <a:rPr lang="en-GB"/>
            </a:br>
            <a:endParaRPr lang="en-GB" smtClean="0"/>
          </a:p>
          <a:p>
            <a:pPr marL="514350" indent="-514350">
              <a:buFont typeface="+mj-lt"/>
              <a:buAutoNum type="arabicPeriod"/>
            </a:pPr>
            <a:r>
              <a:rPr lang="en-GB"/>
              <a:t>FAIR </a:t>
            </a:r>
            <a:r>
              <a:rPr lang="en-GB" smtClean="0"/>
              <a:t>Principles, GO FAIR Initiative </a:t>
            </a:r>
            <a:r>
              <a:rPr lang="en-GB"/>
              <a:t/>
            </a:r>
            <a:br>
              <a:rPr lang="en-GB"/>
            </a:br>
            <a:r>
              <a:rPr lang="en-GB" smtClean="0"/>
              <a:t>www.go-fair.org/fair-principles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78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4E17D-5A2A-49B6-8206-1BAA7304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93" y="435547"/>
            <a:ext cx="5613822" cy="832285"/>
          </a:xfrm>
        </p:spPr>
        <p:txBody>
          <a:bodyPr anchor="b">
            <a:normAutofit/>
          </a:bodyPr>
          <a:lstStyle/>
          <a:p>
            <a:r>
              <a:rPr lang="en-GB" sz="4000" dirty="0"/>
              <a:t>What </a:t>
            </a:r>
            <a:r>
              <a:rPr lang="en-GB" sz="4000"/>
              <a:t>is </a:t>
            </a:r>
            <a:r>
              <a:rPr lang="en-GB" sz="4000" smtClean="0"/>
              <a:t>research data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Graphic 8" descr="Cmd Terminal outline">
            <a:extLst>
              <a:ext uri="{FF2B5EF4-FFF2-40B4-BE49-F238E27FC236}">
                <a16:creationId xmlns:a16="http://schemas.microsoft.com/office/drawing/2014/main" id="{717637AA-34EE-CC49-820A-C3D9BE67B9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2532" y="843530"/>
            <a:ext cx="956572" cy="956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69" y="1261964"/>
            <a:ext cx="6860894" cy="1561628"/>
          </a:xfr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 prstMaterial="metal">
            <a:bevelT prst="angl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"Research data [is] collected, observed or generated for the purpose of analysis, to produce and validate original research </a:t>
            </a:r>
            <a:r>
              <a:rPr lang="en-GB" sz="2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results</a:t>
            </a:r>
            <a:r>
              <a:rPr lang="en-GB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2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[.. </a:t>
            </a:r>
            <a:r>
              <a:rPr lang="en-GB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ie] whatever is necessary to verify or reproduce research findings, or to gain a richer understanding of them"</a:t>
            </a:r>
          </a:p>
          <a:p>
            <a:pPr marL="457200" lvl="1" indent="0" algn="ctr">
              <a:buNone/>
            </a:pPr>
            <a:r>
              <a:rPr lang="en-GB" sz="16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Research </a:t>
            </a:r>
            <a:r>
              <a:rPr lang="en-GB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Data </a:t>
            </a:r>
            <a:r>
              <a:rPr lang="en-GB" sz="16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MANTRA, </a:t>
            </a:r>
            <a:r>
              <a:rPr lang="en-GB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University of </a:t>
            </a:r>
            <a:r>
              <a:rPr lang="en-GB" sz="16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Edinburgh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0F832088-B2E2-A048-B5F5-794E1D202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5567" y="3063687"/>
            <a:ext cx="2433099" cy="2433099"/>
          </a:xfrm>
          <a:prstGeom prst="rect">
            <a:avLst/>
          </a:prstGeom>
        </p:spPr>
      </p:pic>
      <p:pic>
        <p:nvPicPr>
          <p:cNvPr id="5" name="Graphic 4" descr="Images outline">
            <a:extLst>
              <a:ext uri="{FF2B5EF4-FFF2-40B4-BE49-F238E27FC236}">
                <a16:creationId xmlns:a16="http://schemas.microsoft.com/office/drawing/2014/main" id="{BCA8257A-8846-4546-A55F-E95BF41A0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 txBox="1">
            <a:spLocks/>
          </p:cNvSpPr>
          <p:nvPr/>
        </p:nvSpPr>
        <p:spPr>
          <a:xfrm>
            <a:off x="408063" y="3063687"/>
            <a:ext cx="8873778" cy="33374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GB" sz="2000" smtClean="0"/>
              <a:t>Data does not only mean Excel files or readings</a:t>
            </a:r>
            <a:br>
              <a:rPr lang="en-GB" sz="2000" smtClean="0"/>
            </a:br>
            <a:r>
              <a:rPr lang="en-GB" sz="2000" smtClean="0"/>
              <a:t>from a machine. </a:t>
            </a:r>
            <a:r>
              <a:rPr lang="en-GB" sz="2000" b="1" smtClean="0"/>
              <a:t>Data also includes:</a:t>
            </a:r>
          </a:p>
          <a:p>
            <a:pPr>
              <a:lnSpc>
                <a:spcPct val="120000"/>
              </a:lnSpc>
            </a:pPr>
            <a:r>
              <a:rPr lang="en-GB" sz="2000" smtClean="0"/>
              <a:t>images, not only from microscopes</a:t>
            </a:r>
          </a:p>
          <a:p>
            <a:pPr>
              <a:lnSpc>
                <a:spcPct val="120000"/>
              </a:lnSpc>
            </a:pPr>
            <a:r>
              <a:rPr lang="en-GB" sz="2000" smtClean="0"/>
              <a:t>information about biological materials, </a:t>
            </a:r>
            <a:br>
              <a:rPr lang="en-GB" sz="2000" smtClean="0"/>
            </a:br>
            <a:r>
              <a:rPr lang="en-GB" sz="2000" smtClean="0"/>
              <a:t>like strain or patient details</a:t>
            </a:r>
          </a:p>
          <a:p>
            <a:pPr>
              <a:lnSpc>
                <a:spcPct val="120000"/>
              </a:lnSpc>
            </a:pPr>
            <a:r>
              <a:rPr lang="en-GB" sz="2000" smtClean="0"/>
              <a:t>recipes, laboratory and measurement protocols</a:t>
            </a:r>
            <a:endParaRPr lang="pl-PL" sz="2000" smtClean="0"/>
          </a:p>
          <a:p>
            <a:pPr>
              <a:lnSpc>
                <a:spcPct val="120000"/>
              </a:lnSpc>
            </a:pPr>
            <a:r>
              <a:rPr lang="pl-PL" sz="2000" smtClean="0"/>
              <a:t>models</a:t>
            </a:r>
            <a:endParaRPr lang="en-GB" sz="2000" smtClean="0"/>
          </a:p>
          <a:p>
            <a:pPr>
              <a:lnSpc>
                <a:spcPct val="120000"/>
              </a:lnSpc>
            </a:pPr>
            <a:r>
              <a:rPr lang="en-GB" sz="2000" smtClean="0"/>
              <a:t>scripts, analysis procedures, and custom software are also considered data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1721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from 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/>
              <a:t>We're going to do an exercise looking at some real research data.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234911" y="6176963"/>
            <a:ext cx="739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mtClean="0"/>
              <a:t>Image: See Credits [2]</a:t>
            </a:r>
            <a:endParaRPr lang="en-GB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25" y="2320387"/>
            <a:ext cx="3677760" cy="36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1a: Impossible </a:t>
            </a:r>
            <a:r>
              <a:rPr lang="en-GB" dirty="0"/>
              <a:t>protocol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27BF4F-B3B7-41B2-8BDB-7F496257A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17" y="1933358"/>
            <a:ext cx="7854535" cy="2991284"/>
          </a:xfrm>
        </p:spPr>
      </p:pic>
    </p:spTree>
    <p:extLst>
      <p:ext uri="{BB962C8B-B14F-4D97-AF65-F5344CB8AC3E}">
        <p14:creationId xmlns:p14="http://schemas.microsoft.com/office/powerpoint/2010/main" val="14671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1b: Impossible </a:t>
            </a:r>
            <a:r>
              <a:rPr lang="en-GB" dirty="0" smtClean="0"/>
              <a:t>average</a:t>
            </a:r>
            <a:endParaRPr lang="en-GB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A47F76-0C9A-4826-9684-EF4E7756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Difficult</a:t>
            </a:r>
            <a:r>
              <a:rPr lang="pl-PL" dirty="0"/>
              <a:t> to find the right data table and </a:t>
            </a:r>
            <a:r>
              <a:rPr lang="en-GB" dirty="0" smtClean="0"/>
              <a:t>column</a:t>
            </a:r>
          </a:p>
          <a:p>
            <a:r>
              <a:rPr lang="pl-PL" dirty="0" smtClean="0"/>
              <a:t>Numerical </a:t>
            </a:r>
            <a:r>
              <a:rPr lang="pl-PL" dirty="0"/>
              <a:t>data in pdf not suitable for calculations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00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D9D2-D70D-4096-9D1F-9C14A2E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701F-93E2-48AA-83A7-DB6D2779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protocol was difficult to </a:t>
            </a:r>
            <a:r>
              <a:rPr lang="en-GB" b="1" i="1" dirty="0"/>
              <a:t>find</a:t>
            </a:r>
            <a:r>
              <a:rPr lang="en-GB" dirty="0"/>
              <a:t> (the loops)</a:t>
            </a:r>
          </a:p>
          <a:p>
            <a:r>
              <a:rPr lang="en-GB" dirty="0"/>
              <a:t>the </a:t>
            </a:r>
            <a:r>
              <a:rPr lang="en-GB"/>
              <a:t>protocol </a:t>
            </a:r>
            <a:r>
              <a:rPr lang="en-GB" smtClean="0"/>
              <a:t>was difficult </a:t>
            </a:r>
            <a:r>
              <a:rPr lang="en-GB" dirty="0"/>
              <a:t>to </a:t>
            </a:r>
            <a:r>
              <a:rPr lang="en-GB" b="1" i="1" dirty="0"/>
              <a:t>access</a:t>
            </a:r>
            <a:r>
              <a:rPr lang="en-GB" dirty="0"/>
              <a:t> (pay wall)</a:t>
            </a:r>
          </a:p>
          <a:p>
            <a:r>
              <a:rPr lang="en-GB" dirty="0"/>
              <a:t>and not </a:t>
            </a:r>
            <a:r>
              <a:rPr lang="en-GB" b="1" i="1" dirty="0"/>
              <a:t>reusable</a:t>
            </a:r>
            <a:r>
              <a:rPr lang="en-GB" dirty="0"/>
              <a:t> as it lacked the necessary details (dead-end)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the second example</a:t>
            </a:r>
            <a:endParaRPr lang="pl-PL" dirty="0"/>
          </a:p>
          <a:p>
            <a:r>
              <a:rPr lang="en-GB" dirty="0"/>
              <a:t>the data were </a:t>
            </a:r>
            <a:r>
              <a:rPr lang="pl-PL" dirty="0"/>
              <a:t>in a </a:t>
            </a:r>
            <a:r>
              <a:rPr lang="pl-PL" dirty="0" err="1"/>
              <a:t>wrong</a:t>
            </a:r>
            <a:r>
              <a:rPr lang="pl-PL" dirty="0"/>
              <a:t> format (not</a:t>
            </a:r>
            <a:r>
              <a:rPr lang="en-GB" dirty="0"/>
              <a:t> </a:t>
            </a:r>
            <a:r>
              <a:rPr lang="en-GB" b="1" i="1" dirty="0"/>
              <a:t>interoperable</a:t>
            </a:r>
            <a:r>
              <a:rPr lang="pl-PL" i="1" dirty="0"/>
              <a:t>)</a:t>
            </a:r>
            <a:r>
              <a:rPr lang="en-GB" dirty="0"/>
              <a:t> </a:t>
            </a:r>
            <a:endParaRPr lang="pl-PL" dirty="0"/>
          </a:p>
          <a:p>
            <a:r>
              <a:rPr lang="pl-PL" dirty="0"/>
              <a:t>The data </a:t>
            </a:r>
            <a:r>
              <a:rPr lang="pl-PL" dirty="0" err="1"/>
              <a:t>were</a:t>
            </a:r>
            <a:r>
              <a:rPr lang="pl-PL" dirty="0"/>
              <a:t> not </a:t>
            </a:r>
            <a:r>
              <a:rPr lang="pl-PL" dirty="0" err="1"/>
              <a:t>clearly</a:t>
            </a:r>
            <a:r>
              <a:rPr lang="pl-PL" dirty="0"/>
              <a:t> </a:t>
            </a:r>
            <a:r>
              <a:rPr lang="pl-PL" dirty="0" err="1"/>
              <a:t>described</a:t>
            </a:r>
            <a:r>
              <a:rPr lang="pl-PL" dirty="0"/>
              <a:t> (not </a:t>
            </a:r>
            <a:r>
              <a:rPr lang="en-GB" b="1" i="1" dirty="0"/>
              <a:t>reusable</a:t>
            </a:r>
            <a:r>
              <a:rPr lang="pl-PL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6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591E-5DBA-4225-9356-B455AD77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96EA-985C-42EF-A20F-F2A2EA1F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en-GB" dirty="0"/>
              <a:t>Only averaged data available</a:t>
            </a:r>
          </a:p>
          <a:p>
            <a:r>
              <a:rPr lang="en-GB" dirty="0"/>
              <a:t>No numerical data available</a:t>
            </a:r>
          </a:p>
          <a:p>
            <a:r>
              <a:rPr lang="en-GB" dirty="0"/>
              <a:t>Data tables as PDF files in supporting information</a:t>
            </a:r>
          </a:p>
          <a:p>
            <a:r>
              <a:rPr lang="en-GB" dirty="0"/>
              <a:t>Vendor specific file formats</a:t>
            </a:r>
          </a:p>
          <a:p>
            <a:r>
              <a:rPr lang="en-GB" dirty="0"/>
              <a:t>Links to non existing group websites / databases</a:t>
            </a:r>
          </a:p>
          <a:p>
            <a:r>
              <a:rPr lang="en-GB" dirty="0"/>
              <a:t>Data / Code “on request”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8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54592" y="6465579"/>
            <a:ext cx="177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Image: </a:t>
            </a:r>
            <a:r>
              <a:rPr lang="en-GB" sz="1400" smtClean="0"/>
              <a:t>See Credits [3]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783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FAIR principles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23550"/>
            <a:ext cx="10925666" cy="47089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Findable</a:t>
            </a:r>
            <a:r>
              <a:rPr lang="en-GB" sz="2000" dirty="0">
                <a:solidFill>
                  <a:srgbClr val="0070C0"/>
                </a:solidFill>
              </a:rPr>
              <a:t>: 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persistent identifiers pointing </a:t>
            </a:r>
            <a:r>
              <a:rPr lang="pl-PL" sz="2000" dirty="0" smtClean="0">
                <a:solidFill>
                  <a:srgbClr val="0070C0"/>
                </a:solidFill>
              </a:rPr>
              <a:t>to </a:t>
            </a:r>
            <a:r>
              <a:rPr lang="pl-PL" sz="2000" dirty="0">
                <a:solidFill>
                  <a:srgbClr val="0070C0"/>
                </a:solidFill>
              </a:rPr>
              <a:t>the data</a:t>
            </a:r>
            <a:endParaRPr lang="pl-PL" sz="2000" dirty="0">
              <a:solidFill>
                <a:srgbClr val="0070C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descriptions that allow discovery</a:t>
            </a:r>
            <a:r>
              <a:rPr lang="pl-PL" sz="2000" dirty="0" smtClean="0">
                <a:solidFill>
                  <a:srgbClr val="0070C0"/>
                </a:solidFill>
              </a:rPr>
              <a:t> </a:t>
            </a:r>
            <a:r>
              <a:rPr lang="pl-PL" sz="2000" dirty="0">
                <a:solidFill>
                  <a:srgbClr val="0070C0"/>
                </a:solidFill>
              </a:rPr>
              <a:t>by</a:t>
            </a:r>
            <a:r>
              <a:rPr lang="en-GB" sz="2000" dirty="0">
                <a:solidFill>
                  <a:srgbClr val="0070C0"/>
                </a:solidFill>
              </a:rPr>
              <a:t> both humans and computers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Accessible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(meta)data retrieval</a:t>
            </a:r>
            <a:r>
              <a:rPr lang="pl-PL" sz="2000" dirty="0">
                <a:solidFill>
                  <a:srgbClr val="0070C0"/>
                </a:solidFill>
              </a:rPr>
              <a:t> by standard protocols (http)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metadata </a:t>
            </a:r>
            <a:r>
              <a:rPr lang="en-GB" sz="2000" dirty="0">
                <a:solidFill>
                  <a:srgbClr val="0070C0"/>
                </a:solidFill>
              </a:rPr>
              <a:t>available even when the data are no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endParaRPr lang="en-GB" sz="2000" dirty="0">
              <a:solidFill>
                <a:srgbClr val="0070C0"/>
              </a:solidFill>
            </a:endParaRP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Interoperable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(meta)data saved in open/common format (</a:t>
            </a:r>
            <a:r>
              <a:rPr lang="en-GB" sz="2000" dirty="0">
                <a:solidFill>
                  <a:srgbClr val="0070C0"/>
                </a:solidFill>
              </a:rPr>
              <a:t>interpretable for various tools</a:t>
            </a:r>
            <a:r>
              <a:rPr lang="pl-PL" sz="2000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</a:t>
            </a:r>
            <a:r>
              <a:rPr lang="pl-PL" sz="2000" dirty="0">
                <a:solidFill>
                  <a:srgbClr val="0070C0"/>
                </a:solidFill>
              </a:rPr>
              <a:t>m</a:t>
            </a:r>
            <a:r>
              <a:rPr lang="en-GB" sz="2000" dirty="0">
                <a:solidFill>
                  <a:srgbClr val="0070C0"/>
                </a:solidFill>
              </a:rPr>
              <a:t>eta)data should use vocabularies that follow FAIR principles.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Re-usable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data should be well-described so that they can be replicated and/or combined in different settings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conditions of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r>
              <a:rPr lang="en-GB" sz="2000" dirty="0">
                <a:solidFill>
                  <a:srgbClr val="0070C0"/>
                </a:solidFill>
              </a:rPr>
              <a:t>he reuse should be stated with </a:t>
            </a:r>
            <a:r>
              <a:rPr lang="pl-PL" sz="2000" dirty="0">
                <a:solidFill>
                  <a:srgbClr val="0070C0"/>
                </a:solidFill>
              </a:rPr>
              <a:t>a </a:t>
            </a:r>
            <a:r>
              <a:rPr lang="en-GB" sz="2000" dirty="0">
                <a:solidFill>
                  <a:srgbClr val="0070C0"/>
                </a:solidFill>
              </a:rPr>
              <a:t>clear license</a:t>
            </a:r>
          </a:p>
        </p:txBody>
      </p:sp>
    </p:spTree>
    <p:extLst>
      <p:ext uri="{BB962C8B-B14F-4D97-AF65-F5344CB8AC3E}">
        <p14:creationId xmlns:p14="http://schemas.microsoft.com/office/powerpoint/2010/main" val="105064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903</Words>
  <Application>Microsoft Office PowerPoint</Application>
  <PresentationFormat>Widescreen</PresentationFormat>
  <Paragraphs>125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Office Theme</vt:lpstr>
      <vt:lpstr>Being FAIR</vt:lpstr>
      <vt:lpstr>What is research data?</vt:lpstr>
      <vt:lpstr>Data from publications</vt:lpstr>
      <vt:lpstr>Exercise 1a: Impossible protocol</vt:lpstr>
      <vt:lpstr>Exercise 1b: Impossible average</vt:lpstr>
      <vt:lpstr>Common problems</vt:lpstr>
      <vt:lpstr>Common problems</vt:lpstr>
      <vt:lpstr>FAIR principles</vt:lpstr>
      <vt:lpstr>FAIR principles</vt:lpstr>
      <vt:lpstr>FAIR in biological practice</vt:lpstr>
      <vt:lpstr>Persistent identifiers (PIDs)</vt:lpstr>
      <vt:lpstr>Interoperable</vt:lpstr>
      <vt:lpstr>Reusable</vt:lpstr>
      <vt:lpstr>Reusable</vt:lpstr>
      <vt:lpstr>FAIR example</vt:lpstr>
      <vt:lpstr>FAIR and You</vt:lpstr>
      <vt:lpstr>FAIR vs Open Science</vt:lpstr>
      <vt:lpstr>FAIR quiz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FAIR</dc:title>
  <dc:creator>ZIELINSKI Tomasz</dc:creator>
  <cp:lastModifiedBy>Tomasz Zielinski</cp:lastModifiedBy>
  <cp:revision>71</cp:revision>
  <dcterms:created xsi:type="dcterms:W3CDTF">2021-05-18T22:49:39Z</dcterms:created>
  <dcterms:modified xsi:type="dcterms:W3CDTF">2022-12-16T00:11:31Z</dcterms:modified>
</cp:coreProperties>
</file>