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79" r:id="rId7"/>
    <p:sldId id="260" r:id="rId8"/>
    <p:sldId id="261" r:id="rId9"/>
    <p:sldId id="265" r:id="rId10"/>
    <p:sldId id="268" r:id="rId11"/>
    <p:sldId id="269" r:id="rId12"/>
    <p:sldId id="272" r:id="rId13"/>
    <p:sldId id="271" r:id="rId14"/>
    <p:sldId id="274" r:id="rId15"/>
    <p:sldId id="273" r:id="rId16"/>
    <p:sldId id="266" r:id="rId17"/>
    <p:sldId id="277" r:id="rId18"/>
    <p:sldId id="278"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02" d="100"/>
          <a:sy n="102" d="100"/>
        </p:scale>
        <p:origin x="552"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normAutofit fontScale="92500" lnSpcReduction="10000"/>
          </a:bodyPr>
          <a:lstStyle/>
          <a:p>
            <a:r>
              <a:rPr lang="en-GB" smtClean="0"/>
              <a:t>Research data MANTRA ('Research Data Management training'), University of Edinburgh </a:t>
            </a:r>
            <a:br>
              <a:rPr lang="en-GB" smtClean="0"/>
            </a:br>
            <a:r>
              <a:rPr lang="en-GB"/>
              <a:t>https://</a:t>
            </a:r>
            <a:r>
              <a:rPr lang="en-GB" smtClean="0"/>
              <a:t>mantra.ed.ac.uk</a:t>
            </a:r>
            <a:br>
              <a:rPr lang="en-GB" smtClean="0"/>
            </a:br>
            <a:endParaRPr lang="en-GB" smtClean="0"/>
          </a:p>
          <a:p>
            <a:r>
              <a:rPr lang="en-GB" smtClean="0"/>
              <a:t>Lab microscope photo </a:t>
            </a:r>
            <a:r>
              <a:rPr lang="en-GB" smtClean="0"/>
              <a:t>image </a:t>
            </a:r>
            <a:r>
              <a:rPr lang="en-GB"/>
              <a:t>- CSIRO, CC </a:t>
            </a:r>
            <a:r>
              <a:rPr lang="en-GB"/>
              <a:t>BY </a:t>
            </a:r>
            <a:r>
              <a:rPr lang="en-GB" smtClean="0"/>
              <a:t>3.0, </a:t>
            </a:r>
            <a:r>
              <a:rPr lang="en-GB"/>
              <a:t>via </a:t>
            </a:r>
            <a:r>
              <a:rPr lang="en-GB"/>
              <a:t>Wikimedia </a:t>
            </a:r>
            <a:r>
              <a:rPr lang="en-GB"/>
              <a:t>Commons https</a:t>
            </a:r>
            <a:r>
              <a:rPr lang="en-GB"/>
              <a:t>://</a:t>
            </a:r>
            <a:r>
              <a:rPr lang="en-GB" smtClean="0"/>
              <a:t>commons.wikimedia.org/wiki/File:CSIRO_ScienceImage_435_Scientist_using_microscope.jpg </a:t>
            </a:r>
          </a:p>
          <a:p>
            <a:endParaRPr lang="en-GB" smtClean="0"/>
          </a:p>
          <a:p>
            <a:r>
              <a:rPr lang="en-GB" smtClean="0"/>
              <a:t>FAIR logo - </a:t>
            </a:r>
            <a:r>
              <a:rPr lang="en-GB"/>
              <a:t>SangyaPundir, CC BY-SA 4.0 via Wikimedia Commons </a:t>
            </a:r>
            <a:br>
              <a:rPr lang="en-GB"/>
            </a:br>
            <a:r>
              <a:rPr lang="en-GB"/>
              <a:t>https://</a:t>
            </a:r>
            <a:r>
              <a:rPr lang="en-GB" smtClean="0"/>
              <a:t>upload.wikimedia.org/wikipedia/commons/thumb/a/aa/FAIR_data_principles.jpg/800px-FAIR_data_principles.jpg </a:t>
            </a:r>
            <a:endParaRPr lang="en-GB"/>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What is research data? </a:t>
            </a:r>
            <a:endParaRPr lang="en-GB"/>
          </a:p>
        </p:txBody>
      </p:sp>
      <p:sp>
        <p:nvSpPr>
          <p:cNvPr id="3" name="Content Placeholder 2"/>
          <p:cNvSpPr>
            <a:spLocks noGrp="1"/>
          </p:cNvSpPr>
          <p:nvPr>
            <p:ph idx="1"/>
          </p:nvPr>
        </p:nvSpPr>
        <p:spPr/>
        <p:txBody>
          <a:bodyPr/>
          <a:lstStyle/>
          <a:p>
            <a:pPr marL="0" indent="0">
              <a:buNone/>
            </a:pPr>
            <a:r>
              <a:rPr lang="en-GB"/>
              <a:t>"Research data </a:t>
            </a:r>
            <a:r>
              <a:rPr lang="en-GB" smtClean="0"/>
              <a:t>[is] </a:t>
            </a:r>
            <a:r>
              <a:rPr lang="en-GB"/>
              <a:t>collected, observed or generated for the purpose of analysis, to produce and validate original research results... </a:t>
            </a:r>
            <a:r>
              <a:rPr lang="en-GB" smtClean="0"/>
              <a:t/>
            </a:r>
            <a:br>
              <a:rPr lang="en-GB" smtClean="0"/>
            </a:br>
            <a:r>
              <a:rPr lang="en-GB" smtClean="0"/>
              <a:t/>
            </a:r>
            <a:br>
              <a:rPr lang="en-GB" smtClean="0"/>
            </a:br>
            <a:r>
              <a:rPr lang="en-GB" smtClean="0"/>
              <a:t>[.. ie</a:t>
            </a:r>
            <a:r>
              <a:rPr lang="en-GB"/>
              <a:t>] whatever is necessary to verify or reproduce research findings, or to gain a richer understanding of </a:t>
            </a:r>
            <a:r>
              <a:rPr lang="en-GB" smtClean="0"/>
              <a:t>them"</a:t>
            </a:r>
          </a:p>
          <a:p>
            <a:pPr marL="457200" lvl="1" indent="0">
              <a:buNone/>
            </a:pPr>
            <a:r>
              <a:rPr lang="en-GB" sz="2000" smtClean="0"/>
              <a:t/>
            </a:r>
            <a:br>
              <a:rPr lang="en-GB" sz="2000" smtClean="0"/>
            </a:br>
            <a:r>
              <a:rPr lang="en-GB" sz="2000" smtClean="0"/>
              <a:t>Research </a:t>
            </a:r>
            <a:r>
              <a:rPr lang="en-GB" sz="2000"/>
              <a:t>Data MANTRA - Research data in context, University of </a:t>
            </a:r>
            <a:r>
              <a:rPr lang="en-GB" sz="2000" smtClean="0"/>
              <a:t>Edinburgh</a:t>
            </a:r>
            <a:endParaRPr lang="en-GB" sz="2000"/>
          </a:p>
        </p:txBody>
      </p:sp>
    </p:spTree>
    <p:extLst>
      <p:ext uri="{BB962C8B-B14F-4D97-AF65-F5344CB8AC3E}">
        <p14:creationId xmlns:p14="http://schemas.microsoft.com/office/powerpoint/2010/main" val="374605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a:t>
            </a:r>
            <a:r>
              <a:rPr lang="en-GB" sz="4000"/>
              <a:t>is </a:t>
            </a:r>
            <a:r>
              <a:rPr lang="en-GB" sz="4000" smtClean="0"/>
              <a:t>research data</a:t>
            </a:r>
            <a:r>
              <a:rPr lang="en-GB" sz="4000" dirty="0" smtClean="0"/>
              <a:t>?</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smtClean="0"/>
              <a:t>models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smtClean="0"/>
              <a:t>We're going to do an exercise looking at some real research data. </a:t>
            </a:r>
          </a:p>
          <a:p>
            <a:pPr marL="0" indent="0">
              <a:buNone/>
            </a:pPr>
            <a:endParaRPr lang="en-GB"/>
          </a:p>
          <a:p>
            <a:pPr marL="0" indent="0">
              <a:buNone/>
            </a:pPr>
            <a:endParaRPr lang="en-GB" dirty="0"/>
          </a:p>
        </p:txBody>
      </p:sp>
      <p:sp>
        <p:nvSpPr>
          <p:cNvPr id="6" name="TextBox 5"/>
          <p:cNvSpPr txBox="1"/>
          <p:nvPr/>
        </p:nvSpPr>
        <p:spPr>
          <a:xfrm>
            <a:off x="1234911" y="6176963"/>
            <a:ext cx="7390615" cy="338554"/>
          </a:xfrm>
          <a:prstGeom prst="rect">
            <a:avLst/>
          </a:prstGeom>
          <a:noFill/>
        </p:spPr>
        <p:txBody>
          <a:bodyPr wrap="square" rtlCol="0">
            <a:spAutoFit/>
          </a:bodyPr>
          <a:lstStyle/>
          <a:p>
            <a:r>
              <a:rPr lang="en-GB" sz="1600" smtClean="0"/>
              <a:t>Image: CSIRO</a:t>
            </a:r>
            <a:endParaRPr lang="en-GB" sz="1600"/>
          </a:p>
        </p:txBody>
      </p:sp>
      <p:pic>
        <p:nvPicPr>
          <p:cNvPr id="7" name="Picture 6"/>
          <p:cNvPicPr>
            <a:picLocks noChangeAspect="1"/>
          </p:cNvPicPr>
          <p:nvPr/>
        </p:nvPicPr>
        <p:blipFill>
          <a:blip r:embed="rId2"/>
          <a:stretch>
            <a:fillRect/>
          </a:stretch>
        </p:blipFill>
        <p:spPr>
          <a:xfrm>
            <a:off x="3525625" y="2320387"/>
            <a:ext cx="3677760" cy="3605904"/>
          </a:xfrm>
          <a:prstGeom prst="rect">
            <a:avLst/>
          </a:prstGeom>
        </p:spPr>
      </p:pic>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1a: Impossible </a:t>
            </a:r>
            <a:r>
              <a:rPr lang="en-GB" dirty="0"/>
              <a:t>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1b: 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881</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research data? </vt:lpstr>
      <vt:lpstr>What is research data?</vt:lpstr>
      <vt:lpstr>Data from publications</vt:lpstr>
      <vt:lpstr>Exercise 1a: Impossible protocol</vt:lpstr>
      <vt:lpstr>Exercise 1b: 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45</cp:revision>
  <dcterms:created xsi:type="dcterms:W3CDTF">2021-05-18T22:49:39Z</dcterms:created>
  <dcterms:modified xsi:type="dcterms:W3CDTF">2022-08-12T10:41:55Z</dcterms:modified>
</cp:coreProperties>
</file>