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93" r:id="rId3"/>
    <p:sldId id="259" r:id="rId4"/>
    <p:sldId id="309" r:id="rId5"/>
    <p:sldId id="292" r:id="rId6"/>
    <p:sldId id="295" r:id="rId7"/>
    <p:sldId id="298" r:id="rId8"/>
    <p:sldId id="315" r:id="rId9"/>
    <p:sldId id="320" r:id="rId10"/>
    <p:sldId id="301" r:id="rId11"/>
    <p:sldId id="300" r:id="rId12"/>
    <p:sldId id="316" r:id="rId13"/>
    <p:sldId id="302" r:id="rId14"/>
    <p:sldId id="303" r:id="rId15"/>
    <p:sldId id="308" r:id="rId16"/>
    <p:sldId id="317" r:id="rId17"/>
    <p:sldId id="304" r:id="rId18"/>
    <p:sldId id="322" r:id="rId19"/>
    <p:sldId id="307"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varScale="1">
        <p:scale>
          <a:sx n="87" d="100"/>
          <a:sy n="87" d="100"/>
        </p:scale>
        <p:origin x="3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14/12/2022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IN A NUTSHELL:</a:t>
            </a:r>
            <a:r>
              <a:rPr lang="en-GB" baseline="0" smtClean="0"/>
              <a:t> </a:t>
            </a:r>
            <a:endParaRPr lang="en-GB" smtClean="0"/>
          </a:p>
          <a:p>
            <a:r>
              <a:rPr lang="en-GB" smtClean="0"/>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a:t>
            </a:r>
            <a:r>
              <a:rPr lang="en-GB"/>
              <a:t>. </a:t>
            </a:r>
            <a:r>
              <a:rPr lang="en-GB" smtClean="0"/>
              <a:t>There are over</a:t>
            </a:r>
            <a:r>
              <a:rPr lang="en-GB" baseline="0" smtClean="0"/>
              <a:t> eighty repositories using the DataVerse project's repository software; the Harvard DataVerse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14/12/2022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14/12/2022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fair-4-leaders-begins-20YY-MM-D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5498" y="5785681"/>
            <a:ext cx="7747345" cy="469783"/>
            <a:chOff x="335498" y="5785681"/>
            <a:chExt cx="7747345" cy="469783"/>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a:t>Open </a:t>
              </a:r>
              <a:r>
                <a:rPr lang="en-GB" smtClean="0">
                  <a:hlinkClick r:id="rId2"/>
                </a:rPr>
                <a:t>https://pad.carpentries.org/fair-4-leaders-begins-20YY-MM-DD</a:t>
              </a:r>
              <a:r>
                <a:rPr lang="en-GB" smtClean="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Advantages of d</a:t>
            </a:r>
            <a:r>
              <a:rPr lang="pl-PL" smtClean="0">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01205"/>
          </a:xfrm>
          <a:prstGeom prst="rect">
            <a:avLst/>
          </a:prstGeom>
        </p:spPr>
        <p:txBody>
          <a:bodyPr wrap="square">
            <a:spAutoFit/>
          </a:bodyPr>
          <a:lstStyle/>
          <a:p>
            <a:pPr marL="285750" indent="-285750">
              <a:buFont typeface="Arial" panose="020B0604020202020204" pitchFamily="34" charset="0"/>
              <a:buChar char="•"/>
            </a:pPr>
            <a:r>
              <a:rPr lang="en-GB" sz="2000" smtClean="0">
                <a:solidFill>
                  <a:srgbClr val="0070C0"/>
                </a:solidFill>
              </a:rPr>
              <a:t>BioMed </a:t>
            </a:r>
            <a:r>
              <a:rPr lang="en-GB" sz="2000" dirty="0">
                <a:solidFill>
                  <a:srgbClr val="0070C0"/>
                </a:solidFill>
              </a:rPr>
              <a:t>Central / </a:t>
            </a:r>
            <a:r>
              <a:rPr lang="en-GB" sz="2000">
                <a:solidFill>
                  <a:srgbClr val="0070C0"/>
                </a:solidFill>
              </a:rPr>
              <a:t>Springer </a:t>
            </a:r>
            <a:r>
              <a:rPr lang="en-GB" sz="2000" smtClean="0">
                <a:solidFill>
                  <a:srgbClr val="0070C0"/>
                </a:solidFill>
              </a:rPr>
              <a:t>Nature </a:t>
            </a:r>
            <a:r>
              <a:rPr lang="en-GB" sz="2000" dirty="0">
                <a:solidFill>
                  <a:schemeClr val="bg1">
                    <a:lumMod val="50000"/>
                  </a:schemeClr>
                </a:solidFill>
              </a:rPr>
              <a:t>- (https://www.springernature.com/gp/authors/research-data-policy/recommended-repositories)</a:t>
            </a:r>
          </a:p>
          <a:p>
            <a:pPr marL="285750" indent="-285750">
              <a:buFont typeface="Arial" panose="020B0604020202020204" pitchFamily="34" charset="0"/>
              <a:buChar char="•"/>
            </a:pPr>
            <a:r>
              <a:rPr lang="en-GB" sz="2000" smtClean="0">
                <a:solidFill>
                  <a:srgbClr val="0070C0"/>
                </a:solidFill>
              </a:rPr>
              <a:t>eLife </a:t>
            </a:r>
            <a:r>
              <a:rPr lang="en-GB" sz="2000" dirty="0">
                <a:solidFill>
                  <a:schemeClr val="bg1">
                    <a:lumMod val="50000"/>
                  </a:schemeClr>
                </a:solidFill>
              </a:rPr>
              <a:t>- (https://submit.elifesciences.org/html/elife_author_instructions.html#policies)</a:t>
            </a:r>
          </a:p>
          <a:p>
            <a:pPr marL="285750" indent="-285750">
              <a:buFont typeface="Arial" panose="020B0604020202020204" pitchFamily="34" charset="0"/>
              <a:buChar char="•"/>
            </a:pPr>
            <a:r>
              <a:rPr lang="en-GB" sz="2000" smtClean="0">
                <a:solidFill>
                  <a:srgbClr val="0070C0"/>
                </a:solidFill>
              </a:rPr>
              <a:t>Elsevier </a:t>
            </a:r>
            <a:r>
              <a:rPr lang="en-GB" sz="2000" dirty="0">
                <a:solidFill>
                  <a:schemeClr val="bg1">
                    <a:lumMod val="50000"/>
                  </a:schemeClr>
                </a:solidFill>
              </a:rPr>
              <a:t>- (https://www.elsevier.com/about/policies/research-data)</a:t>
            </a:r>
          </a:p>
          <a:p>
            <a:pPr marL="285750" indent="-285750">
              <a:buFont typeface="Arial" panose="020B0604020202020204" pitchFamily="34" charset="0"/>
              <a:buChar char="•"/>
            </a:pPr>
            <a:r>
              <a:rPr lang="en-GB" sz="2000" smtClean="0">
                <a:solidFill>
                  <a:srgbClr val="0070C0"/>
                </a:solidFill>
              </a:rPr>
              <a:t>EMBO Press </a:t>
            </a:r>
            <a:r>
              <a:rPr lang="en-GB" sz="2000" dirty="0">
                <a:solidFill>
                  <a:schemeClr val="bg1">
                    <a:lumMod val="50000"/>
                  </a:schemeClr>
                </a:solidFill>
              </a:rPr>
              <a:t>- (https://www.embopress.org/page/journal/14602075/authorguide#datadeposition)</a:t>
            </a:r>
          </a:p>
          <a:p>
            <a:pPr marL="285750" indent="-285750">
              <a:buFont typeface="Arial" panose="020B0604020202020204" pitchFamily="34" charset="0"/>
              <a:buChar char="•"/>
            </a:pPr>
            <a:r>
              <a:rPr lang="en-GB" sz="2000" smtClean="0">
                <a:solidFill>
                  <a:srgbClr val="0070C0"/>
                </a:solidFill>
              </a:rPr>
              <a:t>F1000 Research </a:t>
            </a:r>
            <a:r>
              <a:rPr lang="en-GB" sz="2000" dirty="0">
                <a:solidFill>
                  <a:schemeClr val="bg1">
                    <a:lumMod val="50000"/>
                  </a:schemeClr>
                </a:solidFill>
              </a:rPr>
              <a:t>- (https://f1000research.com/for-authors/data-guidelines)</a:t>
            </a:r>
          </a:p>
          <a:p>
            <a:pPr marL="285750" indent="-285750">
              <a:buFont typeface="Arial" panose="020B0604020202020204" pitchFamily="34" charset="0"/>
              <a:buChar char="•"/>
            </a:pPr>
            <a:r>
              <a:rPr lang="en-GB" sz="2000" smtClean="0">
                <a:solidFill>
                  <a:srgbClr val="0070C0"/>
                </a:solidFill>
              </a:rPr>
              <a:t>GIGAscience </a:t>
            </a:r>
            <a:r>
              <a:rPr lang="en-GB" sz="2000">
                <a:solidFill>
                  <a:srgbClr val="0070C0"/>
                </a:solidFill>
              </a:rPr>
              <a:t>- </a:t>
            </a:r>
            <a:r>
              <a:rPr lang="en-GB" sz="2000" smtClean="0">
                <a:solidFill>
                  <a:srgbClr val="0070C0"/>
                </a:solidFill>
              </a:rPr>
              <a:t>OUP </a:t>
            </a:r>
            <a:r>
              <a:rPr lang="en-GB" sz="2000" dirty="0">
                <a:solidFill>
                  <a:schemeClr val="bg1">
                    <a:lumMod val="50000"/>
                  </a:schemeClr>
                </a:solidFill>
              </a:rPr>
              <a:t>- (https://academic.oup.com/gigascience/pages/instructions_to_authors)</a:t>
            </a:r>
          </a:p>
          <a:p>
            <a:pPr marL="285750" indent="-285750">
              <a:buFont typeface="Arial" panose="020B0604020202020204" pitchFamily="34" charset="0"/>
              <a:buChar char="•"/>
            </a:pPr>
            <a:r>
              <a:rPr lang="en-GB" sz="2000" smtClean="0">
                <a:solidFill>
                  <a:srgbClr val="0070C0"/>
                </a:solidFill>
              </a:rPr>
              <a:t>PLoS </a:t>
            </a:r>
            <a:r>
              <a:rPr lang="en-GB" sz="2000" dirty="0">
                <a:solidFill>
                  <a:schemeClr val="bg1">
                    <a:lumMod val="50000"/>
                  </a:schemeClr>
                </a:solidFill>
              </a:rPr>
              <a:t>- (https://journals.plos.org/plosbiology/s/recommended-repositories)</a:t>
            </a:r>
          </a:p>
          <a:p>
            <a:pPr marL="285750" indent="-285750">
              <a:buFont typeface="Arial" panose="020B0604020202020204" pitchFamily="34" charset="0"/>
              <a:buChar char="•"/>
            </a:pPr>
            <a:r>
              <a:rPr lang="en-GB" sz="2000" smtClean="0">
                <a:solidFill>
                  <a:srgbClr val="0070C0"/>
                </a:solidFill>
              </a:rPr>
              <a:t>Scientific </a:t>
            </a:r>
            <a:r>
              <a:rPr lang="en-GB" sz="2000" dirty="0">
                <a:solidFill>
                  <a:srgbClr val="0070C0"/>
                </a:solidFill>
              </a:rPr>
              <a:t>Data </a:t>
            </a:r>
            <a:r>
              <a:rPr lang="en-GB" sz="2000">
                <a:solidFill>
                  <a:srgbClr val="0070C0"/>
                </a:solidFill>
              </a:rPr>
              <a:t>- </a:t>
            </a:r>
            <a:r>
              <a:rPr lang="en-GB" sz="2000" smtClean="0">
                <a:solidFill>
                  <a:srgbClr val="0070C0"/>
                </a:solidFill>
              </a:rPr>
              <a:t>Nature </a:t>
            </a:r>
            <a:r>
              <a:rPr lang="en-GB" sz="2000" dirty="0">
                <a:solidFill>
                  <a:schemeClr val="bg1">
                    <a:lumMod val="50000"/>
                  </a:schemeClr>
                </a:solidFill>
              </a:rPr>
              <a:t>- (https://www.nature.com/sdata/policies/repositories)</a:t>
            </a:r>
          </a:p>
          <a:p>
            <a:pPr marL="285750" indent="-285750">
              <a:buFont typeface="Arial" panose="020B0604020202020204" pitchFamily="34" charset="0"/>
              <a:buChar char="•"/>
            </a:pPr>
            <a:r>
              <a:rPr lang="en-GB" sz="2000" smtClean="0">
                <a:solidFill>
                  <a:srgbClr val="0070C0"/>
                </a:solidFill>
              </a:rPr>
              <a:t>Taylor </a:t>
            </a:r>
            <a:r>
              <a:rPr lang="en-GB" sz="2000">
                <a:solidFill>
                  <a:srgbClr val="0070C0"/>
                </a:solidFill>
              </a:rPr>
              <a:t>and </a:t>
            </a:r>
            <a:r>
              <a:rPr lang="en-GB" sz="2000" smtClean="0">
                <a:solidFill>
                  <a:srgbClr val="0070C0"/>
                </a:solidFill>
              </a:rPr>
              <a:t>Francis </a:t>
            </a:r>
            <a:r>
              <a:rPr lang="en-GB" sz="2000" dirty="0">
                <a:solidFill>
                  <a:schemeClr val="bg1">
                    <a:lumMod val="50000"/>
                  </a:schemeClr>
                </a:solidFill>
              </a:rPr>
              <a:t>- (https://authorservices.taylorandfrancis.com/data-sharing-policies/repositories/)</a:t>
            </a:r>
          </a:p>
          <a:p>
            <a:pPr marL="285750" indent="-285750">
              <a:buFont typeface="Arial" panose="020B0604020202020204" pitchFamily="34" charset="0"/>
              <a:buChar char="•"/>
            </a:pPr>
            <a:r>
              <a:rPr lang="en-GB" sz="2000" smtClean="0">
                <a:solidFill>
                  <a:srgbClr val="0070C0"/>
                </a:solidFill>
              </a:rPr>
              <a:t>BBSRC </a:t>
            </a:r>
            <a:r>
              <a:rPr lang="en-GB" sz="2000" dirty="0">
                <a:solidFill>
                  <a:schemeClr val="bg1">
                    <a:lumMod val="50000"/>
                  </a:schemeClr>
                </a:solidFill>
              </a:rPr>
              <a:t>- (https://bbsrc.ukri.org/research/resources/)</a:t>
            </a:r>
          </a:p>
          <a:p>
            <a:pPr marL="285750" indent="-285750">
              <a:buFont typeface="Arial" panose="020B0604020202020204" pitchFamily="34" charset="0"/>
              <a:buChar char="•"/>
            </a:pPr>
            <a:r>
              <a:rPr lang="en-GB" sz="2000" smtClean="0">
                <a:solidFill>
                  <a:srgbClr val="0070C0"/>
                </a:solidFill>
              </a:rPr>
              <a:t>NERC </a:t>
            </a:r>
            <a:r>
              <a:rPr lang="en-GB" sz="2000" dirty="0">
                <a:solidFill>
                  <a:schemeClr val="bg1">
                    <a:lumMod val="50000"/>
                  </a:schemeClr>
                </a:solidFill>
              </a:rPr>
              <a:t>- (https://nerc.ukri.org/research/sites/environmental-data-service-eds/policy/)</a:t>
            </a:r>
          </a:p>
          <a:p>
            <a:pPr marL="285750" indent="-285750">
              <a:buFont typeface="Arial" panose="020B0604020202020204" pitchFamily="34" charset="0"/>
              <a:buChar char="•"/>
            </a:pPr>
            <a:r>
              <a:rPr lang="en-GB" sz="2000" smtClean="0">
                <a:solidFill>
                  <a:srgbClr val="0070C0"/>
                </a:solidFill>
              </a:rPr>
              <a:t>Royal Society </a:t>
            </a:r>
            <a:r>
              <a:rPr lang="en-GB" sz="2000" dirty="0">
                <a:solidFill>
                  <a:schemeClr val="bg1">
                    <a:lumMod val="50000"/>
                  </a:schemeClr>
                </a:solidFill>
              </a:rPr>
              <a:t>- (https://royalsociety.org/journals/ethics-policies/data-sharing-mining/)</a:t>
            </a:r>
          </a:p>
          <a:p>
            <a:pPr marL="285750" indent="-285750">
              <a:buFont typeface="Arial" panose="020B0604020202020204" pitchFamily="34" charset="0"/>
              <a:buChar char="•"/>
            </a:pPr>
            <a:r>
              <a:rPr lang="en-GB" sz="2000" smtClean="0">
                <a:solidFill>
                  <a:srgbClr val="0070C0"/>
                </a:solidFill>
              </a:rPr>
              <a:t>Wellcome </a:t>
            </a:r>
            <a:r>
              <a:rPr lang="en-GB" sz="2000">
                <a:solidFill>
                  <a:srgbClr val="0070C0"/>
                </a:solidFill>
              </a:rPr>
              <a:t>Open </a:t>
            </a:r>
            <a:r>
              <a:rPr lang="en-GB" sz="2000" smtClean="0">
                <a:solidFill>
                  <a:srgbClr val="0070C0"/>
                </a:solidFill>
              </a:rPr>
              <a:t>Research </a:t>
            </a:r>
            <a:r>
              <a:rPr lang="en-GB" sz="2000" dirty="0">
                <a:solidFill>
                  <a:schemeClr val="bg1">
                    <a:lumMod val="50000"/>
                  </a:schemeClr>
                </a:solidFill>
              </a:rPr>
              <a:t>-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015663"/>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a:t>
            </a:r>
            <a:r>
              <a:rPr lang="en-GB" sz="2000" b="1">
                <a:solidFill>
                  <a:srgbClr val="0070C0"/>
                </a:solidFill>
              </a:rPr>
              <a:t>interaction</a:t>
            </a:r>
            <a:r>
              <a:rPr lang="pl-PL" sz="2000" b="1" smtClean="0">
                <a:solidFill>
                  <a:srgbClr val="0070C0"/>
                </a:solidFill>
              </a:rPr>
              <a:t>/interface</a:t>
            </a:r>
            <a:r>
              <a:rPr lang="en-GB" sz="2000" b="1" smtClean="0">
                <a:solidFill>
                  <a:srgbClr val="0070C0"/>
                </a:solidFill>
              </a:rPr>
              <a:t>/process: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I</a:t>
            </a:r>
            <a:r>
              <a:rPr lang="en-GB" sz="2000" smtClean="0">
                <a:solidFill>
                  <a:srgbClr val="0070C0"/>
                </a:solidFill>
              </a:rPr>
              <a:t>s </a:t>
            </a:r>
            <a:r>
              <a:rPr lang="en-GB" sz="2000">
                <a:solidFill>
                  <a:srgbClr val="0070C0"/>
                </a:solidFill>
              </a:rPr>
              <a:t>the </a:t>
            </a:r>
            <a:r>
              <a:rPr lang="en-GB" sz="2000" smtClean="0">
                <a:solidFill>
                  <a:srgbClr val="0070C0"/>
                </a:solidFill>
              </a:rPr>
              <a:t>interaction </a:t>
            </a:r>
            <a:r>
              <a:rPr lang="en-GB" sz="2000">
                <a:solidFill>
                  <a:srgbClr val="0070C0"/>
                </a:solidFill>
              </a:rPr>
              <a:t>for </a:t>
            </a:r>
            <a:r>
              <a:rPr lang="en-GB" sz="2000" smtClean="0">
                <a:solidFill>
                  <a:srgbClr val="0070C0"/>
                </a:solidFill>
              </a:rPr>
              <a:t>the purposes </a:t>
            </a:r>
            <a:r>
              <a:rPr lang="en-GB" sz="2000" dirty="0">
                <a:solidFill>
                  <a:srgbClr val="0070C0"/>
                </a:solidFill>
              </a:rPr>
              <a:t>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a:solidFill>
                  <a:srgbClr val="0070C0"/>
                </a:solidFill>
              </a:rPr>
              <a:t>	</a:t>
            </a:r>
            <a:r>
              <a:rPr lang="en-GB" sz="2000" smtClean="0">
                <a:solidFill>
                  <a:srgbClr val="0070C0"/>
                </a:solidFill>
              </a:rPr>
              <a:t>What </a:t>
            </a:r>
            <a:r>
              <a:rPr lang="en-GB" sz="2000" dirty="0">
                <a:solidFill>
                  <a:srgbClr val="0070C0"/>
                </a:solidFill>
              </a:rPr>
              <a:t>can I put in it? </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Is </a:t>
            </a:r>
            <a:r>
              <a:rPr lang="en-GB" sz="2000" dirty="0">
                <a:solidFill>
                  <a:srgbClr val="0070C0"/>
                </a:solidFill>
              </a:rPr>
              <a:t>anyone else using it? </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Will </a:t>
            </a:r>
            <a:r>
              <a:rPr lang="en-GB" sz="2000" dirty="0">
                <a:solidFill>
                  <a:srgbClr val="0070C0"/>
                </a:solidFill>
              </a:rPr>
              <a:t>others be able to find stuff deposited in it?</a:t>
            </a:r>
            <a:r>
              <a:rPr lang="pl-PL" sz="2000" dirty="0">
                <a:solidFill>
                  <a:srgbClr val="0070C0"/>
                </a:solidFill>
              </a:rPr>
              <a:t/>
            </a:r>
            <a:br>
              <a:rPr lang="pl-PL" sz="2000" dirty="0">
                <a:solidFill>
                  <a:srgbClr val="0070C0"/>
                </a:solidFill>
              </a:rPr>
            </a:br>
            <a:r>
              <a:rPr lang="pl-PL" sz="2000">
                <a:solidFill>
                  <a:srgbClr val="0070C0"/>
                </a:solidFill>
              </a:rPr>
              <a:t>	</a:t>
            </a:r>
            <a:r>
              <a:rPr lang="en-GB" sz="2000" smtClean="0">
                <a:solidFill>
                  <a:srgbClr val="0070C0"/>
                </a:solidFill>
              </a:rPr>
              <a:t>I</a:t>
            </a:r>
            <a:r>
              <a:rPr lang="pl-PL" sz="2000" smtClean="0">
                <a:solidFill>
                  <a:srgbClr val="0070C0"/>
                </a:solidFill>
              </a:rPr>
              <a:t>s</a:t>
            </a:r>
            <a:r>
              <a:rPr lang="en-GB" sz="2000" smtClean="0">
                <a:solidFill>
                  <a:srgbClr val="0070C0"/>
                </a:solidFill>
              </a:rPr>
              <a:t> </a:t>
            </a:r>
            <a:r>
              <a:rPr lang="en-GB" sz="2000" dirty="0">
                <a:solidFill>
                  <a:srgbClr val="0070C0"/>
                </a:solidFill>
              </a:rPr>
              <a:t>the repository linked to other data repositories</a:t>
            </a:r>
            <a:r>
              <a:rPr lang="pl-PL" sz="2000" dirty="0">
                <a:solidFill>
                  <a:srgbClr val="0070C0"/>
                </a:solidFill>
              </a:rPr>
              <a:t>?</a:t>
            </a:r>
            <a:br>
              <a:rPr lang="pl-PL" sz="2000" dirty="0">
                <a:solidFill>
                  <a:srgbClr val="0070C0"/>
                </a:solidFill>
              </a:rPr>
            </a:br>
            <a:r>
              <a:rPr lang="pl-PL" sz="2000">
                <a:solidFill>
                  <a:srgbClr val="0070C0"/>
                </a:solidFill>
              </a:rPr>
              <a:t>	</a:t>
            </a:r>
            <a:r>
              <a:rPr lang="en-GB" sz="2000" smtClean="0">
                <a:solidFill>
                  <a:srgbClr val="0070C0"/>
                </a:solidFill>
              </a:rPr>
              <a:t>Can </a:t>
            </a:r>
            <a:r>
              <a:rPr lang="en-GB" sz="2000" dirty="0">
                <a:solidFill>
                  <a:srgbClr val="0070C0"/>
                </a:solidFill>
              </a:rPr>
              <a:t>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D</a:t>
            </a:r>
            <a:r>
              <a:rPr lang="en-GB" sz="2000" smtClean="0">
                <a:solidFill>
                  <a:srgbClr val="0070C0"/>
                </a:solidFill>
              </a:rPr>
              <a:t>oes </a:t>
            </a:r>
            <a:r>
              <a:rPr lang="en-GB" sz="2000" dirty="0">
                <a:solidFill>
                  <a:srgbClr val="0070C0"/>
                </a:solidFill>
              </a:rPr>
              <a:t>it </a:t>
            </a:r>
            <a:r>
              <a:rPr lang="en-GB" sz="2000">
                <a:solidFill>
                  <a:srgbClr val="0070C0"/>
                </a:solidFill>
              </a:rPr>
              <a:t>help </a:t>
            </a:r>
            <a:r>
              <a:rPr lang="en-GB" sz="2000" smtClean="0">
                <a:solidFill>
                  <a:srgbClr val="0070C0"/>
                </a:solidFill>
              </a:rPr>
              <a:t>me to meet </a:t>
            </a:r>
            <a:r>
              <a:rPr lang="en-GB" sz="2000" dirty="0">
                <a:solidFill>
                  <a:srgbClr val="0070C0"/>
                </a:solidFill>
              </a:rPr>
              <a:t>community standards</a:t>
            </a:r>
            <a:r>
              <a:rPr lang="pl-PL" sz="2000" dirty="0">
                <a:solidFill>
                  <a:srgbClr val="0070C0"/>
                </a:solidFill>
              </a:rPr>
              <a:t>,</a:t>
            </a:r>
            <a:r>
              <a:rPr lang="en-GB" sz="2000" dirty="0">
                <a:solidFill>
                  <a:srgbClr val="0070C0"/>
                </a:solidFill>
              </a:rPr>
              <a:t> </a:t>
            </a:r>
            <a:r>
              <a:rPr lang="en-GB" sz="2000">
                <a:solidFill>
                  <a:srgbClr val="0070C0"/>
                </a:solidFill>
              </a:rPr>
              <a:t>good </a:t>
            </a:r>
            <a:r>
              <a:rPr lang="en-GB" sz="2000" smtClean="0">
                <a:solidFill>
                  <a:srgbClr val="0070C0"/>
                </a:solidFill>
              </a:rPr>
              <a:t>practice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a:solidFill>
                  <a:srgbClr val="0070C0"/>
                </a:solidFill>
              </a:rPr>
              <a:t>	</a:t>
            </a:r>
            <a:r>
              <a:rPr lang="en-GB" sz="2000" smtClean="0">
                <a:solidFill>
                  <a:srgbClr val="0070C0"/>
                </a:solidFill>
              </a:rPr>
              <a:t>I</a:t>
            </a:r>
            <a:r>
              <a:rPr lang="pl-PL" sz="2000" smtClean="0">
                <a:solidFill>
                  <a:srgbClr val="0070C0"/>
                </a:solidFill>
              </a:rPr>
              <a:t>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Using</a:t>
            </a:r>
            <a:r>
              <a:rPr lang="pl-PL" smtClean="0">
                <a:solidFill>
                  <a:srgbClr val="0070C0"/>
                </a:solidFill>
              </a:rPr>
              <a:t> repositor</a:t>
            </a:r>
            <a:r>
              <a:rPr lang="en-GB" smtClean="0">
                <a:solidFill>
                  <a:srgbClr val="0070C0"/>
                </a:solidFill>
              </a:rPr>
              <a:t>ies</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 good Data </a:t>
            </a:r>
            <a:r>
              <a:rPr lang="en-GB" sz="2400" dirty="0">
                <a:solidFill>
                  <a:srgbClr val="0070C0"/>
                </a:solidFill>
              </a:rPr>
              <a:t>A</a:t>
            </a:r>
            <a:r>
              <a:rPr lang="en-GB" sz="2400" dirty="0" smtClean="0">
                <a:solidFill>
                  <a:srgbClr val="0070C0"/>
                </a:solidFill>
              </a:rPr>
              <a:t>vailability</a:t>
            </a:r>
            <a:r>
              <a:rPr lang="pl-PL" sz="2400" dirty="0" smtClean="0">
                <a:solidFill>
                  <a:srgbClr val="0070C0"/>
                </a:solidFill>
              </a:rPr>
              <a:t> </a:t>
            </a:r>
            <a:r>
              <a:rPr lang="en-GB" sz="2400" dirty="0">
                <a:solidFill>
                  <a:srgbClr val="0070C0"/>
                </a:solidFill>
              </a:rPr>
              <a:t>S</a:t>
            </a:r>
            <a:r>
              <a:rPr lang="en-GB" sz="2400" dirty="0" smtClean="0">
                <a:solidFill>
                  <a:srgbClr val="0070C0"/>
                </a:solidFill>
              </a:rPr>
              <a:t>tatement</a:t>
            </a:r>
            <a:r>
              <a:rPr lang="pl-PL" sz="2400" dirty="0" smtClean="0">
                <a:solidFill>
                  <a:srgbClr val="0070C0"/>
                </a:solidFill>
              </a:rPr>
              <a:t> </a:t>
            </a:r>
            <a:r>
              <a:rPr lang="pl-PL" sz="2400" dirty="0">
                <a:solidFill>
                  <a:srgbClr val="0070C0"/>
                </a:solidFill>
              </a:rPr>
              <a:t>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smtClean="0">
                <a:solidFill>
                  <a:srgbClr val="0070C0"/>
                </a:solidFill>
              </a:rPr>
              <a:t>If the </a:t>
            </a:r>
            <a:r>
              <a:rPr lang="en-GB" sz="2400" dirty="0">
                <a:solidFill>
                  <a:srgbClr val="0070C0"/>
                </a:solidFill>
              </a:rPr>
              <a:t>repository </a:t>
            </a:r>
            <a:r>
              <a:rPr lang="en-GB" sz="2400">
                <a:solidFill>
                  <a:srgbClr val="0070C0"/>
                </a:solidFill>
              </a:rPr>
              <a:t>permits </a:t>
            </a:r>
            <a:r>
              <a:rPr lang="en-GB" sz="2400" smtClean="0">
                <a:solidFill>
                  <a:srgbClr val="0070C0"/>
                </a:solidFill>
              </a:rPr>
              <a:t>embargo, </a:t>
            </a:r>
            <a:r>
              <a:rPr lang="en-GB" sz="2400">
                <a:solidFill>
                  <a:srgbClr val="0070C0"/>
                </a:solidFill>
              </a:rPr>
              <a:t>deposit </a:t>
            </a:r>
            <a:r>
              <a:rPr lang="en-GB" sz="2400" smtClean="0">
                <a:solidFill>
                  <a:srgbClr val="0070C0"/>
                </a:solidFill>
              </a:rPr>
              <a:t>your data </a:t>
            </a:r>
            <a:r>
              <a:rPr lang="en-GB" sz="2400" dirty="0" smtClean="0">
                <a:solidFill>
                  <a:srgbClr val="0070C0"/>
                </a:solidFill>
              </a:rPr>
              <a:t>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a:t>
            </a:r>
            <a:r>
              <a:rPr lang="en-GB" sz="2400" smtClean="0">
                <a:solidFill>
                  <a:srgbClr val="0070C0"/>
                </a:solidFill>
              </a:rPr>
              <a:t>'mainstream</a:t>
            </a:r>
            <a:r>
              <a:rPr lang="en-GB" sz="2400" dirty="0">
                <a:solidFill>
                  <a:srgbClr val="0070C0"/>
                </a:solidFill>
              </a:rPr>
              <a:t>'</a:t>
            </a:r>
            <a:r>
              <a:rPr lang="en-GB" sz="2400" smtClean="0">
                <a:solidFill>
                  <a:srgbClr val="0070C0"/>
                </a:solidFill>
              </a:rPr>
              <a:t> </a:t>
            </a:r>
            <a:r>
              <a:rPr lang="en-GB" sz="2400">
                <a:solidFill>
                  <a:srgbClr val="0070C0"/>
                </a:solidFill>
              </a:rPr>
              <a:t>one</a:t>
            </a:r>
            <a:r>
              <a:rPr lang="pl-PL" sz="2400">
                <a:solidFill>
                  <a:srgbClr val="0070C0"/>
                </a:solidFill>
              </a:rPr>
              <a:t> </a:t>
            </a:r>
            <a:r>
              <a:rPr lang="pl-PL" sz="2400" smtClean="0">
                <a:solidFill>
                  <a:srgbClr val="0070C0"/>
                </a:solidFill>
              </a:rPr>
              <a:t>(</a:t>
            </a:r>
            <a:r>
              <a:rPr lang="en-GB" sz="2400" smtClean="0">
                <a:solidFill>
                  <a:srgbClr val="0070C0"/>
                </a:solidFill>
              </a:rPr>
              <a:t>for </a:t>
            </a:r>
            <a:r>
              <a:rPr lang="pl-PL" sz="2400" smtClean="0">
                <a:solidFill>
                  <a:srgbClr val="0070C0"/>
                </a:solidFill>
              </a:rPr>
              <a:t>better </a:t>
            </a:r>
            <a:r>
              <a:rPr lang="en-GB" sz="2400" smtClean="0">
                <a:solidFill>
                  <a:srgbClr val="0070C0"/>
                </a:solidFill>
              </a:rPr>
              <a:t>findability</a:t>
            </a:r>
            <a:r>
              <a:rPr lang="pl-PL" sz="2400" smtClean="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5478423"/>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a:t>
            </a:r>
            <a:r>
              <a:rPr lang="en-GB" sz="2800">
                <a:solidFill>
                  <a:srgbClr val="0070C0"/>
                </a:solidFill>
              </a:rPr>
              <a:t>products</a:t>
            </a:r>
            <a:r>
              <a:rPr lang="en-GB" sz="2800" smtClean="0">
                <a:solidFill>
                  <a:srgbClr val="0070C0"/>
                </a:solidFill>
              </a:rPr>
              <a:t>’:</a:t>
            </a:r>
          </a:p>
          <a:p>
            <a:pPr marL="457200" indent="-457200">
              <a:lnSpc>
                <a:spcPct val="250000"/>
              </a:lnSpc>
              <a:buFont typeface="Arial" panose="020B0604020202020204" pitchFamily="34" charset="0"/>
              <a:buChar char="•"/>
            </a:pPr>
            <a:r>
              <a:rPr lang="pl-PL" sz="2800" smtClean="0">
                <a:solidFill>
                  <a:srgbClr val="0070C0"/>
                </a:solidFill>
              </a:rPr>
              <a:t>data</a:t>
            </a:r>
            <a:endParaRPr lang="en-GB" sz="2800" smtClean="0">
              <a:solidFill>
                <a:srgbClr val="0070C0"/>
              </a:solidFill>
            </a:endParaRPr>
          </a:p>
          <a:p>
            <a:pPr marL="457200" indent="-457200">
              <a:lnSpc>
                <a:spcPct val="250000"/>
              </a:lnSpc>
              <a:buFont typeface="Arial" panose="020B0604020202020204" pitchFamily="34" charset="0"/>
              <a:buChar char="•"/>
            </a:pPr>
            <a:r>
              <a:rPr lang="pl-PL" sz="2800" smtClean="0">
                <a:solidFill>
                  <a:srgbClr val="0070C0"/>
                </a:solidFill>
              </a:rPr>
              <a:t>code</a:t>
            </a:r>
          </a:p>
          <a:p>
            <a:pPr marL="457200" indent="-457200">
              <a:lnSpc>
                <a:spcPct val="250000"/>
              </a:lnSpc>
              <a:buFont typeface="Arial" panose="020B0604020202020204" pitchFamily="34" charset="0"/>
              <a:buChar char="•"/>
            </a:pPr>
            <a:r>
              <a:rPr lang="pl-PL" sz="2800" smtClean="0">
                <a:solidFill>
                  <a:srgbClr val="0070C0"/>
                </a:solidFill>
              </a:rPr>
              <a:t>protocols</a:t>
            </a:r>
            <a:endParaRPr lang="en-GB" sz="280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847538" y="2575764"/>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662408" y="3668683"/>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739685" y="5151998"/>
            <a:ext cx="1287440" cy="128744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3785652"/>
          </a:xfrm>
          <a:prstGeom prst="rect">
            <a:avLst/>
          </a:prstGeom>
        </p:spPr>
        <p:txBody>
          <a:bodyPr wrap="square">
            <a:spAutoFit/>
          </a:bodyPr>
          <a:lstStyle/>
          <a:p>
            <a:pPr marL="285750" indent="-285750">
              <a:lnSpc>
                <a:spcPct val="250000"/>
              </a:lnSpc>
              <a:buFont typeface="Arial" panose="020B0604020202020204" pitchFamily="34" charset="0"/>
              <a:buChar char="•"/>
            </a:pPr>
            <a:r>
              <a:rPr lang="en-GB" sz="2400" smtClean="0">
                <a:solidFill>
                  <a:srgbClr val="0070C0"/>
                </a:solidFill>
              </a:rPr>
              <a:t>Dryad		https</a:t>
            </a:r>
            <a:r>
              <a:rPr lang="en-GB" sz="2400">
                <a:solidFill>
                  <a:srgbClr val="0070C0"/>
                </a:solidFill>
              </a:rPr>
              <a:t>://</a:t>
            </a:r>
            <a:r>
              <a:rPr lang="en-GB" sz="2400" smtClean="0">
                <a:solidFill>
                  <a:srgbClr val="0070C0"/>
                </a:solidFill>
              </a:rPr>
              <a:t>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Zenodo		https</a:t>
            </a:r>
            <a:r>
              <a:rPr lang="en-GB" sz="2400">
                <a:solidFill>
                  <a:srgbClr val="0070C0"/>
                </a:solidFill>
              </a:rPr>
              <a:t>://</a:t>
            </a:r>
            <a:r>
              <a:rPr lang="en-GB" sz="2400" smtClean="0">
                <a:solidFill>
                  <a:srgbClr val="0070C0"/>
                </a:solidFill>
              </a:rPr>
              <a:t>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FigShare		https</a:t>
            </a:r>
            <a:r>
              <a:rPr lang="en-GB" sz="2400">
                <a:solidFill>
                  <a:srgbClr val="0070C0"/>
                </a:solidFill>
              </a:rPr>
              <a:t>://</a:t>
            </a:r>
            <a:r>
              <a:rPr lang="en-GB" sz="2400" smtClean="0">
                <a:solidFill>
                  <a:srgbClr val="0070C0"/>
                </a:solidFill>
              </a:rPr>
              <a:t>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Harvard Dataverse	</a:t>
            </a:r>
            <a:r>
              <a:rPr lang="en-GB" sz="2400">
                <a:solidFill>
                  <a:srgbClr val="0070C0"/>
                </a:solidFill>
              </a:rPr>
              <a:t>https://</a:t>
            </a:r>
            <a:r>
              <a:rPr lang="en-GB" sz="2400" smtClean="0">
                <a:solidFill>
                  <a:srgbClr val="0070C0"/>
                </a:solidFill>
              </a:rPr>
              <a:t>dataverse.harvard.edu</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a:t>
            </a:r>
            <a:r>
              <a:rPr lang="en-GB" sz="2400" b="0" i="0" smtClean="0">
                <a:solidFill>
                  <a:srgbClr val="333333"/>
                </a:solidFill>
                <a:effectLst/>
                <a:latin typeface="Ubuntu"/>
              </a:rPr>
              <a:t>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a:t>
            </a:r>
            <a:r>
              <a:rPr lang="en-GB" sz="2400" b="0" i="0" smtClean="0">
                <a:solidFill>
                  <a:srgbClr val="333333"/>
                </a:solidFill>
                <a:effectLst/>
                <a:latin typeface="Ubuntu"/>
              </a:rPr>
              <a:t>paper. </a:t>
            </a:r>
          </a:p>
          <a:p>
            <a:endParaRPr lang="en-GB" sz="2400">
              <a:solidFill>
                <a:srgbClr val="333333"/>
              </a:solidFill>
              <a:latin typeface="Ubuntu"/>
            </a:endParaRPr>
          </a:p>
          <a:p>
            <a:r>
              <a:rPr lang="en-GB" sz="2400" b="0" i="0" smtClean="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a:t>
            </a:r>
            <a:r>
              <a:rPr lang="en-GB" sz="2400" b="0" i="0" smtClean="0">
                <a:solidFill>
                  <a:srgbClr val="333333"/>
                </a:solidFill>
                <a:effectLst/>
                <a:latin typeface="Ubuntu"/>
              </a:rPr>
              <a:t>metadata standards, except that a very few </a:t>
            </a:r>
            <a:r>
              <a:rPr lang="pl-PL" sz="2400" b="0" i="0" smtClean="0">
                <a:solidFill>
                  <a:srgbClr val="333333"/>
                </a:solidFill>
                <a:effectLst/>
                <a:latin typeface="Ubuntu"/>
              </a:rPr>
              <a:t>m</a:t>
            </a:r>
            <a:r>
              <a:rPr lang="en-GB" sz="2400" b="0" i="0" smtClean="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smtClean="0">
                <a:solidFill>
                  <a:srgbClr val="0070C0"/>
                </a:solidFill>
              </a:rPr>
              <a:t>UniProt	https</a:t>
            </a:r>
            <a:r>
              <a:rPr lang="en-GB" sz="2400">
                <a:solidFill>
                  <a:srgbClr val="0070C0"/>
                </a:solidFill>
              </a:rPr>
              <a:t>://</a:t>
            </a:r>
            <a:r>
              <a:rPr lang="en-GB" sz="2400" smtClean="0">
                <a:solidFill>
                  <a:srgbClr val="0070C0"/>
                </a:solidFill>
              </a:rPr>
              <a:t>www.uniprot.org </a:t>
            </a:r>
            <a:r>
              <a:rPr lang="en-GB" sz="2400" dirty="0">
                <a:solidFill>
                  <a:srgbClr val="0070C0"/>
                </a:solidFill>
              </a:rPr>
              <a:t>–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GenBank	https</a:t>
            </a:r>
            <a:r>
              <a:rPr lang="en-GB" sz="2400">
                <a:solidFill>
                  <a:srgbClr val="0070C0"/>
                </a:solidFill>
              </a:rPr>
              <a:t>://</a:t>
            </a:r>
            <a:r>
              <a:rPr lang="en-GB" sz="2400" smtClean="0">
                <a:solidFill>
                  <a:srgbClr val="0070C0"/>
                </a:solidFill>
              </a:rPr>
              <a:t>www.ncbi.nlm.nih.gov/genbank </a:t>
            </a:r>
            <a:r>
              <a:rPr lang="en-GB" sz="2400" dirty="0">
                <a:solidFill>
                  <a:srgbClr val="0070C0"/>
                </a:solidFill>
              </a:rPr>
              <a:t>–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GitHub	https</a:t>
            </a:r>
            <a:r>
              <a:rPr lang="en-GB" sz="2400">
                <a:solidFill>
                  <a:srgbClr val="0070C0"/>
                </a:solidFill>
              </a:rPr>
              <a:t>://</a:t>
            </a:r>
            <a:r>
              <a:rPr lang="en-GB" sz="2400" smtClean="0">
                <a:solidFill>
                  <a:srgbClr val="0070C0"/>
                </a:solidFill>
              </a:rPr>
              <a:t>github.com </a:t>
            </a:r>
            <a:r>
              <a:rPr lang="en-GB" sz="2400" dirty="0">
                <a:solidFill>
                  <a:srgbClr val="0070C0"/>
                </a:solidFill>
              </a:rPr>
              <a:t>– </a:t>
            </a:r>
            <a:r>
              <a:rPr lang="en-GB" sz="2400">
                <a:solidFill>
                  <a:srgbClr val="0070C0"/>
                </a:solidFill>
              </a:rPr>
              <a:t>for </a:t>
            </a:r>
            <a:r>
              <a:rPr lang="en-GB" sz="2400" smtClean="0">
                <a:solidFill>
                  <a:srgbClr val="0070C0"/>
                </a:solidFill>
              </a:rPr>
              <a:t>code</a:t>
            </a:r>
          </a:p>
          <a:p>
            <a:pPr marL="285750" indent="-285750">
              <a:lnSpc>
                <a:spcPct val="250000"/>
              </a:lnSpc>
              <a:buFont typeface="Arial" panose="020B0604020202020204" pitchFamily="34" charset="0"/>
              <a:buChar char="•"/>
              <a:tabLst>
                <a:tab pos="2241550" algn="l"/>
              </a:tabLst>
            </a:pPr>
            <a:r>
              <a:rPr lang="en-GB" sz="2400" smtClean="0">
                <a:solidFill>
                  <a:srgbClr val="0070C0"/>
                </a:solidFill>
              </a:rPr>
              <a:t>MetaboLights</a:t>
            </a:r>
            <a:r>
              <a:rPr lang="en-GB" sz="2400">
                <a:solidFill>
                  <a:srgbClr val="0070C0"/>
                </a:solidFill>
              </a:rPr>
              <a:t>	https://www.ebi.ac.uk/metabolights – metabolomics data</a:t>
            </a:r>
            <a:endParaRPr lang="pl-PL" sz="240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4119</TotalTime>
  <Words>937</Words>
  <Application>Microsoft Office PowerPoint</Application>
  <PresentationFormat>Widescreen</PresentationFormat>
  <Paragraphs>107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repositories</vt:lpstr>
      <vt:lpstr>Repositories Summary</vt:lpstr>
      <vt:lpstr>Repositories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112</cp:revision>
  <dcterms:created xsi:type="dcterms:W3CDTF">2021-06-07T08:35:11Z</dcterms:created>
  <dcterms:modified xsi:type="dcterms:W3CDTF">2022-12-14T18:54:19Z</dcterms:modified>
</cp:coreProperties>
</file>