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9" r:id="rId4"/>
    <p:sldId id="262" r:id="rId5"/>
    <p:sldId id="264" r:id="rId6"/>
    <p:sldId id="265" r:id="rId7"/>
    <p:sldId id="263" r:id="rId8"/>
    <p:sldId id="266" r:id="rId9"/>
    <p:sldId id="267" r:id="rId10"/>
    <p:sldId id="258" r:id="rId11"/>
    <p:sldId id="259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6021" autoAdjust="0"/>
  </p:normalViewPr>
  <p:slideViewPr>
    <p:cSldViewPr snapToGrid="0">
      <p:cViewPr varScale="1">
        <p:scale>
          <a:sx n="95" d="100"/>
          <a:sy n="95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AFAA-5545-4348-866E-082827204B28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B44E-D000-426C-9F9B-769AE7CC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Wellcome</a:t>
            </a:r>
            <a:r>
              <a:rPr lang="en-US" dirty="0" smtClean="0"/>
              <a:t> example: https://wellcome.ac.uk/news/how-we-judge-research-outputs-when-making-funding-decisions</a:t>
            </a:r>
          </a:p>
          <a:p>
            <a:r>
              <a:rPr lang="en-US" dirty="0" smtClean="0"/>
              <a:t>Cancer Research</a:t>
            </a:r>
            <a:r>
              <a:rPr lang="en-US" baseline="0" dirty="0" smtClean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Colin and Chris Weir are a Scottish couple who won</a:t>
            </a:r>
            <a:r>
              <a:rPr lang="en-GB" baseline="0" smtClean="0"/>
              <a:t> a life-changing sum of money in the national lottery. Would your postdoc come back into work if they hit the jackpot?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FB44E-D000-426C-9F9B-769AE7CC18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4992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fair-4-leaders-begins-20YY-MM-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sfdora.org/resource/dora-slide-presentations/" TargetMode="External"/><Relationship Id="rId3" Type="http://schemas.openxmlformats.org/officeDocument/2006/relationships/hyperlink" Target="https://unsplash.com/photos/nwLTVwb7DbU" TargetMode="External"/><Relationship Id="rId7" Type="http://schemas.openxmlformats.org/officeDocument/2006/relationships/hyperlink" Target="https://unsplash.com/photos/6ZR-f5bkrGE" TargetMode="External"/><Relationship Id="rId2" Type="http://schemas.openxmlformats.org/officeDocument/2006/relationships/hyperlink" Target="https://www.fosteropenscience.eu/content/what-open-science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curid=58432969" TargetMode="External"/><Relationship Id="rId5" Type="http://schemas.openxmlformats.org/officeDocument/2006/relationships/hyperlink" Target="https://unsplash.com/photos/7PMGUqYQpYc" TargetMode="External"/><Relationship Id="rId4" Type="http://schemas.openxmlformats.org/officeDocument/2006/relationships/hyperlink" Target="https://unsplash.com/photos/5Zg64OwXJg8" TargetMode="External"/><Relationship Id="rId9" Type="http://schemas.openxmlformats.org/officeDocument/2006/relationships/hyperlink" Target="https://edcarp.github.io/Ed-DaS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FAIR for leaders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35498" y="5785681"/>
            <a:ext cx="7747345" cy="469783"/>
            <a:chOff x="335498" y="5785681"/>
            <a:chExt cx="7747345" cy="4697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1D6036-BCDA-4EC7-9653-F205FE226493}"/>
                </a:ext>
              </a:extLst>
            </p:cNvPr>
            <p:cNvSpPr txBox="1"/>
            <p:nvPr/>
          </p:nvSpPr>
          <p:spPr>
            <a:xfrm>
              <a:off x="1092764" y="5835907"/>
              <a:ext cx="69900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Open </a:t>
              </a:r>
              <a:r>
                <a:rPr lang="en-GB" smtClean="0">
                  <a:hlinkClick r:id="rId2"/>
                </a:rPr>
                <a:t>https://pad.carpentries.org/fair-4-leaders-begins-20YY-MM-DD</a:t>
              </a:r>
              <a:r>
                <a:rPr lang="en-GB" smtClean="0"/>
                <a:t>  </a:t>
              </a:r>
              <a:endParaRPr lang="en-GB" dirty="0">
                <a:highlight>
                  <a:srgbClr val="FFFF00"/>
                </a:highlight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490697C4-1D52-44B3-9145-1E4126021820}"/>
                </a:ext>
              </a:extLst>
            </p:cNvPr>
            <p:cNvSpPr/>
            <p:nvPr/>
          </p:nvSpPr>
          <p:spPr>
            <a:xfrm rot="16200000">
              <a:off x="410999" y="5710180"/>
              <a:ext cx="469783" cy="6207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5089775" y="1135453"/>
            <a:ext cx="3876021" cy="3915317"/>
            <a:chOff x="2051720" y="1700808"/>
            <a:chExt cx="4633544" cy="4680520"/>
          </a:xfrm>
        </p:grpSpPr>
        <p:grpSp>
          <p:nvGrpSpPr>
            <p:cNvPr id="5" name="Group 4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Right Arrow 5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ight Arrow 6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ight Arrow 7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ight Arrow 8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ight Arrow 9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ight Arrow 10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3035359" y="1083188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017903" y="3319325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3211997" y="1510141"/>
            <a:ext cx="648072" cy="460851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/>
          <p:cNvGrpSpPr/>
          <p:nvPr/>
        </p:nvGrpSpPr>
        <p:grpSpPr>
          <a:xfrm>
            <a:off x="3541430" y="1135455"/>
            <a:ext cx="1425574" cy="1079202"/>
            <a:chOff x="1589065" y="1341402"/>
            <a:chExt cx="1425574" cy="1079202"/>
          </a:xfrm>
        </p:grpSpPr>
        <p:sp>
          <p:nvSpPr>
            <p:cNvPr id="35" name="AutoShape 17"/>
            <p:cNvSpPr>
              <a:spLocks noChangeArrowheads="1"/>
            </p:cNvSpPr>
            <p:nvPr/>
          </p:nvSpPr>
          <p:spPr bwMode="auto">
            <a:xfrm rot="16200000">
              <a:off x="2076427" y="1396964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 rot="16200000">
              <a:off x="1901802" y="120328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37" name="AutoShape 17"/>
            <p:cNvSpPr>
              <a:spLocks noChangeArrowheads="1"/>
            </p:cNvSpPr>
            <p:nvPr/>
          </p:nvSpPr>
          <p:spPr bwMode="auto">
            <a:xfrm rot="16200000">
              <a:off x="1727178" y="148239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4653622" y="6412881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63896" y="6382597"/>
            <a:ext cx="344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40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Sharing as part of the workflow</a:t>
            </a:r>
            <a:endParaRPr lang="en-GB" dirty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 rot="16200000">
            <a:off x="5629545" y="4470546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272551" y="5303696"/>
            <a:ext cx="648072" cy="828408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272551" y="5156614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77415" y="4716390"/>
            <a:ext cx="648072" cy="14708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8605936" y="4569309"/>
            <a:ext cx="648072" cy="1548881"/>
            <a:chOff x="7081936" y="4265240"/>
            <a:chExt cx="648072" cy="2042420"/>
          </a:xfrm>
        </p:grpSpPr>
        <p:sp>
          <p:nvSpPr>
            <p:cNvPr id="11" name="Rectangle 10"/>
            <p:cNvSpPr/>
            <p:nvPr/>
          </p:nvSpPr>
          <p:spPr>
            <a:xfrm>
              <a:off x="7081936" y="4488535"/>
              <a:ext cx="648072" cy="18191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1936" y="4265240"/>
              <a:ext cx="648072" cy="193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9973" y="4033311"/>
            <a:ext cx="1250949" cy="818419"/>
            <a:chOff x="7403910" y="3655160"/>
            <a:chExt cx="1250949" cy="107920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 rot="16200000">
              <a:off x="7716647" y="3517047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 rot="16200000">
              <a:off x="7542023" y="379614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889" y="4329436"/>
            <a:ext cx="1250949" cy="818419"/>
            <a:chOff x="5567542" y="3933712"/>
            <a:chExt cx="1250949" cy="1079202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 rot="16200000">
              <a:off x="5880279" y="3795599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 rot="16200000">
              <a:off x="5705655" y="4074701"/>
              <a:ext cx="800100" cy="1076325"/>
            </a:xfrm>
            <a:prstGeom prst="foldedCorner">
              <a:avLst>
                <a:gd name="adj" fmla="val 12500"/>
              </a:avLst>
            </a:prstGeom>
            <a:gradFill rotWithShape="1">
              <a:gsLst>
                <a:gs pos="0">
                  <a:srgbClr val="FFFF99">
                    <a:gamma/>
                    <a:shade val="85490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91599" y="4724530"/>
            <a:ext cx="652355" cy="1407574"/>
            <a:chOff x="6877415" y="4914000"/>
            <a:chExt cx="652355" cy="1407574"/>
          </a:xfrm>
        </p:grpSpPr>
        <p:sp>
          <p:nvSpPr>
            <p:cNvPr id="20" name="Rectangle 19"/>
            <p:cNvSpPr/>
            <p:nvPr/>
          </p:nvSpPr>
          <p:spPr>
            <a:xfrm>
              <a:off x="6877415" y="5056305"/>
              <a:ext cx="648072" cy="1265269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B90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881698" y="4914000"/>
              <a:ext cx="648072" cy="14708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89775" y="1151932"/>
            <a:ext cx="3876021" cy="3915317"/>
            <a:chOff x="2051720" y="1700808"/>
            <a:chExt cx="4633544" cy="4680520"/>
          </a:xfrm>
        </p:grpSpPr>
        <p:grpSp>
          <p:nvGrpSpPr>
            <p:cNvPr id="23" name="Group 22"/>
            <p:cNvGrpSpPr/>
            <p:nvPr/>
          </p:nvGrpSpPr>
          <p:grpSpPr>
            <a:xfrm>
              <a:off x="2051720" y="1700808"/>
              <a:ext cx="4633544" cy="4680520"/>
              <a:chOff x="1979712" y="1916832"/>
              <a:chExt cx="4633544" cy="468052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310826" y="2348880"/>
                <a:ext cx="3942390" cy="3942390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563888" y="1916832"/>
                <a:ext cx="1224136" cy="1224136"/>
                <a:chOff x="3923928" y="2492896"/>
                <a:chExt cx="1224136" cy="1224136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59932" y="284335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CREATING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5148065" y="2780928"/>
                <a:ext cx="1465191" cy="1224136"/>
                <a:chOff x="3815917" y="2492896"/>
                <a:chExt cx="1465191" cy="122413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815917" y="2843354"/>
                  <a:ext cx="1465191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PROCESSING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5148065" y="4509120"/>
                <a:ext cx="1400261" cy="1224136"/>
                <a:chOff x="3851921" y="2492896"/>
                <a:chExt cx="1400261" cy="1224136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851921" y="2843354"/>
                  <a:ext cx="1400261" cy="58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ANALYSING</a:t>
                  </a:r>
                  <a:r>
                    <a:rPr lang="pl-PL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3498957" y="5373216"/>
                <a:ext cx="1509656" cy="1224136"/>
                <a:chOff x="3786989" y="2492896"/>
                <a:chExt cx="1509656" cy="1224136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3923928" y="2492896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3786989" y="2843354"/>
                  <a:ext cx="1509656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PRESERVING</a:t>
                  </a:r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979712" y="4509120"/>
                <a:ext cx="1224136" cy="1224136"/>
                <a:chOff x="3923928" y="2564904"/>
                <a:chExt cx="1224136" cy="1224136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923928" y="2564904"/>
                  <a:ext cx="1224136" cy="122413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959932" y="2941834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SHARING</a:t>
                  </a:r>
                </a:p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1979712" y="2708920"/>
                <a:ext cx="1224136" cy="1224136"/>
                <a:chOff x="3923928" y="2420888"/>
                <a:chExt cx="1224136" cy="1224136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923928" y="2420888"/>
                  <a:ext cx="1224136" cy="12241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959932" y="2813809"/>
                  <a:ext cx="1152128" cy="551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RE-USING DATA</a:t>
                  </a:r>
                  <a:endParaRPr lang="en-GB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4" name="Right Arrow 23"/>
            <p:cNvSpPr/>
            <p:nvPr/>
          </p:nvSpPr>
          <p:spPr>
            <a:xfrm rot="1619807" flipV="1">
              <a:off x="5174188" y="2303398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ight Arrow 24"/>
            <p:cNvSpPr/>
            <p:nvPr/>
          </p:nvSpPr>
          <p:spPr>
            <a:xfrm rot="5212365" flipV="1">
              <a:off x="6197255" y="3995999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ight Arrow 25"/>
            <p:cNvSpPr/>
            <p:nvPr/>
          </p:nvSpPr>
          <p:spPr>
            <a:xfrm rot="8847248" flipV="1">
              <a:off x="5300817" y="5674556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ight Arrow 26"/>
            <p:cNvSpPr/>
            <p:nvPr/>
          </p:nvSpPr>
          <p:spPr>
            <a:xfrm rot="12776736" flipV="1">
              <a:off x="3097300" y="5646115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ight Arrow 27"/>
            <p:cNvSpPr/>
            <p:nvPr/>
          </p:nvSpPr>
          <p:spPr>
            <a:xfrm rot="16200000" flipV="1">
              <a:off x="2254352" y="3914627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Right Arrow 28"/>
            <p:cNvSpPr/>
            <p:nvPr/>
          </p:nvSpPr>
          <p:spPr>
            <a:xfrm rot="19590936" flipV="1">
              <a:off x="3218543" y="2332540"/>
              <a:ext cx="253828" cy="151064"/>
            </a:xfrm>
            <a:prstGeom prst="rightArrow">
              <a:avLst>
                <a:gd name="adj1" fmla="val 27886"/>
                <a:gd name="adj2" fmla="val 50000"/>
              </a:avLst>
            </a:prstGeom>
            <a:solidFill>
              <a:srgbClr val="91C6F7"/>
            </a:solidFill>
            <a:ln>
              <a:solidFill>
                <a:srgbClr val="91C6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9" name="AutoShape 17"/>
          <p:cNvSpPr>
            <a:spLocks noChangeArrowheads="1"/>
          </p:cNvSpPr>
          <p:nvPr/>
        </p:nvSpPr>
        <p:spPr bwMode="auto">
          <a:xfrm rot="16200000">
            <a:off x="5831371" y="4598238"/>
            <a:ext cx="606760" cy="1076325"/>
          </a:xfrm>
          <a:prstGeom prst="foldedCorner">
            <a:avLst>
              <a:gd name="adj" fmla="val 12500"/>
            </a:avLst>
          </a:prstGeom>
          <a:gradFill rotWithShape="1">
            <a:gsLst>
              <a:gs pos="0">
                <a:srgbClr val="FFFF99">
                  <a:gamma/>
                  <a:shade val="85490"/>
                  <a:invGamma/>
                </a:srgbClr>
              </a:gs>
              <a:gs pos="100000">
                <a:srgbClr val="FFFF9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476984" y="1099667"/>
            <a:ext cx="0" cy="5032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3459528" y="3335804"/>
            <a:ext cx="147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Time and effort</a:t>
            </a:r>
            <a:endParaRPr lang="en-GB" sz="1600" dirty="0"/>
          </a:p>
        </p:txBody>
      </p:sp>
      <p:sp>
        <p:nvSpPr>
          <p:cNvPr id="52" name="Rectangle 51"/>
          <p:cNvSpPr/>
          <p:nvPr/>
        </p:nvSpPr>
        <p:spPr>
          <a:xfrm>
            <a:off x="4093449" y="6429360"/>
            <a:ext cx="404414" cy="19792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503723" y="6399076"/>
            <a:ext cx="346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work necessary to make outputs suitable for sharing</a:t>
            </a:r>
            <a:endParaRPr lang="en-GB" sz="1200" dirty="0"/>
          </a:p>
        </p:txBody>
      </p:sp>
      <p:sp>
        <p:nvSpPr>
          <p:cNvPr id="54" name="Rectangle 53"/>
          <p:cNvSpPr/>
          <p:nvPr/>
        </p:nvSpPr>
        <p:spPr>
          <a:xfrm>
            <a:off x="8114539" y="6431101"/>
            <a:ext cx="404414" cy="197924"/>
          </a:xfrm>
          <a:prstGeom prst="rect">
            <a:avLst/>
          </a:prstGeom>
          <a:solidFill>
            <a:srgbClr val="FFC000"/>
          </a:solidFill>
          <a:ln>
            <a:solidFill>
              <a:srgbClr val="FB90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524813" y="6400817"/>
            <a:ext cx="2008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standard research operations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254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220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Google Drive\work\OCM\des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23" y="472148"/>
            <a:ext cx="3569549" cy="30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157088"/>
            <a:ext cx="11072446" cy="1325563"/>
          </a:xfrm>
        </p:spPr>
        <p:txBody>
          <a:bodyPr/>
          <a:lstStyle/>
          <a:p>
            <a:r>
              <a:rPr lang="en-GB" dirty="0" smtClean="0"/>
              <a:t>Power figures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6" name="Picture 2" descr="D:\Google Drive\work\OCM\at gu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801342"/>
            <a:ext cx="2960148" cy="306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80" y="389188"/>
            <a:ext cx="4600800" cy="306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71" y="609757"/>
            <a:ext cx="4601456" cy="306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366" y="2996217"/>
            <a:ext cx="3633706" cy="35755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33504" r="22763" b="2564"/>
          <a:stretch/>
        </p:blipFill>
        <p:spPr>
          <a:xfrm>
            <a:off x="6716720" y="3378373"/>
            <a:ext cx="4443548" cy="3141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661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2, 3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6454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Responsible for your minions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know it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3" y="1690688"/>
            <a:ext cx="7221416" cy="478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4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1824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 smtClean="0"/>
              <a:t>DORA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Declaration </a:t>
            </a:r>
            <a:r>
              <a:rPr lang="en-GB" b="1" dirty="0"/>
              <a:t>on Research </a:t>
            </a:r>
            <a:r>
              <a:rPr lang="en-GB" b="1" dirty="0" smtClean="0"/>
              <a:t>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need </a:t>
            </a:r>
            <a:r>
              <a:rPr lang="en-GB"/>
              <a:t>to </a:t>
            </a:r>
            <a:r>
              <a:rPr lang="en-GB" smtClean="0"/>
              <a:t>capitalise </a:t>
            </a:r>
            <a:r>
              <a:rPr lang="en-GB" dirty="0"/>
              <a:t>on the opportunities provided by online publication (such as relaxing unnecessary limits </a:t>
            </a:r>
            <a:r>
              <a:rPr lang="en-GB" dirty="0" smtClean="0"/>
              <a:t>… </a:t>
            </a:r>
            <a:r>
              <a:rPr lang="en-GB" dirty="0"/>
              <a:t>exploring new indicators of significance and impact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35962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committee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members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of DORA principles </a:t>
            </a:r>
            <a:r>
              <a:rPr lang="en-US" sz="1600">
                <a:solidFill>
                  <a:srgbClr val="0070C0"/>
                </a:solidFill>
                <a:sym typeface="Helvetica Neue"/>
              </a:rPr>
              <a:t>throughout </a:t>
            </a:r>
            <a:endParaRPr lang="en-US" sz="1600" smtClean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smtClean="0">
                <a:solidFill>
                  <a:srgbClr val="0070C0"/>
                </a:solidFill>
                <a:sym typeface="Helvetica Neue"/>
              </a:rPr>
              <a:t>funding </a:t>
            </a:r>
            <a:r>
              <a:rPr lang="en-US" sz="1600" dirty="0">
                <a:solidFill>
                  <a:srgbClr val="0070C0"/>
                </a:solidFill>
                <a:sym typeface="Helvetica Neue"/>
              </a:rPr>
              <a:t>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 smtClean="0"/>
              <a:t>DORA: Funders adoption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</a:t>
            </a:r>
            <a:r>
              <a:rPr lang="en-GB" sz="1400" dirty="0" smtClean="0"/>
              <a:t>[</a:t>
            </a:r>
            <a:r>
              <a:rPr lang="pl-PL" sz="1400" dirty="0" smtClean="0"/>
              <a:t>5</a:t>
            </a:r>
            <a:r>
              <a:rPr lang="en-GB" sz="1400" dirty="0" smtClean="0"/>
              <a:t>] </a:t>
            </a:r>
            <a:r>
              <a:rPr lang="en-GB" sz="1400" dirty="0"/>
              <a:t>CC BY</a:t>
            </a:r>
          </a:p>
        </p:txBody>
      </p:sp>
    </p:spTree>
    <p:extLst>
      <p:ext uri="{BB962C8B-B14F-4D97-AF65-F5344CB8AC3E}">
        <p14:creationId xmlns:p14="http://schemas.microsoft.com/office/powerpoint/2010/main" val="1271768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 CV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</a:t>
            </a:r>
            <a:r>
              <a:rPr lang="en-GB" dirty="0"/>
              <a:t>broad definition of ‘output’ is </a:t>
            </a:r>
            <a:r>
              <a:rPr lang="en-GB" dirty="0" smtClean="0"/>
              <a:t>used, such </a:t>
            </a:r>
            <a:r>
              <a:rPr lang="en-GB" dirty="0"/>
              <a:t>as datasets, patents and software.</a:t>
            </a:r>
          </a:p>
          <a:p>
            <a:r>
              <a:rPr lang="en-GB" dirty="0" smtClean="0"/>
              <a:t>Special </a:t>
            </a:r>
            <a:r>
              <a:rPr lang="en-GB" dirty="0"/>
              <a:t>attention is paid to Open </a:t>
            </a:r>
            <a:r>
              <a:rPr lang="en-GB" dirty="0" smtClean="0"/>
              <a:t>Science, which outputs </a:t>
            </a:r>
            <a:r>
              <a:rPr lang="en-GB" dirty="0"/>
              <a:t>are openly available</a:t>
            </a:r>
            <a:r>
              <a:rPr lang="en-GB" dirty="0" smtClean="0"/>
              <a:t>.</a:t>
            </a:r>
          </a:p>
          <a:p>
            <a:r>
              <a:rPr lang="en-US" dirty="0" smtClean="0"/>
              <a:t>New metrics: retweets, </a:t>
            </a:r>
            <a:r>
              <a:rPr lang="en-US" dirty="0"/>
              <a:t>online views and </a:t>
            </a:r>
            <a:r>
              <a:rPr lang="en-US" dirty="0" smtClean="0"/>
              <a:t>downloads</a:t>
            </a:r>
            <a:r>
              <a:rPr lang="en-US" smtClean="0"/>
              <a:t>, discussions, </a:t>
            </a:r>
            <a:r>
              <a:rPr lang="en-US" dirty="0" smtClean="0"/>
              <a:t>presence in mass </a:t>
            </a:r>
            <a:r>
              <a:rPr lang="en-US" dirty="0"/>
              <a:t>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is </a:t>
            </a:r>
            <a:r>
              <a:rPr lang="pl-PL" dirty="0" smtClean="0"/>
              <a:t>easier to </a:t>
            </a:r>
            <a:r>
              <a:rPr lang="pl-PL" smtClean="0"/>
              <a:t>be prep</a:t>
            </a:r>
            <a:r>
              <a:rPr lang="en-GB" smtClean="0"/>
              <a:t>a</a:t>
            </a:r>
            <a:r>
              <a:rPr lang="pl-PL" smtClean="0"/>
              <a:t>red </a:t>
            </a:r>
            <a:r>
              <a:rPr lang="pl-PL" dirty="0" smtClean="0"/>
              <a:t>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 takes time to make the outputs public</a:t>
            </a:r>
          </a:p>
          <a:p>
            <a:r>
              <a:rPr lang="en-GB" dirty="0" smtClean="0"/>
              <a:t>The quality of open outputs is easy to assess</a:t>
            </a:r>
          </a:p>
          <a:p>
            <a:endParaRPr lang="en-GB" dirty="0" smtClean="0"/>
          </a:p>
          <a:p>
            <a:r>
              <a:rPr lang="en-GB" dirty="0" smtClean="0"/>
              <a:t>Timestamps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/>
              <a:t>Better research by better sharing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95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Why you should do it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028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– lottery winner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</p:txBody>
      </p:sp>
      <p:pic>
        <p:nvPicPr>
          <p:cNvPr id="4" name="Picture 3" descr="Top 5 Biggest Lottery Wins Ev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1825625"/>
            <a:ext cx="5807363" cy="42277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186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Lottery winner exercise -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sz="4000" dirty="0" smtClean="0"/>
              <a:t>Good data management</a:t>
            </a:r>
            <a:r>
              <a:rPr lang="pl-PL" sz="4000" dirty="0" smtClean="0"/>
              <a:t>:</a:t>
            </a:r>
          </a:p>
          <a:p>
            <a:pPr>
              <a:buFontTx/>
              <a:buChar char="-"/>
            </a:pPr>
            <a:r>
              <a:rPr lang="en-GB" sz="4000" dirty="0" smtClean="0"/>
              <a:t>improve</a:t>
            </a:r>
            <a:r>
              <a:rPr lang="pl-PL" sz="4000" dirty="0" smtClean="0"/>
              <a:t>s</a:t>
            </a:r>
            <a:r>
              <a:rPr lang="en-GB" sz="4000" dirty="0" smtClean="0"/>
              <a:t> productivity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assure</a:t>
            </a:r>
            <a:r>
              <a:rPr lang="pl-PL" sz="4000" dirty="0" smtClean="0"/>
              <a:t>s</a:t>
            </a:r>
            <a:r>
              <a:rPr lang="en-GB" sz="4000" dirty="0" smtClean="0"/>
              <a:t> safety of your research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speeds up induction</a:t>
            </a:r>
            <a:endParaRPr lang="pl-PL" sz="4000" dirty="0" smtClean="0"/>
          </a:p>
          <a:p>
            <a:pPr>
              <a:buFontTx/>
              <a:buChar char="-"/>
            </a:pPr>
            <a:r>
              <a:rPr lang="en-GB" sz="4000" dirty="0" smtClean="0"/>
              <a:t>makes it easier to generate public outputs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8642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sz="4000" dirty="0"/>
          </a:p>
          <a:p>
            <a:r>
              <a:rPr lang="en-GB" sz="4000" dirty="0" smtClean="0"/>
              <a:t>Being FAIR</a:t>
            </a:r>
            <a:endParaRPr lang="pl-PL" sz="4000" dirty="0"/>
          </a:p>
          <a:p>
            <a:r>
              <a:rPr lang="en-GB" sz="4000" dirty="0" smtClean="0"/>
              <a:t>Tools </a:t>
            </a:r>
            <a:r>
              <a:rPr lang="en-GB" sz="4000" smtClean="0"/>
              <a:t>for oracles and overlords</a:t>
            </a:r>
            <a:endParaRPr lang="pl-PL" sz="4000" dirty="0"/>
          </a:p>
          <a:p>
            <a:r>
              <a:rPr lang="en-GB" sz="4000" dirty="0" smtClean="0"/>
              <a:t>Public repositories</a:t>
            </a:r>
            <a:endParaRPr lang="pl-PL" sz="4000" dirty="0"/>
          </a:p>
          <a:p>
            <a:r>
              <a:rPr lang="en-GB" sz="4000" dirty="0"/>
              <a:t>It is all about </a:t>
            </a:r>
            <a:r>
              <a:rPr lang="en-GB" sz="4000" dirty="0" smtClean="0"/>
              <a:t>planning</a:t>
            </a:r>
          </a:p>
          <a:p>
            <a:r>
              <a:rPr lang="en-GB" sz="4000" dirty="0" smtClean="0"/>
              <a:t>Wrap up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en-GB" dirty="0" smtClean="0"/>
              <a:t>Credits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984345" cy="404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[</a:t>
            </a:r>
            <a:r>
              <a:rPr lang="pl-PL" sz="1400" dirty="0"/>
              <a:t>1] Gema Bueno de la Fuente, “What is Open Science? Introduction”, </a:t>
            </a:r>
            <a:r>
              <a:rPr lang="pl-PL" sz="1400" dirty="0">
                <a:hlinkClick r:id="rId2"/>
              </a:rPr>
              <a:t>https</a:t>
            </a:r>
            <a:r>
              <a:rPr lang="pl-PL" sz="1400">
                <a:hlinkClick r:id="rId2"/>
              </a:rPr>
              <a:t>://</a:t>
            </a:r>
            <a:r>
              <a:rPr lang="pl-PL" sz="1400" smtClean="0">
                <a:hlinkClick r:id="rId2"/>
              </a:rPr>
              <a:t>www.fosteropenscience.eu/content/what-open-science-introduction</a:t>
            </a:r>
            <a:r>
              <a:rPr lang="en-GB" sz="1400" smtClean="0"/>
              <a:t> </a:t>
            </a:r>
            <a:endParaRPr lang="pl-PL" sz="1400" dirty="0"/>
          </a:p>
          <a:p>
            <a:r>
              <a:rPr lang="pl-PL" sz="1400" dirty="0" smtClean="0"/>
              <a:t>[2] </a:t>
            </a:r>
            <a:r>
              <a:rPr lang="en-GB" sz="1400" dirty="0" smtClean="0"/>
              <a:t>Photo</a:t>
            </a:r>
            <a:r>
              <a:rPr lang="pl-PL" sz="1400" dirty="0" smtClean="0"/>
              <a:t>s Unsplash</a:t>
            </a:r>
            <a:r>
              <a:rPr lang="en-GB" sz="1400" dirty="0" smtClean="0"/>
              <a:t> by</a:t>
            </a:r>
            <a:r>
              <a:rPr lang="pl-PL" sz="1400" dirty="0" smtClean="0"/>
              <a:t>:</a:t>
            </a:r>
            <a:r>
              <a:rPr lang="en-GB" sz="1400" dirty="0" smtClean="0"/>
              <a:t> </a:t>
            </a:r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en-GB" sz="1400" dirty="0" smtClean="0"/>
              <a:t>Evangeline Shaw </a:t>
            </a:r>
            <a:r>
              <a:rPr lang="pl-PL" sz="1400" dirty="0" smtClean="0">
                <a:hlinkClick r:id="rId3"/>
              </a:rPr>
              <a:t>https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unsplash.com/photos/nwLTVwb7DbU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Alexei </a:t>
            </a:r>
            <a:r>
              <a:rPr lang="en-GB" sz="1400" dirty="0" err="1" smtClean="0"/>
              <a:t>Scutar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4"/>
              </a:rPr>
              <a:t>https</a:t>
            </a:r>
            <a:r>
              <a:rPr lang="pl-PL" sz="1400" dirty="0">
                <a:hlinkClick r:id="rId4"/>
              </a:rPr>
              <a:t>://</a:t>
            </a:r>
            <a:r>
              <a:rPr lang="pl-PL" sz="1400" dirty="0" smtClean="0">
                <a:hlinkClick r:id="rId4"/>
              </a:rPr>
              <a:t>unsplash.com/photos/5Zg64OwXJg8</a:t>
            </a:r>
            <a:r>
              <a:rPr lang="pl-PL" sz="1400" dirty="0"/>
              <a:t/>
            </a:r>
            <a:br>
              <a:rPr lang="pl-PL" sz="1400" dirty="0"/>
            </a:br>
            <a:r>
              <a:rPr lang="en-GB" sz="1400" dirty="0"/>
              <a:t>Markus </a:t>
            </a:r>
            <a:r>
              <a:rPr lang="en-GB" sz="1400" dirty="0" err="1" smtClean="0"/>
              <a:t>Spiske</a:t>
            </a:r>
            <a:r>
              <a:rPr lang="pl-PL" sz="1400" dirty="0" smtClean="0"/>
              <a:t> </a:t>
            </a:r>
            <a:r>
              <a:rPr lang="pl-PL" sz="1400" dirty="0" smtClean="0">
                <a:hlinkClick r:id="rId5"/>
              </a:rPr>
              <a:t>https</a:t>
            </a:r>
            <a:r>
              <a:rPr lang="pl-PL" sz="1400" dirty="0">
                <a:hlinkClick r:id="rId5"/>
              </a:rPr>
              <a:t>://</a:t>
            </a:r>
            <a:r>
              <a:rPr lang="pl-PL" sz="1400" dirty="0" smtClean="0">
                <a:hlinkClick r:id="rId5"/>
              </a:rPr>
              <a:t>unsplash.com/photos/7PMGUqYQpYc</a:t>
            </a:r>
            <a:endParaRPr lang="pl-PL" sz="1400" dirty="0" smtClean="0"/>
          </a:p>
          <a:p>
            <a:r>
              <a:rPr lang="pl-PL" sz="1400" dirty="0" smtClean="0"/>
              <a:t>[3</a:t>
            </a:r>
            <a:r>
              <a:rPr lang="pl-PL" sz="1400" smtClean="0"/>
              <a:t>] Photo Jonathunder, Medal</a:t>
            </a:r>
            <a:r>
              <a:rPr lang="pl-PL" sz="1400" dirty="0"/>
              <a:t>: Erik Lindberg (1873-1966) - </a:t>
            </a:r>
            <a:r>
              <a:rPr lang="pl-PL" sz="1400" dirty="0" smtClean="0"/>
              <a:t>NobelPrize.JPG</a:t>
            </a:r>
            <a:r>
              <a:rPr lang="pl-PL" sz="1400" dirty="0"/>
              <a:t>, PD-US, </a:t>
            </a:r>
            <a:r>
              <a:rPr lang="pl-PL" sz="1400" dirty="0">
                <a:hlinkClick r:id="rId6"/>
              </a:rPr>
              <a:t>https://</a:t>
            </a:r>
            <a:r>
              <a:rPr lang="pl-PL" sz="1400" dirty="0" smtClean="0">
                <a:hlinkClick r:id="rId6"/>
              </a:rPr>
              <a:t>en.wikipedia.org/w/index.php?curid=58432969</a:t>
            </a:r>
            <a:endParaRPr lang="pl-PL" sz="1400" dirty="0" smtClean="0"/>
          </a:p>
          <a:p>
            <a:r>
              <a:rPr lang="pl-PL" sz="1400" dirty="0" smtClean="0"/>
              <a:t>[4] </a:t>
            </a:r>
            <a:r>
              <a:rPr lang="en-GB" sz="1400" dirty="0" smtClean="0"/>
              <a:t>Photo</a:t>
            </a:r>
            <a:r>
              <a:rPr lang="pl-PL" sz="1400" dirty="0" smtClean="0"/>
              <a:t> </a:t>
            </a:r>
            <a:r>
              <a:rPr lang="pl-PL" sz="1400" dirty="0"/>
              <a:t>Unsplash</a:t>
            </a:r>
            <a:r>
              <a:rPr lang="en-GB" sz="1400" dirty="0"/>
              <a:t> by</a:t>
            </a:r>
            <a:r>
              <a:rPr lang="pl-PL" sz="1400" dirty="0" smtClean="0"/>
              <a:t>: </a:t>
            </a:r>
            <a:r>
              <a:rPr lang="en-GB" sz="1400" dirty="0" err="1"/>
              <a:t>Wyron</a:t>
            </a:r>
            <a:r>
              <a:rPr lang="en-GB" sz="1400" dirty="0"/>
              <a:t> A</a:t>
            </a:r>
            <a:r>
              <a:rPr lang="pl-PL" sz="1400" dirty="0" smtClean="0"/>
              <a:t> </a:t>
            </a: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unsplash.com/photos/6ZR-f5bkrGE</a:t>
            </a:r>
            <a:endParaRPr lang="pl-PL" sz="1400" dirty="0" smtClean="0"/>
          </a:p>
          <a:p>
            <a:r>
              <a:rPr lang="pl-PL" sz="1400" dirty="0"/>
              <a:t>[5] </a:t>
            </a:r>
            <a:r>
              <a:rPr lang="pl-PL" sz="1400" dirty="0" smtClean="0"/>
              <a:t>DORA </a:t>
            </a:r>
            <a:r>
              <a:rPr lang="pl-PL" sz="1400" dirty="0">
                <a:hlinkClick r:id="rId8"/>
              </a:rPr>
              <a:t>https://</a:t>
            </a:r>
            <a:r>
              <a:rPr lang="pl-PL" sz="1400">
                <a:hlinkClick r:id="rId8"/>
              </a:rPr>
              <a:t>sfdora.org/resource/dora-slide-presentations</a:t>
            </a:r>
            <a:r>
              <a:rPr lang="pl-PL" sz="1400" smtClean="0">
                <a:hlinkClick r:id="rId8"/>
              </a:rPr>
              <a:t>/</a:t>
            </a:r>
            <a:endParaRPr lang="en-GB" sz="1400" smtClean="0"/>
          </a:p>
          <a:p>
            <a:endParaRPr lang="en-GB" sz="1400"/>
          </a:p>
          <a:p>
            <a:pPr marL="0" indent="0">
              <a:buNone/>
            </a:pPr>
            <a:r>
              <a:rPr lang="en-GB" sz="2000" smtClean="0"/>
              <a:t>Funding</a:t>
            </a:r>
          </a:p>
          <a:p>
            <a:pPr marL="0" indent="0">
              <a:buNone/>
            </a:pPr>
            <a:r>
              <a:rPr lang="en-GB" sz="1400" smtClean="0"/>
              <a:t>Ed-DaSH </a:t>
            </a:r>
            <a:r>
              <a:rPr lang="en-GB" sz="1400"/>
              <a:t>is a Data Science training programme for Health and Biosciences. This work was supported by UK Research and Innovation [grant number MR/V039075/1].</a:t>
            </a:r>
          </a:p>
          <a:p>
            <a:pPr marL="0" indent="0">
              <a:buNone/>
            </a:pPr>
            <a:r>
              <a:rPr lang="en-GB" sz="1400" smtClean="0">
                <a:hlinkClick r:id="rId9"/>
              </a:rPr>
              <a:t>https</a:t>
            </a:r>
            <a:r>
              <a:rPr lang="en-GB" sz="1400">
                <a:hlinkClick r:id="rId9"/>
              </a:rPr>
              <a:t>://edcarp.github.io/Ed-DaSH</a:t>
            </a:r>
            <a:r>
              <a:rPr lang="en-GB" sz="1400" smtClean="0">
                <a:hlinkClick r:id="rId9"/>
              </a:rPr>
              <a:t>/</a:t>
            </a:r>
            <a:r>
              <a:rPr lang="en-GB" sz="1400" smtClean="0"/>
              <a:t> </a:t>
            </a:r>
            <a:endParaRPr lang="pl-PL" sz="1400" dirty="0" smtClean="0"/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381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research by better sharing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why </a:t>
            </a:r>
            <a:r>
              <a:rPr lang="en-GB" sz="3200" dirty="0"/>
              <a:t>you should know about Open </a:t>
            </a:r>
            <a:r>
              <a:rPr lang="en-GB" sz="3200" dirty="0" smtClean="0"/>
              <a:t>Science</a:t>
            </a:r>
            <a:r>
              <a:rPr lang="en-GB" sz="3200" dirty="0"/>
              <a:t>, FAIR and </a:t>
            </a:r>
            <a:r>
              <a:rPr lang="en-GB" sz="3200" dirty="0" smtClean="0"/>
              <a:t>data management </a:t>
            </a:r>
          </a:p>
          <a:p>
            <a:endParaRPr lang="en-GB" sz="3200" dirty="0" smtClean="0"/>
          </a:p>
          <a:p>
            <a:r>
              <a:rPr lang="en-GB" sz="3200" dirty="0" smtClean="0"/>
              <a:t>how </a:t>
            </a:r>
            <a:r>
              <a:rPr lang="en-GB" sz="3200" dirty="0"/>
              <a:t>adoption of </a:t>
            </a:r>
            <a:r>
              <a:rPr lang="en-GB" sz="3200" dirty="0" smtClean="0"/>
              <a:t>these </a:t>
            </a:r>
            <a:r>
              <a:rPr lang="en-GB" sz="3200" dirty="0"/>
              <a:t>practices benefits </a:t>
            </a:r>
            <a:r>
              <a:rPr lang="en-GB" sz="3200" dirty="0" smtClean="0"/>
              <a:t>your </a:t>
            </a:r>
            <a:r>
              <a:rPr lang="en-GB" sz="3200" dirty="0"/>
              <a:t>group/organization by: </a:t>
            </a:r>
            <a:endParaRPr lang="en-GB" sz="3200" dirty="0" smtClean="0"/>
          </a:p>
          <a:p>
            <a:pPr lvl="1"/>
            <a:r>
              <a:rPr lang="en-GB" sz="2800" dirty="0" smtClean="0"/>
              <a:t>improving </a:t>
            </a:r>
            <a:r>
              <a:rPr lang="en-GB" sz="2800" dirty="0"/>
              <a:t>productivity </a:t>
            </a:r>
            <a:endParaRPr lang="en-GB" sz="2800" dirty="0" smtClean="0"/>
          </a:p>
          <a:p>
            <a:pPr lvl="1"/>
            <a:r>
              <a:rPr lang="en-GB" sz="2800" dirty="0" smtClean="0"/>
              <a:t>speeding </a:t>
            </a:r>
            <a:r>
              <a:rPr lang="en-GB" sz="2800" dirty="0"/>
              <a:t>up </a:t>
            </a:r>
            <a:r>
              <a:rPr lang="en-GB" sz="2800" dirty="0" smtClean="0"/>
              <a:t>inductions</a:t>
            </a:r>
          </a:p>
          <a:p>
            <a:pPr lvl="1"/>
            <a:r>
              <a:rPr lang="en-GB" sz="2800" dirty="0" smtClean="0"/>
              <a:t>helping </a:t>
            </a:r>
            <a:r>
              <a:rPr lang="en-GB" sz="2800" dirty="0"/>
              <a:t>with your managerial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4292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en-GB" sz="4000" dirty="0" smtClean="0"/>
              <a:t>Who we are and what we do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950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" y="424873"/>
            <a:ext cx="12112302" cy="6433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Evolution of </a:t>
            </a:r>
            <a:r>
              <a:rPr lang="en-GB" dirty="0" smtClean="0"/>
              <a:t>Research</a:t>
            </a:r>
            <a:endParaRPr lang="en-GB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40076C4-D2E3-D14B-9381-59C5F3C3134C}"/>
              </a:ext>
            </a:extLst>
          </p:cNvPr>
          <p:cNvSpPr/>
          <p:nvPr/>
        </p:nvSpPr>
        <p:spPr>
          <a:xfrm flipH="1">
            <a:off x="0" y="5872163"/>
            <a:ext cx="12192000" cy="985837"/>
          </a:xfrm>
          <a:prstGeom prst="rtTriangle">
            <a:avLst/>
          </a:prstGeom>
          <a:solidFill>
            <a:srgbClr val="EA035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800" dirty="0"/>
              <a:t>Level of openness in research</a:t>
            </a:r>
          </a:p>
        </p:txBody>
      </p:sp>
    </p:spTree>
    <p:extLst>
      <p:ext uri="{BB962C8B-B14F-4D97-AF65-F5344CB8AC3E}">
        <p14:creationId xmlns:p14="http://schemas.microsoft.com/office/powerpoint/2010/main" val="17795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0"/>
            <a:ext cx="1051560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r>
              <a:rPr lang="pl-PL" dirty="0"/>
              <a:t/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/>
              <a:t>of </a:t>
            </a:r>
            <a:r>
              <a:rPr lang="en-GB" smtClean="0"/>
              <a:t>society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25347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03802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26080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466824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42221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51286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51945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519456"/>
            <a:ext cx="914400" cy="91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8368" y="5848625"/>
            <a:ext cx="57045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rgbClr val="0070C0"/>
                </a:solidFill>
              </a:rPr>
              <a:t>Digital </a:t>
            </a:r>
            <a:r>
              <a:rPr lang="en-GB" sz="2400" b="1" dirty="0">
                <a:solidFill>
                  <a:srgbClr val="0070C0"/>
                </a:solidFill>
              </a:rPr>
              <a:t>technologies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for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diffusing knowledge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29895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</a:t>
            </a:r>
            <a:r>
              <a:rPr lang="en-GB" sz="3600" dirty="0" smtClean="0"/>
              <a:t>Science</a:t>
            </a:r>
            <a:r>
              <a:rPr lang="pl-PL" sz="3600" dirty="0" smtClean="0"/>
              <a:t> 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Why we are not doing Open Science </a:t>
            </a:r>
            <a:r>
              <a:rPr lang="pl-PL" sz="3600" dirty="0" smtClean="0"/>
              <a:t>/ Data Sharing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734</Words>
  <Application>Microsoft Office PowerPoint</Application>
  <PresentationFormat>Widescreen</PresentationFormat>
  <Paragraphs>145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Symbol</vt:lpstr>
      <vt:lpstr>Office Theme</vt:lpstr>
      <vt:lpstr>FAIR for leaders</vt:lpstr>
      <vt:lpstr>PowerPoint Presentation</vt:lpstr>
      <vt:lpstr>Better research by better sharing</vt:lpstr>
      <vt:lpstr>PowerPoint Presentation</vt:lpstr>
      <vt:lpstr>Evolution of Research</vt:lpstr>
      <vt:lpstr>Open Science</vt:lpstr>
      <vt:lpstr>Open Science</vt:lpstr>
      <vt:lpstr>Why we are not doing Open Science / Data Sharing</vt:lpstr>
      <vt:lpstr>Why we are not doing Open Science / Data Sharing</vt:lpstr>
      <vt:lpstr>Sharing as part of the workflow</vt:lpstr>
      <vt:lpstr>Sharing as part of the workflow</vt:lpstr>
      <vt:lpstr>PowerPoint Presentation</vt:lpstr>
      <vt:lpstr>Power figures</vt:lpstr>
      <vt:lpstr>Responsible for your minions</vt:lpstr>
      <vt:lpstr>DORA</vt:lpstr>
      <vt:lpstr>PowerPoint Presentation</vt:lpstr>
      <vt:lpstr>Narrative CV</vt:lpstr>
      <vt:lpstr>Narrative CV</vt:lpstr>
      <vt:lpstr>It is easier to be prepared than to fake it</vt:lpstr>
      <vt:lpstr>PowerPoint Presentation</vt:lpstr>
      <vt:lpstr>Exercise – lottery winner</vt:lpstr>
      <vt:lpstr>Lottery winner exercise - conclusions</vt:lpstr>
      <vt:lpstr>Agenda</vt:lpstr>
      <vt:lpstr>Credits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Pauline Ward</cp:lastModifiedBy>
  <cp:revision>36</cp:revision>
  <dcterms:created xsi:type="dcterms:W3CDTF">2021-05-26T00:05:55Z</dcterms:created>
  <dcterms:modified xsi:type="dcterms:W3CDTF">2022-08-22T13:23:44Z</dcterms:modified>
</cp:coreProperties>
</file>