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68" r:id="rId10"/>
    <p:sldId id="269" r:id="rId11"/>
    <p:sldId id="272" r:id="rId12"/>
    <p:sldId id="271" r:id="rId13"/>
    <p:sldId id="274" r:id="rId14"/>
    <p:sldId id="273" r:id="rId15"/>
    <p:sldId id="266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85" d="100"/>
          <a:sy n="85" d="100"/>
        </p:scale>
        <p:origin x="26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Please see webpage or etherpad for the detailed instructions for exercise 1a. </a:t>
            </a:r>
          </a:p>
          <a:p>
            <a:r>
              <a:rPr lang="en-GB" smtClean="0"/>
              <a:t>This example is from a real</a:t>
            </a:r>
            <a:r>
              <a:rPr lang="en-GB" baseline="0" smtClean="0"/>
              <a:t> reference given on t</a:t>
            </a:r>
            <a:r>
              <a:rPr lang="en-GB" smtClean="0"/>
              <a:t>he antibody</a:t>
            </a:r>
            <a:r>
              <a:rPr lang="en-GB" baseline="0" smtClean="0"/>
              <a:t> </a:t>
            </a:r>
            <a:r>
              <a:rPr lang="en-GB" smtClean="0"/>
              <a:t>supplier website</a:t>
            </a:r>
            <a:r>
              <a:rPr lang="en-GB" baseline="0" smtClean="0"/>
              <a:t> </a:t>
            </a:r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citing the Meng Yu paper: </a:t>
            </a:r>
          </a:p>
          <a:p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https://www.sigmaaldrich.com/GB/en/product/sigma/sab1400284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4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Findable -&gt; means that the data can be discovered by both humans and machines</a:t>
            </a:r>
          </a:p>
          <a:p>
            <a:r>
              <a:rPr lang="en-GB" smtClean="0"/>
              <a:t>Accessible -&gt; means that the data are archived in long-term storage and can be made available using standard technical procedures</a:t>
            </a:r>
          </a:p>
          <a:p>
            <a:r>
              <a:rPr lang="en-GB" smtClean="0"/>
              <a:t>Interoperable -&gt;  data can be exchanged and used across different applications and systems</a:t>
            </a:r>
          </a:p>
          <a:p>
            <a:r>
              <a:rPr lang="en-GB" smtClean="0"/>
              <a:t>Reusable -&gt; means that the data are well documented and curated and provide rich information about the context of data creation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1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Removed, because of duplication with the</a:t>
            </a:r>
            <a:r>
              <a:rPr lang="en-GB" baseline="0" smtClean="0"/>
              <a:t> repositories episode: </a:t>
            </a:r>
          </a:p>
          <a:p>
            <a:r>
              <a:rPr lang="en-GB" sz="1200" smtClean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1200" smtClean="0">
                <a:solidFill>
                  <a:srgbClr val="0070C0"/>
                </a:solidFill>
              </a:rPr>
              <a:t>Dryad, Zenodo, FigShare, Harvard Dataverse. </a:t>
            </a:r>
          </a:p>
          <a:p>
            <a:endParaRPr lang="en-GB" sz="1200" smtClean="0">
              <a:solidFill>
                <a:srgbClr val="0070C0"/>
              </a:solidFill>
            </a:endParaRPr>
          </a:p>
          <a:p>
            <a:r>
              <a:rPr lang="en-GB" sz="1200" smtClean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1200" smtClean="0">
                <a:solidFill>
                  <a:srgbClr val="0070C0"/>
                </a:solidFill>
              </a:rPr>
              <a:t>UniProt, GenBank, MetaboLights.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08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22/08/2022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22/08/2022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22/08/2022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22/08/2022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22/08/2022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22/08/2022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22/08/2022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22/08/2022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22/08/2022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22/08/2022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22/08/2022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22/08/2022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fair-4-leaders-begins-20YY-MM-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ntifiers.org/SO:000016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5498" y="5785681"/>
            <a:ext cx="7747345" cy="469783"/>
            <a:chOff x="335498" y="5785681"/>
            <a:chExt cx="7747345" cy="4697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1D6036-BCDA-4EC7-9653-F205FE226493}"/>
                </a:ext>
              </a:extLst>
            </p:cNvPr>
            <p:cNvSpPr txBox="1"/>
            <p:nvPr/>
          </p:nvSpPr>
          <p:spPr>
            <a:xfrm>
              <a:off x="1092764" y="5835907"/>
              <a:ext cx="69900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Open </a:t>
              </a:r>
              <a:r>
                <a:rPr lang="en-GB" smtClean="0">
                  <a:hlinkClick r:id="rId2"/>
                </a:rPr>
                <a:t>https://pad.carpentries.org/fair-4-leaders-begins-20YY-MM-DD</a:t>
              </a:r>
              <a:r>
                <a:rPr lang="en-GB" smtClean="0"/>
                <a:t>  </a:t>
              </a:r>
              <a:endParaRPr lang="en-GB" dirty="0">
                <a:highlight>
                  <a:srgbClr val="FFFF00"/>
                </a:highlight>
              </a:endParaRPr>
            </a:p>
          </p:txBody>
        </p:sp>
        <p:sp>
          <p:nvSpPr>
            <p:cNvPr id="7" name="Arrow: Down 7">
              <a:extLst>
                <a:ext uri="{FF2B5EF4-FFF2-40B4-BE49-F238E27FC236}">
                  <a16:creationId xmlns:a16="http://schemas.microsoft.com/office/drawing/2014/main" id="{490697C4-1D52-44B3-9145-1E4126021820}"/>
                </a:ext>
              </a:extLst>
            </p:cNvPr>
            <p:cNvSpPr/>
            <p:nvPr/>
          </p:nvSpPr>
          <p:spPr>
            <a:xfrm rot="16200000">
              <a:off x="410999" y="5710180"/>
              <a:ext cx="469783" cy="6207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2234145"/>
            <a:ext cx="109256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smtClean="0">
                <a:solidFill>
                  <a:srgbClr val="0070C0"/>
                </a:solidFill>
              </a:rPr>
              <a:t>Repositories provide </a:t>
            </a:r>
            <a:r>
              <a:rPr lang="en-GB" sz="2400" b="1" smtClean="0">
                <a:solidFill>
                  <a:srgbClr val="0070C0"/>
                </a:solidFill>
              </a:rPr>
              <a:t>persistent identifiers </a:t>
            </a:r>
            <a:r>
              <a:rPr lang="en-GB" sz="2400">
                <a:solidFill>
                  <a:srgbClr val="0070C0"/>
                </a:solidFill>
              </a:rPr>
              <a:t>(PIDs), controlled vocabularies for efficient cataloguing, </a:t>
            </a:r>
            <a:r>
              <a:rPr lang="en-GB" sz="2400" smtClean="0">
                <a:solidFill>
                  <a:srgbClr val="0070C0"/>
                </a:solidFill>
              </a:rPr>
              <a:t>advanced </a:t>
            </a:r>
            <a:r>
              <a:rPr lang="en-GB" sz="2400">
                <a:solidFill>
                  <a:srgbClr val="0070C0"/>
                </a:solidFill>
              </a:rPr>
              <a:t>metadata searching and download statistics. Some repositories can also host supported curation, digital preservation, private data or provide embargo periods, meaning access to all data can be delayed or restricted.</a:t>
            </a:r>
          </a:p>
          <a:p>
            <a:endParaRPr lang="en-GB" sz="2400" smtClean="0">
              <a:solidFill>
                <a:srgbClr val="0070C0"/>
              </a:solidFill>
            </a:endParaRPr>
          </a:p>
          <a:p>
            <a:r>
              <a:rPr lang="en-GB" sz="2400" smtClean="0">
                <a:solidFill>
                  <a:srgbClr val="0070C0"/>
                </a:solidFill>
              </a:rPr>
              <a:t>There </a:t>
            </a:r>
            <a:r>
              <a:rPr lang="en-GB" sz="2400" dirty="0">
                <a:solidFill>
                  <a:srgbClr val="0070C0"/>
                </a:solidFill>
              </a:rPr>
              <a:t>are general “data agnostic</a:t>
            </a:r>
            <a:r>
              <a:rPr lang="en-GB" sz="2400">
                <a:solidFill>
                  <a:srgbClr val="0070C0"/>
                </a:solidFill>
              </a:rPr>
              <a:t>” </a:t>
            </a:r>
            <a:r>
              <a:rPr lang="en-GB" sz="2400" smtClean="0">
                <a:solidFill>
                  <a:srgbClr val="0070C0"/>
                </a:solidFill>
              </a:rPr>
              <a:t>repositories such as Zenodo, or </a:t>
            </a:r>
            <a:r>
              <a:rPr lang="en-GB" sz="2400">
                <a:solidFill>
                  <a:srgbClr val="0070C0"/>
                </a:solidFill>
              </a:rPr>
              <a:t>domain </a:t>
            </a:r>
            <a:r>
              <a:rPr lang="en-GB" sz="2400" smtClean="0">
                <a:solidFill>
                  <a:srgbClr val="0070C0"/>
                </a:solidFill>
              </a:rPr>
              <a:t>specific ones such as Genbank. We will delve into more detail in a later episode.  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167" y="1410681"/>
            <a:ext cx="109256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TOP TIP: Deposit </a:t>
            </a:r>
            <a:r>
              <a:rPr lang="en-GB" sz="32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data in </a:t>
            </a:r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trustworthy public repository! </a:t>
            </a: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Digital </a:t>
            </a:r>
            <a:r>
              <a:rPr lang="en-GB" dirty="0"/>
              <a:t>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</a:t>
            </a:r>
            <a:r>
              <a:rPr lang="en-GB" dirty="0">
                <a:solidFill>
                  <a:srgbClr val="7030A0"/>
                </a:solidFill>
                <a:hlinkClick r:id="rId3"/>
              </a:rPr>
              <a:t>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/>
              <a:t>http</a:t>
            </a:r>
            <a:r>
              <a:rPr lang="en-GB" smtClean="0"/>
              <a:t>://&lt;repository.address&gt;/&lt;identifier&gt;.</a:t>
            </a:r>
            <a:endParaRPr lang="en-GB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http://identifiers.org/</a:t>
            </a:r>
            <a:r>
              <a:rPr lang="en-GB" dirty="0">
                <a:solidFill>
                  <a:srgbClr val="7030A0"/>
                </a:solidFill>
                <a:hlinkClick r:id="rId4"/>
              </a:rPr>
              <a:t>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 or open-source </a:t>
            </a:r>
            <a:r>
              <a:rPr lang="en-GB" dirty="0" smtClean="0"/>
              <a:t>file </a:t>
            </a:r>
            <a:r>
              <a:rPr lang="en-GB" dirty="0"/>
              <a:t>formats where possible </a:t>
            </a:r>
            <a:r>
              <a:rPr lang="en-GB" dirty="0" smtClean="0"/>
              <a:t>(domain </a:t>
            </a:r>
            <a:r>
              <a:rPr lang="en-GB" dirty="0"/>
              <a:t>specific)</a:t>
            </a:r>
          </a:p>
          <a:p>
            <a:r>
              <a:rPr lang="pl-PL" dirty="0"/>
              <a:t>U</a:t>
            </a:r>
            <a:r>
              <a:rPr lang="en-GB" dirty="0"/>
              <a:t>se .csv or .xlsx </a:t>
            </a:r>
            <a:r>
              <a:rPr lang="en-GB" dirty="0" smtClean="0"/>
              <a:t>files </a:t>
            </a:r>
            <a:r>
              <a:rPr lang="en-GB" dirty="0"/>
              <a:t>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smtClean="0"/>
              <a:t>Convert proprietary formats </a:t>
            </a:r>
            <a:r>
              <a:rPr lang="en-GB"/>
              <a:t>to </a:t>
            </a:r>
            <a:r>
              <a:rPr lang="en-GB" smtClean="0"/>
              <a:t>open and/or standard ones, and convert binary formats to plain text. Whenever practicable, without losing the meaning of the data. For </a:t>
            </a:r>
            <a:r>
              <a:rPr lang="en-GB" dirty="0"/>
              <a:t>example convert Snapgene to Genbank/SBOL, microscopy multistack images </a:t>
            </a:r>
            <a:r>
              <a:rPr lang="en-GB"/>
              <a:t>to </a:t>
            </a:r>
            <a:r>
              <a:rPr lang="en-GB" smtClean="0"/>
              <a:t>OME-TIFF 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 smtClean="0"/>
              <a:t>follow </a:t>
            </a:r>
            <a:r>
              <a:rPr lang="en-GB" dirty="0"/>
              <a:t>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</a:t>
            </a:r>
            <a:r>
              <a:rPr lang="en-GB"/>
              <a:t>terms </a:t>
            </a:r>
            <a:r>
              <a:rPr lang="en-GB" smtClean="0"/>
              <a:t>under </a:t>
            </a:r>
            <a:r>
              <a:rPr lang="en-GB" dirty="0"/>
              <a:t>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Answer the quiz questions on the webpage. </a:t>
            </a:r>
            <a:endParaRPr lang="en-GB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Credits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Research data MANTRA ('Research Data Management training') – Research data in context, University of Edinburgh </a:t>
            </a:r>
            <a:br>
              <a:rPr lang="en-GB" smtClean="0"/>
            </a:br>
            <a:r>
              <a:rPr lang="en-GB"/>
              <a:t>https://</a:t>
            </a:r>
            <a:r>
              <a:rPr lang="en-GB" smtClean="0"/>
              <a:t>mantra.ed.ac.uk</a:t>
            </a:r>
            <a:br>
              <a:rPr lang="en-GB" smtClean="0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Lab microscope photo image </a:t>
            </a:r>
            <a:r>
              <a:rPr lang="en-GB"/>
              <a:t>- CSIRO, CC BY </a:t>
            </a:r>
            <a:r>
              <a:rPr lang="en-GB" smtClean="0"/>
              <a:t>3.0, </a:t>
            </a:r>
            <a:r>
              <a:rPr lang="en-GB"/>
              <a:t>via Wikimedia Commons https://</a:t>
            </a:r>
            <a:r>
              <a:rPr lang="en-GB" smtClean="0"/>
              <a:t>commons.wikimedia.org/wiki/File:CSIRO_ScienceImage_435_Scientist_using_microscope.jpg </a:t>
            </a:r>
          </a:p>
          <a:p>
            <a:pPr marL="514350" indent="-514350">
              <a:buFont typeface="+mj-lt"/>
              <a:buAutoNum type="arabicPeriod"/>
            </a:pP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FAIR logo - </a:t>
            </a:r>
            <a:r>
              <a:rPr lang="en-GB"/>
              <a:t>SangyaPundir, CC BY-SA 4.0 via Wikimedia Commons </a:t>
            </a:r>
            <a:br>
              <a:rPr lang="en-GB"/>
            </a:br>
            <a:r>
              <a:rPr lang="en-GB"/>
              <a:t>https://</a:t>
            </a:r>
            <a:r>
              <a:rPr lang="en-GB" smtClean="0"/>
              <a:t>upload.wikimedia.org/wikipedia/commons/thumb/a/aa/FAIR_data_principles.jpg/800px-FAIR_data_principles.jpg </a:t>
            </a:r>
            <a:r>
              <a:rPr lang="en-GB"/>
              <a:t/>
            </a:r>
            <a:br>
              <a:rPr lang="en-GB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</a:t>
            </a:r>
            <a:r>
              <a:rPr lang="en-GB" smtClean="0"/>
              <a:t>Principles, GO FAIR Initiative 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www.go-fair.org/fair-principles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</a:t>
            </a:r>
            <a:r>
              <a:rPr lang="en-GB" sz="4000"/>
              <a:t>is </a:t>
            </a:r>
            <a:r>
              <a:rPr lang="en-GB" sz="4000" smtClean="0"/>
              <a:t>research data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69" y="1261964"/>
            <a:ext cx="6860894" cy="156162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"Research data [is] collected, observed or generated for the purpose of analysis, to produce and validate original research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[.. 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ie] whatever is necessary to verify or reproduce research findings, or to gain a richer understanding of them"</a:t>
            </a:r>
          </a:p>
          <a:p>
            <a:pPr marL="457200" lvl="1" indent="0" algn="ctr">
              <a:buNone/>
            </a:pP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Research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MANTRA,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University of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Edinburgh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 txBox="1">
            <a:spLocks/>
          </p:cNvSpPr>
          <p:nvPr/>
        </p:nvSpPr>
        <p:spPr>
          <a:xfrm>
            <a:off x="408063" y="3063687"/>
            <a:ext cx="8873778" cy="333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2000" smtClean="0"/>
              <a:t>Data does not only mean Excel files or readings</a:t>
            </a:r>
            <a:br>
              <a:rPr lang="en-GB" sz="2000" smtClean="0"/>
            </a:br>
            <a:r>
              <a:rPr lang="en-GB" sz="2000" smtClean="0"/>
              <a:t>from a machine. </a:t>
            </a:r>
            <a:r>
              <a:rPr lang="en-GB" sz="2000" b="1" smtClean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information about biological materials, </a:t>
            </a:r>
            <a:br>
              <a:rPr lang="en-GB" sz="2000" smtClean="0"/>
            </a:br>
            <a:r>
              <a:rPr lang="en-GB" sz="2000" smtClean="0"/>
              <a:t>like strain or patient details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recipes, laboratory and measurement protocols</a:t>
            </a:r>
            <a:endParaRPr lang="pl-PL" sz="2000" smtClean="0"/>
          </a:p>
          <a:p>
            <a:pPr>
              <a:lnSpc>
                <a:spcPct val="120000"/>
              </a:lnSpc>
            </a:pPr>
            <a:r>
              <a:rPr lang="pl-PL" sz="2000" smtClean="0"/>
              <a:t>models</a:t>
            </a:r>
            <a:endParaRPr lang="en-GB" sz="2000" smtClean="0"/>
          </a:p>
          <a:p>
            <a:pPr>
              <a:lnSpc>
                <a:spcPct val="120000"/>
              </a:lnSpc>
            </a:pPr>
            <a:r>
              <a:rPr lang="en-GB" sz="2000" smtClean="0"/>
              <a:t>scripts, analysis procedures, and custom software are also considered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/>
              <a:t>We're going to do an exercise looking at some real research data.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34911" y="6176963"/>
            <a:ext cx="739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Image: See Credits [2]</a:t>
            </a:r>
            <a:endParaRPr lang="en-GB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5" y="2320387"/>
            <a:ext cx="3677760" cy="3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1a: Impossible </a:t>
            </a:r>
            <a:r>
              <a:rPr lang="en-GB" dirty="0"/>
              <a:t>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1b: Impossible </a:t>
            </a:r>
            <a:r>
              <a:rPr lang="en-GB" dirty="0" smtClean="0"/>
              <a:t>average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find the right data table and </a:t>
            </a:r>
            <a:r>
              <a:rPr lang="en-GB" dirty="0" smtClean="0"/>
              <a:t>column</a:t>
            </a:r>
          </a:p>
          <a:p>
            <a:r>
              <a:rPr lang="pl-PL" dirty="0" smtClean="0"/>
              <a:t>Numerical </a:t>
            </a:r>
            <a:r>
              <a:rPr lang="pl-PL" dirty="0"/>
              <a:t>data in pdf not suitable for calculations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</a:t>
            </a:r>
            <a:r>
              <a:rPr lang="en-GB"/>
              <a:t>protocol </a:t>
            </a:r>
            <a:r>
              <a:rPr lang="en-GB" smtClean="0"/>
              <a:t>was difficult </a:t>
            </a:r>
            <a:r>
              <a:rPr lang="en-GB" dirty="0"/>
              <a:t>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>
                <a:solidFill>
                  <a:srgbClr val="0070C0"/>
                </a:solidFill>
              </a:rPr>
              <a:t>: </a:t>
            </a:r>
            <a:r>
              <a:rPr lang="en-GB" sz="2000" smtClean="0">
                <a:solidFill>
                  <a:srgbClr val="0070C0"/>
                </a:solidFill>
              </a:rPr>
              <a:t>Metadata </a:t>
            </a:r>
            <a:r>
              <a:rPr lang="en-GB" sz="2000">
                <a:solidFill>
                  <a:srgbClr val="0070C0"/>
                </a:solidFill>
              </a:rPr>
              <a:t>and data should be easy to find for both humans and computers</a:t>
            </a:r>
            <a:r>
              <a:rPr lang="en-GB" sz="2000" smtClean="0">
                <a:solidFill>
                  <a:srgbClr val="0070C0"/>
                </a:solidFill>
              </a:rPr>
              <a:t>. </a:t>
            </a:r>
            <a:r>
              <a:rPr lang="en-GB" sz="2000">
                <a:solidFill>
                  <a:srgbClr val="0070C0"/>
                </a:solidFill>
              </a:rPr>
              <a:t>Automatic </a:t>
            </a:r>
            <a:r>
              <a:rPr lang="en-GB" sz="2000" dirty="0">
                <a:solidFill>
                  <a:srgbClr val="0070C0"/>
                </a:solidFill>
              </a:rPr>
              <a:t>and reliable discovery of datasets and services depends on machine-readable persistent identifiers (PIDs) and metadata.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>
                <a:solidFill>
                  <a:srgbClr val="0070C0"/>
                </a:solidFill>
              </a:rPr>
              <a:t>: (Meta)data should be retrievable by their identifiers </a:t>
            </a:r>
            <a:r>
              <a:rPr lang="en-GB" sz="2000" smtClean="0">
                <a:solidFill>
                  <a:srgbClr val="0070C0"/>
                </a:solidFill>
              </a:rPr>
              <a:t>using a </a:t>
            </a:r>
            <a:r>
              <a:rPr lang="en-GB" sz="2000">
                <a:solidFill>
                  <a:srgbClr val="0070C0"/>
                </a:solidFill>
              </a:rPr>
              <a:t>standardised and open communications protocol (including </a:t>
            </a:r>
            <a:r>
              <a:rPr lang="en-GB" sz="2000" smtClean="0">
                <a:solidFill>
                  <a:srgbClr val="0070C0"/>
                </a:solidFill>
              </a:rPr>
              <a:t>authentication </a:t>
            </a:r>
            <a:r>
              <a:rPr lang="en-GB" sz="2000">
                <a:solidFill>
                  <a:srgbClr val="0070C0"/>
                </a:solidFill>
              </a:rPr>
              <a:t>and authorisation</a:t>
            </a:r>
            <a:r>
              <a:rPr lang="en-GB" sz="2000" smtClean="0">
                <a:solidFill>
                  <a:srgbClr val="0070C0"/>
                </a:solidFill>
              </a:rPr>
              <a:t>). Metadata </a:t>
            </a:r>
            <a:r>
              <a:rPr lang="en-GB" sz="2000" dirty="0">
                <a:solidFill>
                  <a:srgbClr val="0070C0"/>
                </a:solidFill>
              </a:rPr>
              <a:t>should be available even when the data are no longer available.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>
                <a:solidFill>
                  <a:srgbClr val="0070C0"/>
                </a:solidFill>
              </a:rPr>
              <a:t>: Data should be able to be combined with and </a:t>
            </a:r>
            <a:r>
              <a:rPr lang="en-GB" sz="2000" smtClean="0">
                <a:solidFill>
                  <a:srgbClr val="0070C0"/>
                </a:solidFill>
              </a:rPr>
              <a:t>used </a:t>
            </a:r>
            <a:r>
              <a:rPr lang="en-GB" sz="2000">
                <a:solidFill>
                  <a:srgbClr val="0070C0"/>
                </a:solidFill>
              </a:rPr>
              <a:t>with other data or tools. The format of the data should be open </a:t>
            </a:r>
            <a:r>
              <a:rPr lang="en-GB" sz="2000" smtClean="0">
                <a:solidFill>
                  <a:srgbClr val="0070C0"/>
                </a:solidFill>
              </a:rPr>
              <a:t>and </a:t>
            </a:r>
            <a:r>
              <a:rPr lang="en-GB" sz="2000">
                <a:solidFill>
                  <a:srgbClr val="0070C0"/>
                </a:solidFill>
              </a:rPr>
              <a:t>interpretable for various tools. This principle, just like the others, applies both to data </a:t>
            </a:r>
            <a:r>
              <a:rPr lang="en-GB" sz="2000" smtClean="0">
                <a:solidFill>
                  <a:srgbClr val="0070C0"/>
                </a:solidFill>
              </a:rPr>
              <a:t>and metadata</a:t>
            </a:r>
            <a:r>
              <a:rPr lang="en-GB" sz="2000">
                <a:solidFill>
                  <a:srgbClr val="0070C0"/>
                </a:solidFill>
              </a:rPr>
              <a:t>; (meta)data should use vocabularies that follow FAIR principles</a:t>
            </a:r>
            <a:r>
              <a:rPr lang="en-GB" sz="2000" smtClean="0">
                <a:solidFill>
                  <a:srgbClr val="0070C0"/>
                </a:solidFill>
              </a:rPr>
              <a:t>.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>
                <a:solidFill>
                  <a:srgbClr val="0070C0"/>
                </a:solidFill>
              </a:rPr>
              <a:t>: FAIR aims to optimise the reuse of data</a:t>
            </a:r>
            <a:r>
              <a:rPr lang="en-GB" sz="2000" smtClean="0">
                <a:solidFill>
                  <a:srgbClr val="0070C0"/>
                </a:solidFill>
              </a:rPr>
              <a:t>. Metadata </a:t>
            </a:r>
            <a:r>
              <a:rPr lang="en-GB" sz="2000">
                <a:solidFill>
                  <a:srgbClr val="0070C0"/>
                </a:solidFill>
              </a:rPr>
              <a:t>and data should be well-described so that they can be </a:t>
            </a:r>
            <a:r>
              <a:rPr lang="en-GB" sz="2000" smtClean="0">
                <a:solidFill>
                  <a:srgbClr val="0070C0"/>
                </a:solidFill>
              </a:rPr>
              <a:t>replicated </a:t>
            </a:r>
            <a:r>
              <a:rPr lang="en-GB" sz="2000">
                <a:solidFill>
                  <a:srgbClr val="0070C0"/>
                </a:solidFill>
              </a:rPr>
              <a:t>and/or combined in different settings. The conditions </a:t>
            </a:r>
            <a:r>
              <a:rPr lang="en-GB" sz="2000" smtClean="0">
                <a:solidFill>
                  <a:srgbClr val="0070C0"/>
                </a:solidFill>
              </a:rPr>
              <a:t>attached to reuse </a:t>
            </a:r>
            <a:r>
              <a:rPr lang="en-GB" sz="2000">
                <a:solidFill>
                  <a:srgbClr val="0070C0"/>
                </a:solidFill>
              </a:rPr>
              <a:t>of (</a:t>
            </a:r>
            <a:r>
              <a:rPr lang="en-GB" sz="2000" smtClean="0">
                <a:solidFill>
                  <a:srgbClr val="0070C0"/>
                </a:solidFill>
              </a:rPr>
              <a:t>meta)data, </a:t>
            </a:r>
            <a:r>
              <a:rPr lang="en-GB" sz="2000">
                <a:solidFill>
                  <a:srgbClr val="0070C0"/>
                </a:solidFill>
              </a:rPr>
              <a:t>or the absence of conditions, </a:t>
            </a:r>
            <a:r>
              <a:rPr lang="en-GB" sz="2000" smtClean="0">
                <a:solidFill>
                  <a:srgbClr val="0070C0"/>
                </a:solidFill>
              </a:rPr>
              <a:t>should </a:t>
            </a:r>
            <a:r>
              <a:rPr lang="en-GB" sz="2000">
                <a:solidFill>
                  <a:srgbClr val="0070C0"/>
                </a:solidFill>
              </a:rPr>
              <a:t>be stated with </a:t>
            </a:r>
            <a:r>
              <a:rPr lang="en-GB" sz="2000" smtClean="0">
                <a:solidFill>
                  <a:srgbClr val="0070C0"/>
                </a:solidFill>
              </a:rPr>
              <a:t>a clear </a:t>
            </a:r>
            <a:r>
              <a:rPr lang="en-GB" sz="2000">
                <a:solidFill>
                  <a:srgbClr val="0070C0"/>
                </a:solidFill>
              </a:rPr>
              <a:t>and accessible license(s</a:t>
            </a:r>
            <a:r>
              <a:rPr lang="en-GB" sz="2000" smtClean="0">
                <a:solidFill>
                  <a:srgbClr val="0070C0"/>
                </a:solidFill>
              </a:rPr>
              <a:t>). </a:t>
            </a:r>
          </a:p>
          <a:p>
            <a:endParaRPr lang="en-GB" sz="2000">
              <a:solidFill>
                <a:srgbClr val="0070C0"/>
              </a:solidFill>
            </a:endParaRPr>
          </a:p>
          <a:p>
            <a:r>
              <a:rPr lang="en-GB" sz="2000" smtClean="0">
                <a:solidFill>
                  <a:srgbClr val="0070C0"/>
                </a:solidFill>
              </a:rPr>
              <a:t>Credits[4]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1095</Words>
  <Application>Microsoft Office PowerPoint</Application>
  <PresentationFormat>Widescreen</PresentationFormat>
  <Paragraphs>118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Office Theme</vt:lpstr>
      <vt:lpstr>Being FAIR</vt:lpstr>
      <vt:lpstr>What is research data?</vt:lpstr>
      <vt:lpstr>Data from publications</vt:lpstr>
      <vt:lpstr>Exercise 1a: Impossible protocol</vt:lpstr>
      <vt:lpstr>Exercise 1b: Impossible average</vt:lpstr>
      <vt:lpstr>Common problems</vt:lpstr>
      <vt:lpstr>Common problems</vt:lpstr>
      <vt:lpstr>FAIR principles</vt:lpstr>
      <vt:lpstr>FAIR principles</vt:lpstr>
      <vt:lpstr>Findable &amp; Accessible</vt:lpstr>
      <vt:lpstr>Persistent identifiers (PIDs)</vt:lpstr>
      <vt:lpstr>Interoperable</vt:lpstr>
      <vt:lpstr>Reusable</vt:lpstr>
      <vt:lpstr>Reusable</vt:lpstr>
      <vt:lpstr>FAIR and You</vt:lpstr>
      <vt:lpstr>FAIR vs Open Science</vt:lpstr>
      <vt:lpstr>FAIR quiz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Pauline Ward</cp:lastModifiedBy>
  <cp:revision>67</cp:revision>
  <dcterms:created xsi:type="dcterms:W3CDTF">2021-05-18T22:49:39Z</dcterms:created>
  <dcterms:modified xsi:type="dcterms:W3CDTF">2022-08-22T13:24:07Z</dcterms:modified>
</cp:coreProperties>
</file>