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0" r:id="rId2"/>
    <p:sldId id="293" r:id="rId3"/>
    <p:sldId id="259" r:id="rId4"/>
    <p:sldId id="309" r:id="rId5"/>
    <p:sldId id="292" r:id="rId6"/>
    <p:sldId id="295" r:id="rId7"/>
    <p:sldId id="311" r:id="rId8"/>
    <p:sldId id="312" r:id="rId9"/>
    <p:sldId id="313" r:id="rId10"/>
    <p:sldId id="314" r:id="rId11"/>
    <p:sldId id="298" r:id="rId12"/>
    <p:sldId id="315" r:id="rId13"/>
    <p:sldId id="320" r:id="rId14"/>
    <p:sldId id="301" r:id="rId15"/>
    <p:sldId id="300" r:id="rId16"/>
    <p:sldId id="316" r:id="rId17"/>
    <p:sldId id="302" r:id="rId18"/>
    <p:sldId id="303" r:id="rId19"/>
    <p:sldId id="308" r:id="rId20"/>
    <p:sldId id="317" r:id="rId21"/>
    <p:sldId id="304" r:id="rId22"/>
    <p:sldId id="322" r:id="rId23"/>
    <p:sldId id="307" r:id="rId24"/>
    <p:sldId id="321" r:id="rId25"/>
    <p:sldId id="29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A72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7" autoAdjust="0"/>
    <p:restoredTop sz="75879" autoAdjust="0"/>
  </p:normalViewPr>
  <p:slideViewPr>
    <p:cSldViewPr snapToGrid="0">
      <p:cViewPr varScale="1">
        <p:scale>
          <a:sx n="74" d="100"/>
          <a:sy n="74" d="100"/>
        </p:scale>
        <p:origin x="13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22/08/2022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dirty="0"/>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IN A NUTSHELL:</a:t>
            </a:r>
            <a:r>
              <a:rPr lang="en-GB" baseline="0" smtClean="0"/>
              <a:t> </a:t>
            </a:r>
            <a:endParaRPr lang="en-GB" smtClean="0"/>
          </a:p>
          <a:p>
            <a:r>
              <a:rPr lang="en-GB" smtClean="0"/>
              <a:t>Findable </a:t>
            </a:r>
            <a:r>
              <a:rPr lang="en-GB" dirty="0"/>
              <a:t>-&gt; </a:t>
            </a:r>
            <a:r>
              <a:rPr lang="en-GB" b="0" i="0" dirty="0">
                <a:solidFill>
                  <a:srgbClr val="000000"/>
                </a:solidFill>
                <a:effectLst/>
                <a:latin typeface="Open Sans" panose="020B0606030504020204" pitchFamily="34" charset="0"/>
              </a:rPr>
              <a:t>means that the data can be discovered by both humans and machines</a:t>
            </a:r>
            <a:endParaRPr lang="en-GB" dirty="0"/>
          </a:p>
          <a:p>
            <a:r>
              <a:rPr lang="en-GB" dirty="0"/>
              <a:t>Accessible -&gt; </a:t>
            </a:r>
            <a:r>
              <a:rPr lang="en-GB" b="0" i="0" dirty="0">
                <a:solidFill>
                  <a:srgbClr val="000000"/>
                </a:solidFill>
                <a:effectLst/>
                <a:latin typeface="Open Sans" panose="020B0606030504020204" pitchFamily="34" charset="0"/>
              </a:rPr>
              <a:t>means that the data are archived in long-term storage and can be made available using standard technical procedures</a:t>
            </a:r>
            <a:endParaRPr lang="en-GB" dirty="0"/>
          </a:p>
          <a:p>
            <a:r>
              <a:rPr lang="en-GB" dirty="0"/>
              <a:t>Interoperable -&gt; </a:t>
            </a:r>
            <a:r>
              <a:rPr lang="en-GB" b="0" i="0" dirty="0">
                <a:solidFill>
                  <a:srgbClr val="000000"/>
                </a:solidFill>
                <a:effectLst/>
                <a:latin typeface="Open Sans" panose="020B0606030504020204" pitchFamily="34" charset="0"/>
              </a:rPr>
              <a:t> data can be exchanged and used across different applications and systems</a:t>
            </a:r>
          </a:p>
          <a:p>
            <a:r>
              <a:rPr lang="en-GB" b="0" i="0" dirty="0">
                <a:solidFill>
                  <a:srgbClr val="000000"/>
                </a:solidFill>
                <a:effectLst/>
                <a:latin typeface="Open Sans" panose="020B0606030504020204" pitchFamily="34" charset="0"/>
              </a:rPr>
              <a:t>Reusable -&gt; means that the data are well documented and curated and provide rich information about the context of data creation</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a:t>
            </a:fld>
            <a:endParaRPr lang="en-GB" dirty="0"/>
          </a:p>
        </p:txBody>
      </p:sp>
    </p:spTree>
    <p:extLst>
      <p:ext uri="{BB962C8B-B14F-4D97-AF65-F5344CB8AC3E}">
        <p14:creationId xmlns:p14="http://schemas.microsoft.com/office/powerpoint/2010/main" val="231982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Dryad is an international open-access repository of research data.  It is a nonprofit organization that provides long-term access to its contents at no cost to users. The base DPC per data submission is $120 USD. Access is free.</a:t>
            </a:r>
          </a:p>
          <a:p>
            <a:endParaRPr lang="en-GB" dirty="0"/>
          </a:p>
          <a:p>
            <a:r>
              <a:rPr lang="en-GB" dirty="0"/>
              <a:t>Zenodo built and operated by CERN and OpenAIRE to ensure that everyone can join in Open Science.</a:t>
            </a:r>
          </a:p>
          <a:p>
            <a:endParaRPr lang="en-GB" dirty="0"/>
          </a:p>
          <a:p>
            <a:r>
              <a:rPr lang="en-GB" dirty="0"/>
              <a:t>Figshare is an online open access repository where researchers can preserve and share their research outputs, including figures, datasets, images, and videos. It is free to upload content and free to access, in adherence to the principle of open data. Figshare is one of a number of portfolio businesses supported by Digital Science, a subsidiary of Springer Nature.</a:t>
            </a:r>
          </a:p>
          <a:p>
            <a:endParaRPr lang="en-GB" dirty="0"/>
          </a:p>
          <a:p>
            <a:r>
              <a:rPr lang="en-GB" dirty="0"/>
              <a:t>Dataverse is funded by Harvard with additional support from the Alfred P. Sloan Foundation, National Science Foundation, National Institutes of Health, Helmsley Charitable Trust, IQSS's Henry A. Murray Research Archive, and many others</a:t>
            </a:r>
            <a:r>
              <a:rPr lang="en-GB"/>
              <a:t>. </a:t>
            </a:r>
            <a:r>
              <a:rPr lang="en-GB" smtClean="0"/>
              <a:t>There are over</a:t>
            </a:r>
            <a:r>
              <a:rPr lang="en-GB" baseline="0" smtClean="0"/>
              <a:t> eighty repositories using the DataVerse project's repository software; the Harvard DataVerse repository accepts data from all researchers from any discipline. </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5</a:t>
            </a:fld>
            <a:endParaRPr lang="en-GB" dirty="0"/>
          </a:p>
        </p:txBody>
      </p:sp>
    </p:spTree>
    <p:extLst>
      <p:ext uri="{BB962C8B-B14F-4D97-AF65-F5344CB8AC3E}">
        <p14:creationId xmlns:p14="http://schemas.microsoft.com/office/powerpoint/2010/main" val="2742857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22/08/2022</a:t>
            </a:fld>
            <a:endParaRPr lang="en-GB" dirty="0"/>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dirty="0"/>
          </a:p>
        </p:txBody>
      </p:sp>
      <p:pic>
        <p:nvPicPr>
          <p:cNvPr id="7" name="Picture 2" descr="Ed_DaSH">
            <a:extLst>
              <a:ext uri="{FF2B5EF4-FFF2-40B4-BE49-F238E27FC236}">
                <a16:creationId xmlns:a16="http://schemas.microsoft.com/office/drawing/2014/main" id="{4D7DF530-8261-DE4B-83AC-B7B087461FE6}"/>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22/08/2022</a:t>
            </a:fld>
            <a:endParaRPr lang="en-GB" dirty="0"/>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22/08/2022</a:t>
            </a:fld>
            <a:endParaRPr lang="en-GB" dirty="0"/>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22/08/2022</a:t>
            </a:fld>
            <a:endParaRPr lang="en-GB" dirty="0"/>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22/08/2022</a:t>
            </a:fld>
            <a:endParaRPr lang="en-GB" dirty="0"/>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22/08/2022</a:t>
            </a:fld>
            <a:endParaRPr lang="en-GB" dirty="0"/>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22/08/2022</a:t>
            </a:fld>
            <a:endParaRPr lang="en-GB" dirty="0"/>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22/08/2022</a:t>
            </a:fld>
            <a:endParaRPr lang="en-GB" dirty="0"/>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22/08/2022</a:t>
            </a:fld>
            <a:endParaRPr lang="en-GB" dirty="0"/>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22/08/2022</a:t>
            </a:fld>
            <a:endParaRPr lang="en-GB" dirty="0"/>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22/08/2022</a:t>
            </a:fld>
            <a:endParaRPr lang="en-GB" dirty="0"/>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22/08/2022</a:t>
            </a:fld>
            <a:endParaRPr lang="en-GB" dirty="0"/>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dirty="0"/>
          </a:p>
        </p:txBody>
      </p:sp>
      <p:pic>
        <p:nvPicPr>
          <p:cNvPr id="7" name="Picture 2" descr="Ed_DaSH">
            <a:extLst>
              <a:ext uri="{FF2B5EF4-FFF2-40B4-BE49-F238E27FC236}">
                <a16:creationId xmlns:a16="http://schemas.microsoft.com/office/drawing/2014/main" id="{B1FCB703-AEB2-6B45-A282-530EAF26BCBD}"/>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ad.carpentries.org/fair-4-leaders-begins-20YY-MM-D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35498" y="5785681"/>
            <a:ext cx="7747345" cy="469783"/>
            <a:chOff x="335498" y="5785681"/>
            <a:chExt cx="7747345" cy="469783"/>
          </a:xfrm>
        </p:grpSpPr>
        <p:sp>
          <p:nvSpPr>
            <p:cNvPr id="7" name="TextBox 6">
              <a:extLst>
                <a:ext uri="{FF2B5EF4-FFF2-40B4-BE49-F238E27FC236}">
                  <a16:creationId xmlns:a16="http://schemas.microsoft.com/office/drawing/2014/main" id="{441D6036-BCDA-4EC7-9653-F205FE226493}"/>
                </a:ext>
              </a:extLst>
            </p:cNvPr>
            <p:cNvSpPr txBox="1"/>
            <p:nvPr/>
          </p:nvSpPr>
          <p:spPr>
            <a:xfrm>
              <a:off x="1092764" y="5835907"/>
              <a:ext cx="6990079" cy="369332"/>
            </a:xfrm>
            <a:prstGeom prst="rect">
              <a:avLst/>
            </a:prstGeom>
            <a:noFill/>
          </p:spPr>
          <p:txBody>
            <a:bodyPr wrap="square">
              <a:spAutoFit/>
            </a:bodyPr>
            <a:lstStyle/>
            <a:p>
              <a:r>
                <a:rPr lang="en-GB"/>
                <a:t>Open </a:t>
              </a:r>
              <a:r>
                <a:rPr lang="en-GB" smtClean="0">
                  <a:hlinkClick r:id="rId2"/>
                </a:rPr>
                <a:t>https://pad.carpentries.org/fair-4-leaders-begins-20YY-MM-DD</a:t>
              </a:r>
              <a:r>
                <a:rPr lang="en-GB" smtClean="0"/>
                <a:t>  </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410999" y="5710180"/>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Rectangle 1"/>
          <p:cNvSpPr/>
          <p:nvPr/>
        </p:nvSpPr>
        <p:spPr>
          <a:xfrm>
            <a:off x="3238676" y="2663036"/>
            <a:ext cx="5955476" cy="1015663"/>
          </a:xfrm>
          <a:prstGeom prst="rect">
            <a:avLst/>
          </a:prstGeom>
        </p:spPr>
        <p:txBody>
          <a:bodyPr wrap="none">
            <a:spAutoFit/>
          </a:bodyPr>
          <a:lstStyle/>
          <a:p>
            <a:r>
              <a:rPr lang="pl-PL" sz="6000" dirty="0">
                <a:solidFill>
                  <a:srgbClr val="0070C0"/>
                </a:solidFill>
              </a:rPr>
              <a:t>Public repositories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085825" y="1674496"/>
            <a:ext cx="10267975" cy="4467057"/>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Reusable:</a:t>
            </a:r>
          </a:p>
          <a:p>
            <a:pPr algn="l">
              <a:lnSpc>
                <a:spcPct val="150000"/>
              </a:lnSpc>
              <a:buFont typeface="Arial" panose="020B0604020202020204" pitchFamily="34" charset="0"/>
              <a:buChar char="•"/>
            </a:pPr>
            <a:r>
              <a:rPr lang="en-GB" sz="2400" b="0" i="0" dirty="0">
                <a:solidFill>
                  <a:srgbClr val="333333"/>
                </a:solidFill>
                <a:effectLst/>
                <a:latin typeface="Ubuntu"/>
              </a:rPr>
              <a:t>R1. (Meta)data are richly described with a plurality of accurate and relevant attributes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R1.1. (Meta)data are released with a clear and accessible data usage license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R1.2. (Meta)data are associated with detailed provenance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R1.3. (Meta)data meet domain-relevant community standards - YES/PARTIALLY</a:t>
            </a:r>
          </a:p>
        </p:txBody>
      </p:sp>
    </p:spTree>
    <p:extLst>
      <p:ext uri="{BB962C8B-B14F-4D97-AF65-F5344CB8AC3E}">
        <p14:creationId xmlns:p14="http://schemas.microsoft.com/office/powerpoint/2010/main" val="2471381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19816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endParaRPr lang="en-GB" dirty="0">
              <a:solidFill>
                <a:srgbClr val="0070C0"/>
              </a:solidFill>
            </a:endParaRPr>
          </a:p>
        </p:txBody>
      </p:sp>
      <p:sp>
        <p:nvSpPr>
          <p:cNvPr id="4" name="Rectangle 3">
            <a:extLst>
              <a:ext uri="{FF2B5EF4-FFF2-40B4-BE49-F238E27FC236}">
                <a16:creationId xmlns:a16="http://schemas.microsoft.com/office/drawing/2014/main" id="{CAA0BFB8-30CB-4548-8596-047DD833C1C6}"/>
              </a:ext>
            </a:extLst>
          </p:cNvPr>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a:t>
            </a:r>
            <a:r>
              <a:rPr lang="pl-PL" sz="4000" dirty="0" smtClean="0">
                <a:solidFill>
                  <a:srgbClr val="0070C0"/>
                </a:solidFill>
              </a:rPr>
              <a:t>2</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474192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DF90D3-6D01-481A-8133-6B0A81743C1D}"/>
              </a:ext>
            </a:extLst>
          </p:cNvPr>
          <p:cNvSpPr txBox="1"/>
          <p:nvPr/>
        </p:nvSpPr>
        <p:spPr>
          <a:xfrm>
            <a:off x="838200" y="2649841"/>
            <a:ext cx="10827702" cy="1569660"/>
          </a:xfrm>
          <a:prstGeom prst="rect">
            <a:avLst/>
          </a:prstGeom>
          <a:solidFill>
            <a:schemeClr val="accent1">
              <a:lumMod val="20000"/>
              <a:lumOff val="80000"/>
            </a:schemeClr>
          </a:solidFill>
        </p:spPr>
        <p:txBody>
          <a:bodyPr wrap="square">
            <a:spAutoFit/>
          </a:bodyPr>
          <a:lstStyle/>
          <a:p>
            <a:r>
              <a:rPr lang="en-GB" sz="2400" b="0" i="0" dirty="0">
                <a:solidFill>
                  <a:srgbClr val="333333"/>
                </a:solidFill>
                <a:effectLst/>
                <a:latin typeface="Ubuntu"/>
              </a:rPr>
              <a:t>Zenodo is a good place to keep your data separate from paper. It gives access to all files, allowing you to cite the data as well (or instead of) the paper.</a:t>
            </a:r>
            <a:r>
              <a:rPr lang="en-GB" sz="2400" dirty="0"/>
              <a:t/>
            </a:r>
            <a:br>
              <a:rPr lang="en-GB" sz="2400" dirty="0"/>
            </a:br>
            <a:r>
              <a:rPr lang="en-GB" sz="2400" b="0" i="0" dirty="0">
                <a:solidFill>
                  <a:srgbClr val="333333"/>
                </a:solidFill>
                <a:effectLst/>
                <a:latin typeface="Ubuntu"/>
              </a:rPr>
              <a:t>However, it is not (always) good for discovery, and does not enforce </a:t>
            </a:r>
            <a:r>
              <a:rPr lang="en-GB" sz="2400" b="0" i="0" dirty="0" smtClean="0">
                <a:solidFill>
                  <a:srgbClr val="333333"/>
                </a:solidFill>
                <a:effectLst/>
                <a:latin typeface="Ubuntu"/>
              </a:rPr>
              <a:t>most  </a:t>
            </a:r>
            <a:r>
              <a:rPr lang="pl-PL" sz="2400" b="0" i="0" dirty="0" smtClean="0">
                <a:solidFill>
                  <a:srgbClr val="333333"/>
                </a:solidFill>
                <a:effectLst/>
                <a:latin typeface="Ubuntu"/>
              </a:rPr>
              <a:t>m</a:t>
            </a:r>
            <a:r>
              <a:rPr lang="en-GB" sz="2400" b="0" i="0" dirty="0" smtClean="0">
                <a:solidFill>
                  <a:srgbClr val="333333"/>
                </a:solidFill>
                <a:effectLst/>
                <a:latin typeface="Ubuntu"/>
              </a:rPr>
              <a:t>etadata</a:t>
            </a:r>
            <a:r>
              <a:rPr lang="en-GB" sz="2400" b="0" i="0" dirty="0">
                <a:solidFill>
                  <a:srgbClr val="333333"/>
                </a:solidFill>
                <a:effectLst/>
                <a:latin typeface="Ubuntu"/>
              </a:rPr>
              <a:t>!</a:t>
            </a:r>
            <a:endParaRPr lang="en-GB" sz="2400" dirty="0"/>
          </a:p>
        </p:txBody>
      </p:sp>
      <p:sp>
        <p:nvSpPr>
          <p:cNvPr id="6" name="Title 1">
            <a:extLst>
              <a:ext uri="{FF2B5EF4-FFF2-40B4-BE49-F238E27FC236}">
                <a16:creationId xmlns:a16="http://schemas.microsoft.com/office/drawing/2014/main" id="{666F9E5E-D8A2-49C1-876A-84EDD1D6D868}"/>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r>
              <a:rPr lang="en-GB" dirty="0">
                <a:solidFill>
                  <a:srgbClr val="0070C0"/>
                </a:solidFill>
              </a:rPr>
              <a:t> - Solution</a:t>
            </a:r>
          </a:p>
        </p:txBody>
      </p:sp>
    </p:spTree>
    <p:extLst>
      <p:ext uri="{BB962C8B-B14F-4D97-AF65-F5344CB8AC3E}">
        <p14:creationId xmlns:p14="http://schemas.microsoft.com/office/powerpoint/2010/main" val="2135189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689" y="1690688"/>
            <a:ext cx="10601608" cy="4708981"/>
          </a:xfrm>
          <a:prstGeom prst="rect">
            <a:avLst/>
          </a:prstGeom>
        </p:spPr>
        <p:txBody>
          <a:bodyPr wrap="square">
            <a:spAutoFit/>
          </a:bodyPr>
          <a:lstStyle/>
          <a:p>
            <a:pPr marL="285750" indent="-285750">
              <a:lnSpc>
                <a:spcPct val="250000"/>
              </a:lnSpc>
              <a:buFont typeface="Arial" panose="020B0604020202020204" pitchFamily="34" charset="0"/>
              <a:buChar char="•"/>
              <a:tabLst>
                <a:tab pos="2241550" algn="l"/>
              </a:tabLst>
            </a:pPr>
            <a:r>
              <a:rPr lang="en-GB" sz="2400" smtClean="0">
                <a:solidFill>
                  <a:srgbClr val="0070C0"/>
                </a:solidFill>
              </a:rPr>
              <a:t>UniProt	https</a:t>
            </a:r>
            <a:r>
              <a:rPr lang="en-GB" sz="2400">
                <a:solidFill>
                  <a:srgbClr val="0070C0"/>
                </a:solidFill>
              </a:rPr>
              <a:t>://</a:t>
            </a:r>
            <a:r>
              <a:rPr lang="en-GB" sz="2400" smtClean="0">
                <a:solidFill>
                  <a:srgbClr val="0070C0"/>
                </a:solidFill>
              </a:rPr>
              <a:t>www.uniprot.org </a:t>
            </a:r>
            <a:r>
              <a:rPr lang="en-GB" sz="2400" dirty="0">
                <a:solidFill>
                  <a:srgbClr val="0070C0"/>
                </a:solidFill>
              </a:rPr>
              <a:t>– protein data</a:t>
            </a:r>
            <a:endParaRPr lang="pl-PL" sz="2400" dirty="0">
              <a:solidFill>
                <a:srgbClr val="0070C0"/>
              </a:solidFill>
            </a:endParaRPr>
          </a:p>
          <a:p>
            <a:pPr marL="285750" indent="-285750">
              <a:lnSpc>
                <a:spcPct val="250000"/>
              </a:lnSpc>
              <a:buFont typeface="Arial" panose="020B0604020202020204" pitchFamily="34" charset="0"/>
              <a:buChar char="•"/>
              <a:tabLst>
                <a:tab pos="2241550" algn="l"/>
              </a:tabLst>
            </a:pPr>
            <a:r>
              <a:rPr lang="en-GB" sz="2400" smtClean="0">
                <a:solidFill>
                  <a:srgbClr val="0070C0"/>
                </a:solidFill>
              </a:rPr>
              <a:t>GenBank	https</a:t>
            </a:r>
            <a:r>
              <a:rPr lang="en-GB" sz="2400">
                <a:solidFill>
                  <a:srgbClr val="0070C0"/>
                </a:solidFill>
              </a:rPr>
              <a:t>://</a:t>
            </a:r>
            <a:r>
              <a:rPr lang="en-GB" sz="2400" smtClean="0">
                <a:solidFill>
                  <a:srgbClr val="0070C0"/>
                </a:solidFill>
              </a:rPr>
              <a:t>www.ncbi.nlm.nih.gov/genbank </a:t>
            </a:r>
            <a:r>
              <a:rPr lang="en-GB" sz="2400" dirty="0">
                <a:solidFill>
                  <a:srgbClr val="0070C0"/>
                </a:solidFill>
              </a:rPr>
              <a:t>– sequence data</a:t>
            </a:r>
            <a:endParaRPr lang="pl-PL" sz="2400" dirty="0">
              <a:solidFill>
                <a:srgbClr val="0070C0"/>
              </a:solidFill>
            </a:endParaRPr>
          </a:p>
          <a:p>
            <a:pPr marL="285750" indent="-285750">
              <a:lnSpc>
                <a:spcPct val="250000"/>
              </a:lnSpc>
              <a:buFont typeface="Arial" panose="020B0604020202020204" pitchFamily="34" charset="0"/>
              <a:buChar char="•"/>
              <a:tabLst>
                <a:tab pos="2241550" algn="l"/>
              </a:tabLst>
            </a:pPr>
            <a:r>
              <a:rPr lang="en-GB" sz="2400" smtClean="0">
                <a:solidFill>
                  <a:srgbClr val="0070C0"/>
                </a:solidFill>
              </a:rPr>
              <a:t>GitHub	https</a:t>
            </a:r>
            <a:r>
              <a:rPr lang="en-GB" sz="2400">
                <a:solidFill>
                  <a:srgbClr val="0070C0"/>
                </a:solidFill>
              </a:rPr>
              <a:t>://</a:t>
            </a:r>
            <a:r>
              <a:rPr lang="en-GB" sz="2400" smtClean="0">
                <a:solidFill>
                  <a:srgbClr val="0070C0"/>
                </a:solidFill>
              </a:rPr>
              <a:t>github.com </a:t>
            </a:r>
            <a:r>
              <a:rPr lang="en-GB" sz="2400" dirty="0">
                <a:solidFill>
                  <a:srgbClr val="0070C0"/>
                </a:solidFill>
              </a:rPr>
              <a:t>– </a:t>
            </a:r>
            <a:r>
              <a:rPr lang="en-GB" sz="2400">
                <a:solidFill>
                  <a:srgbClr val="0070C0"/>
                </a:solidFill>
              </a:rPr>
              <a:t>for </a:t>
            </a:r>
            <a:r>
              <a:rPr lang="en-GB" sz="2400" smtClean="0">
                <a:solidFill>
                  <a:srgbClr val="0070C0"/>
                </a:solidFill>
              </a:rPr>
              <a:t>code</a:t>
            </a:r>
          </a:p>
          <a:p>
            <a:pPr marL="285750" indent="-285750">
              <a:lnSpc>
                <a:spcPct val="250000"/>
              </a:lnSpc>
              <a:buFont typeface="Arial" panose="020B0604020202020204" pitchFamily="34" charset="0"/>
              <a:buChar char="•"/>
              <a:tabLst>
                <a:tab pos="2241550" algn="l"/>
              </a:tabLst>
            </a:pPr>
            <a:r>
              <a:rPr lang="en-GB" sz="2400" smtClean="0">
                <a:solidFill>
                  <a:srgbClr val="0070C0"/>
                </a:solidFill>
              </a:rPr>
              <a:t>MetaboLights</a:t>
            </a:r>
            <a:r>
              <a:rPr lang="en-GB" sz="2400">
                <a:solidFill>
                  <a:srgbClr val="0070C0"/>
                </a:solidFill>
              </a:rPr>
              <a:t>	https://www.ebi.ac.uk/metabolights – metabolomics data</a:t>
            </a:r>
            <a:endParaRPr lang="pl-PL" sz="2400">
              <a:solidFill>
                <a:srgbClr val="0070C0"/>
              </a:solidFill>
            </a:endParaRPr>
          </a:p>
          <a:p>
            <a:pPr marL="285750" indent="-285750">
              <a:lnSpc>
                <a:spcPct val="250000"/>
              </a:lnSpc>
              <a:buFont typeface="Arial" panose="020B0604020202020204" pitchFamily="34" charset="0"/>
              <a:buChar char="•"/>
              <a:tabLst>
                <a:tab pos="2241550" algn="l"/>
              </a:tabLst>
            </a:pPr>
            <a:endParaRPr lang="en-GB"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smtClean="0"/>
              <a:t>“</a:t>
            </a:r>
            <a:r>
              <a:rPr lang="en-GB" dirty="0"/>
              <a:t>domain” (type) specific repositories</a:t>
            </a:r>
          </a:p>
        </p:txBody>
      </p:sp>
      <p:pic>
        <p:nvPicPr>
          <p:cNvPr id="2050" name="Picture 2" descr="UniProt">
            <a:extLst>
              <a:ext uri="{FF2B5EF4-FFF2-40B4-BE49-F238E27FC236}">
                <a16:creationId xmlns:a16="http://schemas.microsoft.com/office/drawing/2014/main" id="{3E325F39-92E3-B641-B988-F7B0F994C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7861" y="1803518"/>
            <a:ext cx="1994778" cy="9132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European Bioinformatics Institute &amp;lt; EMBL-EBI">
            <a:extLst>
              <a:ext uri="{FF2B5EF4-FFF2-40B4-BE49-F238E27FC236}">
                <a16:creationId xmlns:a16="http://schemas.microsoft.com/office/drawing/2014/main" id="{C448B260-5264-EC48-8176-47F538376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3159" y="2812762"/>
            <a:ext cx="1776220" cy="88811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tHub Logo, history, meaning, symbol, PNG">
            <a:extLst>
              <a:ext uri="{FF2B5EF4-FFF2-40B4-BE49-F238E27FC236}">
                <a16:creationId xmlns:a16="http://schemas.microsoft.com/office/drawing/2014/main" id="{D77323BD-87F2-9F4B-9997-733371BECEB4}"/>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027831" y="3477296"/>
            <a:ext cx="2219412" cy="124841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D98CFB6-B4AA-AC41-8774-90BD2B9506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7426" y="5190184"/>
            <a:ext cx="2885968" cy="1154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09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pPr marL="285750" indent="-285750">
              <a:buFont typeface="Arial" panose="020B0604020202020204" pitchFamily="34" charset="0"/>
              <a:buChar char="•"/>
            </a:pPr>
            <a:r>
              <a:rPr lang="en-GB" sz="2400" dirty="0">
                <a:solidFill>
                  <a:srgbClr val="0070C0"/>
                </a:solidFill>
              </a:rPr>
              <a:t>Higher exposure</a:t>
            </a:r>
            <a:endParaRPr lang="pl-PL" sz="2400" dirty="0">
              <a:solidFill>
                <a:srgbClr val="0070C0"/>
              </a:solidFill>
            </a:endParaRPr>
          </a:p>
          <a:p>
            <a:pPr marL="285750" indent="-285750">
              <a:buFont typeface="Arial" panose="020B0604020202020204" pitchFamily="34" charset="0"/>
              <a:buChar char="•"/>
            </a:pPr>
            <a:r>
              <a:rPr lang="pl-PL" sz="2400" dirty="0">
                <a:solidFill>
                  <a:srgbClr val="0070C0"/>
                </a:solidFill>
              </a:rPr>
              <a:t>Data specific features (e.g. Visulization)</a:t>
            </a:r>
          </a:p>
          <a:p>
            <a:pPr marL="285750" indent="-285750">
              <a:buFont typeface="Arial" panose="020B0604020202020204" pitchFamily="34" charset="0"/>
              <a:buChar char="•"/>
            </a:pPr>
            <a:r>
              <a:rPr lang="pl-PL" sz="2400" dirty="0">
                <a:solidFill>
                  <a:srgbClr val="0070C0"/>
                </a:solidFill>
              </a:rPr>
              <a:t>Enforced minimal metadata</a:t>
            </a:r>
          </a:p>
          <a:p>
            <a:pPr marL="285750" indent="-285750">
              <a:buFont typeface="Arial" panose="020B0604020202020204" pitchFamily="34" charset="0"/>
              <a:buChar char="•"/>
            </a:pPr>
            <a:r>
              <a:rPr lang="pl-PL" sz="2400" dirty="0">
                <a:solidFill>
                  <a:srgbClr val="0070C0"/>
                </a:solidFill>
              </a:rPr>
              <a:t>API for data retrival </a:t>
            </a:r>
            <a:r>
              <a:rPr lang="pl-PL" sz="2400">
                <a:solidFill>
                  <a:srgbClr val="0070C0"/>
                </a:solidFill>
              </a:rPr>
              <a:t>/ </a:t>
            </a:r>
            <a:r>
              <a:rPr lang="pl-PL" sz="2400" smtClean="0">
                <a:solidFill>
                  <a:srgbClr val="0070C0"/>
                </a:solidFill>
              </a:rPr>
              <a:t>ag</a:t>
            </a:r>
            <a:r>
              <a:rPr lang="en-GB" sz="2400" smtClean="0">
                <a:solidFill>
                  <a:srgbClr val="0070C0"/>
                </a:solidFill>
              </a:rPr>
              <a:t>g</a:t>
            </a:r>
            <a:r>
              <a:rPr lang="pl-PL" sz="2400" smtClean="0">
                <a:solidFill>
                  <a:srgbClr val="0070C0"/>
                </a:solidFill>
              </a:rPr>
              <a:t>regation </a:t>
            </a:r>
            <a:r>
              <a:rPr lang="pl-PL" sz="2400" dirty="0">
                <a:solidFill>
                  <a:srgbClr val="0070C0"/>
                </a:solidFill>
              </a:rPr>
              <a:t>/searching</a:t>
            </a:r>
          </a:p>
          <a:p>
            <a:pPr marL="285750" indent="-285750">
              <a:buFont typeface="Arial" panose="020B0604020202020204" pitchFamily="34" charset="0"/>
              <a:buChar char="•"/>
            </a:pPr>
            <a:r>
              <a:rPr lang="pl-PL" sz="2400" dirty="0">
                <a:solidFill>
                  <a:srgbClr val="0070C0"/>
                </a:solidFill>
              </a:rPr>
              <a:t>Curated data</a:t>
            </a:r>
          </a:p>
          <a:p>
            <a:pPr marL="285750" indent="-285750">
              <a:buFont typeface="Arial" panose="020B0604020202020204" pitchFamily="34" charset="0"/>
              <a:buChar char="•"/>
            </a:pPr>
            <a:r>
              <a:rPr lang="pl-PL" sz="2400" dirty="0">
                <a:solidFill>
                  <a:srgbClr val="0070C0"/>
                </a:solidFill>
              </a:rPr>
              <a:t>Better searching</a:t>
            </a:r>
          </a:p>
          <a:p>
            <a:pPr marL="285750" indent="-285750">
              <a:buFont typeface="Arial" panose="020B0604020202020204" pitchFamily="34" charset="0"/>
              <a:buChar char="•"/>
            </a:pPr>
            <a:r>
              <a:rPr lang="pl-PL" sz="2400" dirty="0">
                <a:solidFill>
                  <a:srgbClr val="0070C0"/>
                </a:solidFill>
              </a:rPr>
              <a:t>Interlinking between data </a:t>
            </a:r>
            <a:r>
              <a:rPr lang="pl-PL" sz="2400" dirty="0" err="1">
                <a:solidFill>
                  <a:srgbClr val="0070C0"/>
                </a:solidFill>
              </a:rPr>
              <a:t>types</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smtClean="0">
                <a:solidFill>
                  <a:srgbClr val="0070C0"/>
                </a:solidFill>
              </a:rPr>
              <a:t>Advantages of d</a:t>
            </a:r>
            <a:r>
              <a:rPr lang="pl-PL" smtClean="0">
                <a:solidFill>
                  <a:srgbClr val="0070C0"/>
                </a:solidFill>
              </a:rPr>
              <a:t>omain </a:t>
            </a:r>
            <a:r>
              <a:rPr lang="pl-PL" dirty="0">
                <a:solidFill>
                  <a:srgbClr val="0070C0"/>
                </a:solidFill>
              </a:rPr>
              <a:t>specific repositories</a:t>
            </a:r>
            <a:endParaRPr lang="en-GB" dirty="0">
              <a:solidFill>
                <a:srgbClr val="0070C0"/>
              </a:solidFill>
            </a:endParaRPr>
          </a:p>
        </p:txBody>
      </p:sp>
    </p:spTree>
    <p:extLst>
      <p:ext uri="{BB962C8B-B14F-4D97-AF65-F5344CB8AC3E}">
        <p14:creationId xmlns:p14="http://schemas.microsoft.com/office/powerpoint/2010/main" val="164656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
        <p:nvSpPr>
          <p:cNvPr id="6" name="Rectangle 5"/>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3</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4258755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E7DE7-A0AD-425E-8044-DF65BF838ED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a:lstStyle>
          <a:p>
            <a:r>
              <a:rPr lang="pl-PL" dirty="0"/>
              <a:t>Domain specific repositories</a:t>
            </a:r>
            <a:endParaRPr lang="en-GB" dirty="0"/>
          </a:p>
        </p:txBody>
      </p:sp>
      <p:sp>
        <p:nvSpPr>
          <p:cNvPr id="5" name="TextBox 4">
            <a:extLst>
              <a:ext uri="{FF2B5EF4-FFF2-40B4-BE49-F238E27FC236}">
                <a16:creationId xmlns:a16="http://schemas.microsoft.com/office/drawing/2014/main" id="{1C55261F-33BF-4ECB-A99F-446565AB2E20}"/>
              </a:ext>
            </a:extLst>
          </p:cNvPr>
          <p:cNvSpPr txBox="1"/>
          <p:nvPr/>
        </p:nvSpPr>
        <p:spPr>
          <a:xfrm>
            <a:off x="1168958" y="2209850"/>
            <a:ext cx="10158884" cy="2862322"/>
          </a:xfrm>
          <a:prstGeom prst="rect">
            <a:avLst/>
          </a:prstGeom>
          <a:solidFill>
            <a:schemeClr val="accent1">
              <a:lumMod val="20000"/>
              <a:lumOff val="80000"/>
            </a:schemeClr>
          </a:solidFill>
        </p:spPr>
        <p:txBody>
          <a:bodyPr wrap="square">
            <a:spAutoFit/>
          </a:bodyPr>
          <a:lstStyle/>
          <a:p>
            <a:pPr algn="l">
              <a:lnSpc>
                <a:spcPct val="150000"/>
              </a:lnSpc>
            </a:pPr>
            <a:r>
              <a:rPr lang="en-GB" sz="2400" b="1" i="0" dirty="0">
                <a:solidFill>
                  <a:srgbClr val="333333"/>
                </a:solidFill>
                <a:effectLst/>
                <a:latin typeface="Ubuntu"/>
              </a:rPr>
              <a:t>Some advantages are:</a:t>
            </a:r>
          </a:p>
          <a:p>
            <a:pPr algn="l">
              <a:lnSpc>
                <a:spcPct val="150000"/>
              </a:lnSpc>
              <a:buFont typeface="Arial" panose="020B0604020202020204" pitchFamily="34" charset="0"/>
              <a:buChar char="•"/>
            </a:pPr>
            <a:r>
              <a:rPr lang="pl-PL" sz="2400" b="0" i="0" dirty="0" smtClean="0">
                <a:solidFill>
                  <a:srgbClr val="333333"/>
                </a:solidFill>
                <a:effectLst/>
                <a:latin typeface="Ubuntu"/>
              </a:rPr>
              <a:t> </a:t>
            </a:r>
            <a:r>
              <a:rPr lang="en-GB" sz="2400" b="0" i="0" dirty="0" smtClean="0">
                <a:solidFill>
                  <a:srgbClr val="333333"/>
                </a:solidFill>
                <a:effectLst/>
                <a:latin typeface="Ubuntu"/>
              </a:rPr>
              <a:t>The </a:t>
            </a:r>
            <a:r>
              <a:rPr lang="en-GB" sz="2400" b="0" i="0" dirty="0">
                <a:solidFill>
                  <a:srgbClr val="333333"/>
                </a:solidFill>
                <a:effectLst/>
                <a:latin typeface="Ubuntu"/>
              </a:rPr>
              <a:t>repository is more relevant to your discipline than a generalist one.</a:t>
            </a:r>
          </a:p>
          <a:p>
            <a:pPr algn="l">
              <a:lnSpc>
                <a:spcPct val="150000"/>
              </a:lnSpc>
              <a:buFont typeface="Arial" panose="020B0604020202020204" pitchFamily="34" charset="0"/>
              <a:buChar char="•"/>
            </a:pPr>
            <a:r>
              <a:rPr lang="pl-PL" sz="2400" b="0" i="0" dirty="0" smtClean="0">
                <a:solidFill>
                  <a:srgbClr val="333333"/>
                </a:solidFill>
                <a:effectLst/>
                <a:latin typeface="Ubuntu"/>
              </a:rPr>
              <a:t> </a:t>
            </a:r>
            <a:r>
              <a:rPr lang="en-GB" sz="2400" b="0" i="0" dirty="0" smtClean="0">
                <a:solidFill>
                  <a:srgbClr val="333333"/>
                </a:solidFill>
                <a:effectLst/>
                <a:latin typeface="Ubuntu"/>
              </a:rPr>
              <a:t>Higher </a:t>
            </a:r>
            <a:r>
              <a:rPr lang="en-GB" sz="2400" b="0" i="0" dirty="0">
                <a:solidFill>
                  <a:srgbClr val="333333"/>
                </a:solidFill>
                <a:effectLst/>
                <a:latin typeface="Ubuntu"/>
              </a:rPr>
              <a:t>exposure (people looking for those specific types of data will usually first look at the specific repository).</a:t>
            </a:r>
          </a:p>
          <a:p>
            <a:pPr algn="l">
              <a:lnSpc>
                <a:spcPct val="150000"/>
              </a:lnSpc>
              <a:buFont typeface="Arial" panose="020B0604020202020204" pitchFamily="34" charset="0"/>
              <a:buChar char="•"/>
            </a:pPr>
            <a:r>
              <a:rPr lang="pl-PL" sz="2400" b="0" i="0" dirty="0" smtClean="0">
                <a:solidFill>
                  <a:srgbClr val="333333"/>
                </a:solidFill>
                <a:effectLst/>
                <a:latin typeface="Ubuntu"/>
              </a:rPr>
              <a:t> </a:t>
            </a:r>
            <a:r>
              <a:rPr lang="en-GB" sz="2400" b="0" i="0" dirty="0" smtClean="0">
                <a:solidFill>
                  <a:srgbClr val="333333"/>
                </a:solidFill>
                <a:effectLst/>
                <a:latin typeface="Ubuntu"/>
              </a:rPr>
              <a:t>Higher </a:t>
            </a:r>
            <a:r>
              <a:rPr lang="en-GB" sz="2400" b="0" i="0" dirty="0">
                <a:solidFill>
                  <a:srgbClr val="333333"/>
                </a:solidFill>
                <a:effectLst/>
                <a:latin typeface="Ubuntu"/>
              </a:rPr>
              <a:t>number of citations (see above).</a:t>
            </a:r>
          </a:p>
        </p:txBody>
      </p:sp>
    </p:spTree>
    <p:extLst>
      <p:ext uri="{BB962C8B-B14F-4D97-AF65-F5344CB8AC3E}">
        <p14:creationId xmlns:p14="http://schemas.microsoft.com/office/powerpoint/2010/main" val="1656222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483424"/>
            <a:ext cx="10981854" cy="4708981"/>
          </a:xfrm>
          <a:prstGeom prst="rect">
            <a:avLst/>
          </a:prstGeom>
        </p:spPr>
        <p:txBody>
          <a:bodyPr wrap="square">
            <a:spAutoFit/>
          </a:bodyPr>
          <a:lstStyle/>
          <a:p>
            <a:pPr marL="285750" indent="-285750">
              <a:buFont typeface="Arial" panose="020B0604020202020204" pitchFamily="34" charset="0"/>
              <a:buChar char="•"/>
            </a:pPr>
            <a:r>
              <a:rPr lang="en-GB" sz="2000" dirty="0">
                <a:solidFill>
                  <a:srgbClr val="0070C0"/>
                </a:solidFill>
              </a:rPr>
              <a:t>[BioMed Central / Springer Nature] - (https://www.springernature.com/gp/authors/research-data-policy/recommended-repositories)</a:t>
            </a:r>
          </a:p>
          <a:p>
            <a:pPr marL="285750" indent="-285750">
              <a:buFont typeface="Arial" panose="020B0604020202020204" pitchFamily="34" charset="0"/>
              <a:buChar char="•"/>
            </a:pPr>
            <a:r>
              <a:rPr lang="en-GB" sz="2000" dirty="0">
                <a:solidFill>
                  <a:srgbClr val="0070C0"/>
                </a:solidFill>
              </a:rPr>
              <a:t>[eLife] - (https://submit.elifesciences.org/html/elife_author_instructions.html#policies)</a:t>
            </a:r>
          </a:p>
          <a:p>
            <a:pPr marL="285750" indent="-285750">
              <a:buFont typeface="Arial" panose="020B0604020202020204" pitchFamily="34" charset="0"/>
              <a:buChar char="•"/>
            </a:pPr>
            <a:r>
              <a:rPr lang="en-GB" sz="2000" dirty="0">
                <a:solidFill>
                  <a:srgbClr val="0070C0"/>
                </a:solidFill>
              </a:rPr>
              <a:t>[Elsevier] - (https://www.elsevier.com/about/policies/research-data)</a:t>
            </a:r>
          </a:p>
          <a:p>
            <a:pPr marL="285750" indent="-285750">
              <a:buFont typeface="Arial" panose="020B0604020202020204" pitchFamily="34" charset="0"/>
              <a:buChar char="•"/>
            </a:pPr>
            <a:r>
              <a:rPr lang="en-GB" sz="2000" dirty="0">
                <a:solidFill>
                  <a:srgbClr val="0070C0"/>
                </a:solidFill>
              </a:rPr>
              <a:t>[EMBO Press] - (https://www.embopress.org/page/journal/14602075/authorguide#datadeposition)</a:t>
            </a:r>
          </a:p>
          <a:p>
            <a:pPr marL="285750" indent="-285750">
              <a:buFont typeface="Arial" panose="020B0604020202020204" pitchFamily="34" charset="0"/>
              <a:buChar char="•"/>
            </a:pPr>
            <a:r>
              <a:rPr lang="en-GB" sz="2000" dirty="0">
                <a:solidFill>
                  <a:srgbClr val="0070C0"/>
                </a:solidFill>
              </a:rPr>
              <a:t>[F1000 Research] - (https://f1000research.com/for-authors/data-guidelines)</a:t>
            </a:r>
          </a:p>
          <a:p>
            <a:pPr marL="285750" indent="-285750">
              <a:buFont typeface="Arial" panose="020B0604020202020204" pitchFamily="34" charset="0"/>
              <a:buChar char="•"/>
            </a:pPr>
            <a:r>
              <a:rPr lang="en-GB" sz="2000" dirty="0">
                <a:solidFill>
                  <a:srgbClr val="0070C0"/>
                </a:solidFill>
              </a:rPr>
              <a:t>[GIGAscience - OUP] - (https://academic.oup.com/gigascience/pages/instructions_to_authors)</a:t>
            </a:r>
          </a:p>
          <a:p>
            <a:pPr marL="285750" indent="-285750">
              <a:buFont typeface="Arial" panose="020B0604020202020204" pitchFamily="34" charset="0"/>
              <a:buChar char="•"/>
            </a:pPr>
            <a:r>
              <a:rPr lang="en-GB" sz="2000" dirty="0">
                <a:solidFill>
                  <a:srgbClr val="0070C0"/>
                </a:solidFill>
              </a:rPr>
              <a:t>[PLoS] - (https://journals.plos.org/plosbiology/s/recommended-repositories)</a:t>
            </a:r>
          </a:p>
          <a:p>
            <a:pPr marL="285750" indent="-285750">
              <a:buFont typeface="Arial" panose="020B0604020202020204" pitchFamily="34" charset="0"/>
              <a:buChar char="•"/>
            </a:pPr>
            <a:r>
              <a:rPr lang="en-GB" sz="2000" dirty="0">
                <a:solidFill>
                  <a:srgbClr val="0070C0"/>
                </a:solidFill>
              </a:rPr>
              <a:t>[Scientific Data - Nature] - (https://www.nature.com/sdata/policies/repositories)</a:t>
            </a:r>
          </a:p>
          <a:p>
            <a:pPr marL="285750" indent="-285750">
              <a:buFont typeface="Arial" panose="020B0604020202020204" pitchFamily="34" charset="0"/>
              <a:buChar char="•"/>
            </a:pPr>
            <a:r>
              <a:rPr lang="en-GB" sz="2000" dirty="0">
                <a:solidFill>
                  <a:srgbClr val="0070C0"/>
                </a:solidFill>
              </a:rPr>
              <a:t>[Taylor and Francis] - (https://authorservices.taylorandfrancis.com/data-sharing-policies/repositories/)</a:t>
            </a:r>
          </a:p>
          <a:p>
            <a:pPr marL="285750" indent="-285750">
              <a:buFont typeface="Arial" panose="020B0604020202020204" pitchFamily="34" charset="0"/>
              <a:buChar char="•"/>
            </a:pPr>
            <a:r>
              <a:rPr lang="en-GB" sz="2000" dirty="0">
                <a:solidFill>
                  <a:srgbClr val="0070C0"/>
                </a:solidFill>
              </a:rPr>
              <a:t>[BBSRC] - (https://bbsrc.ukri.org/research/resources/)</a:t>
            </a:r>
          </a:p>
          <a:p>
            <a:pPr marL="285750" indent="-285750">
              <a:buFont typeface="Arial" panose="020B0604020202020204" pitchFamily="34" charset="0"/>
              <a:buChar char="•"/>
            </a:pPr>
            <a:r>
              <a:rPr lang="en-GB" sz="2000" dirty="0">
                <a:solidFill>
                  <a:srgbClr val="0070C0"/>
                </a:solidFill>
              </a:rPr>
              <a:t>[NERC] - (https://nerc.ukri.org/research/sites/environmental-data-service-eds/policy/)</a:t>
            </a:r>
          </a:p>
          <a:p>
            <a:pPr marL="285750" indent="-285750">
              <a:buFont typeface="Arial" panose="020B0604020202020204" pitchFamily="34" charset="0"/>
              <a:buChar char="•"/>
            </a:pPr>
            <a:r>
              <a:rPr lang="en-GB" sz="2000" dirty="0">
                <a:solidFill>
                  <a:srgbClr val="0070C0"/>
                </a:solidFill>
              </a:rPr>
              <a:t>[Royal Society] - (https://royalsociety.org/journals/ethics-policies/data-sharing-mining/)</a:t>
            </a:r>
          </a:p>
          <a:p>
            <a:pPr marL="285750" indent="-285750">
              <a:buFont typeface="Arial" panose="020B0604020202020204" pitchFamily="34" charset="0"/>
              <a:buChar char="•"/>
            </a:pPr>
            <a:r>
              <a:rPr lang="en-GB" sz="2000" dirty="0">
                <a:solidFill>
                  <a:srgbClr val="0070C0"/>
                </a:solidFill>
              </a:rPr>
              <a:t>[Wellcome Open Research] - (https://wellcomeopenresearch.org/for-authors/data-guidelines)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smtClean="0">
                <a:solidFill>
                  <a:srgbClr val="0070C0"/>
                </a:solidFill>
              </a:rPr>
              <a:t>Finding repositories – use recommendations</a:t>
            </a:r>
            <a:endParaRPr lang="en-GB" dirty="0">
              <a:solidFill>
                <a:srgbClr val="0070C0"/>
              </a:solidFill>
            </a:endParaRPr>
          </a:p>
        </p:txBody>
      </p:sp>
    </p:spTree>
    <p:extLst>
      <p:ext uri="{BB962C8B-B14F-4D97-AF65-F5344CB8AC3E}">
        <p14:creationId xmlns:p14="http://schemas.microsoft.com/office/powerpoint/2010/main" val="2392727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2064189"/>
            <a:ext cx="10981854" cy="3416320"/>
          </a:xfrm>
          <a:prstGeom prst="rect">
            <a:avLst/>
          </a:prstGeom>
        </p:spPr>
        <p:txBody>
          <a:bodyPr wrap="square">
            <a:spAutoFit/>
          </a:bodyPr>
          <a:lstStyle/>
          <a:p>
            <a:r>
              <a:rPr lang="pl-PL" sz="2400" dirty="0" err="1">
                <a:solidFill>
                  <a:srgbClr val="0070C0"/>
                </a:solidFill>
              </a:rPr>
              <a:t>FAIRSharing.org</a:t>
            </a:r>
            <a:r>
              <a:rPr lang="pl-PL" sz="2400" dirty="0">
                <a:solidFill>
                  <a:srgbClr val="0070C0"/>
                </a:solidFill>
              </a:rPr>
              <a:t> – search engine</a:t>
            </a:r>
          </a:p>
          <a:p>
            <a:endParaRPr lang="pl-PL" sz="2400" dirty="0">
              <a:solidFill>
                <a:srgbClr val="0070C0"/>
              </a:solidFill>
            </a:endParaRPr>
          </a:p>
          <a:p>
            <a:endParaRPr lang="pl-PL" sz="2400" dirty="0">
              <a:solidFill>
                <a:srgbClr val="0070C0"/>
              </a:solidFill>
            </a:endParaRPr>
          </a:p>
          <a:p>
            <a:pPr marL="342900" indent="-342900">
              <a:buFont typeface="Arial" panose="020B0604020202020204" pitchFamily="34" charset="0"/>
              <a:buChar char="•"/>
            </a:pPr>
            <a:r>
              <a:rPr lang="pl-PL" sz="2400" dirty="0">
                <a:solidFill>
                  <a:srgbClr val="0070C0"/>
                </a:solidFill>
              </a:rPr>
              <a:t>Repositories</a:t>
            </a:r>
          </a:p>
          <a:p>
            <a:pPr marL="342900" indent="-342900">
              <a:buFont typeface="Arial" panose="020B0604020202020204" pitchFamily="34" charset="0"/>
              <a:buChar char="•"/>
            </a:pPr>
            <a:r>
              <a:rPr lang="pl-PL" sz="2400" dirty="0">
                <a:solidFill>
                  <a:srgbClr val="0070C0"/>
                </a:solidFill>
              </a:rPr>
              <a:t>Data standards</a:t>
            </a:r>
          </a:p>
          <a:p>
            <a:pPr marL="342900" indent="-342900">
              <a:buFont typeface="Arial" panose="020B0604020202020204" pitchFamily="34" charset="0"/>
              <a:buChar char="•"/>
            </a:pPr>
            <a:r>
              <a:rPr lang="pl-PL" sz="2400" dirty="0">
                <a:solidFill>
                  <a:srgbClr val="0070C0"/>
                </a:solidFill>
              </a:rPr>
              <a:t>Policies</a:t>
            </a:r>
          </a:p>
          <a:p>
            <a:pPr marL="285750" indent="-285750">
              <a:buFontTx/>
              <a:buChar char="-"/>
            </a:pPr>
            <a:endParaRPr lang="pl-PL" sz="2400" dirty="0">
              <a:solidFill>
                <a:srgbClr val="0070C0"/>
              </a:solidFill>
            </a:endParaRPr>
          </a:p>
          <a:p>
            <a:pPr marL="285750" indent="-285750">
              <a:buFontTx/>
              <a:buChar char="-"/>
            </a:pPr>
            <a:endParaRPr lang="pl-PL" sz="2400" dirty="0">
              <a:solidFill>
                <a:srgbClr val="0070C0"/>
              </a:solidFill>
            </a:endParaRPr>
          </a:p>
          <a:p>
            <a:r>
              <a:rPr lang="pl-PL" sz="2400" dirty="0">
                <a:solidFill>
                  <a:srgbClr val="0070C0"/>
                </a:solidFill>
              </a:rPr>
              <a:t>(too) many options for each type</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endParaRPr lang="en-GB" dirty="0">
              <a:solidFill>
                <a:srgbClr val="0070C0"/>
              </a:solidFill>
            </a:endParaRPr>
          </a:p>
        </p:txBody>
      </p:sp>
    </p:spTree>
    <p:extLst>
      <p:ext uri="{BB962C8B-B14F-4D97-AF65-F5344CB8AC3E}">
        <p14:creationId xmlns:p14="http://schemas.microsoft.com/office/powerpoint/2010/main" val="1889911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4</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21382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4994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r>
              <a:rPr lang="en-GB" dirty="0">
                <a:solidFill>
                  <a:srgbClr val="0070C0"/>
                </a:solidFill>
              </a:rPr>
              <a:t> - Solution</a:t>
            </a:r>
          </a:p>
        </p:txBody>
      </p:sp>
      <p:sp>
        <p:nvSpPr>
          <p:cNvPr id="7" name="TextBox 6">
            <a:extLst>
              <a:ext uri="{FF2B5EF4-FFF2-40B4-BE49-F238E27FC236}">
                <a16:creationId xmlns:a16="http://schemas.microsoft.com/office/drawing/2014/main" id="{20AB0459-2566-4B4F-B318-FA9C6A08F0E4}"/>
              </a:ext>
            </a:extLst>
          </p:cNvPr>
          <p:cNvSpPr txBox="1"/>
          <p:nvPr/>
        </p:nvSpPr>
        <p:spPr>
          <a:xfrm>
            <a:off x="1831311" y="2021691"/>
            <a:ext cx="7754815" cy="1477328"/>
          </a:xfrm>
          <a:prstGeom prst="rect">
            <a:avLst/>
          </a:prstGeom>
          <a:noFill/>
        </p:spPr>
        <p:txBody>
          <a:bodyPr wrap="square">
            <a:spAutoFit/>
          </a:bodyPr>
          <a:lstStyle/>
          <a:p>
            <a:pPr>
              <a:lnSpc>
                <a:spcPct val="150000"/>
              </a:lnSpc>
            </a:pPr>
            <a:r>
              <a:rPr lang="en-GB" sz="2000" b="1" i="0" dirty="0">
                <a:solidFill>
                  <a:srgbClr val="333333"/>
                </a:solidFill>
                <a:effectLst/>
                <a:latin typeface="Ubuntu"/>
              </a:rPr>
              <a:t>Find a repo for </a:t>
            </a:r>
            <a:r>
              <a:rPr lang="en-GB" sz="2000" b="1" i="0" dirty="0" smtClean="0">
                <a:solidFill>
                  <a:srgbClr val="333333"/>
                </a:solidFill>
                <a:effectLst/>
                <a:latin typeface="Ubuntu"/>
              </a:rPr>
              <a:t>genomics data:</a:t>
            </a:r>
            <a:endParaRPr lang="en-GB" sz="2000" b="1" i="0" dirty="0">
              <a:solidFill>
                <a:srgbClr val="333333"/>
              </a:solidFill>
              <a:effectLst/>
              <a:latin typeface="Ubuntu"/>
            </a:endParaRPr>
          </a:p>
          <a:p>
            <a:pPr>
              <a:lnSpc>
                <a:spcPct val="150000"/>
              </a:lnSpc>
            </a:pPr>
            <a:r>
              <a:rPr lang="en-GB" sz="2000" b="0" i="0" dirty="0">
                <a:solidFill>
                  <a:srgbClr val="333333"/>
                </a:solidFill>
                <a:effectLst/>
                <a:latin typeface="Ubuntu"/>
              </a:rPr>
              <a:t>GEO/SRA and ENA/ArrayExpress are good examples. Interestingly these repositories do not issue a DOI.</a:t>
            </a:r>
          </a:p>
        </p:txBody>
      </p:sp>
    </p:spTree>
    <p:extLst>
      <p:ext uri="{BB962C8B-B14F-4D97-AF65-F5344CB8AC3E}">
        <p14:creationId xmlns:p14="http://schemas.microsoft.com/office/powerpoint/2010/main" val="489845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1451031"/>
            <a:ext cx="10981854" cy="5016758"/>
          </a:xfrm>
          <a:prstGeom prst="rect">
            <a:avLst/>
          </a:prstGeom>
        </p:spPr>
        <p:txBody>
          <a:bodyPr wrap="square">
            <a:spAutoFit/>
          </a:bodyPr>
          <a:lstStyle/>
          <a:p>
            <a:r>
              <a:rPr lang="en-GB" sz="2000" b="1" dirty="0" smtClean="0">
                <a:solidFill>
                  <a:srgbClr val="0070C0"/>
                </a:solidFill>
              </a:rPr>
              <a:t>1. Who is behind it? What is its funding?</a:t>
            </a:r>
          </a:p>
          <a:p>
            <a:endParaRPr lang="pl-PL" sz="2000" dirty="0">
              <a:solidFill>
                <a:srgbClr val="0070C0"/>
              </a:solidFill>
            </a:endParaRPr>
          </a:p>
          <a:p>
            <a:r>
              <a:rPr lang="pl-PL" sz="2000" b="1" dirty="0">
                <a:solidFill>
                  <a:srgbClr val="0070C0"/>
                </a:solidFill>
              </a:rPr>
              <a:t>2. </a:t>
            </a:r>
            <a:r>
              <a:rPr lang="en-GB" sz="2000" b="1" dirty="0" smtClean="0">
                <a:solidFill>
                  <a:srgbClr val="0070C0"/>
                </a:solidFill>
              </a:rPr>
              <a:t>Quality </a:t>
            </a:r>
            <a:r>
              <a:rPr lang="en-GB" sz="2000" b="1" dirty="0">
                <a:solidFill>
                  <a:srgbClr val="0070C0"/>
                </a:solidFill>
              </a:rPr>
              <a:t>of interaction</a:t>
            </a:r>
            <a:r>
              <a:rPr lang="pl-PL" sz="2000" b="1" dirty="0">
                <a:solidFill>
                  <a:srgbClr val="0070C0"/>
                </a:solidFill>
              </a:rPr>
              <a:t>/interface</a:t>
            </a:r>
            <a:r>
              <a:rPr lang="en-GB" sz="2000" b="1" dirty="0">
                <a:solidFill>
                  <a:srgbClr val="0070C0"/>
                </a:solidFill>
              </a:rPr>
              <a:t>: </a:t>
            </a:r>
            <a:r>
              <a:rPr lang="pl-PL" sz="2000" dirty="0">
                <a:solidFill>
                  <a:srgbClr val="0070C0"/>
                </a:solidFill>
              </a:rPr>
              <a:t/>
            </a:r>
            <a:br>
              <a:rPr lang="pl-PL" sz="2000" dirty="0">
                <a:solidFill>
                  <a:srgbClr val="0070C0"/>
                </a:solidFill>
              </a:rPr>
            </a:br>
            <a:r>
              <a:rPr lang="pl-PL" sz="2000" dirty="0">
                <a:solidFill>
                  <a:srgbClr val="0070C0"/>
                </a:solidFill>
              </a:rPr>
              <a:t>	</a:t>
            </a:r>
            <a:r>
              <a:rPr lang="en-GB" sz="2000" dirty="0">
                <a:solidFill>
                  <a:srgbClr val="0070C0"/>
                </a:solidFill>
              </a:rPr>
              <a:t>is the interaction for purposes of data deposit or reuse efficient, </a:t>
            </a:r>
          </a:p>
          <a:p>
            <a:r>
              <a:rPr lang="en-GB" sz="2000" dirty="0">
                <a:solidFill>
                  <a:srgbClr val="0070C0"/>
                </a:solidFill>
              </a:rPr>
              <a:t>	effective and satisfactory for you?</a:t>
            </a:r>
          </a:p>
          <a:p>
            <a:endParaRPr lang="pl-PL" sz="2000" dirty="0">
              <a:solidFill>
                <a:srgbClr val="0070C0"/>
              </a:solidFill>
            </a:endParaRPr>
          </a:p>
          <a:p>
            <a:r>
              <a:rPr lang="pl-PL" sz="2000" b="1" dirty="0">
                <a:solidFill>
                  <a:srgbClr val="0070C0"/>
                </a:solidFill>
              </a:rPr>
              <a:t>3. </a:t>
            </a:r>
            <a:r>
              <a:rPr lang="en-GB" sz="2000" b="1" dirty="0" smtClean="0">
                <a:solidFill>
                  <a:srgbClr val="0070C0"/>
                </a:solidFill>
              </a:rPr>
              <a:t>Take-up </a:t>
            </a:r>
            <a:r>
              <a:rPr lang="en-GB" sz="2000" b="1" dirty="0">
                <a:solidFill>
                  <a:srgbClr val="0070C0"/>
                </a:solidFill>
              </a:rPr>
              <a:t>and impact: </a:t>
            </a:r>
            <a:endParaRPr lang="pl-PL" sz="2000" b="1" dirty="0">
              <a:solidFill>
                <a:srgbClr val="0070C0"/>
              </a:solidFill>
            </a:endParaRPr>
          </a:p>
          <a:p>
            <a:r>
              <a:rPr lang="pl-PL" sz="2000" dirty="0">
                <a:solidFill>
                  <a:srgbClr val="0070C0"/>
                </a:solidFill>
              </a:rPr>
              <a:t>	</a:t>
            </a:r>
            <a:r>
              <a:rPr lang="en-GB" sz="2000" dirty="0">
                <a:solidFill>
                  <a:srgbClr val="0070C0"/>
                </a:solidFill>
              </a:rPr>
              <a:t>what can I put in it? </a:t>
            </a:r>
            <a:r>
              <a:rPr lang="pl-PL" sz="2000" dirty="0">
                <a:solidFill>
                  <a:srgbClr val="0070C0"/>
                </a:solidFill>
              </a:rPr>
              <a:t/>
            </a:r>
            <a:br>
              <a:rPr lang="pl-PL" sz="2000" dirty="0">
                <a:solidFill>
                  <a:srgbClr val="0070C0"/>
                </a:solidFill>
              </a:rPr>
            </a:br>
            <a:r>
              <a:rPr lang="pl-PL" sz="2000" dirty="0">
                <a:solidFill>
                  <a:srgbClr val="0070C0"/>
                </a:solidFill>
              </a:rPr>
              <a:t>	i</a:t>
            </a:r>
            <a:r>
              <a:rPr lang="en-GB" sz="2000" dirty="0">
                <a:solidFill>
                  <a:srgbClr val="0070C0"/>
                </a:solidFill>
              </a:rPr>
              <a:t>s anyone else using it? </a:t>
            </a:r>
            <a:r>
              <a:rPr lang="pl-PL" sz="2000" dirty="0">
                <a:solidFill>
                  <a:srgbClr val="0070C0"/>
                </a:solidFill>
              </a:rPr>
              <a:t/>
            </a:r>
            <a:br>
              <a:rPr lang="pl-PL" sz="2000" dirty="0">
                <a:solidFill>
                  <a:srgbClr val="0070C0"/>
                </a:solidFill>
              </a:rPr>
            </a:br>
            <a:r>
              <a:rPr lang="pl-PL" sz="2000" dirty="0">
                <a:solidFill>
                  <a:srgbClr val="0070C0"/>
                </a:solidFill>
              </a:rPr>
              <a:t>	w</a:t>
            </a:r>
            <a:r>
              <a:rPr lang="en-GB" sz="2000" dirty="0">
                <a:solidFill>
                  <a:srgbClr val="0070C0"/>
                </a:solidFill>
              </a:rPr>
              <a:t>ill others be able to find stuff deposited in it?</a:t>
            </a:r>
            <a:r>
              <a:rPr lang="pl-PL" sz="2000" dirty="0">
                <a:solidFill>
                  <a:srgbClr val="0070C0"/>
                </a:solidFill>
              </a:rPr>
              <a:t/>
            </a:r>
            <a:br>
              <a:rPr lang="pl-PL" sz="2000" dirty="0">
                <a:solidFill>
                  <a:srgbClr val="0070C0"/>
                </a:solidFill>
              </a:rPr>
            </a:br>
            <a:r>
              <a:rPr lang="pl-PL" sz="2000" dirty="0">
                <a:solidFill>
                  <a:srgbClr val="0070C0"/>
                </a:solidFill>
              </a:rPr>
              <a:t>	is</a:t>
            </a:r>
            <a:r>
              <a:rPr lang="en-GB" sz="2000" dirty="0">
                <a:solidFill>
                  <a:srgbClr val="0070C0"/>
                </a:solidFill>
              </a:rPr>
              <a:t> the repository linked to other data repositories</a:t>
            </a:r>
            <a:r>
              <a:rPr lang="pl-PL" sz="2000" dirty="0">
                <a:solidFill>
                  <a:srgbClr val="0070C0"/>
                </a:solidFill>
              </a:rPr>
              <a:t>?</a:t>
            </a:r>
            <a:br>
              <a:rPr lang="pl-PL" sz="2000" dirty="0">
                <a:solidFill>
                  <a:srgbClr val="0070C0"/>
                </a:solidFill>
              </a:rPr>
            </a:br>
            <a:r>
              <a:rPr lang="pl-PL" sz="2000" dirty="0">
                <a:solidFill>
                  <a:srgbClr val="0070C0"/>
                </a:solidFill>
              </a:rPr>
              <a:t>	c</a:t>
            </a:r>
            <a:r>
              <a:rPr lang="en-GB" sz="2000" dirty="0">
                <a:solidFill>
                  <a:srgbClr val="0070C0"/>
                </a:solidFill>
              </a:rPr>
              <a:t>an others cite the data?</a:t>
            </a:r>
            <a:endParaRPr lang="pl-PL" sz="2000" dirty="0">
              <a:solidFill>
                <a:srgbClr val="0070C0"/>
              </a:solidFill>
            </a:endParaRPr>
          </a:p>
          <a:p>
            <a:endParaRPr lang="en-GB" sz="2000" dirty="0">
              <a:solidFill>
                <a:srgbClr val="0070C0"/>
              </a:solidFill>
            </a:endParaRPr>
          </a:p>
          <a:p>
            <a:r>
              <a:rPr lang="pl-PL" sz="2000" b="1" dirty="0">
                <a:solidFill>
                  <a:srgbClr val="0070C0"/>
                </a:solidFill>
              </a:rPr>
              <a:t>4. </a:t>
            </a:r>
            <a:r>
              <a:rPr lang="en-GB" sz="2000" b="1" dirty="0" smtClean="0">
                <a:solidFill>
                  <a:srgbClr val="0070C0"/>
                </a:solidFill>
              </a:rPr>
              <a:t>Policy </a:t>
            </a:r>
            <a:r>
              <a:rPr lang="en-GB" sz="2000" b="1" dirty="0">
                <a:solidFill>
                  <a:srgbClr val="0070C0"/>
                </a:solidFill>
              </a:rPr>
              <a:t>and process: </a:t>
            </a:r>
            <a:r>
              <a:rPr lang="pl-PL" sz="2000" dirty="0">
                <a:solidFill>
                  <a:srgbClr val="0070C0"/>
                </a:solidFill>
              </a:rPr>
              <a:t/>
            </a:r>
            <a:br>
              <a:rPr lang="pl-PL" sz="2000" dirty="0">
                <a:solidFill>
                  <a:srgbClr val="0070C0"/>
                </a:solidFill>
              </a:rPr>
            </a:br>
            <a:r>
              <a:rPr lang="pl-PL" sz="2000" dirty="0">
                <a:solidFill>
                  <a:srgbClr val="0070C0"/>
                </a:solidFill>
              </a:rPr>
              <a:t>	</a:t>
            </a:r>
            <a:r>
              <a:rPr lang="en-GB" sz="2000" dirty="0" smtClean="0">
                <a:solidFill>
                  <a:srgbClr val="0070C0"/>
                </a:solidFill>
              </a:rPr>
              <a:t>does </a:t>
            </a:r>
            <a:r>
              <a:rPr lang="en-GB" sz="2000" dirty="0">
                <a:solidFill>
                  <a:srgbClr val="0070C0"/>
                </a:solidFill>
              </a:rPr>
              <a:t>it help meet</a:t>
            </a:r>
            <a:r>
              <a:rPr lang="pl-PL" sz="2000" dirty="0">
                <a:solidFill>
                  <a:srgbClr val="0070C0"/>
                </a:solidFill>
              </a:rPr>
              <a:t>ing</a:t>
            </a:r>
            <a:r>
              <a:rPr lang="en-GB" sz="2000" dirty="0">
                <a:solidFill>
                  <a:srgbClr val="0070C0"/>
                </a:solidFill>
              </a:rPr>
              <a:t> community standards</a:t>
            </a:r>
            <a:r>
              <a:rPr lang="pl-PL" sz="2000" dirty="0">
                <a:solidFill>
                  <a:srgbClr val="0070C0"/>
                </a:solidFill>
              </a:rPr>
              <a:t>,</a:t>
            </a:r>
            <a:r>
              <a:rPr lang="en-GB" sz="2000" dirty="0">
                <a:solidFill>
                  <a:srgbClr val="0070C0"/>
                </a:solidFill>
              </a:rPr>
              <a:t> good practice</a:t>
            </a:r>
            <a:r>
              <a:rPr lang="pl-PL" sz="2000" dirty="0">
                <a:solidFill>
                  <a:srgbClr val="0070C0"/>
                </a:solidFill>
              </a:rPr>
              <a:t>s</a:t>
            </a:r>
            <a:r>
              <a:rPr lang="en-GB" sz="2000" dirty="0">
                <a:solidFill>
                  <a:srgbClr val="0070C0"/>
                </a:solidFill>
              </a:rPr>
              <a:t> </a:t>
            </a:r>
            <a:r>
              <a:rPr lang="pl-PL" sz="2000" dirty="0">
                <a:solidFill>
                  <a:srgbClr val="0070C0"/>
                </a:solidFill>
              </a:rPr>
              <a:t>and</a:t>
            </a:r>
            <a:r>
              <a:rPr lang="en-GB" sz="2000" dirty="0">
                <a:solidFill>
                  <a:srgbClr val="0070C0"/>
                </a:solidFill>
              </a:rPr>
              <a:t> policies</a:t>
            </a:r>
            <a:r>
              <a:rPr lang="pl-PL" sz="2000" dirty="0">
                <a:solidFill>
                  <a:srgbClr val="0070C0"/>
                </a:solidFill>
              </a:rPr>
              <a:t>?</a:t>
            </a:r>
            <a:br>
              <a:rPr lang="pl-PL" sz="2000" dirty="0">
                <a:solidFill>
                  <a:srgbClr val="0070C0"/>
                </a:solidFill>
              </a:rPr>
            </a:br>
            <a:r>
              <a:rPr lang="pl-PL" sz="2000" dirty="0">
                <a:solidFill>
                  <a:srgbClr val="0070C0"/>
                </a:solidFill>
              </a:rPr>
              <a:t>	is </a:t>
            </a:r>
            <a:r>
              <a:rPr lang="en-GB" sz="2000" dirty="0" smtClean="0">
                <a:solidFill>
                  <a:srgbClr val="0070C0"/>
                </a:solidFill>
              </a:rPr>
              <a:t>it</a:t>
            </a:r>
            <a:r>
              <a:rPr lang="pl-PL" sz="2000" dirty="0" smtClean="0">
                <a:solidFill>
                  <a:srgbClr val="0070C0"/>
                </a:solidFill>
              </a:rPr>
              <a:t> </a:t>
            </a:r>
            <a:r>
              <a:rPr lang="en-GB" sz="2000" dirty="0" smtClean="0">
                <a:solidFill>
                  <a:srgbClr val="0070C0"/>
                </a:solidFill>
              </a:rPr>
              <a:t>c</a:t>
            </a:r>
            <a:r>
              <a:rPr lang="pl-PL" sz="2000" dirty="0" smtClean="0">
                <a:solidFill>
                  <a:srgbClr val="0070C0"/>
                </a:solidFill>
              </a:rPr>
              <a:t>urated</a:t>
            </a:r>
            <a:r>
              <a:rPr lang="pl-PL" sz="2000" dirty="0">
                <a:solidFill>
                  <a:srgbClr val="0070C0"/>
                </a:solidFill>
              </a:rPr>
              <a:t>?</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Evaluating a data repository</a:t>
            </a:r>
          </a:p>
        </p:txBody>
      </p:sp>
    </p:spTree>
    <p:extLst>
      <p:ext uri="{BB962C8B-B14F-4D97-AF65-F5344CB8AC3E}">
        <p14:creationId xmlns:p14="http://schemas.microsoft.com/office/powerpoint/2010/main" val="2410312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smtClean="0">
                <a:solidFill>
                  <a:srgbClr val="0070C0"/>
                </a:solidFill>
              </a:rPr>
              <a:t>Using</a:t>
            </a:r>
            <a:r>
              <a:rPr lang="pl-PL" dirty="0" smtClean="0">
                <a:solidFill>
                  <a:srgbClr val="0070C0"/>
                </a:solidFill>
              </a:rPr>
              <a:t> </a:t>
            </a:r>
            <a:r>
              <a:rPr lang="pl-PL" dirty="0">
                <a:solidFill>
                  <a:srgbClr val="0070C0"/>
                </a:solidFill>
              </a:rPr>
              <a:t>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a:t>
            </a:r>
            <a:r>
              <a:rPr lang="en-GB" sz="4000" dirty="0" smtClean="0">
                <a:solidFill>
                  <a:srgbClr val="0070C0"/>
                </a:solidFill>
              </a:rPr>
              <a:t>5</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889010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smtClean="0">
                <a:solidFill>
                  <a:srgbClr val="0070C0"/>
                </a:solidFill>
              </a:rPr>
              <a:t>Repository records are another form of scientific outputs!</a:t>
            </a:r>
            <a:endParaRPr lang="en-GB" sz="2400" dirty="0">
              <a:solidFill>
                <a:srgbClr val="0070C0"/>
              </a:solidFill>
            </a:endParaRPr>
          </a:p>
          <a:p>
            <a:pPr marL="285750" indent="-285750">
              <a:lnSpc>
                <a:spcPct val="150000"/>
              </a:lnSpc>
              <a:buFont typeface="Arial" panose="020B0604020202020204" pitchFamily="34" charset="0"/>
              <a:buChar char="•"/>
            </a:pPr>
            <a:r>
              <a:rPr lang="en-GB" sz="2400" dirty="0" smtClean="0">
                <a:solidFill>
                  <a:srgbClr val="0070C0"/>
                </a:solidFill>
              </a:rPr>
              <a:t>Add </a:t>
            </a:r>
            <a:r>
              <a:rPr lang="en-GB" sz="2400" dirty="0">
                <a:solidFill>
                  <a:srgbClr val="0070C0"/>
                </a:solidFill>
              </a:rPr>
              <a:t>data availability</a:t>
            </a:r>
            <a:r>
              <a:rPr lang="pl-PL" sz="2400" dirty="0">
                <a:solidFill>
                  <a:srgbClr val="0070C0"/>
                </a:solidFill>
              </a:rPr>
              <a:t> section to your papers and list all the public </a:t>
            </a:r>
            <a:r>
              <a:rPr lang="en-GB" sz="2400" dirty="0">
                <a:solidFill>
                  <a:srgbClr val="0070C0"/>
                </a:solidFill>
              </a:rPr>
              <a:t>r</a:t>
            </a:r>
            <a:r>
              <a:rPr lang="pl-PL" sz="2400" dirty="0" smtClean="0">
                <a:solidFill>
                  <a:srgbClr val="0070C0"/>
                </a:solidFill>
              </a:rPr>
              <a:t>ecords</a:t>
            </a:r>
            <a:endParaRPr lang="pl-PL" sz="2400" dirty="0">
              <a:solidFill>
                <a:srgbClr val="0070C0"/>
              </a:solidFill>
            </a:endParaRPr>
          </a:p>
          <a:p>
            <a:pPr marL="285750" indent="-285750">
              <a:lnSpc>
                <a:spcPct val="150000"/>
              </a:lnSpc>
              <a:buFont typeface="Arial" panose="020B0604020202020204" pitchFamily="34" charset="0"/>
              <a:buChar char="•"/>
            </a:pPr>
            <a:r>
              <a:rPr lang="pl-PL" sz="2400" dirty="0">
                <a:solidFill>
                  <a:srgbClr val="0070C0"/>
                </a:solidFill>
              </a:rPr>
              <a:t>List </a:t>
            </a:r>
            <a:r>
              <a:rPr lang="pl-PL" sz="2400" dirty="0" smtClean="0">
                <a:solidFill>
                  <a:srgbClr val="0070C0"/>
                </a:solidFill>
              </a:rPr>
              <a:t>data </a:t>
            </a:r>
            <a:r>
              <a:rPr lang="pl-PL" sz="2400" dirty="0">
                <a:solidFill>
                  <a:srgbClr val="0070C0"/>
                </a:solidFill>
              </a:rPr>
              <a:t>sets in </a:t>
            </a:r>
            <a:r>
              <a:rPr lang="en-GB" sz="2400" dirty="0" smtClean="0">
                <a:solidFill>
                  <a:srgbClr val="0070C0"/>
                </a:solidFill>
              </a:rPr>
              <a:t>your </a:t>
            </a:r>
            <a:r>
              <a:rPr lang="pl-PL" sz="2400" dirty="0" smtClean="0">
                <a:solidFill>
                  <a:srgbClr val="0070C0"/>
                </a:solidFill>
              </a:rPr>
              <a:t>ORCID</a:t>
            </a:r>
            <a:r>
              <a:rPr lang="en-GB" sz="2400" dirty="0" smtClean="0">
                <a:solidFill>
                  <a:srgbClr val="0070C0"/>
                </a:solidFill>
              </a:rPr>
              <a:t> record</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246448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repository(ies) as soon as </a:t>
            </a:r>
            <a:r>
              <a:rPr lang="en-GB" sz="2400" dirty="0" smtClean="0">
                <a:solidFill>
                  <a:srgbClr val="0070C0"/>
                </a:solidFill>
              </a:rPr>
              <a:t>data are generated</a:t>
            </a:r>
            <a:endParaRPr lang="en-GB"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If repository permits embargo deposit </a:t>
            </a:r>
            <a:r>
              <a:rPr lang="en-GB" sz="2400" dirty="0" smtClean="0">
                <a:solidFill>
                  <a:srgbClr val="0070C0"/>
                </a:solidFill>
              </a:rPr>
              <a:t>data as </a:t>
            </a:r>
            <a:r>
              <a:rPr lang="en-GB" sz="2400" dirty="0">
                <a:solidFill>
                  <a:srgbClr val="0070C0"/>
                </a:solidFill>
              </a:rPr>
              <a:t>soon as </a:t>
            </a:r>
            <a:r>
              <a:rPr lang="en-GB" sz="2400" dirty="0" smtClean="0">
                <a:solidFill>
                  <a:srgbClr val="0070C0"/>
                </a:solidFill>
              </a:rPr>
              <a:t>they are obtained </a:t>
            </a:r>
            <a:br>
              <a:rPr lang="en-GB" sz="2400" dirty="0" smtClean="0">
                <a:solidFill>
                  <a:srgbClr val="0070C0"/>
                </a:solidFill>
              </a:rPr>
            </a:br>
            <a:r>
              <a:rPr lang="en-GB" sz="2400" dirty="0" smtClean="0">
                <a:solidFill>
                  <a:srgbClr val="0070C0"/>
                </a:solidFill>
              </a:rPr>
              <a:t>(</a:t>
            </a:r>
            <a:r>
              <a:rPr lang="en-GB" sz="2400" dirty="0">
                <a:solidFill>
                  <a:srgbClr val="0070C0"/>
                </a:solidFill>
              </a:rPr>
              <a:t>especially if analysed </a:t>
            </a:r>
            <a:r>
              <a:rPr lang="en-GB" sz="2400" dirty="0" smtClean="0">
                <a:solidFill>
                  <a:srgbClr val="0070C0"/>
                </a:solidFill>
              </a:rPr>
              <a:t>by 3</a:t>
            </a:r>
            <a:r>
              <a:rPr lang="en-GB" sz="2400" baseline="30000" dirty="0" smtClean="0">
                <a:solidFill>
                  <a:srgbClr val="0070C0"/>
                </a:solidFill>
              </a:rPr>
              <a:t>rd</a:t>
            </a:r>
            <a:r>
              <a:rPr lang="en-GB" sz="2400" dirty="0" smtClean="0">
                <a:solidFill>
                  <a:srgbClr val="0070C0"/>
                </a:solidFill>
              </a:rPr>
              <a:t> party)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 „main stream” one</a:t>
            </a:r>
            <a:r>
              <a:rPr lang="pl-PL" sz="2400" dirty="0">
                <a:solidFill>
                  <a:srgbClr val="0070C0"/>
                </a:solidFill>
              </a:rPr>
              <a:t> (better </a:t>
            </a:r>
            <a:r>
              <a:rPr lang="en-GB" sz="2400" dirty="0">
                <a:solidFill>
                  <a:srgbClr val="0070C0"/>
                </a:solidFill>
              </a:rPr>
              <a:t>d</a:t>
            </a:r>
            <a:r>
              <a:rPr lang="pl-PL" sz="2400" dirty="0" smtClean="0">
                <a:solidFill>
                  <a:srgbClr val="0070C0"/>
                </a:solidFill>
              </a:rPr>
              <a:t>iscovery</a:t>
            </a:r>
            <a:r>
              <a:rPr lang="pl-PL" sz="2400" dirty="0">
                <a:solidFill>
                  <a:srgbClr val="0070C0"/>
                </a:solidFill>
              </a:rPr>
              <a:t>)</a:t>
            </a:r>
          </a:p>
          <a:p>
            <a:pPr marL="285750" indent="-285750">
              <a:lnSpc>
                <a:spcPct val="150000"/>
              </a:lnSpc>
              <a:buFont typeface="Arial" panose="020B0604020202020204" pitchFamily="34" charset="0"/>
              <a:buChar char="•"/>
            </a:pPr>
            <a:r>
              <a:rPr lang="en-GB" sz="2400" dirty="0">
                <a:solidFill>
                  <a:srgbClr val="0070C0"/>
                </a:solidFill>
              </a:rPr>
              <a:t>Cross link </a:t>
            </a:r>
            <a:r>
              <a:rPr lang="en-GB" sz="2400" dirty="0" smtClean="0">
                <a:solidFill>
                  <a:srgbClr val="0070C0"/>
                </a:solidFill>
              </a:rPr>
              <a:t>repositories</a:t>
            </a:r>
            <a:r>
              <a:rPr lang="en-GB" sz="2400" dirty="0">
                <a:solidFill>
                  <a:srgbClr val="0070C0"/>
                </a:solidFill>
              </a:rPr>
              <a:t>’ records </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894139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45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5478423"/>
          </a:xfrm>
          <a:prstGeom prst="rect">
            <a:avLst/>
          </a:prstGeom>
          <a:noFill/>
        </p:spPr>
        <p:txBody>
          <a:bodyPr wrap="square">
            <a:spAutoFit/>
          </a:bodyPr>
          <a:lstStyle/>
          <a:p>
            <a:r>
              <a:rPr lang="en-GB" sz="2800" dirty="0">
                <a:solidFill>
                  <a:srgbClr val="0070C0"/>
                </a:solidFill>
              </a:rPr>
              <a:t>Research data repositories are online repositories that enable the preservation, curation and publication of research ‘</a:t>
            </a:r>
            <a:r>
              <a:rPr lang="en-GB" sz="2800">
                <a:solidFill>
                  <a:srgbClr val="0070C0"/>
                </a:solidFill>
              </a:rPr>
              <a:t>products</a:t>
            </a:r>
            <a:r>
              <a:rPr lang="en-GB" sz="2800" smtClean="0">
                <a:solidFill>
                  <a:srgbClr val="0070C0"/>
                </a:solidFill>
              </a:rPr>
              <a:t>’:</a:t>
            </a:r>
          </a:p>
          <a:p>
            <a:pPr marL="457200" indent="-457200">
              <a:lnSpc>
                <a:spcPct val="250000"/>
              </a:lnSpc>
              <a:buFont typeface="Arial" panose="020B0604020202020204" pitchFamily="34" charset="0"/>
              <a:buChar char="•"/>
            </a:pPr>
            <a:r>
              <a:rPr lang="pl-PL" sz="2800" smtClean="0">
                <a:solidFill>
                  <a:srgbClr val="0070C0"/>
                </a:solidFill>
              </a:rPr>
              <a:t>data</a:t>
            </a:r>
            <a:endParaRPr lang="en-GB" sz="2800" smtClean="0">
              <a:solidFill>
                <a:srgbClr val="0070C0"/>
              </a:solidFill>
            </a:endParaRPr>
          </a:p>
          <a:p>
            <a:pPr marL="457200" indent="-457200">
              <a:lnSpc>
                <a:spcPct val="250000"/>
              </a:lnSpc>
              <a:buFont typeface="Arial" panose="020B0604020202020204" pitchFamily="34" charset="0"/>
              <a:buChar char="•"/>
            </a:pPr>
            <a:r>
              <a:rPr lang="pl-PL" sz="2800" smtClean="0">
                <a:solidFill>
                  <a:srgbClr val="0070C0"/>
                </a:solidFill>
              </a:rPr>
              <a:t>code</a:t>
            </a:r>
          </a:p>
          <a:p>
            <a:pPr marL="457200" indent="-457200">
              <a:lnSpc>
                <a:spcPct val="250000"/>
              </a:lnSpc>
              <a:buFont typeface="Arial" panose="020B0604020202020204" pitchFamily="34" charset="0"/>
              <a:buChar char="•"/>
            </a:pPr>
            <a:r>
              <a:rPr lang="pl-PL" sz="2800" smtClean="0">
                <a:solidFill>
                  <a:srgbClr val="0070C0"/>
                </a:solidFill>
              </a:rPr>
              <a:t>protocols</a:t>
            </a:r>
            <a:endParaRPr lang="en-GB" sz="2800" smtClean="0">
              <a:solidFill>
                <a:srgbClr val="0070C0"/>
              </a:solidFill>
            </a:endParaRPr>
          </a:p>
          <a:p>
            <a:pPr marL="457200" indent="-457200">
              <a:buFont typeface="Arial" panose="020B0604020202020204" pitchFamily="34" charset="0"/>
              <a:buChar char="•"/>
            </a:pPr>
            <a:endParaRPr lang="en-GB" sz="2800" dirty="0">
              <a:solidFill>
                <a:srgbClr val="0070C0"/>
              </a:solidFill>
            </a:endParaRPr>
          </a:p>
          <a:p>
            <a:endParaRPr lang="en-GB" sz="2800" dirty="0">
              <a:solidFill>
                <a:srgbClr val="0070C0"/>
              </a:solidFill>
            </a:endParaRPr>
          </a:p>
        </p:txBody>
      </p:sp>
      <p:pic>
        <p:nvPicPr>
          <p:cNvPr id="3" name="Graphic 2" descr="Usb Stick with solid fill">
            <a:extLst>
              <a:ext uri="{FF2B5EF4-FFF2-40B4-BE49-F238E27FC236}">
                <a16:creationId xmlns:a16="http://schemas.microsoft.com/office/drawing/2014/main" id="{CED09855-7FFC-C248-84D7-0014A731526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847538" y="2575764"/>
            <a:ext cx="1273699" cy="1273699"/>
          </a:xfrm>
          <a:prstGeom prst="rect">
            <a:avLst/>
          </a:prstGeom>
        </p:spPr>
      </p:pic>
      <p:pic>
        <p:nvPicPr>
          <p:cNvPr id="7" name="Graphic 6" descr="Cmd Terminal outline">
            <a:extLst>
              <a:ext uri="{FF2B5EF4-FFF2-40B4-BE49-F238E27FC236}">
                <a16:creationId xmlns:a16="http://schemas.microsoft.com/office/drawing/2014/main" id="{FC126C71-DC0E-F149-A3AA-1A73419575C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662408" y="3668683"/>
            <a:ext cx="1527248" cy="1527248"/>
          </a:xfrm>
          <a:prstGeom prst="rect">
            <a:avLst/>
          </a:prstGeom>
        </p:spPr>
      </p:pic>
      <p:pic>
        <p:nvPicPr>
          <p:cNvPr id="9" name="Graphic 8" descr="Document outline">
            <a:extLst>
              <a:ext uri="{FF2B5EF4-FFF2-40B4-BE49-F238E27FC236}">
                <a16:creationId xmlns:a16="http://schemas.microsoft.com/office/drawing/2014/main" id="{BC7F7B91-F570-D340-8806-56918934776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739685" y="5151998"/>
            <a:ext cx="1287440" cy="1287440"/>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2308324"/>
          </a:xfrm>
          <a:prstGeom prst="rect">
            <a:avLst/>
          </a:prstGeom>
          <a:noFill/>
        </p:spPr>
        <p:txBody>
          <a:bodyPr wrap="square">
            <a:spAutoFit/>
          </a:bodyPr>
          <a:lstStyle/>
          <a:p>
            <a:r>
              <a:rPr lang="pl-PL" sz="3200" dirty="0">
                <a:solidFill>
                  <a:srgbClr val="0070C0"/>
                </a:solidFill>
              </a:rPr>
              <a:t>Repositories are crucial for</a:t>
            </a:r>
          </a:p>
          <a:p>
            <a:r>
              <a:rPr lang="pl-PL" sz="4800" dirty="0">
                <a:solidFill>
                  <a:srgbClr val="0070C0"/>
                </a:solidFill>
              </a:rPr>
              <a:t>FINDABLE and ACCESSIBLE</a:t>
            </a:r>
            <a:endParaRPr lang="en-GB" sz="4800" dirty="0">
              <a:solidFill>
                <a:srgbClr val="0070C0"/>
              </a:solidFill>
            </a:endParaRPr>
          </a:p>
          <a:p>
            <a:pPr marL="457200" indent="-457200">
              <a:buFont typeface="Arial" panose="020B0604020202020204" pitchFamily="34" charset="0"/>
              <a:buChar char="•"/>
            </a:pPr>
            <a:endParaRPr lang="en-GB" sz="3200" dirty="0">
              <a:solidFill>
                <a:srgbClr val="0070C0"/>
              </a:solidFill>
            </a:endParaRPr>
          </a:p>
          <a:p>
            <a:endParaRPr lang="en-GB" sz="3200" dirty="0">
              <a:solidFill>
                <a:srgbClr val="0070C0"/>
              </a:solidFill>
            </a:endParaRPr>
          </a:p>
        </p:txBody>
      </p:sp>
    </p:spTree>
    <p:extLst>
      <p:ext uri="{BB962C8B-B14F-4D97-AF65-F5344CB8AC3E}">
        <p14:creationId xmlns:p14="http://schemas.microsoft.com/office/powerpoint/2010/main" val="3564542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8201" y="1774196"/>
            <a:ext cx="10388096" cy="3785652"/>
          </a:xfrm>
          <a:prstGeom prst="rect">
            <a:avLst/>
          </a:prstGeom>
        </p:spPr>
        <p:txBody>
          <a:bodyPr wrap="square">
            <a:spAutoFit/>
          </a:bodyPr>
          <a:lstStyle/>
          <a:p>
            <a:pPr marL="285750" indent="-285750">
              <a:lnSpc>
                <a:spcPct val="250000"/>
              </a:lnSpc>
              <a:buFont typeface="Arial" panose="020B0604020202020204" pitchFamily="34" charset="0"/>
              <a:buChar char="•"/>
            </a:pPr>
            <a:r>
              <a:rPr lang="en-GB" sz="2400" smtClean="0">
                <a:solidFill>
                  <a:srgbClr val="0070C0"/>
                </a:solidFill>
              </a:rPr>
              <a:t>Dryad		https</a:t>
            </a:r>
            <a:r>
              <a:rPr lang="en-GB" sz="2400">
                <a:solidFill>
                  <a:srgbClr val="0070C0"/>
                </a:solidFill>
              </a:rPr>
              <a:t>://</a:t>
            </a:r>
            <a:r>
              <a:rPr lang="en-GB" sz="2400" smtClean="0">
                <a:solidFill>
                  <a:srgbClr val="0070C0"/>
                </a:solidFill>
              </a:rPr>
              <a:t>datadryad.org </a:t>
            </a:r>
            <a:endParaRPr lang="pl-PL" sz="2400" dirty="0">
              <a:solidFill>
                <a:srgbClr val="0070C0"/>
              </a:solidFill>
            </a:endParaRPr>
          </a:p>
          <a:p>
            <a:pPr marL="285750" indent="-285750">
              <a:lnSpc>
                <a:spcPct val="250000"/>
              </a:lnSpc>
              <a:buFont typeface="Arial" panose="020B0604020202020204" pitchFamily="34" charset="0"/>
              <a:buChar char="•"/>
            </a:pPr>
            <a:r>
              <a:rPr lang="en-GB" sz="2400" smtClean="0">
                <a:solidFill>
                  <a:srgbClr val="0070C0"/>
                </a:solidFill>
              </a:rPr>
              <a:t>Zenodo		https</a:t>
            </a:r>
            <a:r>
              <a:rPr lang="en-GB" sz="2400">
                <a:solidFill>
                  <a:srgbClr val="0070C0"/>
                </a:solidFill>
              </a:rPr>
              <a:t>://</a:t>
            </a:r>
            <a:r>
              <a:rPr lang="en-GB" sz="2400" smtClean="0">
                <a:solidFill>
                  <a:srgbClr val="0070C0"/>
                </a:solidFill>
              </a:rPr>
              <a:t>zenodo.org </a:t>
            </a:r>
            <a:endParaRPr lang="pl-PL" sz="2400" dirty="0">
              <a:solidFill>
                <a:srgbClr val="0070C0"/>
              </a:solidFill>
            </a:endParaRPr>
          </a:p>
          <a:p>
            <a:pPr marL="285750" indent="-285750">
              <a:lnSpc>
                <a:spcPct val="250000"/>
              </a:lnSpc>
              <a:buFont typeface="Arial" panose="020B0604020202020204" pitchFamily="34" charset="0"/>
              <a:buChar char="•"/>
            </a:pPr>
            <a:r>
              <a:rPr lang="en-GB" sz="2400" smtClean="0">
                <a:solidFill>
                  <a:srgbClr val="0070C0"/>
                </a:solidFill>
              </a:rPr>
              <a:t>FigShare		https</a:t>
            </a:r>
            <a:r>
              <a:rPr lang="en-GB" sz="2400">
                <a:solidFill>
                  <a:srgbClr val="0070C0"/>
                </a:solidFill>
              </a:rPr>
              <a:t>://</a:t>
            </a:r>
            <a:r>
              <a:rPr lang="en-GB" sz="2400" smtClean="0">
                <a:solidFill>
                  <a:srgbClr val="0070C0"/>
                </a:solidFill>
              </a:rPr>
              <a:t>figshare.com </a:t>
            </a:r>
            <a:endParaRPr lang="pl-PL" sz="2400" dirty="0">
              <a:solidFill>
                <a:srgbClr val="0070C0"/>
              </a:solidFill>
            </a:endParaRPr>
          </a:p>
          <a:p>
            <a:pPr marL="285750" indent="-285750">
              <a:lnSpc>
                <a:spcPct val="250000"/>
              </a:lnSpc>
              <a:buFont typeface="Arial" panose="020B0604020202020204" pitchFamily="34" charset="0"/>
              <a:buChar char="•"/>
            </a:pPr>
            <a:r>
              <a:rPr lang="en-GB" sz="2400" smtClean="0">
                <a:solidFill>
                  <a:srgbClr val="0070C0"/>
                </a:solidFill>
              </a:rPr>
              <a:t>Harvard Dataverse	</a:t>
            </a:r>
            <a:r>
              <a:rPr lang="en-GB" sz="2400">
                <a:solidFill>
                  <a:srgbClr val="0070C0"/>
                </a:solidFill>
              </a:rPr>
              <a:t>https://</a:t>
            </a:r>
            <a:r>
              <a:rPr lang="en-GB" sz="2400" smtClean="0">
                <a:solidFill>
                  <a:srgbClr val="0070C0"/>
                </a:solidFill>
              </a:rPr>
              <a:t>dataverse.harvard.edu</a:t>
            </a:r>
            <a:endParaRPr lang="pl-PL"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There are general “data agnostic” repositories</a:t>
            </a:r>
          </a:p>
        </p:txBody>
      </p:sp>
      <p:pic>
        <p:nvPicPr>
          <p:cNvPr id="1026" name="Picture 2" descr="Dryad logo">
            <a:extLst>
              <a:ext uri="{FF2B5EF4-FFF2-40B4-BE49-F238E27FC236}">
                <a16:creationId xmlns:a16="http://schemas.microsoft.com/office/drawing/2014/main" id="{FD13CCC6-FF70-664E-9D62-F8D78FC0542C}"/>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684512" y="2166899"/>
            <a:ext cx="2186570" cy="363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
            <a:extLst>
              <a:ext uri="{FF2B5EF4-FFF2-40B4-BE49-F238E27FC236}">
                <a16:creationId xmlns:a16="http://schemas.microsoft.com/office/drawing/2014/main" id="{3EA31408-8C89-B44B-BCE8-86BEFAFAB09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315472" y="2756433"/>
            <a:ext cx="2345990" cy="938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figshare - GO FAIR">
            <a:extLst>
              <a:ext uri="{FF2B5EF4-FFF2-40B4-BE49-F238E27FC236}">
                <a16:creationId xmlns:a16="http://schemas.microsoft.com/office/drawing/2014/main" id="{5DA97348-6718-D047-AAE3-2B80210E07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7414" y="3758754"/>
            <a:ext cx="2286870" cy="8626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Dataverse Project">
            <a:extLst>
              <a:ext uri="{FF2B5EF4-FFF2-40B4-BE49-F238E27FC236}">
                <a16:creationId xmlns:a16="http://schemas.microsoft.com/office/drawing/2014/main" id="{9B5A3390-95C5-904F-8C3F-581730E9C1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00971" y="4659436"/>
            <a:ext cx="2456534" cy="93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11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34385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endParaRPr lang="en-GB" dirty="0">
              <a:solidFill>
                <a:srgbClr val="0070C0"/>
              </a:solidFill>
            </a:endParaRPr>
          </a:p>
        </p:txBody>
      </p:sp>
      <p:sp>
        <p:nvSpPr>
          <p:cNvPr id="4" name="Rectangle 3">
            <a:extLst>
              <a:ext uri="{FF2B5EF4-FFF2-40B4-BE49-F238E27FC236}">
                <a16:creationId xmlns:a16="http://schemas.microsoft.com/office/drawing/2014/main" id="{08FEDCDC-2830-4683-8748-8A358CD9A38A}"/>
              </a:ext>
            </a:extLst>
          </p:cNvPr>
          <p:cNvSpPr/>
          <p:nvPr/>
        </p:nvSpPr>
        <p:spPr>
          <a:xfrm>
            <a:off x="605073" y="1977256"/>
            <a:ext cx="10981854" cy="1323439"/>
          </a:xfrm>
          <a:prstGeom prst="rect">
            <a:avLst/>
          </a:prstGeom>
        </p:spPr>
        <p:txBody>
          <a:bodyPr wrap="square">
            <a:spAutoFit/>
          </a:bodyPr>
          <a:lstStyle/>
          <a:p>
            <a:pPr algn="ctr"/>
            <a:r>
              <a:rPr lang="pl-PL" sz="4000" dirty="0" smtClean="0">
                <a:solidFill>
                  <a:srgbClr val="0070C0"/>
                </a:solidFill>
              </a:rPr>
              <a:t>What makes it FAIR</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50670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3359061"/>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Findable:</a:t>
            </a:r>
          </a:p>
          <a:p>
            <a:pPr algn="l">
              <a:lnSpc>
                <a:spcPct val="150000"/>
              </a:lnSpc>
              <a:buFont typeface="Arial" panose="020B0604020202020204" pitchFamily="34" charset="0"/>
              <a:buChar char="•"/>
            </a:pPr>
            <a:r>
              <a:rPr lang="en-GB" sz="2400" b="0" i="0" dirty="0">
                <a:solidFill>
                  <a:srgbClr val="333333"/>
                </a:solidFill>
                <a:effectLst/>
                <a:latin typeface="Ubuntu"/>
              </a:rPr>
              <a:t>F1. (Meta)data are assigned a globally unique and persistent identifier - YES</a:t>
            </a:r>
          </a:p>
          <a:p>
            <a:pPr algn="l">
              <a:lnSpc>
                <a:spcPct val="150000"/>
              </a:lnSpc>
              <a:buFont typeface="Arial" panose="020B0604020202020204" pitchFamily="34" charset="0"/>
              <a:buChar char="•"/>
            </a:pPr>
            <a:r>
              <a:rPr lang="en-GB" sz="2400" b="0" i="0" dirty="0">
                <a:solidFill>
                  <a:srgbClr val="333333"/>
                </a:solidFill>
                <a:effectLst/>
                <a:latin typeface="Ubuntu"/>
              </a:rPr>
              <a:t>F2. Data are described with rich metadata (defined by R1 below)- YES</a:t>
            </a:r>
          </a:p>
          <a:p>
            <a:pPr algn="l">
              <a:lnSpc>
                <a:spcPct val="150000"/>
              </a:lnSpc>
              <a:buFont typeface="Arial" panose="020B0604020202020204" pitchFamily="34" charset="0"/>
              <a:buChar char="•"/>
            </a:pPr>
            <a:r>
              <a:rPr lang="en-GB" sz="2400" b="0" i="0" dirty="0">
                <a:solidFill>
                  <a:srgbClr val="333333"/>
                </a:solidFill>
                <a:effectLst/>
                <a:latin typeface="Ubuntu"/>
              </a:rPr>
              <a:t>F3. Metadata clearly and explicitly include the identifier of the data they describe - YES</a:t>
            </a:r>
          </a:p>
          <a:p>
            <a:pPr algn="l">
              <a:lnSpc>
                <a:spcPct val="150000"/>
              </a:lnSpc>
              <a:buFont typeface="Arial" panose="020B0604020202020204" pitchFamily="34" charset="0"/>
              <a:buChar char="•"/>
            </a:pPr>
            <a:r>
              <a:rPr lang="en-GB" sz="2400" b="0" i="0" dirty="0">
                <a:solidFill>
                  <a:srgbClr val="333333"/>
                </a:solidFill>
                <a:effectLst/>
                <a:latin typeface="Ubuntu"/>
              </a:rPr>
              <a:t>F4. (Meta)data are registered or indexed in a searchable resource - YES</a:t>
            </a:r>
          </a:p>
        </p:txBody>
      </p:sp>
    </p:spTree>
    <p:extLst>
      <p:ext uri="{BB962C8B-B14F-4D97-AF65-F5344CB8AC3E}">
        <p14:creationId xmlns:p14="http://schemas.microsoft.com/office/powerpoint/2010/main" val="99953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251065"/>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Accessible:</a:t>
            </a:r>
          </a:p>
          <a:p>
            <a:pPr algn="l">
              <a:lnSpc>
                <a:spcPct val="150000"/>
              </a:lnSpc>
              <a:buFont typeface="Arial" panose="020B0604020202020204" pitchFamily="34" charset="0"/>
              <a:buChar char="•"/>
            </a:pPr>
            <a:r>
              <a:rPr lang="en-GB" sz="2400" b="0" i="0" dirty="0">
                <a:solidFill>
                  <a:srgbClr val="333333"/>
                </a:solidFill>
                <a:effectLst/>
                <a:latin typeface="Ubuntu"/>
              </a:rPr>
              <a:t>A1. (Meta)data are retrievable by their identifier using a standardised communications protocol - YES</a:t>
            </a:r>
          </a:p>
          <a:p>
            <a:pPr algn="l">
              <a:lnSpc>
                <a:spcPct val="150000"/>
              </a:lnSpc>
              <a:buFont typeface="Arial" panose="020B0604020202020204" pitchFamily="34" charset="0"/>
              <a:buChar char="•"/>
            </a:pPr>
            <a:r>
              <a:rPr lang="en-GB" sz="2400" b="0" i="0" dirty="0">
                <a:solidFill>
                  <a:srgbClr val="333333"/>
                </a:solidFill>
                <a:effectLst/>
                <a:latin typeface="Ubuntu"/>
              </a:rPr>
              <a:t>A2. Metadata are accessible, even when the data are no longer available - YES</a:t>
            </a:r>
          </a:p>
        </p:txBody>
      </p:sp>
    </p:spTree>
    <p:extLst>
      <p:ext uri="{BB962C8B-B14F-4D97-AF65-F5344CB8AC3E}">
        <p14:creationId xmlns:p14="http://schemas.microsoft.com/office/powerpoint/2010/main" val="147510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805063"/>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Interoperable:</a:t>
            </a:r>
          </a:p>
          <a:p>
            <a:pPr algn="l">
              <a:lnSpc>
                <a:spcPct val="150000"/>
              </a:lnSpc>
              <a:buFont typeface="Arial" panose="020B0604020202020204" pitchFamily="34" charset="0"/>
              <a:buChar char="•"/>
            </a:pPr>
            <a:r>
              <a:rPr lang="en-GB" sz="2400" b="0" i="0" dirty="0">
                <a:solidFill>
                  <a:srgbClr val="333333"/>
                </a:solidFill>
                <a:effectLst/>
                <a:latin typeface="Ubuntu"/>
              </a:rPr>
              <a:t>I1. (Meta)data use a formal, accessible, shared, and broadly applicable language for knowledge representation. - YES</a:t>
            </a:r>
          </a:p>
          <a:p>
            <a:pPr algn="l">
              <a:lnSpc>
                <a:spcPct val="150000"/>
              </a:lnSpc>
              <a:buFont typeface="Arial" panose="020B0604020202020204" pitchFamily="34" charset="0"/>
              <a:buChar char="•"/>
            </a:pPr>
            <a:r>
              <a:rPr lang="en-GB" sz="2400" b="0" i="0" dirty="0">
                <a:solidFill>
                  <a:srgbClr val="333333"/>
                </a:solidFill>
                <a:effectLst/>
                <a:latin typeface="Ubuntu"/>
              </a:rPr>
              <a:t>I2. (Meta)data use vocabularies that follow FAIR principles - PARTIALLY</a:t>
            </a:r>
          </a:p>
          <a:p>
            <a:pPr algn="l">
              <a:lnSpc>
                <a:spcPct val="150000"/>
              </a:lnSpc>
              <a:buFont typeface="Arial" panose="020B0604020202020204" pitchFamily="34" charset="0"/>
              <a:buChar char="•"/>
            </a:pPr>
            <a:r>
              <a:rPr lang="en-GB" sz="2400" b="0" i="0" dirty="0">
                <a:solidFill>
                  <a:srgbClr val="333333"/>
                </a:solidFill>
                <a:effectLst/>
                <a:latin typeface="Ubuntu"/>
              </a:rPr>
              <a:t>I3. (Meta)data include qualified references to other (meta)data - YES</a:t>
            </a:r>
          </a:p>
        </p:txBody>
      </p:sp>
    </p:spTree>
    <p:extLst>
      <p:ext uri="{BB962C8B-B14F-4D97-AF65-F5344CB8AC3E}">
        <p14:creationId xmlns:p14="http://schemas.microsoft.com/office/powerpoint/2010/main" val="829891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4092</TotalTime>
  <Words>1173</Words>
  <Application>Microsoft Office PowerPoint</Application>
  <PresentationFormat>Widescreen</PresentationFormat>
  <Paragraphs>126</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Open Sans</vt:lpstr>
      <vt:lpstr>Ubuntu</vt:lpstr>
      <vt:lpstr>Office Theme</vt:lpstr>
      <vt:lpstr>PowerPoint Presentation</vt:lpstr>
      <vt:lpstr>PowerPoint Presentation</vt:lpstr>
      <vt:lpstr>PowerPoint Presentation</vt:lpstr>
      <vt:lpstr>PowerPoint Presentation</vt:lpstr>
      <vt:lpstr>There are general “data agnostic” repositories</vt:lpstr>
      <vt:lpstr>Public record</vt:lpstr>
      <vt:lpstr>Public record - Solutions</vt:lpstr>
      <vt:lpstr>Public record - Solutions</vt:lpstr>
      <vt:lpstr>Public record - Solutions</vt:lpstr>
      <vt:lpstr>Public record - Solutions</vt:lpstr>
      <vt:lpstr>Dataset discovery</vt:lpstr>
      <vt:lpstr>Dataset discovery - Solution</vt:lpstr>
      <vt:lpstr>“domain” (type) specific repositories</vt:lpstr>
      <vt:lpstr>Advantages of domain specific repositories</vt:lpstr>
      <vt:lpstr>Domain specific repositories</vt:lpstr>
      <vt:lpstr>PowerPoint Presentation</vt:lpstr>
      <vt:lpstr>Finding repositories – use recommendations</vt:lpstr>
      <vt:lpstr>Finding repositories</vt:lpstr>
      <vt:lpstr>Finding repository</vt:lpstr>
      <vt:lpstr>Finding repository - Solution</vt:lpstr>
      <vt:lpstr>Evaluating a data repository</vt:lpstr>
      <vt:lpstr>Using repository</vt:lpstr>
      <vt:lpstr>Repositories Summary</vt:lpstr>
      <vt:lpstr>Repositories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Pauline Ward</cp:lastModifiedBy>
  <cp:revision>108</cp:revision>
  <dcterms:created xsi:type="dcterms:W3CDTF">2021-06-07T08:35:11Z</dcterms:created>
  <dcterms:modified xsi:type="dcterms:W3CDTF">2022-08-22T13:24:20Z</dcterms:modified>
</cp:coreProperties>
</file>