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9" r:id="rId4"/>
    <p:sldId id="262" r:id="rId5"/>
    <p:sldId id="264" r:id="rId6"/>
    <p:sldId id="265" r:id="rId7"/>
    <p:sldId id="263" r:id="rId8"/>
    <p:sldId id="280" r:id="rId9"/>
    <p:sldId id="281" r:id="rId10"/>
    <p:sldId id="282" r:id="rId11"/>
    <p:sldId id="266" r:id="rId12"/>
    <p:sldId id="267" r:id="rId13"/>
    <p:sldId id="258" r:id="rId14"/>
    <p:sldId id="259" r:id="rId15"/>
    <p:sldId id="268" r:id="rId16"/>
    <p:sldId id="269" r:id="rId17"/>
    <p:sldId id="270" r:id="rId18"/>
    <p:sldId id="271" r:id="rId19"/>
    <p:sldId id="273" r:id="rId20"/>
    <p:sldId id="272" r:id="rId21"/>
    <p:sldId id="274" r:id="rId22"/>
    <p:sldId id="275" r:id="rId23"/>
    <p:sldId id="276" r:id="rId24"/>
    <p:sldId id="277" r:id="rId25"/>
    <p:sldId id="278" r:id="rId26"/>
    <p:sldId id="260" r:id="rId27"/>
    <p:sldId id="2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6021" autoAdjust="0"/>
  </p:normalViewPr>
  <p:slideViewPr>
    <p:cSldViewPr snapToGrid="0">
      <p:cViewPr varScale="1">
        <p:scale>
          <a:sx n="97" d="100"/>
          <a:sy n="97" d="100"/>
        </p:scale>
        <p:origin x="78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4AFAA-5545-4348-866E-082827204B28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FB44E-D000-426C-9F9B-769AE7CC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36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Wellcome</a:t>
            </a:r>
            <a:r>
              <a:rPr lang="en-US" dirty="0" smtClean="0"/>
              <a:t> example: https://wellcome.ac.uk/news/how-we-judge-research-outputs-when-making-funding-decisions</a:t>
            </a:r>
          </a:p>
          <a:p>
            <a:r>
              <a:rPr lang="en-US" dirty="0" smtClean="0"/>
              <a:t>Cancer Research</a:t>
            </a:r>
            <a:r>
              <a:rPr lang="en-US" baseline="0" dirty="0" smtClean="0"/>
              <a:t> UK example: https://www.cancerresearchuk.org/funding-for-researchers/research-features/2018-02-20-improving-research-evaluation-dora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1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Colin and Chris Weir are a Scottish couple who won</a:t>
            </a:r>
            <a:r>
              <a:rPr lang="en-GB" baseline="0" smtClean="0"/>
              <a:t> a life-changing sum of money in the national lottery. Would your postdoc come back into work if they hit the jackpot?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FB44E-D000-426C-9F9B-769AE7CC186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62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D4D912A-DA79-2D46-A089-195AE6C5D3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5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25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67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aseline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49924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81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3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63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17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8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25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7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6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CC29EC85-173F-467E-B364-65AD14726A23}" type="datetimeFigureOut">
              <a:rPr lang="en-GB" smtClean="0"/>
              <a:pPr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DFBFDA9B-12AA-440D-B349-53135C05ED0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F9AAF38-6504-D241-BBC1-5FE327A79B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40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ad.carpentries.org/fair-4-leaders-begins-20YY-MM-D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sfdora.org/resource/dora-slide-presentations/" TargetMode="External"/><Relationship Id="rId3" Type="http://schemas.openxmlformats.org/officeDocument/2006/relationships/hyperlink" Target="https://unsplash.com/photos/nwLTVwb7DbU" TargetMode="External"/><Relationship Id="rId7" Type="http://schemas.openxmlformats.org/officeDocument/2006/relationships/hyperlink" Target="https://unsplash.com/photos/6ZR-f5bkrGE" TargetMode="External"/><Relationship Id="rId2" Type="http://schemas.openxmlformats.org/officeDocument/2006/relationships/hyperlink" Target="https://www.fosteropenscience.eu/content/what-open-science-int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/index.php?curid=58432969" TargetMode="External"/><Relationship Id="rId5" Type="http://schemas.openxmlformats.org/officeDocument/2006/relationships/hyperlink" Target="https://unsplash.com/photos/7PMGUqYQpYc" TargetMode="External"/><Relationship Id="rId4" Type="http://schemas.openxmlformats.org/officeDocument/2006/relationships/hyperlink" Target="https://unsplash.com/photos/5Zg64OwXJg8" TargetMode="External"/><Relationship Id="rId9" Type="http://schemas.openxmlformats.org/officeDocument/2006/relationships/hyperlink" Target="https://edcarp.github.io/Ed-DaS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alition-s.org/blog/unboxing-the-journal-checker-tool/" TargetMode="External"/><Relationship Id="rId2" Type="http://schemas.openxmlformats.org/officeDocument/2006/relationships/hyperlink" Target="https://www.coalition-s.org/plan-s-funders-implement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aj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mtClean="0"/>
              <a:t>FAIR for leaders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335498" y="5785681"/>
            <a:ext cx="7747345" cy="469783"/>
            <a:chOff x="335498" y="5785681"/>
            <a:chExt cx="7747345" cy="46978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1D6036-BCDA-4EC7-9653-F205FE226493}"/>
                </a:ext>
              </a:extLst>
            </p:cNvPr>
            <p:cNvSpPr txBox="1"/>
            <p:nvPr/>
          </p:nvSpPr>
          <p:spPr>
            <a:xfrm>
              <a:off x="1092764" y="5835907"/>
              <a:ext cx="69900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/>
                <a:t>Open </a:t>
              </a:r>
              <a:r>
                <a:rPr lang="en-GB" smtClean="0">
                  <a:hlinkClick r:id="rId2"/>
                </a:rPr>
                <a:t>https://pad.carpentries.org/fair-4-leaders-begins-20YY-MM-DD</a:t>
              </a:r>
              <a:r>
                <a:rPr lang="en-GB" smtClean="0"/>
                <a:t>  </a:t>
              </a:r>
              <a:endParaRPr lang="en-GB" dirty="0">
                <a:highlight>
                  <a:srgbClr val="FFFF00"/>
                </a:highlight>
              </a:endParaRPr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490697C4-1D52-44B3-9145-1E4126021820}"/>
                </a:ext>
              </a:extLst>
            </p:cNvPr>
            <p:cNvSpPr/>
            <p:nvPr/>
          </p:nvSpPr>
          <p:spPr>
            <a:xfrm rot="16200000">
              <a:off x="410999" y="5710180"/>
              <a:ext cx="469783" cy="62078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294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A74F-73B3-421A-BD2A-363B26776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pl-PL" sz="4000"/>
              <a:t>Outcomes</a:t>
            </a:r>
            <a:r>
              <a:rPr lang="en-GB" sz="4000"/>
              <a:t> of Openness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F2CD-AB38-44C7-977C-EDF39BD02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pl-PL" sz="2400" dirty="0"/>
              <a:t>Collaboration</a:t>
            </a:r>
          </a:p>
          <a:p>
            <a:r>
              <a:rPr lang="pl-PL" sz="2400" dirty="0" err="1"/>
              <a:t>Speed</a:t>
            </a:r>
            <a:endParaRPr lang="pl-PL" sz="2400" dirty="0"/>
          </a:p>
          <a:p>
            <a:r>
              <a:rPr lang="pl-PL" sz="2400" dirty="0" smtClean="0"/>
              <a:t>Unpublished/negative </a:t>
            </a:r>
            <a:r>
              <a:rPr lang="pl-PL" sz="2400" dirty="0"/>
              <a:t>results</a:t>
            </a:r>
          </a:p>
          <a:p>
            <a:r>
              <a:rPr lang="pl-PL" sz="2400" dirty="0"/>
              <a:t>Re-</a:t>
            </a:r>
            <a:r>
              <a:rPr lang="pl-PL" sz="2400" dirty="0" err="1"/>
              <a:t>use</a:t>
            </a:r>
            <a:endParaRPr lang="pl-PL" sz="2400" dirty="0"/>
          </a:p>
          <a:p>
            <a:r>
              <a:rPr lang="pl-PL" sz="2400" dirty="0" err="1"/>
              <a:t>Learn</a:t>
            </a:r>
            <a:r>
              <a:rPr lang="pl-PL" sz="2400" dirty="0"/>
              <a:t> by </a:t>
            </a:r>
            <a:r>
              <a:rPr lang="pl-PL" sz="2400" dirty="0" err="1"/>
              <a:t>example</a:t>
            </a:r>
            <a:endParaRPr lang="pl-PL" sz="2400" dirty="0"/>
          </a:p>
          <a:p>
            <a:r>
              <a:rPr lang="pl-PL" sz="2400" dirty="0"/>
              <a:t>Feedback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</p:txBody>
      </p:sp>
      <p:pic>
        <p:nvPicPr>
          <p:cNvPr id="7" name="Graphic 6" descr="Questionnaire">
            <a:extLst>
              <a:ext uri="{FF2B5EF4-FFF2-40B4-BE49-F238E27FC236}">
                <a16:creationId xmlns:a16="http://schemas.microsoft.com/office/drawing/2014/main" id="{EF48B542-D926-429F-B4A1-391E8A5A4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8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Why we are not doing Open </a:t>
            </a:r>
            <a:r>
              <a:rPr lang="en-GB" sz="3600" dirty="0" smtClean="0"/>
              <a:t>Science</a:t>
            </a:r>
            <a:r>
              <a:rPr lang="pl-PL" sz="3600" dirty="0" smtClean="0"/>
              <a:t> / Data Sharing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….</a:t>
            </a:r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C1ED6655-99B8-4141-B04D-0310CB8BE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494776" y="1999488"/>
            <a:ext cx="2859024" cy="28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Why we are not doing Open Science </a:t>
            </a:r>
            <a:r>
              <a:rPr lang="pl-PL" sz="3600" dirty="0" smtClean="0"/>
              <a:t>/ Data Sharing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lack</a:t>
            </a:r>
            <a:r>
              <a:rPr lang="pl-PL" dirty="0"/>
              <a:t> of </a:t>
            </a:r>
            <a:r>
              <a:rPr lang="en-GB" dirty="0"/>
              <a:t>expertise</a:t>
            </a:r>
          </a:p>
          <a:p>
            <a:pPr>
              <a:lnSpc>
                <a:spcPct val="150000"/>
              </a:lnSpc>
            </a:pPr>
            <a:r>
              <a:rPr lang="en-GB" dirty="0"/>
              <a:t>sensitive data</a:t>
            </a:r>
          </a:p>
          <a:p>
            <a:pPr>
              <a:lnSpc>
                <a:spcPct val="150000"/>
              </a:lnSpc>
            </a:pPr>
            <a:r>
              <a:rPr lang="en-GB" dirty="0"/>
              <a:t>misuse (fake news)</a:t>
            </a:r>
          </a:p>
          <a:p>
            <a:pPr>
              <a:lnSpc>
                <a:spcPct val="150000"/>
              </a:lnSpc>
            </a:pPr>
            <a:r>
              <a:rPr lang="en-GB" dirty="0"/>
              <a:t>lack of confidence (the fear of critics)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the costs in $ and in time</a:t>
            </a:r>
          </a:p>
          <a:p>
            <a:pPr>
              <a:lnSpc>
                <a:spcPct val="150000"/>
              </a:lnSpc>
            </a:pPr>
            <a:r>
              <a:rPr lang="en-GB" dirty="0"/>
              <a:t>IP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phic 3" descr="Questions with solid fill">
            <a:extLst>
              <a:ext uri="{FF2B5EF4-FFF2-40B4-BE49-F238E27FC236}">
                <a16:creationId xmlns:a16="http://schemas.microsoft.com/office/drawing/2014/main" id="{9CCF3C30-FAA2-344D-BFE7-AADFBAB5A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494776" y="1999488"/>
            <a:ext cx="2859024" cy="28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Sharing as part of the workflow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5089775" y="1135453"/>
            <a:ext cx="3876021" cy="3915317"/>
            <a:chOff x="2051720" y="1700808"/>
            <a:chExt cx="4633544" cy="4680520"/>
          </a:xfrm>
        </p:grpSpPr>
        <p:grpSp>
          <p:nvGrpSpPr>
            <p:cNvPr id="5" name="Group 4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" name="Right Arrow 5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ight Arrow 6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ight Arrow 7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ight Arrow 8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ight Arrow 9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ight Arrow 10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3035359" y="1083188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2017903" y="3319325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Time and effort</a:t>
            </a:r>
            <a:endParaRPr lang="en-GB" sz="1600" dirty="0"/>
          </a:p>
        </p:txBody>
      </p:sp>
      <p:sp>
        <p:nvSpPr>
          <p:cNvPr id="33" name="Rectangle 32"/>
          <p:cNvSpPr/>
          <p:nvPr/>
        </p:nvSpPr>
        <p:spPr>
          <a:xfrm>
            <a:off x="3211997" y="1510141"/>
            <a:ext cx="648072" cy="460851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/>
          <p:cNvGrpSpPr/>
          <p:nvPr/>
        </p:nvGrpSpPr>
        <p:grpSpPr>
          <a:xfrm>
            <a:off x="3541430" y="1135455"/>
            <a:ext cx="1425574" cy="1079202"/>
            <a:chOff x="1589065" y="1341402"/>
            <a:chExt cx="1425574" cy="1079202"/>
          </a:xfrm>
        </p:grpSpPr>
        <p:sp>
          <p:nvSpPr>
            <p:cNvPr id="35" name="AutoShape 17"/>
            <p:cNvSpPr>
              <a:spLocks noChangeArrowheads="1"/>
            </p:cNvSpPr>
            <p:nvPr/>
          </p:nvSpPr>
          <p:spPr bwMode="auto">
            <a:xfrm rot="16200000">
              <a:off x="2076427" y="1396964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 rot="16200000">
              <a:off x="1901802" y="120328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7" name="AutoShape 17"/>
            <p:cNvSpPr>
              <a:spLocks noChangeArrowheads="1"/>
            </p:cNvSpPr>
            <p:nvPr/>
          </p:nvSpPr>
          <p:spPr bwMode="auto">
            <a:xfrm rot="16200000">
              <a:off x="1727178" y="148239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4653622" y="6412881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5063896" y="6382597"/>
            <a:ext cx="344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work necessary to make outputs suitable for sharing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406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Sharing as part of the workflow</a:t>
            </a:r>
            <a:endParaRPr lang="en-GB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 rot="16200000">
            <a:off x="5629545" y="4470546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272551" y="5303696"/>
            <a:ext cx="648072" cy="828408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272551" y="5156614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877415" y="4716390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8605936" y="4569309"/>
            <a:ext cx="648072" cy="1548881"/>
            <a:chOff x="7081936" y="4265240"/>
            <a:chExt cx="648072" cy="2042420"/>
          </a:xfrm>
        </p:grpSpPr>
        <p:sp>
          <p:nvSpPr>
            <p:cNvPr id="11" name="Rectangle 10"/>
            <p:cNvSpPr/>
            <p:nvPr/>
          </p:nvSpPr>
          <p:spPr>
            <a:xfrm>
              <a:off x="7081936" y="4488535"/>
              <a:ext cx="648072" cy="181912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1936" y="4265240"/>
              <a:ext cx="648072" cy="19394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29973" y="4033311"/>
            <a:ext cx="1250949" cy="818419"/>
            <a:chOff x="7403910" y="3655160"/>
            <a:chExt cx="1250949" cy="107920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 rot="16200000">
              <a:off x="7716647" y="3517047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 rot="16200000">
              <a:off x="7542023" y="379614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27889" y="4329436"/>
            <a:ext cx="1250949" cy="818419"/>
            <a:chOff x="5567542" y="3933712"/>
            <a:chExt cx="1250949" cy="1079202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 rot="16200000">
              <a:off x="5880279" y="379559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 rot="16200000">
              <a:off x="5705655" y="407470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91599" y="4724530"/>
            <a:ext cx="652355" cy="1407574"/>
            <a:chOff x="6877415" y="4914000"/>
            <a:chExt cx="652355" cy="1407574"/>
          </a:xfrm>
        </p:grpSpPr>
        <p:sp>
          <p:nvSpPr>
            <p:cNvPr id="20" name="Rectangle 19"/>
            <p:cNvSpPr/>
            <p:nvPr/>
          </p:nvSpPr>
          <p:spPr>
            <a:xfrm>
              <a:off x="6877415" y="5056305"/>
              <a:ext cx="648072" cy="126526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81698" y="4914000"/>
              <a:ext cx="648072" cy="1470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89775" y="1151932"/>
            <a:ext cx="3876021" cy="3915317"/>
            <a:chOff x="2051720" y="1700808"/>
            <a:chExt cx="4633544" cy="4680520"/>
          </a:xfrm>
        </p:grpSpPr>
        <p:grpSp>
          <p:nvGrpSpPr>
            <p:cNvPr id="23" name="Group 22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4" name="Right Arrow 23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ight Arrow 24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ight Arrow 25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ight Arrow 26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ight Arrow 27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Right Arrow 28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9" name="AutoShape 17"/>
          <p:cNvSpPr>
            <a:spLocks noChangeArrowheads="1"/>
          </p:cNvSpPr>
          <p:nvPr/>
        </p:nvSpPr>
        <p:spPr bwMode="auto">
          <a:xfrm rot="16200000">
            <a:off x="5831371" y="4598238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476984" y="1099667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3459528" y="3335804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Time and effort</a:t>
            </a:r>
            <a:endParaRPr lang="en-GB" sz="1600" dirty="0"/>
          </a:p>
        </p:txBody>
      </p:sp>
      <p:sp>
        <p:nvSpPr>
          <p:cNvPr id="52" name="Rectangle 51"/>
          <p:cNvSpPr/>
          <p:nvPr/>
        </p:nvSpPr>
        <p:spPr>
          <a:xfrm>
            <a:off x="4093449" y="6429360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4503723" y="6399076"/>
            <a:ext cx="346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work necessary to make outputs suitable for sharing</a:t>
            </a:r>
            <a:endParaRPr lang="en-GB" sz="1200" dirty="0"/>
          </a:p>
        </p:txBody>
      </p:sp>
      <p:sp>
        <p:nvSpPr>
          <p:cNvPr id="54" name="Rectangle 53"/>
          <p:cNvSpPr/>
          <p:nvPr/>
        </p:nvSpPr>
        <p:spPr>
          <a:xfrm>
            <a:off x="8114539" y="6431101"/>
            <a:ext cx="404414" cy="197924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8524813" y="6400817"/>
            <a:ext cx="2008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standard research operations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254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know it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2200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Google Drive\work\OCM\des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23" y="472148"/>
            <a:ext cx="3569549" cy="305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4" y="157088"/>
            <a:ext cx="11072446" cy="1325563"/>
          </a:xfrm>
        </p:spPr>
        <p:txBody>
          <a:bodyPr/>
          <a:lstStyle/>
          <a:p>
            <a:r>
              <a:rPr lang="en-GB" dirty="0" smtClean="0"/>
              <a:t>Power figures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</p:txBody>
      </p:sp>
      <p:pic>
        <p:nvPicPr>
          <p:cNvPr id="6" name="Picture 2" descr="D:\Google Drive\work\OCM\at gu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11" y="1801342"/>
            <a:ext cx="2960148" cy="306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780" y="389188"/>
            <a:ext cx="4600800" cy="306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971" y="609757"/>
            <a:ext cx="4601456" cy="306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66" y="2996217"/>
            <a:ext cx="3633706" cy="3575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2" t="33504" r="22763" b="2564"/>
          <a:stretch/>
        </p:blipFill>
        <p:spPr>
          <a:xfrm>
            <a:off x="6716720" y="3378373"/>
            <a:ext cx="4443548" cy="31415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661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2, 3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6454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Responsible for your minions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know it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3" y="1690688"/>
            <a:ext cx="7221416" cy="4782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4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1824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hatch\Desktop\dora-logo whi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601"/>
            <a:ext cx="3698196" cy="12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662" y="365125"/>
            <a:ext cx="9138138" cy="1325563"/>
          </a:xfrm>
        </p:spPr>
        <p:txBody>
          <a:bodyPr/>
          <a:lstStyle/>
          <a:p>
            <a:r>
              <a:rPr lang="en-GB" dirty="0" smtClean="0"/>
              <a:t>DORA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Declaration </a:t>
            </a:r>
            <a:r>
              <a:rPr lang="en-GB" b="1" dirty="0"/>
              <a:t>on Research </a:t>
            </a:r>
            <a:r>
              <a:rPr lang="en-GB" b="1" dirty="0" smtClean="0"/>
              <a:t>Assessment</a:t>
            </a:r>
          </a:p>
          <a:p>
            <a:r>
              <a:rPr lang="en-GB" dirty="0"/>
              <a:t>the need to eliminate the use of journal-based metrics, such as Journal Impact Factors, in funding, appointment, and promotion considerations;</a:t>
            </a:r>
          </a:p>
          <a:p>
            <a:r>
              <a:rPr lang="en-GB" dirty="0"/>
              <a:t>the need to assess research on its own merits rather than on the basis of the journal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need </a:t>
            </a:r>
            <a:r>
              <a:rPr lang="en-GB"/>
              <a:t>to </a:t>
            </a:r>
            <a:r>
              <a:rPr lang="en-GB" smtClean="0"/>
              <a:t>capitalise </a:t>
            </a:r>
            <a:r>
              <a:rPr lang="en-GB" dirty="0"/>
              <a:t>on the opportunities provided by online publication (such as relaxing unnecessary limits </a:t>
            </a:r>
            <a:r>
              <a:rPr lang="en-GB" dirty="0" smtClean="0"/>
              <a:t>… </a:t>
            </a:r>
            <a:r>
              <a:rPr lang="en-GB" dirty="0"/>
              <a:t>exploring new indicators of significance and impact</a:t>
            </a:r>
            <a:r>
              <a:rPr lang="en-GB" dirty="0" smtClean="0"/>
              <a:t>)</a:t>
            </a: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5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59627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ahatch\Desktop\dora-logo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601"/>
            <a:ext cx="3698196" cy="12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3"/>
          <a:stretch/>
        </p:blipFill>
        <p:spPr bwMode="auto">
          <a:xfrm>
            <a:off x="609725" y="1790992"/>
            <a:ext cx="4821257" cy="2155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10194" y="4045992"/>
            <a:ext cx="2119876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/>
            <a:r>
              <a:rPr lang="en-US" sz="1600" dirty="0" err="1">
                <a:solidFill>
                  <a:srgbClr val="0070C0"/>
                </a:solidFill>
                <a:ea typeface="Helvetica Neue"/>
                <a:cs typeface="Helvetica Neue"/>
                <a:sym typeface="Helvetica Neue"/>
              </a:rPr>
              <a:t>Wellcome</a:t>
            </a:r>
            <a:endParaRPr lang="en-US" sz="1600" dirty="0">
              <a:solidFill>
                <a:srgbClr val="0070C0"/>
              </a:solidFill>
              <a:ea typeface="Helvetica Neue"/>
              <a:cs typeface="Helvetica Neue"/>
              <a:sym typeface="Helvetica Neue"/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London, United Kingdom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95293" y="3927847"/>
            <a:ext cx="1713418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/>
            <a:r>
              <a:rPr lang="en-US" sz="1600" dirty="0">
                <a:solidFill>
                  <a:srgbClr val="0070C0"/>
                </a:solidFill>
                <a:ea typeface="Helvetica Neue"/>
                <a:cs typeface="Helvetica Neue"/>
                <a:sym typeface="Helvetica Neue"/>
              </a:rPr>
              <a:t>Cancer Research UK</a:t>
            </a: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London, UK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95293" y="4556250"/>
            <a:ext cx="4557316" cy="20210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lvl="3"/>
            <a:r>
              <a:rPr lang="en-US" sz="1600" dirty="0">
                <a:solidFill>
                  <a:srgbClr val="0070C0"/>
                </a:solidFill>
              </a:rPr>
              <a:t>Application includes: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List of research outputs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Summary of 3-5 achievements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Space to describe other measures of impact</a:t>
            </a:r>
          </a:p>
          <a:p>
            <a:pPr lvl="3"/>
            <a:endParaRPr lang="en-US" sz="1600" dirty="0">
              <a:solidFill>
                <a:srgbClr val="0070C0"/>
              </a:solidFill>
              <a:sym typeface="Helvetica Neue"/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  <a:sym typeface="Helvetica Neue"/>
              </a:rPr>
              <a:t>Reminds peer reviewers and </a:t>
            </a:r>
            <a:r>
              <a:rPr lang="en-US" sz="1600">
                <a:solidFill>
                  <a:srgbClr val="0070C0"/>
                </a:solidFill>
                <a:sym typeface="Helvetica Neue"/>
              </a:rPr>
              <a:t>committee </a:t>
            </a:r>
            <a:endParaRPr lang="en-US" sz="1600" smtClean="0">
              <a:solidFill>
                <a:srgbClr val="0070C0"/>
              </a:solidFill>
              <a:sym typeface="Helvetica Neue"/>
            </a:endParaRPr>
          </a:p>
          <a:p>
            <a:pPr defTabSz="412750" hangingPunct="0"/>
            <a:r>
              <a:rPr lang="en-US" sz="1600" smtClean="0">
                <a:solidFill>
                  <a:srgbClr val="0070C0"/>
                </a:solidFill>
                <a:sym typeface="Helvetica Neue"/>
              </a:rPr>
              <a:t>members </a:t>
            </a:r>
            <a:r>
              <a:rPr lang="en-US" sz="1600" dirty="0">
                <a:solidFill>
                  <a:srgbClr val="0070C0"/>
                </a:solidFill>
                <a:sym typeface="Helvetica Neue"/>
              </a:rPr>
              <a:t>of DORA principles </a:t>
            </a:r>
            <a:r>
              <a:rPr lang="en-US" sz="1600">
                <a:solidFill>
                  <a:srgbClr val="0070C0"/>
                </a:solidFill>
                <a:sym typeface="Helvetica Neue"/>
              </a:rPr>
              <a:t>throughout </a:t>
            </a:r>
            <a:endParaRPr lang="en-US" sz="1600" smtClean="0">
              <a:solidFill>
                <a:srgbClr val="0070C0"/>
              </a:solidFill>
              <a:sym typeface="Helvetica Neue"/>
            </a:endParaRPr>
          </a:p>
          <a:p>
            <a:pPr defTabSz="412750" hangingPunct="0"/>
            <a:r>
              <a:rPr lang="en-US" sz="1600" smtClean="0">
                <a:solidFill>
                  <a:srgbClr val="0070C0"/>
                </a:solidFill>
                <a:sym typeface="Helvetica Neue"/>
              </a:rPr>
              <a:t>funding </a:t>
            </a:r>
            <a:r>
              <a:rPr lang="en-US" sz="1600" dirty="0">
                <a:solidFill>
                  <a:srgbClr val="0070C0"/>
                </a:solidFill>
                <a:sym typeface="Helvetica Neue"/>
              </a:rPr>
              <a:t>process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0194" y="4712039"/>
            <a:ext cx="5315681" cy="1774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lvl="3"/>
            <a:r>
              <a:rPr lang="en-US" sz="1600" dirty="0">
                <a:solidFill>
                  <a:srgbClr val="0070C0"/>
                </a:solidFill>
              </a:rPr>
              <a:t>Application includes: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List of research outputs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Contributions to mentorship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Output sharing plan to advance potential health benefits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Plans for public engagement</a:t>
            </a:r>
          </a:p>
          <a:p>
            <a:pPr defTabSz="412750" hangingPunct="0"/>
            <a:endParaRPr lang="en-US" sz="1600" dirty="0">
              <a:solidFill>
                <a:srgbClr val="0070C0"/>
              </a:solidFill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Guidance provided to advisory panel members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93" y="2295462"/>
            <a:ext cx="4662488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215662" y="365125"/>
            <a:ext cx="91381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GB" dirty="0" smtClean="0"/>
              <a:t>DORA: Funders adoption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09725" y="6486884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5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1271768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pl-PL" sz="4000" dirty="0"/>
              <a:t>Better research by better sharing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95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Narrative CV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dirty="0"/>
              <a:t>Generation of Knowledge</a:t>
            </a:r>
            <a:endParaRPr lang="en-GB" dirty="0"/>
          </a:p>
          <a:p>
            <a:pPr lvl="0"/>
            <a:r>
              <a:rPr lang="en-IE" dirty="0"/>
              <a:t>Development of Individuals and Collaborations  </a:t>
            </a:r>
            <a:endParaRPr lang="en-GB" dirty="0"/>
          </a:p>
          <a:p>
            <a:pPr lvl="0"/>
            <a:r>
              <a:rPr lang="en-IE" dirty="0"/>
              <a:t>Supporting Broader Society and the Economy  </a:t>
            </a:r>
            <a:endParaRPr lang="en-GB" dirty="0"/>
          </a:p>
          <a:p>
            <a:pPr lvl="0"/>
            <a:r>
              <a:rPr lang="en-IE" dirty="0"/>
              <a:t>Supporting the Research Community 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3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Narrative CV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</a:t>
            </a:r>
            <a:r>
              <a:rPr lang="en-GB" dirty="0"/>
              <a:t>broad definition of ‘output’ is </a:t>
            </a:r>
            <a:r>
              <a:rPr lang="en-GB" dirty="0" smtClean="0"/>
              <a:t>used, such </a:t>
            </a:r>
            <a:r>
              <a:rPr lang="en-GB" dirty="0"/>
              <a:t>as datasets, patents and software.</a:t>
            </a:r>
          </a:p>
          <a:p>
            <a:r>
              <a:rPr lang="en-GB" dirty="0" smtClean="0"/>
              <a:t>Special </a:t>
            </a:r>
            <a:r>
              <a:rPr lang="en-GB" dirty="0"/>
              <a:t>attention is paid to Open </a:t>
            </a:r>
            <a:r>
              <a:rPr lang="en-GB" dirty="0" smtClean="0"/>
              <a:t>Science, which outputs </a:t>
            </a:r>
            <a:r>
              <a:rPr lang="en-GB" dirty="0"/>
              <a:t>are openly available</a:t>
            </a:r>
            <a:r>
              <a:rPr lang="en-GB" dirty="0" smtClean="0"/>
              <a:t>.</a:t>
            </a:r>
          </a:p>
          <a:p>
            <a:r>
              <a:rPr lang="en-US" dirty="0" smtClean="0"/>
              <a:t>New metrics: retweets, </a:t>
            </a:r>
            <a:r>
              <a:rPr lang="en-US" dirty="0"/>
              <a:t>online views and </a:t>
            </a:r>
            <a:r>
              <a:rPr lang="en-US" dirty="0" smtClean="0"/>
              <a:t>downloads</a:t>
            </a:r>
            <a:r>
              <a:rPr lang="en-US" smtClean="0"/>
              <a:t>, discussions, </a:t>
            </a:r>
            <a:r>
              <a:rPr lang="en-US" dirty="0" smtClean="0"/>
              <a:t>presence in mass </a:t>
            </a:r>
            <a:r>
              <a:rPr lang="en-US" dirty="0"/>
              <a:t>media technology platforms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4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 is </a:t>
            </a:r>
            <a:r>
              <a:rPr lang="pl-PL" dirty="0" smtClean="0"/>
              <a:t>easier to </a:t>
            </a:r>
            <a:r>
              <a:rPr lang="pl-PL" smtClean="0"/>
              <a:t>be prep</a:t>
            </a:r>
            <a:r>
              <a:rPr lang="en-GB" smtClean="0"/>
              <a:t>a</a:t>
            </a:r>
            <a:r>
              <a:rPr lang="pl-PL" smtClean="0"/>
              <a:t>red </a:t>
            </a:r>
            <a:r>
              <a:rPr lang="pl-PL" dirty="0" smtClean="0"/>
              <a:t>than to fake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takes time to make the outputs public</a:t>
            </a:r>
          </a:p>
          <a:p>
            <a:r>
              <a:rPr lang="en-GB" dirty="0" smtClean="0"/>
              <a:t>The quality of open outputs is easy to assess</a:t>
            </a:r>
          </a:p>
          <a:p>
            <a:endParaRPr lang="en-GB" dirty="0" smtClean="0"/>
          </a:p>
          <a:p>
            <a:r>
              <a:rPr lang="en-GB" dirty="0" smtClean="0"/>
              <a:t>Timestamps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do it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6028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 – lottery winner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</p:txBody>
      </p:sp>
      <p:pic>
        <p:nvPicPr>
          <p:cNvPr id="4" name="Picture 3" descr="Top 5 Biggest Lottery Wins Ev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1825625"/>
            <a:ext cx="5807363" cy="422776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186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Lottery winner exercise - 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sz="4000" dirty="0" smtClean="0"/>
              <a:t>Good data management</a:t>
            </a:r>
            <a:r>
              <a:rPr lang="pl-PL" sz="4000" dirty="0" smtClean="0"/>
              <a:t>:</a:t>
            </a:r>
          </a:p>
          <a:p>
            <a:pPr>
              <a:buFontTx/>
              <a:buChar char="-"/>
            </a:pPr>
            <a:r>
              <a:rPr lang="en-GB" sz="4000" dirty="0" smtClean="0"/>
              <a:t>improve</a:t>
            </a:r>
            <a:r>
              <a:rPr lang="pl-PL" sz="4000" dirty="0" smtClean="0"/>
              <a:t>s</a:t>
            </a:r>
            <a:r>
              <a:rPr lang="en-GB" sz="4000" dirty="0" smtClean="0"/>
              <a:t> productivity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assure</a:t>
            </a:r>
            <a:r>
              <a:rPr lang="pl-PL" sz="4000" dirty="0" smtClean="0"/>
              <a:t>s</a:t>
            </a:r>
            <a:r>
              <a:rPr lang="en-GB" sz="4000" dirty="0" smtClean="0"/>
              <a:t> safety of your research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speeds up induction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makes it easier to generate public outputs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8642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l-PL" sz="4000" dirty="0"/>
          </a:p>
          <a:p>
            <a:r>
              <a:rPr lang="en-GB" sz="4000" dirty="0" smtClean="0"/>
              <a:t>Being FAIR</a:t>
            </a:r>
            <a:endParaRPr lang="pl-PL" sz="4000" dirty="0"/>
          </a:p>
          <a:p>
            <a:r>
              <a:rPr lang="en-GB" sz="4000" dirty="0" smtClean="0"/>
              <a:t>Tools for oracles and overlords</a:t>
            </a:r>
            <a:endParaRPr lang="pl-PL" sz="4000" dirty="0"/>
          </a:p>
          <a:p>
            <a:r>
              <a:rPr lang="en-GB" sz="4000" dirty="0" smtClean="0"/>
              <a:t>Public repositories</a:t>
            </a:r>
            <a:endParaRPr lang="pl-PL" sz="4000" dirty="0"/>
          </a:p>
          <a:p>
            <a:r>
              <a:rPr lang="en-GB" sz="4000" dirty="0"/>
              <a:t>It is all about </a:t>
            </a:r>
            <a:r>
              <a:rPr lang="en-GB" sz="4000" dirty="0" smtClean="0"/>
              <a:t>planning</a:t>
            </a:r>
          </a:p>
          <a:p>
            <a:r>
              <a:rPr lang="en-GB" sz="4000" dirty="0" smtClean="0"/>
              <a:t>Wrap up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9005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en-GB" dirty="0" smtClean="0"/>
              <a:t>Credits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984345" cy="404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[</a:t>
            </a:r>
            <a:r>
              <a:rPr lang="pl-PL" sz="1400" dirty="0"/>
              <a:t>1] Gema Bueno de la Fuente, “What is Open Science? Introduction”, </a:t>
            </a:r>
            <a:r>
              <a:rPr lang="pl-PL" sz="1400" dirty="0">
                <a:hlinkClick r:id="rId2"/>
              </a:rPr>
              <a:t>https</a:t>
            </a:r>
            <a:r>
              <a:rPr lang="pl-PL" sz="1400">
                <a:hlinkClick r:id="rId2"/>
              </a:rPr>
              <a:t>://</a:t>
            </a:r>
            <a:r>
              <a:rPr lang="pl-PL" sz="1400" smtClean="0">
                <a:hlinkClick r:id="rId2"/>
              </a:rPr>
              <a:t>www.fosteropenscience.eu/content/what-open-science-introduction</a:t>
            </a:r>
            <a:r>
              <a:rPr lang="en-GB" sz="1400" smtClean="0"/>
              <a:t> </a:t>
            </a:r>
            <a:endParaRPr lang="pl-PL" sz="1400" dirty="0"/>
          </a:p>
          <a:p>
            <a:r>
              <a:rPr lang="pl-PL" sz="1400" dirty="0" smtClean="0"/>
              <a:t>[2] </a:t>
            </a:r>
            <a:r>
              <a:rPr lang="en-GB" sz="1400" dirty="0" smtClean="0"/>
              <a:t>Photo</a:t>
            </a:r>
            <a:r>
              <a:rPr lang="pl-PL" sz="1400" dirty="0" smtClean="0"/>
              <a:t>s Unsplash</a:t>
            </a:r>
            <a:r>
              <a:rPr lang="en-GB" sz="1400" dirty="0" smtClean="0"/>
              <a:t> by</a:t>
            </a:r>
            <a:r>
              <a:rPr lang="pl-PL" sz="1400" dirty="0" smtClean="0"/>
              <a:t>:</a:t>
            </a:r>
            <a:r>
              <a:rPr lang="en-GB" sz="1400" dirty="0" smtClean="0"/>
              <a:t> </a:t>
            </a: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en-GB" sz="1400" dirty="0" smtClean="0"/>
              <a:t>Evangeline Shaw </a:t>
            </a:r>
            <a:r>
              <a:rPr lang="pl-PL" sz="1400" dirty="0" smtClean="0">
                <a:hlinkClick r:id="rId3"/>
              </a:rPr>
              <a:t>https</a:t>
            </a:r>
            <a:r>
              <a:rPr lang="pl-PL" sz="1400" dirty="0">
                <a:hlinkClick r:id="rId3"/>
              </a:rPr>
              <a:t>://</a:t>
            </a:r>
            <a:r>
              <a:rPr lang="pl-PL" sz="1400" dirty="0" smtClean="0">
                <a:hlinkClick r:id="rId3"/>
              </a:rPr>
              <a:t>unsplash.com/photos/nwLTVwb7DbU</a:t>
            </a:r>
            <a:r>
              <a:rPr lang="pl-PL" sz="1400" dirty="0"/>
              <a:t/>
            </a:r>
            <a:br>
              <a:rPr lang="pl-PL" sz="1400" dirty="0"/>
            </a:br>
            <a:r>
              <a:rPr lang="en-GB" sz="1400" dirty="0"/>
              <a:t>Alexei </a:t>
            </a:r>
            <a:r>
              <a:rPr lang="en-GB" sz="1400" dirty="0" err="1" smtClean="0"/>
              <a:t>Scutar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4"/>
              </a:rPr>
              <a:t>https</a:t>
            </a:r>
            <a:r>
              <a:rPr lang="pl-PL" sz="1400" dirty="0">
                <a:hlinkClick r:id="rId4"/>
              </a:rPr>
              <a:t>://</a:t>
            </a:r>
            <a:r>
              <a:rPr lang="pl-PL" sz="1400" dirty="0" smtClean="0">
                <a:hlinkClick r:id="rId4"/>
              </a:rPr>
              <a:t>unsplash.com/photos/5Zg64OwXJg8</a:t>
            </a:r>
            <a:r>
              <a:rPr lang="pl-PL" sz="1400" dirty="0"/>
              <a:t/>
            </a:r>
            <a:br>
              <a:rPr lang="pl-PL" sz="1400" dirty="0"/>
            </a:br>
            <a:r>
              <a:rPr lang="en-GB" sz="1400" dirty="0"/>
              <a:t>Markus </a:t>
            </a:r>
            <a:r>
              <a:rPr lang="en-GB" sz="1400" dirty="0" err="1" smtClean="0"/>
              <a:t>Spiske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5"/>
              </a:rPr>
              <a:t>https</a:t>
            </a:r>
            <a:r>
              <a:rPr lang="pl-PL" sz="1400" dirty="0">
                <a:hlinkClick r:id="rId5"/>
              </a:rPr>
              <a:t>://</a:t>
            </a:r>
            <a:r>
              <a:rPr lang="pl-PL" sz="1400" dirty="0" smtClean="0">
                <a:hlinkClick r:id="rId5"/>
              </a:rPr>
              <a:t>unsplash.com/photos/7PMGUqYQpYc</a:t>
            </a:r>
            <a:endParaRPr lang="pl-PL" sz="1400" dirty="0" smtClean="0"/>
          </a:p>
          <a:p>
            <a:r>
              <a:rPr lang="pl-PL" sz="1400" dirty="0" smtClean="0"/>
              <a:t>[3</a:t>
            </a:r>
            <a:r>
              <a:rPr lang="pl-PL" sz="1400" smtClean="0"/>
              <a:t>] Photo Jonathunder, Medal</a:t>
            </a:r>
            <a:r>
              <a:rPr lang="pl-PL" sz="1400" dirty="0"/>
              <a:t>: Erik Lindberg (1873-1966) - </a:t>
            </a:r>
            <a:r>
              <a:rPr lang="pl-PL" sz="1400" dirty="0" smtClean="0"/>
              <a:t>NobelPrize.JPG</a:t>
            </a:r>
            <a:r>
              <a:rPr lang="pl-PL" sz="1400" dirty="0"/>
              <a:t>, PD-US, </a:t>
            </a:r>
            <a:r>
              <a:rPr lang="pl-PL" sz="1400" dirty="0">
                <a:hlinkClick r:id="rId6"/>
              </a:rPr>
              <a:t>https://</a:t>
            </a:r>
            <a:r>
              <a:rPr lang="pl-PL" sz="1400" dirty="0" smtClean="0">
                <a:hlinkClick r:id="rId6"/>
              </a:rPr>
              <a:t>en.wikipedia.org/w/index.php?curid=58432969</a:t>
            </a:r>
            <a:endParaRPr lang="pl-PL" sz="1400" dirty="0" smtClean="0"/>
          </a:p>
          <a:p>
            <a:r>
              <a:rPr lang="pl-PL" sz="1400" dirty="0" smtClean="0"/>
              <a:t>[4] </a:t>
            </a:r>
            <a:r>
              <a:rPr lang="en-GB" sz="1400" dirty="0" smtClean="0"/>
              <a:t>Photo</a:t>
            </a:r>
            <a:r>
              <a:rPr lang="pl-PL" sz="1400" dirty="0" smtClean="0"/>
              <a:t> </a:t>
            </a:r>
            <a:r>
              <a:rPr lang="pl-PL" sz="1400" dirty="0"/>
              <a:t>Unsplash</a:t>
            </a:r>
            <a:r>
              <a:rPr lang="en-GB" sz="1400" dirty="0"/>
              <a:t> by</a:t>
            </a:r>
            <a:r>
              <a:rPr lang="pl-PL" sz="1400" dirty="0" smtClean="0"/>
              <a:t>: </a:t>
            </a:r>
            <a:r>
              <a:rPr lang="en-GB" sz="1400" dirty="0" err="1"/>
              <a:t>Wyron</a:t>
            </a:r>
            <a:r>
              <a:rPr lang="en-GB" sz="1400" dirty="0"/>
              <a:t> A</a:t>
            </a:r>
            <a:r>
              <a:rPr lang="pl-PL" sz="1400" dirty="0" smtClean="0"/>
              <a:t> </a:t>
            </a:r>
            <a:r>
              <a:rPr lang="pl-PL" sz="1400" dirty="0">
                <a:hlinkClick r:id="rId7"/>
              </a:rPr>
              <a:t>https://</a:t>
            </a:r>
            <a:r>
              <a:rPr lang="pl-PL" sz="1400" dirty="0" smtClean="0">
                <a:hlinkClick r:id="rId7"/>
              </a:rPr>
              <a:t>unsplash.com/photos/6ZR-f5bkrGE</a:t>
            </a:r>
            <a:endParaRPr lang="pl-PL" sz="1400" dirty="0" smtClean="0"/>
          </a:p>
          <a:p>
            <a:r>
              <a:rPr lang="pl-PL" sz="1400" dirty="0"/>
              <a:t>[5] </a:t>
            </a:r>
            <a:r>
              <a:rPr lang="pl-PL" sz="1400" dirty="0" smtClean="0"/>
              <a:t>DORA </a:t>
            </a:r>
            <a:r>
              <a:rPr lang="pl-PL" sz="1400" dirty="0">
                <a:hlinkClick r:id="rId8"/>
              </a:rPr>
              <a:t>https://</a:t>
            </a:r>
            <a:r>
              <a:rPr lang="pl-PL" sz="1400">
                <a:hlinkClick r:id="rId8"/>
              </a:rPr>
              <a:t>sfdora.org/resource/dora-slide-presentations</a:t>
            </a:r>
            <a:r>
              <a:rPr lang="pl-PL" sz="1400" smtClean="0">
                <a:hlinkClick r:id="rId8"/>
              </a:rPr>
              <a:t>/</a:t>
            </a:r>
            <a:endParaRPr lang="en-GB" sz="1400" smtClean="0"/>
          </a:p>
          <a:p>
            <a:endParaRPr lang="en-GB" sz="1400"/>
          </a:p>
          <a:p>
            <a:pPr marL="0" indent="0">
              <a:buNone/>
            </a:pPr>
            <a:r>
              <a:rPr lang="en-GB" sz="2000" smtClean="0"/>
              <a:t>Funding</a:t>
            </a:r>
          </a:p>
          <a:p>
            <a:pPr marL="0" indent="0">
              <a:buNone/>
            </a:pPr>
            <a:r>
              <a:rPr lang="en-GB" sz="1400" smtClean="0"/>
              <a:t>Ed-DaSH </a:t>
            </a:r>
            <a:r>
              <a:rPr lang="en-GB" sz="1400"/>
              <a:t>is a Data Science training programme for Health and Biosciences. This work was supported by UK Research and Innovation [grant number MR/V039075/1].</a:t>
            </a:r>
          </a:p>
          <a:p>
            <a:pPr marL="0" indent="0">
              <a:buNone/>
            </a:pPr>
            <a:r>
              <a:rPr lang="en-GB" sz="1400" smtClean="0">
                <a:hlinkClick r:id="rId9"/>
              </a:rPr>
              <a:t>https</a:t>
            </a:r>
            <a:r>
              <a:rPr lang="en-GB" sz="1400">
                <a:hlinkClick r:id="rId9"/>
              </a:rPr>
              <a:t>://edcarp.github.io/Ed-DaSH</a:t>
            </a:r>
            <a:r>
              <a:rPr lang="en-GB" sz="1400" smtClean="0">
                <a:hlinkClick r:id="rId9"/>
              </a:rPr>
              <a:t>/</a:t>
            </a:r>
            <a:r>
              <a:rPr lang="en-GB" sz="1400" smtClean="0"/>
              <a:t> </a:t>
            </a:r>
            <a:endParaRPr lang="pl-PL" sz="1400" dirty="0" smtClean="0"/>
          </a:p>
          <a:p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2381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Better research by better sharing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why </a:t>
            </a:r>
            <a:r>
              <a:rPr lang="en-GB" sz="3200" dirty="0"/>
              <a:t>you should know about Open </a:t>
            </a:r>
            <a:r>
              <a:rPr lang="en-GB" sz="3200" dirty="0" smtClean="0"/>
              <a:t>Science</a:t>
            </a:r>
            <a:r>
              <a:rPr lang="en-GB" sz="3200" dirty="0"/>
              <a:t>, FAIR and </a:t>
            </a:r>
            <a:r>
              <a:rPr lang="en-GB" sz="3200" dirty="0" smtClean="0"/>
              <a:t>data management </a:t>
            </a:r>
          </a:p>
          <a:p>
            <a:endParaRPr lang="en-GB" sz="3200" dirty="0" smtClean="0"/>
          </a:p>
          <a:p>
            <a:r>
              <a:rPr lang="en-GB" sz="3200" dirty="0" smtClean="0"/>
              <a:t>how </a:t>
            </a:r>
            <a:r>
              <a:rPr lang="en-GB" sz="3200" dirty="0"/>
              <a:t>adoption of </a:t>
            </a:r>
            <a:r>
              <a:rPr lang="en-GB" sz="3200" dirty="0" smtClean="0"/>
              <a:t>these </a:t>
            </a:r>
            <a:r>
              <a:rPr lang="en-GB" sz="3200" dirty="0"/>
              <a:t>practices benefits </a:t>
            </a:r>
            <a:r>
              <a:rPr lang="en-GB" sz="3200" dirty="0" smtClean="0"/>
              <a:t>your </a:t>
            </a:r>
            <a:r>
              <a:rPr lang="en-GB" sz="3200" dirty="0"/>
              <a:t>group/organization by: </a:t>
            </a:r>
            <a:endParaRPr lang="en-GB" sz="3200" dirty="0" smtClean="0"/>
          </a:p>
          <a:p>
            <a:pPr lvl="1"/>
            <a:r>
              <a:rPr lang="en-GB" sz="2800" dirty="0" smtClean="0"/>
              <a:t>improving </a:t>
            </a:r>
            <a:r>
              <a:rPr lang="en-GB" sz="2800" dirty="0"/>
              <a:t>productivity </a:t>
            </a:r>
            <a:endParaRPr lang="en-GB" sz="2800" dirty="0" smtClean="0"/>
          </a:p>
          <a:p>
            <a:pPr lvl="1"/>
            <a:r>
              <a:rPr lang="en-GB" sz="2800" dirty="0" smtClean="0"/>
              <a:t>speeding </a:t>
            </a:r>
            <a:r>
              <a:rPr lang="en-GB" sz="2800" dirty="0"/>
              <a:t>up </a:t>
            </a:r>
            <a:r>
              <a:rPr lang="en-GB" sz="2800" dirty="0" smtClean="0"/>
              <a:t>inductions</a:t>
            </a:r>
          </a:p>
          <a:p>
            <a:pPr lvl="1"/>
            <a:r>
              <a:rPr lang="en-GB" sz="2800" dirty="0" smtClean="0"/>
              <a:t>helping </a:t>
            </a:r>
            <a:r>
              <a:rPr lang="en-GB" sz="2800" dirty="0"/>
              <a:t>with your managerial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142923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Who we are and what we do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950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9" y="424873"/>
            <a:ext cx="12112302" cy="6433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Evolution of </a:t>
            </a:r>
            <a:r>
              <a:rPr lang="en-GB" dirty="0" smtClean="0"/>
              <a:t>Research</a:t>
            </a:r>
            <a:endParaRPr lang="en-GB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640076C4-D2E3-D14B-9381-59C5F3C3134C}"/>
              </a:ext>
            </a:extLst>
          </p:cNvPr>
          <p:cNvSpPr/>
          <p:nvPr/>
        </p:nvSpPr>
        <p:spPr>
          <a:xfrm flipH="1">
            <a:off x="0" y="5872163"/>
            <a:ext cx="12192000" cy="985837"/>
          </a:xfrm>
          <a:prstGeom prst="rtTriangle">
            <a:avLst/>
          </a:prstGeom>
          <a:solidFill>
            <a:srgbClr val="EA03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en-US" sz="2800" dirty="0"/>
              <a:t>Level of openness in research</a:t>
            </a:r>
          </a:p>
        </p:txBody>
      </p:sp>
    </p:spTree>
    <p:extLst>
      <p:ext uri="{BB962C8B-B14F-4D97-AF65-F5344CB8AC3E}">
        <p14:creationId xmlns:p14="http://schemas.microsoft.com/office/powerpoint/2010/main" val="17795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0"/>
            <a:ext cx="105156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Open science is the movement to make scientific research </a:t>
            </a:r>
            <a:r>
              <a:rPr lang="pl-PL" dirty="0"/>
              <a:t/>
            </a:r>
            <a:br>
              <a:rPr lang="pl-PL" dirty="0"/>
            </a:br>
            <a:r>
              <a:rPr lang="en-GB" b="1" dirty="0"/>
              <a:t>accessible to all levels </a:t>
            </a:r>
            <a:r>
              <a:rPr lang="en-GB"/>
              <a:t>of </a:t>
            </a:r>
            <a:r>
              <a:rPr lang="en-GB" smtClean="0"/>
              <a:t>society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90372" y="3253471"/>
            <a:ext cx="29817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publications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data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physical samples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software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73218" y="3038028"/>
            <a:ext cx="251953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general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amateurs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professionals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teachers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7" name="Graphic 6" descr="Usb Stick with solid fill">
            <a:extLst>
              <a:ext uri="{FF2B5EF4-FFF2-40B4-BE49-F238E27FC236}">
                <a16:creationId xmlns:a16="http://schemas.microsoft.com/office/drawing/2014/main" id="{0824A22B-7EDC-7B4B-99C0-D318FC607C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88273" y="3260800"/>
            <a:ext cx="914400" cy="914400"/>
          </a:xfrm>
          <a:prstGeom prst="rect">
            <a:avLst/>
          </a:prstGeom>
        </p:spPr>
      </p:pic>
      <p:pic>
        <p:nvPicPr>
          <p:cNvPr id="9" name="Graphic 8" descr="Cmd Terminal with solid fill">
            <a:extLst>
              <a:ext uri="{FF2B5EF4-FFF2-40B4-BE49-F238E27FC236}">
                <a16:creationId xmlns:a16="http://schemas.microsoft.com/office/drawing/2014/main" id="{E2CE479D-158F-3544-ADF0-05F3A0E7E9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456432" y="4668240"/>
            <a:ext cx="914400" cy="914400"/>
          </a:xfrm>
          <a:prstGeom prst="rect">
            <a:avLst/>
          </a:prstGeom>
        </p:spPr>
      </p:pic>
      <p:pic>
        <p:nvPicPr>
          <p:cNvPr id="11" name="Graphic 10" descr="Classroom with solid fill">
            <a:extLst>
              <a:ext uri="{FF2B5EF4-FFF2-40B4-BE49-F238E27FC236}">
                <a16:creationId xmlns:a16="http://schemas.microsoft.com/office/drawing/2014/main" id="{1E604FE0-9CA1-324D-B619-1BE92AA12E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708877" y="4422213"/>
            <a:ext cx="914400" cy="914400"/>
          </a:xfrm>
          <a:prstGeom prst="rect">
            <a:avLst/>
          </a:prstGeom>
        </p:spPr>
      </p:pic>
      <p:pic>
        <p:nvPicPr>
          <p:cNvPr id="13" name="Graphic 12" descr="Group with solid fill">
            <a:extLst>
              <a:ext uri="{FF2B5EF4-FFF2-40B4-BE49-F238E27FC236}">
                <a16:creationId xmlns:a16="http://schemas.microsoft.com/office/drawing/2014/main" id="{21DA01AD-FA62-AF43-85A0-6C8F63CC969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031541" y="2512864"/>
            <a:ext cx="914400" cy="914400"/>
          </a:xfrm>
          <a:prstGeom prst="rect">
            <a:avLst/>
          </a:prstGeom>
        </p:spPr>
      </p:pic>
      <p:pic>
        <p:nvPicPr>
          <p:cNvPr id="15" name="Graphic 14" descr="Briefcase with solid fill">
            <a:extLst>
              <a:ext uri="{FF2B5EF4-FFF2-40B4-BE49-F238E27FC236}">
                <a16:creationId xmlns:a16="http://schemas.microsoft.com/office/drawing/2014/main" id="{BD8B41C8-9E7C-2D49-9C40-01FA39B4433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155469" y="3519456"/>
            <a:ext cx="655744" cy="655744"/>
          </a:xfrm>
          <a:prstGeom prst="rect">
            <a:avLst/>
          </a:prstGeom>
        </p:spPr>
      </p:pic>
      <p:pic>
        <p:nvPicPr>
          <p:cNvPr id="17" name="Graphic 16" descr="Chevron arrows with solid fill">
            <a:extLst>
              <a:ext uri="{FF2B5EF4-FFF2-40B4-BE49-F238E27FC236}">
                <a16:creationId xmlns:a16="http://schemas.microsoft.com/office/drawing/2014/main" id="{B2811472-3906-BF4A-A506-9361E6DC65C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553456" y="3519456"/>
            <a:ext cx="914400" cy="914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58368" y="5848625"/>
            <a:ext cx="5704575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 smtClean="0">
                <a:solidFill>
                  <a:srgbClr val="0070C0"/>
                </a:solidFill>
              </a:rPr>
              <a:t>Digital </a:t>
            </a:r>
            <a:r>
              <a:rPr lang="en-GB" sz="2400" b="1" dirty="0">
                <a:solidFill>
                  <a:srgbClr val="0070C0"/>
                </a:solidFill>
              </a:rPr>
              <a:t>technologies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pl-PL" sz="2400" dirty="0">
                <a:solidFill>
                  <a:srgbClr val="0070C0"/>
                </a:solidFill>
              </a:rPr>
              <a:t>for</a:t>
            </a:r>
            <a:r>
              <a:rPr lang="en-GB" sz="2400" b="1" dirty="0">
                <a:solidFill>
                  <a:srgbClr val="0070C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diffusing knowledge</a:t>
            </a:r>
            <a:endParaRPr lang="pl-PL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E59DD7-8111-4360-8E11-D0D1857E0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7" y="1303976"/>
            <a:ext cx="8986886" cy="5192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[1] CC BY</a:t>
            </a:r>
          </a:p>
        </p:txBody>
      </p:sp>
    </p:spTree>
    <p:extLst>
      <p:ext uri="{BB962C8B-B14F-4D97-AF65-F5344CB8AC3E}">
        <p14:creationId xmlns:p14="http://schemas.microsoft.com/office/powerpoint/2010/main" val="29895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A994-C089-42CD-8B95-C2345955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story – Open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18E7-2BC9-4C7D-A75B-C2FBC33E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The initiative to move to Open Access publishing is known as </a:t>
            </a:r>
            <a:r>
              <a:rPr lang="en-GB" b="1" dirty="0"/>
              <a:t>Plan 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Publications available immediately and under open licences, either in:</a:t>
            </a:r>
          </a:p>
          <a:p>
            <a:r>
              <a:rPr lang="en-GB" dirty="0"/>
              <a:t>quality Open Access platforms or journals</a:t>
            </a:r>
          </a:p>
          <a:p>
            <a:r>
              <a:rPr lang="en-GB" dirty="0"/>
              <a:t>as a copy deposited with your home institution.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Details of funding bodies requirements can be found at </a:t>
            </a:r>
            <a:r>
              <a:rPr lang="en-GB" dirty="0">
                <a:hlinkClick r:id="rId2"/>
              </a:rPr>
              <a:t>Plan S/</a:t>
            </a:r>
            <a:r>
              <a:rPr lang="en-GB" dirty="0" err="1">
                <a:hlinkClick r:id="rId2"/>
              </a:rPr>
              <a:t>cOAlition</a:t>
            </a:r>
            <a:r>
              <a:rPr lang="en-GB" dirty="0">
                <a:hlinkClick r:id="rId2"/>
              </a:rPr>
              <a:t> S</a:t>
            </a:r>
            <a:r>
              <a:rPr lang="en-GB" dirty="0"/>
              <a:t>. </a:t>
            </a:r>
          </a:p>
          <a:p>
            <a:r>
              <a:rPr lang="en-GB" dirty="0" err="1">
                <a:hlinkClick r:id="rId3"/>
              </a:rPr>
              <a:t>cOAlition</a:t>
            </a:r>
            <a:r>
              <a:rPr lang="en-GB" dirty="0">
                <a:hlinkClick r:id="rId3"/>
              </a:rPr>
              <a:t> S journal checker tool</a:t>
            </a:r>
            <a:r>
              <a:rPr lang="en-GB" dirty="0"/>
              <a:t> to assess compliance</a:t>
            </a:r>
          </a:p>
          <a:p>
            <a:r>
              <a:rPr lang="en-GB" dirty="0"/>
              <a:t>the </a:t>
            </a:r>
            <a:r>
              <a:rPr lang="en-GB" dirty="0">
                <a:hlinkClick r:id="rId4"/>
              </a:rPr>
              <a:t>Directory of Open Access Journals (DOAJ)</a:t>
            </a:r>
            <a:r>
              <a:rPr lang="en-GB" dirty="0"/>
              <a:t> helps finding OA journals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98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A74F-73B3-421A-BD2A-363B2677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Outcomes</a:t>
            </a:r>
            <a:r>
              <a:rPr lang="en-GB" dirty="0"/>
              <a:t> of Openness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F2CD-AB38-44C7-977C-EDF39BD0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b="1" dirty="0"/>
              <a:t>Open </a:t>
            </a:r>
            <a:r>
              <a:rPr lang="pl-PL" b="1" dirty="0"/>
              <a:t>Access</a:t>
            </a:r>
            <a:r>
              <a:rPr lang="en-GB" b="1" dirty="0"/>
              <a:t>:</a:t>
            </a:r>
          </a:p>
          <a:p>
            <a:pPr>
              <a:lnSpc>
                <a:spcPct val="150000"/>
              </a:lnSpc>
            </a:pPr>
            <a:r>
              <a:rPr lang="en-GB" dirty="0"/>
              <a:t>speed of </a:t>
            </a:r>
            <a:r>
              <a:rPr lang="pl-PL" dirty="0"/>
              <a:t>work and </a:t>
            </a:r>
            <a:r>
              <a:rPr lang="en-GB" dirty="0"/>
              <a:t>knowledge distribution</a:t>
            </a:r>
          </a:p>
          <a:p>
            <a:pPr>
              <a:lnSpc>
                <a:spcPct val="150000"/>
              </a:lnSpc>
            </a:pPr>
            <a:r>
              <a:rPr lang="en-GB" dirty="0"/>
              <a:t>levelling field for underfunded sites</a:t>
            </a:r>
          </a:p>
          <a:p>
            <a:pPr>
              <a:lnSpc>
                <a:spcPct val="150000"/>
              </a:lnSpc>
            </a:pPr>
            <a:r>
              <a:rPr lang="en-GB" dirty="0"/>
              <a:t>increasing chance for </a:t>
            </a:r>
            <a:r>
              <a:rPr lang="pl-PL" dirty="0"/>
              <a:t>collaboration, </a:t>
            </a:r>
            <a:r>
              <a:rPr lang="en-GB" dirty="0"/>
              <a:t>exposure &amp; citations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/>
              <a:t>new metrics of impact: views, downloads, tweets etc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access to work by lay audiences, thus increases social exposure of research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91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873</Words>
  <Application>Microsoft Office PowerPoint</Application>
  <PresentationFormat>Widescreen</PresentationFormat>
  <Paragraphs>172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Helvetica Neue</vt:lpstr>
      <vt:lpstr>Symbol</vt:lpstr>
      <vt:lpstr>Office Theme</vt:lpstr>
      <vt:lpstr>FAIR for leaders</vt:lpstr>
      <vt:lpstr>PowerPoint Presentation</vt:lpstr>
      <vt:lpstr>Better research by better sharing</vt:lpstr>
      <vt:lpstr>PowerPoint Presentation</vt:lpstr>
      <vt:lpstr>Evolution of Research</vt:lpstr>
      <vt:lpstr>Open Science</vt:lpstr>
      <vt:lpstr>Open Science</vt:lpstr>
      <vt:lpstr>Success story – Open Access</vt:lpstr>
      <vt:lpstr>Outcomes of Openness</vt:lpstr>
      <vt:lpstr>Outcomes of Openness</vt:lpstr>
      <vt:lpstr>Why we are not doing Open Science / Data Sharing</vt:lpstr>
      <vt:lpstr>Why we are not doing Open Science / Data Sharing</vt:lpstr>
      <vt:lpstr>Sharing as part of the workflow</vt:lpstr>
      <vt:lpstr>Sharing as part of the workflow</vt:lpstr>
      <vt:lpstr>PowerPoint Presentation</vt:lpstr>
      <vt:lpstr>Power figures</vt:lpstr>
      <vt:lpstr>Responsible for your minions</vt:lpstr>
      <vt:lpstr>DORA</vt:lpstr>
      <vt:lpstr>PowerPoint Presentation</vt:lpstr>
      <vt:lpstr>Narrative CV</vt:lpstr>
      <vt:lpstr>Narrative CV</vt:lpstr>
      <vt:lpstr>It is easier to be prepared than to fake it</vt:lpstr>
      <vt:lpstr>PowerPoint Presentation</vt:lpstr>
      <vt:lpstr>Exercise – lottery winner</vt:lpstr>
      <vt:lpstr>Lottery winner exercise - conclusions</vt:lpstr>
      <vt:lpstr>Agenda</vt:lpstr>
      <vt:lpstr>Credits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 (bio) practice</dc:title>
  <dc:creator>ZIELINSKI Tomasz</dc:creator>
  <cp:lastModifiedBy>Tomasz Zielinski</cp:lastModifiedBy>
  <cp:revision>38</cp:revision>
  <dcterms:created xsi:type="dcterms:W3CDTF">2021-05-26T00:05:55Z</dcterms:created>
  <dcterms:modified xsi:type="dcterms:W3CDTF">2022-12-14T17:09:01Z</dcterms:modified>
</cp:coreProperties>
</file>