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0" r:id="rId7"/>
    <p:sldId id="261" r:id="rId8"/>
    <p:sldId id="265" r:id="rId9"/>
    <p:sldId id="268" r:id="rId10"/>
    <p:sldId id="269" r:id="rId11"/>
    <p:sldId id="272" r:id="rId12"/>
    <p:sldId id="271" r:id="rId13"/>
    <p:sldId id="274" r:id="rId14"/>
    <p:sldId id="273" r:id="rId15"/>
    <p:sldId id="266" r:id="rId16"/>
    <p:sldId id="277"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p:normalViewPr>
  <p:slideViewPr>
    <p:cSldViewPr snapToGrid="0">
      <p:cViewPr varScale="1">
        <p:scale>
          <a:sx n="88" d="100"/>
          <a:sy n="88" d="100"/>
        </p:scale>
        <p:origin x="22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12/08/2022</a:t>
            </a:fld>
            <a:endParaRPr lang="en-GB" dirty="0"/>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12/08/2022</a:t>
            </a:fld>
            <a:endParaRPr lang="en-GB" dirty="0"/>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s://zenodo.org/" TargetMode="External"/><Relationship Id="rId7" Type="http://schemas.openxmlformats.org/officeDocument/2006/relationships/hyperlink" Target="https://www.ncbi.nlm.nih.gov/genbank/" TargetMode="External"/><Relationship Id="rId2" Type="http://schemas.openxmlformats.org/officeDocument/2006/relationships/hyperlink" Target="https://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s://dataverse.org/" TargetMode="External"/><Relationship Id="rId4" Type="http://schemas.openxmlformats.org/officeDocument/2006/relationships/hyperlink" Target="https://figshare.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hyperlink" Target="http://identifiers.org/SO:000016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rPr>
              <a:t>Dryad</a:t>
            </a:r>
            <a:r>
              <a:rPr lang="en-GB" sz="2400" dirty="0">
                <a:solidFill>
                  <a:srgbClr val="0070C0"/>
                </a:solidFill>
              </a:rPr>
              <a:t>, </a:t>
            </a:r>
            <a:r>
              <a:rPr lang="en-GB" sz="2400" dirty="0">
                <a:solidFill>
                  <a:srgbClr val="0070C0"/>
                </a:solidFill>
                <a:hlinkClick r:id="rId3"/>
              </a:rPr>
              <a:t>Zenodo</a:t>
            </a:r>
            <a:r>
              <a:rPr lang="en-GB" sz="2400" dirty="0">
                <a:solidFill>
                  <a:srgbClr val="0070C0"/>
                </a:solidFill>
              </a:rPr>
              <a:t>, </a:t>
            </a:r>
            <a:r>
              <a:rPr lang="en-GB" sz="2400" dirty="0">
                <a:solidFill>
                  <a:srgbClr val="0070C0"/>
                </a:solidFill>
                <a:hlinkClick r:id="rId4"/>
              </a:rPr>
              <a:t>FigShare</a:t>
            </a:r>
            <a:r>
              <a:rPr lang="en-GB" sz="2400" dirty="0">
                <a:solidFill>
                  <a:srgbClr val="0070C0"/>
                </a:solidFill>
              </a:rPr>
              <a:t>, </a:t>
            </a:r>
            <a:r>
              <a:rPr lang="en-GB" sz="2400" dirty="0">
                <a:solidFill>
                  <a:srgbClr val="0070C0"/>
                </a:solidFill>
                <a:hlinkClick r:id="rId5"/>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 xmlns:ahyp="http://schemas.microsoft.com/office/drawing/2018/hyperlinkcolor"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 xmlns:ahyp="http://schemas.microsoft.com/office/drawing/2018/hyperlinkcolor"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 xmlns:ahyp="http://schemas.microsoft.com/office/drawing/2018/hyperlinkcolor"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a:t>http</a:t>
            </a:r>
            <a:r>
              <a:rPr lang="en-GB" smtClean="0"/>
              <a:t>://&lt;repository.address&gt;/&lt;identifier&gt;.</a:t>
            </a:r>
            <a:endParaRPr lang="en-GB" dirty="0"/>
          </a:p>
          <a:p>
            <a:pPr marL="0" indent="0">
              <a:buNone/>
            </a:pPr>
            <a:endParaRPr lang="en-GB" dirty="0">
              <a:hlinkClick r:id="rId4"/>
            </a:endParaRPr>
          </a:p>
          <a:p>
            <a:pPr marL="0" indent="0">
              <a:buNone/>
            </a:pPr>
            <a:r>
              <a:rPr lang="en-GB" dirty="0">
                <a:hlinkClick r:id="rId4"/>
              </a:rPr>
              <a:t>http://identifiers.org/</a:t>
            </a:r>
            <a:r>
              <a:rPr lang="en-GB" dirty="0">
                <a:solidFill>
                  <a:srgbClr val="7030A0"/>
                </a:solidFill>
                <a:hlinkClick r:id="rId4"/>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standard or open-source </a:t>
            </a:r>
            <a:r>
              <a:rPr lang="en-GB" dirty="0" smtClean="0"/>
              <a:t>file </a:t>
            </a:r>
            <a:r>
              <a:rPr lang="en-GB" dirty="0"/>
              <a:t>formats where possible </a:t>
            </a:r>
            <a:r>
              <a:rPr lang="en-GB" dirty="0" smtClean="0"/>
              <a:t>(domain </a:t>
            </a:r>
            <a:r>
              <a:rPr lang="en-GB" dirty="0"/>
              <a:t>specific)</a:t>
            </a:r>
          </a:p>
          <a:p>
            <a:r>
              <a:rPr lang="pl-PL" dirty="0"/>
              <a:t>U</a:t>
            </a:r>
            <a:r>
              <a:rPr lang="en-GB" dirty="0"/>
              <a:t>se .csv or .xlsx </a:t>
            </a:r>
            <a:r>
              <a:rPr lang="en-GB" dirty="0" smtClean="0"/>
              <a:t>files </a:t>
            </a:r>
            <a:r>
              <a:rPr lang="en-GB" dirty="0"/>
              <a:t>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Snapgene to Genbank/SBOL, microscopy multistack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a:t>
            </a:r>
            <a:r>
              <a:rPr lang="en-GB"/>
              <a:t>terms </a:t>
            </a:r>
            <a:r>
              <a:rPr lang="en-GB" smtClean="0"/>
              <a:t>under </a:t>
            </a:r>
            <a:r>
              <a:rPr lang="en-GB" dirty="0"/>
              <a:t>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54592" y="6465579"/>
            <a:ext cx="1775807" cy="307777"/>
          </a:xfrm>
          <a:prstGeom prst="rect">
            <a:avLst/>
          </a:prstGeom>
          <a:noFill/>
        </p:spPr>
        <p:txBody>
          <a:bodyPr wrap="none" rtlCol="0">
            <a:spAutoFit/>
          </a:bodyPr>
          <a:lstStyle/>
          <a:p>
            <a:r>
              <a:rPr lang="en-GB" sz="1400"/>
              <a:t>Image: </a:t>
            </a:r>
            <a:r>
              <a:rPr lang="en-GB" sz="1400" smtClean="0"/>
              <a:t>See Credits [3]</a:t>
            </a:r>
            <a:endParaRPr lang="en-GB" sz="1400" dirty="0"/>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dirty="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Credits</a:t>
            </a:r>
            <a:endParaRPr lang="en-GB"/>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smtClean="0"/>
              <a:t>Research data MANTRA ('Research Data Management training') – Research data in context, University of Edinburgh </a:t>
            </a:r>
            <a:br>
              <a:rPr lang="en-GB" smtClean="0"/>
            </a:br>
            <a:r>
              <a:rPr lang="en-GB"/>
              <a:t>https://</a:t>
            </a:r>
            <a:r>
              <a:rPr lang="en-GB" smtClean="0"/>
              <a:t>mantra.ed.ac.uk</a:t>
            </a:r>
            <a:br>
              <a:rPr lang="en-GB" smtClean="0"/>
            </a:br>
            <a:endParaRPr lang="en-GB" smtClean="0"/>
          </a:p>
          <a:p>
            <a:pPr marL="514350" indent="-514350">
              <a:buFont typeface="+mj-lt"/>
              <a:buAutoNum type="arabicPeriod"/>
            </a:pPr>
            <a:r>
              <a:rPr lang="en-GB" smtClean="0"/>
              <a:t>Lab microscope photo image </a:t>
            </a:r>
            <a:r>
              <a:rPr lang="en-GB"/>
              <a:t>- CSIRO, CC BY </a:t>
            </a:r>
            <a:r>
              <a:rPr lang="en-GB" smtClean="0"/>
              <a:t>3.0, </a:t>
            </a:r>
            <a:r>
              <a:rPr lang="en-GB"/>
              <a:t>via Wikimedia Commons https://</a:t>
            </a:r>
            <a:r>
              <a:rPr lang="en-GB" smtClean="0"/>
              <a:t>commons.wikimedia.org/wiki/File:CSIRO_ScienceImage_435_Scientist_using_microscope.jpg </a:t>
            </a:r>
          </a:p>
          <a:p>
            <a:pPr marL="514350" indent="-514350">
              <a:buFont typeface="+mj-lt"/>
              <a:buAutoNum type="arabicPeriod"/>
            </a:pPr>
            <a:endParaRPr lang="en-GB" smtClean="0"/>
          </a:p>
          <a:p>
            <a:pPr marL="514350" indent="-514350">
              <a:buFont typeface="+mj-lt"/>
              <a:buAutoNum type="arabicPeriod"/>
            </a:pPr>
            <a:r>
              <a:rPr lang="en-GB" smtClean="0"/>
              <a:t>FAIR logo - </a:t>
            </a:r>
            <a:r>
              <a:rPr lang="en-GB"/>
              <a:t>SangyaPundir, CC BY-SA 4.0 via Wikimedia Commons </a:t>
            </a:r>
            <a:br>
              <a:rPr lang="en-GB"/>
            </a:br>
            <a:r>
              <a:rPr lang="en-GB"/>
              <a:t>https://</a:t>
            </a:r>
            <a:r>
              <a:rPr lang="en-GB" smtClean="0"/>
              <a:t>upload.wikimedia.org/wikipedia/commons/thumb/a/aa/FAIR_data_principles.jpg/800px-FAIR_data_principles.jpg </a:t>
            </a:r>
            <a:endParaRPr lang="en-GB"/>
          </a:p>
          <a:p>
            <a:endParaRPr lang="en-GB"/>
          </a:p>
        </p:txBody>
      </p:sp>
    </p:spTree>
    <p:extLst>
      <p:ext uri="{BB962C8B-B14F-4D97-AF65-F5344CB8AC3E}">
        <p14:creationId xmlns:p14="http://schemas.microsoft.com/office/powerpoint/2010/main" val="216778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391093" y="435547"/>
            <a:ext cx="5613822" cy="832285"/>
          </a:xfrm>
        </p:spPr>
        <p:txBody>
          <a:bodyPr anchor="b">
            <a:normAutofit/>
          </a:bodyPr>
          <a:lstStyle/>
          <a:p>
            <a:r>
              <a:rPr lang="en-GB" sz="4000" dirty="0"/>
              <a:t>What </a:t>
            </a:r>
            <a:r>
              <a:rPr lang="en-GB" sz="4000"/>
              <a:t>is </a:t>
            </a:r>
            <a:r>
              <a:rPr lang="en-GB" sz="4000" smtClean="0"/>
              <a:t>research data</a:t>
            </a:r>
            <a:r>
              <a:rPr lang="en-GB" sz="4000" dirty="0" smtClean="0"/>
              <a:t>?</a:t>
            </a:r>
            <a:endParaRPr lang="en-GB" sz="4000" dirty="0"/>
          </a:p>
        </p:txBody>
      </p:sp>
      <p:sp>
        <p:nvSpPr>
          <p:cNvPr id="16" name="Freeform: Shape 15">
            <a:extLst>
              <a:ext uri="{FF2B5EF4-FFF2-40B4-BE49-F238E27FC236}">
                <a16:creationId xmlns:a16="http://schemas.microsoft.com/office/drawing/2014/main" id="{A94A2FC9-6D19-473C-B868-99FDB2044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408069" y="1261964"/>
            <a:ext cx="6860894" cy="1561628"/>
          </a:xfrm>
          <a:solidFill>
            <a:schemeClr val="accent1">
              <a:lumMod val="75000"/>
            </a:schemeClr>
          </a:solidFill>
          <a:scene3d>
            <a:camera prst="orthographicFront"/>
            <a:lightRig rig="threePt" dir="t"/>
          </a:scene3d>
          <a:sp3d prstMaterial="metal">
            <a:bevelT prst="angle"/>
          </a:sp3d>
        </p:spPr>
        <p:style>
          <a:lnRef idx="3">
            <a:schemeClr val="lt1"/>
          </a:lnRef>
          <a:fillRef idx="1">
            <a:schemeClr val="accent5"/>
          </a:fillRef>
          <a:effectRef idx="1">
            <a:schemeClr val="accent5"/>
          </a:effectRef>
          <a:fontRef idx="minor">
            <a:schemeClr val="lt1"/>
          </a:fontRef>
        </p:style>
        <p:txBody>
          <a:bodyPr anchor="t">
            <a:noAutofit/>
          </a:bodyPr>
          <a:lstStyle/>
          <a:p>
            <a:pPr marL="0" indent="0">
              <a:buNone/>
            </a:pPr>
            <a:r>
              <a:rPr lang="en-GB" sz="2000">
                <a:solidFill>
                  <a:schemeClr val="accent1">
                    <a:lumMod val="40000"/>
                    <a:lumOff val="60000"/>
                  </a:schemeClr>
                </a:solidFill>
              </a:rPr>
              <a:t>"Research data [is] collected, observed or generated for the purpose of analysis, to produce and validate original research </a:t>
            </a:r>
            <a:r>
              <a:rPr lang="en-GB" sz="2000" smtClean="0">
                <a:solidFill>
                  <a:schemeClr val="accent1">
                    <a:lumMod val="40000"/>
                    <a:lumOff val="60000"/>
                  </a:schemeClr>
                </a:solidFill>
              </a:rPr>
              <a:t>results</a:t>
            </a:r>
            <a:r>
              <a:rPr lang="en-GB" sz="2000">
                <a:solidFill>
                  <a:schemeClr val="accent1">
                    <a:lumMod val="40000"/>
                    <a:lumOff val="60000"/>
                  </a:schemeClr>
                </a:solidFill>
              </a:rPr>
              <a:t> </a:t>
            </a:r>
            <a:r>
              <a:rPr lang="en-GB" sz="2000" smtClean="0">
                <a:solidFill>
                  <a:schemeClr val="accent1">
                    <a:lumMod val="40000"/>
                    <a:lumOff val="60000"/>
                  </a:schemeClr>
                </a:solidFill>
              </a:rPr>
              <a:t>[.. </a:t>
            </a:r>
            <a:r>
              <a:rPr lang="en-GB" sz="2000">
                <a:solidFill>
                  <a:schemeClr val="accent1">
                    <a:lumMod val="40000"/>
                    <a:lumOff val="60000"/>
                  </a:schemeClr>
                </a:solidFill>
              </a:rPr>
              <a:t>ie] whatever is necessary to verify or reproduce research findings, or to gain a richer understanding of them"</a:t>
            </a:r>
          </a:p>
          <a:p>
            <a:pPr marL="457200" lvl="1" indent="0" algn="ctr">
              <a:buNone/>
            </a:pPr>
            <a:r>
              <a:rPr lang="en-GB" sz="1600" smtClean="0">
                <a:solidFill>
                  <a:schemeClr val="accent1">
                    <a:lumMod val="40000"/>
                    <a:lumOff val="60000"/>
                  </a:schemeClr>
                </a:solidFill>
              </a:rPr>
              <a:t>Research </a:t>
            </a:r>
            <a:r>
              <a:rPr lang="en-GB" sz="1600">
                <a:solidFill>
                  <a:schemeClr val="accent1">
                    <a:lumMod val="40000"/>
                    <a:lumOff val="60000"/>
                  </a:schemeClr>
                </a:solidFill>
              </a:rPr>
              <a:t>Data </a:t>
            </a:r>
            <a:r>
              <a:rPr lang="en-GB" sz="1600" smtClean="0">
                <a:solidFill>
                  <a:schemeClr val="accent1">
                    <a:lumMod val="40000"/>
                    <a:lumOff val="60000"/>
                  </a:schemeClr>
                </a:solidFill>
              </a:rPr>
              <a:t>MANTRA, </a:t>
            </a:r>
            <a:r>
              <a:rPr lang="en-GB" sz="1600">
                <a:solidFill>
                  <a:schemeClr val="accent1">
                    <a:lumMod val="40000"/>
                    <a:lumOff val="60000"/>
                  </a:schemeClr>
                </a:solidFill>
              </a:rPr>
              <a:t>University of </a:t>
            </a:r>
            <a:r>
              <a:rPr lang="en-GB" sz="1600" smtClean="0">
                <a:solidFill>
                  <a:schemeClr val="accent1">
                    <a:lumMod val="40000"/>
                    <a:lumOff val="60000"/>
                  </a:schemeClr>
                </a:solidFill>
              </a:rPr>
              <a:t>Edinburgh </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279130" y="1267832"/>
            <a:ext cx="2135083" cy="2135083"/>
          </a:xfrm>
          <a:prstGeom prst="rect">
            <a:avLst/>
          </a:prstGeom>
        </p:spPr>
      </p:pic>
      <p:sp>
        <p:nvSpPr>
          <p:cNvPr id="11" name="Content Placeholder 2">
            <a:extLst>
              <a:ext uri="{FF2B5EF4-FFF2-40B4-BE49-F238E27FC236}">
                <a16:creationId xmlns:a16="http://schemas.microsoft.com/office/drawing/2014/main" id="{81C9C253-9151-4F30-875B-B69CD1772575}"/>
              </a:ext>
            </a:extLst>
          </p:cNvPr>
          <p:cNvSpPr txBox="1">
            <a:spLocks/>
          </p:cNvSpPr>
          <p:nvPr/>
        </p:nvSpPr>
        <p:spPr>
          <a:xfrm>
            <a:off x="408063" y="3063687"/>
            <a:ext cx="8873778" cy="33374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GB" sz="2000" smtClean="0"/>
              <a:t>Data does not only mean Excel files or readings</a:t>
            </a:r>
            <a:br>
              <a:rPr lang="en-GB" sz="2000" smtClean="0"/>
            </a:br>
            <a:r>
              <a:rPr lang="en-GB" sz="2000" smtClean="0"/>
              <a:t>from a machine. </a:t>
            </a:r>
            <a:r>
              <a:rPr lang="en-GB" sz="2000" b="1" smtClean="0"/>
              <a:t>Data also includes:</a:t>
            </a:r>
          </a:p>
          <a:p>
            <a:pPr>
              <a:lnSpc>
                <a:spcPct val="120000"/>
              </a:lnSpc>
            </a:pPr>
            <a:r>
              <a:rPr lang="en-GB" sz="2000" smtClean="0"/>
              <a:t>images, not only from microscopes</a:t>
            </a:r>
          </a:p>
          <a:p>
            <a:pPr>
              <a:lnSpc>
                <a:spcPct val="120000"/>
              </a:lnSpc>
            </a:pPr>
            <a:r>
              <a:rPr lang="en-GB" sz="2000" smtClean="0"/>
              <a:t>information about biological materials, </a:t>
            </a:r>
            <a:br>
              <a:rPr lang="en-GB" sz="2000" smtClean="0"/>
            </a:br>
            <a:r>
              <a:rPr lang="en-GB" sz="2000" smtClean="0"/>
              <a:t>like strain or patient details</a:t>
            </a:r>
          </a:p>
          <a:p>
            <a:pPr>
              <a:lnSpc>
                <a:spcPct val="120000"/>
              </a:lnSpc>
            </a:pPr>
            <a:r>
              <a:rPr lang="en-GB" sz="2000" smtClean="0"/>
              <a:t>recipes, laboratory and measurement protocols</a:t>
            </a:r>
            <a:endParaRPr lang="pl-PL" sz="2000" smtClean="0"/>
          </a:p>
          <a:p>
            <a:pPr>
              <a:lnSpc>
                <a:spcPct val="120000"/>
              </a:lnSpc>
            </a:pPr>
            <a:r>
              <a:rPr lang="pl-PL" sz="2000" smtClean="0"/>
              <a:t>models</a:t>
            </a:r>
            <a:endParaRPr lang="en-GB" sz="2000" smtClean="0"/>
          </a:p>
          <a:p>
            <a:pPr>
              <a:lnSpc>
                <a:spcPct val="120000"/>
              </a:lnSpc>
            </a:pPr>
            <a:r>
              <a:rPr lang="en-GB" sz="2000" smtClean="0"/>
              <a:t>scripts, analysis procedures, and custom software are also considered data</a:t>
            </a:r>
            <a:endParaRPr lang="en-GB" sz="2000" dirty="0"/>
          </a:p>
        </p:txBody>
      </p:sp>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smtClean="0"/>
              <a:t>We're going to do an exercise looking at some real research data. </a:t>
            </a:r>
          </a:p>
          <a:p>
            <a:pPr marL="0" indent="0">
              <a:buNone/>
            </a:pPr>
            <a:endParaRPr lang="en-GB"/>
          </a:p>
          <a:p>
            <a:pPr marL="0" indent="0">
              <a:buNone/>
            </a:pPr>
            <a:endParaRPr lang="en-GB" dirty="0"/>
          </a:p>
        </p:txBody>
      </p:sp>
      <p:sp>
        <p:nvSpPr>
          <p:cNvPr id="6" name="TextBox 5"/>
          <p:cNvSpPr txBox="1"/>
          <p:nvPr/>
        </p:nvSpPr>
        <p:spPr>
          <a:xfrm>
            <a:off x="1234911" y="6176963"/>
            <a:ext cx="7390615" cy="338554"/>
          </a:xfrm>
          <a:prstGeom prst="rect">
            <a:avLst/>
          </a:prstGeom>
          <a:noFill/>
        </p:spPr>
        <p:txBody>
          <a:bodyPr wrap="square" rtlCol="0">
            <a:spAutoFit/>
          </a:bodyPr>
          <a:lstStyle/>
          <a:p>
            <a:r>
              <a:rPr lang="en-GB" sz="1600" smtClean="0"/>
              <a:t>Image: See Credits [2]</a:t>
            </a:r>
            <a:endParaRPr lang="en-GB" sz="1600"/>
          </a:p>
        </p:txBody>
      </p:sp>
      <p:pic>
        <p:nvPicPr>
          <p:cNvPr id="7" name="Picture 6"/>
          <p:cNvPicPr>
            <a:picLocks noChangeAspect="1"/>
          </p:cNvPicPr>
          <p:nvPr/>
        </p:nvPicPr>
        <p:blipFill>
          <a:blip r:embed="rId2"/>
          <a:stretch>
            <a:fillRect/>
          </a:stretch>
        </p:blipFill>
        <p:spPr>
          <a:xfrm>
            <a:off x="3525625" y="2320387"/>
            <a:ext cx="3677760" cy="3605904"/>
          </a:xfrm>
          <a:prstGeom prst="rect">
            <a:avLst/>
          </a:prstGeom>
        </p:spPr>
      </p:pic>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smtClean="0"/>
              <a:t>Exercise 1a: Impossible </a:t>
            </a:r>
            <a:r>
              <a:rPr lang="en-GB" dirty="0"/>
              <a:t>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smtClean="0"/>
              <a:t>Exercise 1b: 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pPr marL="0" indent="0">
              <a:buNone/>
            </a:pPr>
            <a:endParaRPr lang="pl-PL" dirty="0"/>
          </a:p>
        </p:txBody>
      </p:sp>
    </p:spTree>
    <p:extLst>
      <p:ext uri="{BB962C8B-B14F-4D97-AF65-F5344CB8AC3E}">
        <p14:creationId xmlns:p14="http://schemas.microsoft.com/office/powerpoint/2010/main" val="86003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a:t>
            </a:r>
            <a:r>
              <a:rPr lang="en-GB"/>
              <a:t>protocol </a:t>
            </a:r>
            <a:r>
              <a:rPr lang="en-GB" smtClean="0"/>
              <a:t>was difficult </a:t>
            </a:r>
            <a:r>
              <a:rPr lang="en-GB" dirty="0"/>
              <a:t>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A55002-18C5-4D7D-B132-2D7C4273B10D}"/>
              </a:ext>
            </a:extLst>
          </p:cNvPr>
          <p:cNvSpPr txBox="1"/>
          <p:nvPr/>
        </p:nvSpPr>
        <p:spPr>
          <a:xfrm>
            <a:off x="54592" y="6465579"/>
            <a:ext cx="1775807" cy="307777"/>
          </a:xfrm>
          <a:prstGeom prst="rect">
            <a:avLst/>
          </a:prstGeom>
          <a:noFill/>
        </p:spPr>
        <p:txBody>
          <a:bodyPr wrap="none" rtlCol="0">
            <a:spAutoFit/>
          </a:bodyPr>
          <a:lstStyle/>
          <a:p>
            <a:r>
              <a:rPr lang="en-GB" sz="1400"/>
              <a:t>Image: </a:t>
            </a:r>
            <a:r>
              <a:rPr lang="en-GB" sz="1400" smtClean="0"/>
              <a:t>See Credits [3]</a:t>
            </a:r>
            <a:endParaRPr lang="en-GB" sz="1400" dirty="0"/>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884</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Corbel</vt:lpstr>
      <vt:lpstr>Office Theme</vt:lpstr>
      <vt:lpstr>Being FAIR</vt:lpstr>
      <vt:lpstr>What is research data?</vt:lpstr>
      <vt:lpstr>Data from publications</vt:lpstr>
      <vt:lpstr>Exercise 1a: Impossible protocol</vt:lpstr>
      <vt:lpstr>Exercise 1b: 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Pauline Ward</cp:lastModifiedBy>
  <cp:revision>49</cp:revision>
  <dcterms:created xsi:type="dcterms:W3CDTF">2021-05-18T22:49:39Z</dcterms:created>
  <dcterms:modified xsi:type="dcterms:W3CDTF">2022-08-12T15:22:59Z</dcterms:modified>
</cp:coreProperties>
</file>