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0" r:id="rId2"/>
    <p:sldId id="293" r:id="rId3"/>
    <p:sldId id="259" r:id="rId4"/>
    <p:sldId id="309" r:id="rId5"/>
    <p:sldId id="292" r:id="rId6"/>
    <p:sldId id="295" r:id="rId7"/>
    <p:sldId id="298" r:id="rId8"/>
    <p:sldId id="315" r:id="rId9"/>
    <p:sldId id="320" r:id="rId10"/>
    <p:sldId id="301" r:id="rId11"/>
    <p:sldId id="300" r:id="rId12"/>
    <p:sldId id="316" r:id="rId13"/>
    <p:sldId id="302" r:id="rId14"/>
    <p:sldId id="303" r:id="rId15"/>
    <p:sldId id="308" r:id="rId16"/>
    <p:sldId id="317" r:id="rId17"/>
    <p:sldId id="304" r:id="rId18"/>
    <p:sldId id="322" r:id="rId19"/>
    <p:sldId id="307"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FB9FB-EA3B-A2B7-91E9-1DEAFE695B51}" v="8" dt="2022-12-16T16:27:52.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75879" autoAdjust="0"/>
  </p:normalViewPr>
  <p:slideViewPr>
    <p:cSldViewPr snapToGrid="0">
      <p:cViewPr varScale="1">
        <p:scale>
          <a:sx n="119" d="100"/>
          <a:sy n="119" d="100"/>
        </p:scale>
        <p:origin x="15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asz Zielinski" userId="S::tzielins@ed.ac.uk::d5c7bb8c-2ef3-45c1-b942-424604992d56" providerId="AD" clId="Web-{3ECFB9FB-EA3B-A2B7-91E9-1DEAFE695B51}"/>
    <pc:docChg chg="modSld">
      <pc:chgData name="Tomasz Zielinski" userId="S::tzielins@ed.ac.uk::d5c7bb8c-2ef3-45c1-b942-424604992d56" providerId="AD" clId="Web-{3ECFB9FB-EA3B-A2B7-91E9-1DEAFE695B51}" dt="2022-12-16T16:27:50.760" v="2" actId="20577"/>
      <pc:docMkLst>
        <pc:docMk/>
      </pc:docMkLst>
      <pc:sldChg chg="modSp">
        <pc:chgData name="Tomasz Zielinski" userId="S::tzielins@ed.ac.uk::d5c7bb8c-2ef3-45c1-b942-424604992d56" providerId="AD" clId="Web-{3ECFB9FB-EA3B-A2B7-91E9-1DEAFE695B51}" dt="2022-12-16T16:27:50.760" v="2" actId="20577"/>
        <pc:sldMkLst>
          <pc:docMk/>
          <pc:sldMk cId="1344113615" sldId="292"/>
        </pc:sldMkLst>
        <pc:spChg chg="mod">
          <ac:chgData name="Tomasz Zielinski" userId="S::tzielins@ed.ac.uk::d5c7bb8c-2ef3-45c1-b942-424604992d56" providerId="AD" clId="Web-{3ECFB9FB-EA3B-A2B7-91E9-1DEAFE695B51}" dt="2022-12-16T16:27:50.760" v="2" actId="20577"/>
          <ac:spMkLst>
            <pc:docMk/>
            <pc:sldMk cId="1344113615" sldId="29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14/01/2024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dirty="0"/>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A NUTSHELL:</a:t>
            </a:r>
            <a:r>
              <a:rPr lang="en-GB" baseline="0"/>
              <a:t> </a:t>
            </a:r>
            <a:endParaRPr lang="en-GB"/>
          </a:p>
          <a:p>
            <a:r>
              <a:rPr lang="en-GB"/>
              <a:t>Findable </a:t>
            </a:r>
            <a:r>
              <a:rPr lang="en-GB" dirty="0"/>
              <a:t>-&gt;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dirty="0"/>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3</a:t>
            </a:fld>
            <a:endParaRPr lang="en-GB" dirty="0"/>
          </a:p>
        </p:txBody>
      </p:sp>
    </p:spTree>
    <p:extLst>
      <p:ext uri="{BB962C8B-B14F-4D97-AF65-F5344CB8AC3E}">
        <p14:creationId xmlns:p14="http://schemas.microsoft.com/office/powerpoint/2010/main" val="184764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nonprofit organization that provides long-term access to its contents at no cost to users. The base DPC per data submission is $120 USD. Some journals</a:t>
            </a:r>
            <a:r>
              <a:rPr lang="en-GB" baseline="0" dirty="0"/>
              <a:t> will pay this cost. </a:t>
            </a:r>
            <a:r>
              <a:rPr lang="en-GB" dirty="0"/>
              <a:t>Access is free.</a:t>
            </a:r>
          </a:p>
          <a:p>
            <a:endParaRPr lang="en-GB" dirty="0"/>
          </a:p>
          <a:p>
            <a:r>
              <a:rPr lang="en-GB" dirty="0"/>
              <a:t>Zenodo built and operated by CERN and OpenAIRE to ensure that everyone can join in Open Science.</a:t>
            </a:r>
          </a:p>
          <a:p>
            <a:endParaRPr lang="en-GB" dirty="0"/>
          </a:p>
          <a:p>
            <a:r>
              <a:rPr lang="en-GB" dirty="0"/>
              <a:t>Figshare is an online open access repository where researchers can preserve and share their research outputs, including figures, datasets, images, and videos. It is free to upload content and free to access, in adherence to the principle of open data. Figshare is one of a number of portfolio businesses supported by Digital Science, a subsidiary of Springer Nature.</a:t>
            </a:r>
          </a:p>
          <a:p>
            <a:endParaRPr lang="en-GB" dirty="0"/>
          </a:p>
          <a:p>
            <a:r>
              <a:rPr lang="en-GB" dirty="0"/>
              <a:t>Dataverse is funded by Harvard with additional support from the Alfred P. Sloan Foundation, National Science Foundation, National Institutes of Health, Helmsley Charitable Trust, IQSS's Henry A. Murray Research Archive, and many others. There are over</a:t>
            </a:r>
            <a:r>
              <a:rPr lang="en-GB" baseline="0" dirty="0"/>
              <a:t> eighty repositories using the </a:t>
            </a:r>
            <a:r>
              <a:rPr lang="en-GB" baseline="0" dirty="0" err="1"/>
              <a:t>DataVerse</a:t>
            </a:r>
            <a:r>
              <a:rPr lang="en-GB" baseline="0" dirty="0"/>
              <a:t> project's repository software; the Harvard </a:t>
            </a:r>
            <a:r>
              <a:rPr lang="en-GB" baseline="0" dirty="0" err="1"/>
              <a:t>DataVerse</a:t>
            </a:r>
            <a:r>
              <a:rPr lang="en-GB" baseline="0" dirty="0"/>
              <a:t> repository accepts data from all researchers from any discipline. </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dirty="0"/>
          </a:p>
        </p:txBody>
      </p:sp>
    </p:spTree>
    <p:extLst>
      <p:ext uri="{BB962C8B-B14F-4D97-AF65-F5344CB8AC3E}">
        <p14:creationId xmlns:p14="http://schemas.microsoft.com/office/powerpoint/2010/main" val="274285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14/01/2024</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dirty="0"/>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14/01/2024</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14/01/2024</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14/01/2024</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14/01/2024</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14/01/2024</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14/01/2024</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14/01/2024</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14/01/2024</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14/01/2024</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14/01/2024</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14/01/2024</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dataverse.harvard.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endParaRPr lang="en-GB" dirty="0">
              <a:highlight>
                <a:srgbClr val="FFFF00"/>
              </a:highlight>
            </a:endParaRPr>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a:t>
            </a:r>
            <a:r>
              <a:rPr lang="en-GB" sz="2400" dirty="0">
                <a:solidFill>
                  <a:srgbClr val="0070C0"/>
                </a:solidFill>
              </a:rPr>
              <a:t>a</a:t>
            </a:r>
            <a:r>
              <a:rPr lang="pl-PL" sz="2400" dirty="0">
                <a:solidFill>
                  <a:srgbClr val="0070C0"/>
                </a:solidFill>
              </a:rPr>
              <a:t>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 ag</a:t>
            </a:r>
            <a:r>
              <a:rPr lang="en-GB" sz="2400" dirty="0">
                <a:solidFill>
                  <a:srgbClr val="0070C0"/>
                </a:solidFill>
              </a:rPr>
              <a:t>g</a:t>
            </a:r>
            <a:r>
              <a:rPr lang="pl-PL" sz="2400" dirty="0">
                <a:solidFill>
                  <a:srgbClr val="0070C0"/>
                </a:solidFill>
              </a:rPr>
              <a:t>regation /searching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a:solidFill>
                  <a:srgbClr val="0070C0"/>
                </a:solidFill>
              </a:rPr>
              <a:t>Advantages of d</a:t>
            </a:r>
            <a:r>
              <a:rPr lang="pl-PL">
                <a:solidFill>
                  <a:srgbClr val="0070C0"/>
                </a:solidFill>
              </a:rPr>
              <a:t>omain </a:t>
            </a:r>
            <a:r>
              <a:rPr lang="pl-PL" dirty="0">
                <a:solidFill>
                  <a:srgbClr val="0070C0"/>
                </a:solidFill>
              </a:rPr>
              <a:t>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453189" y="629820"/>
            <a:ext cx="10515600" cy="1325563"/>
          </a:xfrm>
        </p:spPr>
        <p:txBody>
          <a:bodyPr>
            <a:noAutofit/>
          </a:bodyPr>
          <a:lstStyle/>
          <a:p>
            <a:r>
              <a:rPr lang="pl-PL" dirty="0">
                <a:solidFill>
                  <a:srgbClr val="0070C0"/>
                </a:solidFill>
              </a:rPr>
              <a:t>Exercise</a:t>
            </a:r>
            <a:r>
              <a:rPr lang="en-GB" dirty="0">
                <a:solidFill>
                  <a:srgbClr val="0070C0"/>
                </a:solidFill>
              </a:rPr>
              <a:t> 2.</a:t>
            </a:r>
            <a:br>
              <a:rPr lang="en-GB" dirty="0">
                <a:solidFill>
                  <a:srgbClr val="0070C0"/>
                </a:solidFill>
              </a:rPr>
            </a:br>
            <a:br>
              <a:rPr lang="pl-PL" dirty="0">
                <a:solidFill>
                  <a:srgbClr val="0070C0"/>
                </a:solidFill>
              </a:rPr>
            </a:br>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Domain specific repositories</a:t>
            </a:r>
            <a:endParaRPr lang="en-GB" dirty="0"/>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62322"/>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pl-PL" sz="2400" b="0" i="0" dirty="0">
                <a:solidFill>
                  <a:srgbClr val="333333"/>
                </a:solidFill>
                <a:effectLst/>
                <a:latin typeface="Ubuntu"/>
              </a:rPr>
              <a:t> </a:t>
            </a:r>
            <a:r>
              <a:rPr lang="en-GB" sz="2400" b="0" i="0" dirty="0">
                <a:solidFill>
                  <a:srgbClr val="333333"/>
                </a:solidFill>
                <a:effectLst/>
                <a:latin typeface="Ubuntu"/>
              </a:rPr>
              <a:t>The repository is more relevant to your discipline than a generalist one.</a:t>
            </a:r>
          </a:p>
          <a:p>
            <a:pPr algn="l">
              <a:lnSpc>
                <a:spcPct val="150000"/>
              </a:lnSpc>
              <a:buFont typeface="Arial" panose="020B0604020202020204" pitchFamily="34" charset="0"/>
              <a:buChar char="•"/>
            </a:pPr>
            <a:r>
              <a:rPr lang="pl-PL" sz="2400" b="0" i="0" dirty="0">
                <a:solidFill>
                  <a:srgbClr val="333333"/>
                </a:solidFill>
                <a:effectLst/>
                <a:latin typeface="Ubuntu"/>
              </a:rPr>
              <a:t> </a:t>
            </a:r>
            <a:r>
              <a:rPr lang="en-GB" sz="2400" b="0" i="0" dirty="0">
                <a:solidFill>
                  <a:srgbClr val="333333"/>
                </a:solidFill>
                <a:effectLst/>
                <a:latin typeface="Ubuntu"/>
              </a:rPr>
              <a:t>Higher exposure (people looking for those specific types of data will usually first look at the specific repository).</a:t>
            </a:r>
          </a:p>
          <a:p>
            <a:pPr algn="l">
              <a:lnSpc>
                <a:spcPct val="150000"/>
              </a:lnSpc>
              <a:buFont typeface="Arial" panose="020B0604020202020204" pitchFamily="34" charset="0"/>
              <a:buChar char="•"/>
            </a:pPr>
            <a:r>
              <a:rPr lang="pl-PL" sz="2400" b="0" i="0" dirty="0">
                <a:solidFill>
                  <a:srgbClr val="333333"/>
                </a:solidFill>
                <a:effectLst/>
                <a:latin typeface="Ubuntu"/>
              </a:rPr>
              <a:t> </a:t>
            </a:r>
            <a:r>
              <a:rPr lang="en-GB" sz="2400" b="0" i="0" dirty="0">
                <a:solidFill>
                  <a:srgbClr val="333333"/>
                </a:solidFill>
                <a:effectLst/>
                <a:latin typeface="Ubuntu"/>
              </a:rPr>
              <a:t>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401205"/>
          </a:xfrm>
          <a:prstGeom prst="rect">
            <a:avLst/>
          </a:prstGeom>
        </p:spPr>
        <p:txBody>
          <a:bodyPr wrap="square">
            <a:spAutoFit/>
          </a:bodyPr>
          <a:lstStyle/>
          <a:p>
            <a:pPr marL="285750" indent="-285750">
              <a:buFont typeface="Arial" panose="020B0604020202020204" pitchFamily="34" charset="0"/>
              <a:buChar char="•"/>
            </a:pPr>
            <a:r>
              <a:rPr lang="en-GB" sz="2000">
                <a:solidFill>
                  <a:srgbClr val="0070C0"/>
                </a:solidFill>
              </a:rPr>
              <a:t>BioMed </a:t>
            </a:r>
            <a:r>
              <a:rPr lang="en-GB" sz="2000" dirty="0">
                <a:solidFill>
                  <a:srgbClr val="0070C0"/>
                </a:solidFill>
              </a:rPr>
              <a:t>Central / </a:t>
            </a:r>
            <a:r>
              <a:rPr lang="en-GB" sz="2000">
                <a:solidFill>
                  <a:srgbClr val="0070C0"/>
                </a:solidFill>
              </a:rPr>
              <a:t>Springer Nature </a:t>
            </a:r>
            <a:r>
              <a:rPr lang="en-GB" sz="2000" dirty="0">
                <a:solidFill>
                  <a:schemeClr val="bg1">
                    <a:lumMod val="50000"/>
                  </a:schemeClr>
                </a:solidFill>
              </a:rPr>
              <a:t>- (https://www.springernature.com/gp/authors/research-data-policy/recommended-repositories)</a:t>
            </a:r>
          </a:p>
          <a:p>
            <a:pPr marL="285750" indent="-285750">
              <a:buFont typeface="Arial" panose="020B0604020202020204" pitchFamily="34" charset="0"/>
              <a:buChar char="•"/>
            </a:pPr>
            <a:r>
              <a:rPr lang="en-GB" sz="2000">
                <a:solidFill>
                  <a:srgbClr val="0070C0"/>
                </a:solidFill>
              </a:rPr>
              <a:t>eLife </a:t>
            </a:r>
            <a:r>
              <a:rPr lang="en-GB" sz="2000" dirty="0">
                <a:solidFill>
                  <a:schemeClr val="bg1">
                    <a:lumMod val="50000"/>
                  </a:schemeClr>
                </a:solidFill>
              </a:rPr>
              <a:t>- (https://submit.elifesciences.org/html/elife_author_instructions.html#policies)</a:t>
            </a:r>
          </a:p>
          <a:p>
            <a:pPr marL="285750" indent="-285750">
              <a:buFont typeface="Arial" panose="020B0604020202020204" pitchFamily="34" charset="0"/>
              <a:buChar char="•"/>
            </a:pPr>
            <a:r>
              <a:rPr lang="en-GB" sz="2000">
                <a:solidFill>
                  <a:srgbClr val="0070C0"/>
                </a:solidFill>
              </a:rPr>
              <a:t>Elsevier </a:t>
            </a:r>
            <a:r>
              <a:rPr lang="en-GB" sz="2000" dirty="0">
                <a:solidFill>
                  <a:schemeClr val="bg1">
                    <a:lumMod val="50000"/>
                  </a:schemeClr>
                </a:solidFill>
              </a:rPr>
              <a:t>- (https://www.elsevier.com/about/policies/research-data)</a:t>
            </a:r>
          </a:p>
          <a:p>
            <a:pPr marL="285750" indent="-285750">
              <a:buFont typeface="Arial" panose="020B0604020202020204" pitchFamily="34" charset="0"/>
              <a:buChar char="•"/>
            </a:pPr>
            <a:r>
              <a:rPr lang="en-GB" sz="2000">
                <a:solidFill>
                  <a:srgbClr val="0070C0"/>
                </a:solidFill>
              </a:rPr>
              <a:t>EMBO Press </a:t>
            </a:r>
            <a:r>
              <a:rPr lang="en-GB" sz="2000" dirty="0">
                <a:solidFill>
                  <a:schemeClr val="bg1">
                    <a:lumMod val="50000"/>
                  </a:schemeClr>
                </a:solidFill>
              </a:rPr>
              <a:t>- (https://www.embopress.org/page/journal/14602075/authorguide#datadeposition)</a:t>
            </a:r>
          </a:p>
          <a:p>
            <a:pPr marL="285750" indent="-285750">
              <a:buFont typeface="Arial" panose="020B0604020202020204" pitchFamily="34" charset="0"/>
              <a:buChar char="•"/>
            </a:pPr>
            <a:r>
              <a:rPr lang="en-GB" sz="2000">
                <a:solidFill>
                  <a:srgbClr val="0070C0"/>
                </a:solidFill>
              </a:rPr>
              <a:t>F1000 Research </a:t>
            </a:r>
            <a:r>
              <a:rPr lang="en-GB" sz="2000" dirty="0">
                <a:solidFill>
                  <a:schemeClr val="bg1">
                    <a:lumMod val="50000"/>
                  </a:schemeClr>
                </a:solidFill>
              </a:rPr>
              <a:t>- (https://f1000research.com/for-authors/data-guidelines)</a:t>
            </a:r>
          </a:p>
          <a:p>
            <a:pPr marL="285750" indent="-285750">
              <a:buFont typeface="Arial" panose="020B0604020202020204" pitchFamily="34" charset="0"/>
              <a:buChar char="•"/>
            </a:pPr>
            <a:r>
              <a:rPr lang="en-GB" sz="2000">
                <a:solidFill>
                  <a:srgbClr val="0070C0"/>
                </a:solidFill>
              </a:rPr>
              <a:t>GIGAscience - OUP </a:t>
            </a:r>
            <a:r>
              <a:rPr lang="en-GB" sz="2000" dirty="0">
                <a:solidFill>
                  <a:schemeClr val="bg1">
                    <a:lumMod val="50000"/>
                  </a:schemeClr>
                </a:solidFill>
              </a:rPr>
              <a:t>- (https://academic.oup.com/gigascience/pages/instructions_to_authors)</a:t>
            </a:r>
          </a:p>
          <a:p>
            <a:pPr marL="285750" indent="-285750">
              <a:buFont typeface="Arial" panose="020B0604020202020204" pitchFamily="34" charset="0"/>
              <a:buChar char="•"/>
            </a:pPr>
            <a:r>
              <a:rPr lang="en-GB" sz="2000">
                <a:solidFill>
                  <a:srgbClr val="0070C0"/>
                </a:solidFill>
              </a:rPr>
              <a:t>PLoS </a:t>
            </a:r>
            <a:r>
              <a:rPr lang="en-GB" sz="2000" dirty="0">
                <a:solidFill>
                  <a:schemeClr val="bg1">
                    <a:lumMod val="50000"/>
                  </a:schemeClr>
                </a:solidFill>
              </a:rPr>
              <a:t>- (https://journals.plos.org/plosbiology/s/recommended-repositories)</a:t>
            </a:r>
          </a:p>
          <a:p>
            <a:pPr marL="285750" indent="-285750">
              <a:buFont typeface="Arial" panose="020B0604020202020204" pitchFamily="34" charset="0"/>
              <a:buChar char="•"/>
            </a:pPr>
            <a:r>
              <a:rPr lang="en-GB" sz="2000">
                <a:solidFill>
                  <a:srgbClr val="0070C0"/>
                </a:solidFill>
              </a:rPr>
              <a:t>Scientific </a:t>
            </a:r>
            <a:r>
              <a:rPr lang="en-GB" sz="2000" dirty="0">
                <a:solidFill>
                  <a:srgbClr val="0070C0"/>
                </a:solidFill>
              </a:rPr>
              <a:t>Data </a:t>
            </a:r>
            <a:r>
              <a:rPr lang="en-GB" sz="2000">
                <a:solidFill>
                  <a:srgbClr val="0070C0"/>
                </a:solidFill>
              </a:rPr>
              <a:t>- Nature </a:t>
            </a:r>
            <a:r>
              <a:rPr lang="en-GB" sz="2000" dirty="0">
                <a:solidFill>
                  <a:schemeClr val="bg1">
                    <a:lumMod val="50000"/>
                  </a:schemeClr>
                </a:solidFill>
              </a:rPr>
              <a:t>- (https://www.nature.com/sdata/policies/repositories)</a:t>
            </a:r>
          </a:p>
          <a:p>
            <a:pPr marL="285750" indent="-285750">
              <a:buFont typeface="Arial" panose="020B0604020202020204" pitchFamily="34" charset="0"/>
              <a:buChar char="•"/>
            </a:pPr>
            <a:r>
              <a:rPr lang="en-GB" sz="2000">
                <a:solidFill>
                  <a:srgbClr val="0070C0"/>
                </a:solidFill>
              </a:rPr>
              <a:t>Taylor and Francis </a:t>
            </a:r>
            <a:r>
              <a:rPr lang="en-GB" sz="2000" dirty="0">
                <a:solidFill>
                  <a:schemeClr val="bg1">
                    <a:lumMod val="50000"/>
                  </a:schemeClr>
                </a:solidFill>
              </a:rPr>
              <a:t>- (https://authorservices.taylorandfrancis.com/data-sharing-policies/repositories/)</a:t>
            </a:r>
          </a:p>
          <a:p>
            <a:pPr marL="285750" indent="-285750">
              <a:buFont typeface="Arial" panose="020B0604020202020204" pitchFamily="34" charset="0"/>
              <a:buChar char="•"/>
            </a:pPr>
            <a:r>
              <a:rPr lang="en-GB" sz="2000">
                <a:solidFill>
                  <a:srgbClr val="0070C0"/>
                </a:solidFill>
              </a:rPr>
              <a:t>BBSRC </a:t>
            </a:r>
            <a:r>
              <a:rPr lang="en-GB" sz="2000" dirty="0">
                <a:solidFill>
                  <a:schemeClr val="bg1">
                    <a:lumMod val="50000"/>
                  </a:schemeClr>
                </a:solidFill>
              </a:rPr>
              <a:t>- (https://bbsrc.ukri.org/research/resources/)</a:t>
            </a:r>
          </a:p>
          <a:p>
            <a:pPr marL="285750" indent="-285750">
              <a:buFont typeface="Arial" panose="020B0604020202020204" pitchFamily="34" charset="0"/>
              <a:buChar char="•"/>
            </a:pPr>
            <a:r>
              <a:rPr lang="en-GB" sz="2000">
                <a:solidFill>
                  <a:srgbClr val="0070C0"/>
                </a:solidFill>
              </a:rPr>
              <a:t>NERC </a:t>
            </a:r>
            <a:r>
              <a:rPr lang="en-GB" sz="2000" dirty="0">
                <a:solidFill>
                  <a:schemeClr val="bg1">
                    <a:lumMod val="50000"/>
                  </a:schemeClr>
                </a:solidFill>
              </a:rPr>
              <a:t>- (https://nerc.ukri.org/research/sites/environmental-data-service-eds/policy/)</a:t>
            </a:r>
          </a:p>
          <a:p>
            <a:pPr marL="285750" indent="-285750">
              <a:buFont typeface="Arial" panose="020B0604020202020204" pitchFamily="34" charset="0"/>
              <a:buChar char="•"/>
            </a:pPr>
            <a:r>
              <a:rPr lang="en-GB" sz="2000">
                <a:solidFill>
                  <a:srgbClr val="0070C0"/>
                </a:solidFill>
              </a:rPr>
              <a:t>Royal Society </a:t>
            </a:r>
            <a:r>
              <a:rPr lang="en-GB" sz="2000" dirty="0">
                <a:solidFill>
                  <a:schemeClr val="bg1">
                    <a:lumMod val="50000"/>
                  </a:schemeClr>
                </a:solidFill>
              </a:rPr>
              <a:t>- (https://royalsociety.org/journals/ethics-policies/data-sharing-mining/)</a:t>
            </a:r>
          </a:p>
          <a:p>
            <a:pPr marL="285750" indent="-285750">
              <a:buFont typeface="Arial" panose="020B0604020202020204" pitchFamily="34" charset="0"/>
              <a:buChar char="•"/>
            </a:pPr>
            <a:r>
              <a:rPr lang="en-GB" sz="2000">
                <a:solidFill>
                  <a:srgbClr val="0070C0"/>
                </a:solidFill>
              </a:rPr>
              <a:t>Wellcome Open Research </a:t>
            </a:r>
            <a:r>
              <a:rPr lang="en-GB" sz="2000" dirty="0">
                <a:solidFill>
                  <a:schemeClr val="bg1">
                    <a:lumMod val="50000"/>
                  </a:schemeClr>
                </a:solidFill>
              </a:rPr>
              <a:t>-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Finding repositories – use recommendations</a:t>
            </a:r>
          </a:p>
        </p:txBody>
      </p:sp>
    </p:spTree>
    <p:extLst>
      <p:ext uri="{BB962C8B-B14F-4D97-AF65-F5344CB8AC3E}">
        <p14:creationId xmlns:p14="http://schemas.microsoft.com/office/powerpoint/2010/main" val="239272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693616" y="926599"/>
            <a:ext cx="10515600" cy="1325563"/>
          </a:xfrm>
        </p:spPr>
        <p:txBody>
          <a:bodyPr>
            <a:noAutofit/>
          </a:bodyPr>
          <a:lstStyle/>
          <a:p>
            <a:r>
              <a:rPr lang="pl-PL" dirty="0">
                <a:solidFill>
                  <a:srgbClr val="0070C0"/>
                </a:solidFill>
              </a:rPr>
              <a:t>Exercise</a:t>
            </a:r>
            <a:r>
              <a:rPr lang="en-GB" dirty="0">
                <a:solidFill>
                  <a:srgbClr val="0070C0"/>
                </a:solidFill>
              </a:rPr>
              <a:t> 3. </a:t>
            </a:r>
            <a:r>
              <a:rPr lang="pl-PL" dirty="0">
                <a:solidFill>
                  <a:srgbClr val="0070C0"/>
                </a:solidFill>
              </a:rPr>
              <a:t>Finding </a:t>
            </a:r>
            <a:r>
              <a:rPr lang="en-GB" dirty="0">
                <a:solidFill>
                  <a:srgbClr val="0070C0"/>
                </a:solidFill>
              </a:rPr>
              <a:t>a </a:t>
            </a:r>
            <a:r>
              <a:rPr lang="pl-PL" dirty="0">
                <a:solidFill>
                  <a:srgbClr val="0070C0"/>
                </a:solidFill>
              </a:rPr>
              <a:t>repository</a:t>
            </a:r>
            <a:endParaRPr lang="en-GB"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015663"/>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ENA/ArrayExpress are good examples. </a:t>
            </a:r>
          </a:p>
        </p:txBody>
      </p:sp>
    </p:spTree>
    <p:extLst>
      <p:ext uri="{BB962C8B-B14F-4D97-AF65-F5344CB8AC3E}">
        <p14:creationId xmlns:p14="http://schemas.microsoft.com/office/powerpoint/2010/main" val="4898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en-GB" sz="2000" b="1" dirty="0">
                <a:solidFill>
                  <a:srgbClr val="0070C0"/>
                </a:solidFill>
              </a:rPr>
              <a:t>1. Who is behind it? What is its funding?</a:t>
            </a:r>
          </a:p>
          <a:p>
            <a:endParaRPr lang="pl-PL" sz="2000" dirty="0">
              <a:solidFill>
                <a:srgbClr val="0070C0"/>
              </a:solidFill>
            </a:endParaRPr>
          </a:p>
          <a:p>
            <a:r>
              <a:rPr lang="pl-PL" sz="2000" b="1" dirty="0">
                <a:solidFill>
                  <a:srgbClr val="0070C0"/>
                </a:solidFill>
              </a:rPr>
              <a:t>2. </a:t>
            </a:r>
            <a:r>
              <a:rPr lang="en-GB" sz="2000" b="1" dirty="0">
                <a:solidFill>
                  <a:srgbClr val="0070C0"/>
                </a:solidFill>
              </a:rPr>
              <a:t>Quality of </a:t>
            </a:r>
            <a:r>
              <a:rPr lang="en-GB" sz="2000" b="1">
                <a:solidFill>
                  <a:srgbClr val="0070C0"/>
                </a:solidFill>
              </a:rPr>
              <a:t>interaction</a:t>
            </a:r>
            <a:r>
              <a:rPr lang="pl-PL" sz="2000" b="1">
                <a:solidFill>
                  <a:srgbClr val="0070C0"/>
                </a:solidFill>
              </a:rPr>
              <a:t>/interface</a:t>
            </a:r>
            <a:r>
              <a:rPr lang="en-GB" sz="2000" b="1">
                <a:solidFill>
                  <a:srgbClr val="0070C0"/>
                </a:solidFill>
              </a:rPr>
              <a:t>/process: </a:t>
            </a:r>
            <a:br>
              <a:rPr lang="pl-PL" sz="2000" dirty="0">
                <a:solidFill>
                  <a:srgbClr val="0070C0"/>
                </a:solidFill>
              </a:rPr>
            </a:br>
            <a:r>
              <a:rPr lang="pl-PL" sz="2000">
                <a:solidFill>
                  <a:srgbClr val="0070C0"/>
                </a:solidFill>
              </a:rPr>
              <a:t>	</a:t>
            </a:r>
            <a:r>
              <a:rPr lang="en-GB" sz="2000" dirty="0">
                <a:solidFill>
                  <a:srgbClr val="0070C0"/>
                </a:solidFill>
              </a:rPr>
              <a:t>I</a:t>
            </a:r>
            <a:r>
              <a:rPr lang="en-GB" sz="2000">
                <a:solidFill>
                  <a:srgbClr val="0070C0"/>
                </a:solidFill>
              </a:rPr>
              <a:t>s the interaction for the purposes </a:t>
            </a:r>
            <a:r>
              <a:rPr lang="en-GB" sz="2000" dirty="0">
                <a:solidFill>
                  <a:srgbClr val="0070C0"/>
                </a:solidFill>
              </a:rPr>
              <a:t>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a:t>
            </a:r>
            <a:r>
              <a:rPr lang="en-GB" sz="2000" b="1" dirty="0">
                <a:solidFill>
                  <a:srgbClr val="0070C0"/>
                </a:solidFill>
              </a:rPr>
              <a:t>Take-up and impact: </a:t>
            </a:r>
            <a:endParaRPr lang="pl-PL" sz="2000" b="1" dirty="0">
              <a:solidFill>
                <a:srgbClr val="0070C0"/>
              </a:solidFill>
            </a:endParaRPr>
          </a:p>
          <a:p>
            <a:r>
              <a:rPr lang="pl-PL" sz="2000">
                <a:solidFill>
                  <a:srgbClr val="0070C0"/>
                </a:solidFill>
              </a:rPr>
              <a:t>	</a:t>
            </a:r>
            <a:r>
              <a:rPr lang="en-GB" sz="2000">
                <a:solidFill>
                  <a:srgbClr val="0070C0"/>
                </a:solidFill>
              </a:rPr>
              <a:t>What </a:t>
            </a:r>
            <a:r>
              <a:rPr lang="en-GB" sz="2000" dirty="0">
                <a:solidFill>
                  <a:srgbClr val="0070C0"/>
                </a:solidFill>
              </a:rPr>
              <a:t>can I put in it? </a:t>
            </a:r>
            <a:br>
              <a:rPr lang="pl-PL" sz="2000" dirty="0">
                <a:solidFill>
                  <a:srgbClr val="0070C0"/>
                </a:solidFill>
              </a:rPr>
            </a:br>
            <a:r>
              <a:rPr lang="pl-PL" sz="2000">
                <a:solidFill>
                  <a:srgbClr val="0070C0"/>
                </a:solidFill>
              </a:rPr>
              <a:t>	</a:t>
            </a:r>
            <a:r>
              <a:rPr lang="en-GB" sz="2000">
                <a:solidFill>
                  <a:srgbClr val="0070C0"/>
                </a:solidFill>
              </a:rPr>
              <a:t>Is </a:t>
            </a:r>
            <a:r>
              <a:rPr lang="en-GB" sz="2000" dirty="0">
                <a:solidFill>
                  <a:srgbClr val="0070C0"/>
                </a:solidFill>
              </a:rPr>
              <a:t>anyone else using it? </a:t>
            </a:r>
            <a:br>
              <a:rPr lang="pl-PL" sz="2000" dirty="0">
                <a:solidFill>
                  <a:srgbClr val="0070C0"/>
                </a:solidFill>
              </a:rPr>
            </a:br>
            <a:r>
              <a:rPr lang="pl-PL" sz="2000">
                <a:solidFill>
                  <a:srgbClr val="0070C0"/>
                </a:solidFill>
              </a:rPr>
              <a:t>	</a:t>
            </a:r>
            <a:r>
              <a:rPr lang="en-GB" sz="2000">
                <a:solidFill>
                  <a:srgbClr val="0070C0"/>
                </a:solidFill>
              </a:rPr>
              <a:t>Will </a:t>
            </a:r>
            <a:r>
              <a:rPr lang="en-GB" sz="2000" dirty="0">
                <a:solidFill>
                  <a:srgbClr val="0070C0"/>
                </a:solidFill>
              </a:rPr>
              <a:t>others be able to find stuff deposited in it?</a:t>
            </a:r>
            <a:br>
              <a:rPr lang="pl-PL" sz="2000" dirty="0">
                <a:solidFill>
                  <a:srgbClr val="0070C0"/>
                </a:solidFill>
              </a:rPr>
            </a:br>
            <a:r>
              <a:rPr lang="pl-PL" sz="2000">
                <a:solidFill>
                  <a:srgbClr val="0070C0"/>
                </a:solidFill>
              </a:rPr>
              <a:t>	</a:t>
            </a:r>
            <a:r>
              <a:rPr lang="en-GB" sz="2000">
                <a:solidFill>
                  <a:srgbClr val="0070C0"/>
                </a:solidFill>
              </a:rPr>
              <a:t>I</a:t>
            </a:r>
            <a:r>
              <a:rPr lang="pl-PL" sz="2000">
                <a:solidFill>
                  <a:srgbClr val="0070C0"/>
                </a:solidFill>
              </a:rPr>
              <a:t>s</a:t>
            </a:r>
            <a:r>
              <a:rPr lang="en-GB" sz="2000">
                <a:solidFill>
                  <a:srgbClr val="0070C0"/>
                </a:solidFill>
              </a:rPr>
              <a:t> </a:t>
            </a:r>
            <a:r>
              <a:rPr lang="en-GB" sz="2000" dirty="0">
                <a:solidFill>
                  <a:srgbClr val="0070C0"/>
                </a:solidFill>
              </a:rPr>
              <a:t>the repository linked to other data repositories</a:t>
            </a:r>
            <a:r>
              <a:rPr lang="pl-PL" sz="2000" dirty="0">
                <a:solidFill>
                  <a:srgbClr val="0070C0"/>
                </a:solidFill>
              </a:rPr>
              <a:t>?</a:t>
            </a:r>
            <a:br>
              <a:rPr lang="pl-PL" sz="2000" dirty="0">
                <a:solidFill>
                  <a:srgbClr val="0070C0"/>
                </a:solidFill>
              </a:rPr>
            </a:br>
            <a:r>
              <a:rPr lang="pl-PL" sz="2000">
                <a:solidFill>
                  <a:srgbClr val="0070C0"/>
                </a:solidFill>
              </a:rPr>
              <a:t>	</a:t>
            </a:r>
            <a:r>
              <a:rPr lang="en-GB" sz="2000">
                <a:solidFill>
                  <a:srgbClr val="0070C0"/>
                </a:solidFill>
              </a:rPr>
              <a:t>Can </a:t>
            </a:r>
            <a:r>
              <a:rPr lang="en-GB" sz="2000" dirty="0">
                <a:solidFill>
                  <a:srgbClr val="0070C0"/>
                </a:solidFill>
              </a:rPr>
              <a:t>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a:t>
            </a:r>
            <a:r>
              <a:rPr lang="en-GB" sz="2000" b="1" dirty="0">
                <a:solidFill>
                  <a:srgbClr val="0070C0"/>
                </a:solidFill>
              </a:rPr>
              <a:t>Policy and process: </a:t>
            </a:r>
            <a:br>
              <a:rPr lang="pl-PL" sz="2000" dirty="0">
                <a:solidFill>
                  <a:srgbClr val="0070C0"/>
                </a:solidFill>
              </a:rPr>
            </a:br>
            <a:r>
              <a:rPr lang="pl-PL" sz="2000">
                <a:solidFill>
                  <a:srgbClr val="0070C0"/>
                </a:solidFill>
              </a:rPr>
              <a:t>	</a:t>
            </a:r>
            <a:r>
              <a:rPr lang="en-GB" sz="2000" dirty="0">
                <a:solidFill>
                  <a:srgbClr val="0070C0"/>
                </a:solidFill>
              </a:rPr>
              <a:t>D</a:t>
            </a:r>
            <a:r>
              <a:rPr lang="en-GB" sz="2000">
                <a:solidFill>
                  <a:srgbClr val="0070C0"/>
                </a:solidFill>
              </a:rPr>
              <a:t>oes </a:t>
            </a:r>
            <a:r>
              <a:rPr lang="en-GB" sz="2000" dirty="0">
                <a:solidFill>
                  <a:srgbClr val="0070C0"/>
                </a:solidFill>
              </a:rPr>
              <a:t>it </a:t>
            </a:r>
            <a:r>
              <a:rPr lang="en-GB" sz="2000">
                <a:solidFill>
                  <a:srgbClr val="0070C0"/>
                </a:solidFill>
              </a:rPr>
              <a:t>help me to meet </a:t>
            </a:r>
            <a:r>
              <a:rPr lang="en-GB" sz="2000" dirty="0">
                <a:solidFill>
                  <a:srgbClr val="0070C0"/>
                </a:solidFill>
              </a:rPr>
              <a:t>community standards</a:t>
            </a:r>
            <a:r>
              <a:rPr lang="pl-PL" sz="2000" dirty="0">
                <a:solidFill>
                  <a:srgbClr val="0070C0"/>
                </a:solidFill>
              </a:rPr>
              <a:t>,</a:t>
            </a:r>
            <a:r>
              <a:rPr lang="en-GB" sz="2000" dirty="0">
                <a:solidFill>
                  <a:srgbClr val="0070C0"/>
                </a:solidFill>
              </a:rPr>
              <a:t> </a:t>
            </a:r>
            <a:r>
              <a:rPr lang="en-GB" sz="2000">
                <a:solidFill>
                  <a:srgbClr val="0070C0"/>
                </a:solidFill>
              </a:rPr>
              <a:t>good practice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a:solidFill>
                  <a:srgbClr val="0070C0"/>
                </a:solidFill>
              </a:rPr>
              <a:t>	</a:t>
            </a:r>
            <a:r>
              <a:rPr lang="en-GB" sz="2000">
                <a:solidFill>
                  <a:srgbClr val="0070C0"/>
                </a:solidFill>
              </a:rPr>
              <a:t>I</a:t>
            </a:r>
            <a:r>
              <a:rPr lang="pl-PL" sz="2000">
                <a:solidFill>
                  <a:srgbClr val="0070C0"/>
                </a:solidFill>
              </a:rPr>
              <a:t>s </a:t>
            </a:r>
            <a:r>
              <a:rPr lang="en-GB" sz="2000" dirty="0">
                <a:solidFill>
                  <a:srgbClr val="0070C0"/>
                </a:solidFill>
              </a:rPr>
              <a:t>it</a:t>
            </a:r>
            <a:r>
              <a:rPr lang="pl-PL" sz="2000" dirty="0">
                <a:solidFill>
                  <a:srgbClr val="0070C0"/>
                </a:solidFill>
              </a:rPr>
              <a:t> </a:t>
            </a:r>
            <a:r>
              <a:rPr lang="en-GB" sz="2000" dirty="0">
                <a:solidFill>
                  <a:srgbClr val="0070C0"/>
                </a:solidFill>
              </a:rPr>
              <a:t>c</a:t>
            </a:r>
            <a:r>
              <a:rPr lang="pl-PL" sz="2000" dirty="0">
                <a:solidFill>
                  <a:srgbClr val="0070C0"/>
                </a:solidFill>
              </a:rPr>
              <a:t>urated?</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sz="4400" dirty="0">
                <a:solidFill>
                  <a:srgbClr val="0070C0"/>
                </a:solidFill>
              </a:rPr>
              <a:t>Exercise</a:t>
            </a:r>
            <a:r>
              <a:rPr lang="en-GB" sz="4400" dirty="0">
                <a:solidFill>
                  <a:srgbClr val="0070C0"/>
                </a:solidFill>
              </a:rPr>
              <a:t> 4. </a:t>
            </a:r>
            <a:r>
              <a:rPr lang="en-GB" dirty="0">
                <a:solidFill>
                  <a:srgbClr val="0070C0"/>
                </a:solidFill>
              </a:rPr>
              <a:t>Using</a:t>
            </a:r>
            <a:r>
              <a:rPr lang="pl-PL" dirty="0">
                <a:solidFill>
                  <a:srgbClr val="0070C0"/>
                </a:solidFill>
              </a:rPr>
              <a:t> repositor</a:t>
            </a:r>
            <a:r>
              <a:rPr lang="en-GB" dirty="0" err="1">
                <a:solidFill>
                  <a:srgbClr val="0070C0"/>
                </a:solidFill>
              </a:rPr>
              <a:t>ies</a:t>
            </a:r>
            <a:endParaRPr lang="en-GB" dirty="0">
              <a:solidFill>
                <a:srgbClr val="0070C0"/>
              </a:solidFill>
            </a:endParaRPr>
          </a:p>
        </p:txBody>
      </p:sp>
    </p:spTree>
    <p:extLst>
      <p:ext uri="{BB962C8B-B14F-4D97-AF65-F5344CB8AC3E}">
        <p14:creationId xmlns:p14="http://schemas.microsoft.com/office/powerpoint/2010/main" val="88901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Repository records are another form of scientific output!</a:t>
            </a:r>
          </a:p>
          <a:p>
            <a:pPr marL="285750" indent="-285750">
              <a:lnSpc>
                <a:spcPct val="150000"/>
              </a:lnSpc>
              <a:buFont typeface="Arial" panose="020B0604020202020204" pitchFamily="34" charset="0"/>
              <a:buChar char="•"/>
            </a:pPr>
            <a:r>
              <a:rPr lang="en-GB" sz="2400" dirty="0">
                <a:solidFill>
                  <a:srgbClr val="0070C0"/>
                </a:solidFill>
              </a:rPr>
              <a:t>Add a good Data Availability</a:t>
            </a:r>
            <a:r>
              <a:rPr lang="pl-PL" sz="2400" dirty="0">
                <a:solidFill>
                  <a:srgbClr val="0070C0"/>
                </a:solidFill>
              </a:rPr>
              <a:t> </a:t>
            </a:r>
            <a:r>
              <a:rPr lang="en-GB" sz="2400" dirty="0">
                <a:solidFill>
                  <a:srgbClr val="0070C0"/>
                </a:solidFill>
              </a:rPr>
              <a:t>Statement</a:t>
            </a:r>
            <a:r>
              <a:rPr lang="pl-PL" sz="2400" dirty="0">
                <a:solidFill>
                  <a:srgbClr val="0070C0"/>
                </a:solidFill>
              </a:rPr>
              <a:t> to your papers and list all the public </a:t>
            </a:r>
            <a:r>
              <a:rPr lang="en-GB" sz="2400" dirty="0">
                <a:solidFill>
                  <a:srgbClr val="0070C0"/>
                </a:solidFill>
              </a:rPr>
              <a:t>r</a:t>
            </a:r>
            <a:r>
              <a:rPr lang="pl-PL" sz="2400" dirty="0">
                <a:solidFill>
                  <a:srgbClr val="0070C0"/>
                </a:solidFill>
              </a:rPr>
              <a:t>ecords</a:t>
            </a:r>
          </a:p>
          <a:p>
            <a:pPr marL="285750" indent="-285750">
              <a:lnSpc>
                <a:spcPct val="150000"/>
              </a:lnSpc>
              <a:buFont typeface="Arial" panose="020B0604020202020204" pitchFamily="34" charset="0"/>
              <a:buChar char="•"/>
            </a:pPr>
            <a:r>
              <a:rPr lang="pl-PL" sz="2400" dirty="0">
                <a:solidFill>
                  <a:srgbClr val="0070C0"/>
                </a:solidFill>
              </a:rPr>
              <a:t>List data sets in </a:t>
            </a:r>
            <a:r>
              <a:rPr lang="en-GB" sz="2400" dirty="0">
                <a:solidFill>
                  <a:srgbClr val="0070C0"/>
                </a:solidFill>
              </a:rPr>
              <a:t>your </a:t>
            </a:r>
            <a:r>
              <a:rPr lang="pl-PL" sz="2400" dirty="0">
                <a:solidFill>
                  <a:srgbClr val="0070C0"/>
                </a:solidFill>
              </a:rPr>
              <a:t>ORCID</a:t>
            </a:r>
            <a:r>
              <a:rPr lang="en-GB" sz="2400" dirty="0">
                <a:solidFill>
                  <a:srgbClr val="0070C0"/>
                </a:solidFill>
              </a:rPr>
              <a:t> record</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data are generated</a:t>
            </a:r>
          </a:p>
          <a:p>
            <a:pPr marL="285750" indent="-285750">
              <a:lnSpc>
                <a:spcPct val="150000"/>
              </a:lnSpc>
              <a:buFont typeface="Arial" panose="020B0604020202020204" pitchFamily="34" charset="0"/>
              <a:buChar char="•"/>
            </a:pPr>
            <a:r>
              <a:rPr lang="en-GB" sz="2400">
                <a:solidFill>
                  <a:srgbClr val="0070C0"/>
                </a:solidFill>
              </a:rPr>
              <a:t>If the </a:t>
            </a:r>
            <a:r>
              <a:rPr lang="en-GB" sz="2400" dirty="0">
                <a:solidFill>
                  <a:srgbClr val="0070C0"/>
                </a:solidFill>
              </a:rPr>
              <a:t>repository </a:t>
            </a:r>
            <a:r>
              <a:rPr lang="en-GB" sz="2400">
                <a:solidFill>
                  <a:srgbClr val="0070C0"/>
                </a:solidFill>
              </a:rPr>
              <a:t>permits embargo, deposit your data </a:t>
            </a:r>
            <a:r>
              <a:rPr lang="en-GB" sz="2400" dirty="0">
                <a:solidFill>
                  <a:srgbClr val="0070C0"/>
                </a:solidFill>
              </a:rPr>
              <a:t>as soon as they are obtained </a:t>
            </a:r>
            <a:br>
              <a:rPr lang="en-GB" sz="2400" dirty="0">
                <a:solidFill>
                  <a:srgbClr val="0070C0"/>
                </a:solidFill>
              </a:rPr>
            </a:br>
            <a:r>
              <a:rPr lang="en-GB" sz="2400" dirty="0">
                <a:solidFill>
                  <a:srgbClr val="0070C0"/>
                </a:solidFill>
              </a:rPr>
              <a:t>(especially if analysed by 3</a:t>
            </a:r>
            <a:r>
              <a:rPr lang="en-GB" sz="2400" baseline="30000" dirty="0">
                <a:solidFill>
                  <a:srgbClr val="0070C0"/>
                </a:solidFill>
              </a:rPr>
              <a:t>rd</a:t>
            </a:r>
            <a:r>
              <a:rPr lang="en-GB" sz="2400" dirty="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t>
            </a:r>
            <a:r>
              <a:rPr lang="en-GB" sz="2400">
                <a:solidFill>
                  <a:srgbClr val="0070C0"/>
                </a:solidFill>
              </a:rPr>
              <a:t>a 'mainstream</a:t>
            </a:r>
            <a:r>
              <a:rPr lang="en-GB" sz="2400" dirty="0">
                <a:solidFill>
                  <a:srgbClr val="0070C0"/>
                </a:solidFill>
              </a:rPr>
              <a:t>'</a:t>
            </a:r>
            <a:r>
              <a:rPr lang="en-GB" sz="2400">
                <a:solidFill>
                  <a:srgbClr val="0070C0"/>
                </a:solidFill>
              </a:rPr>
              <a:t> one</a:t>
            </a:r>
            <a:r>
              <a:rPr lang="pl-PL" sz="2400">
                <a:solidFill>
                  <a:srgbClr val="0070C0"/>
                </a:solidFill>
              </a:rPr>
              <a:t> (</a:t>
            </a:r>
            <a:r>
              <a:rPr lang="en-GB" sz="2400">
                <a:solidFill>
                  <a:srgbClr val="0070C0"/>
                </a:solidFill>
              </a:rPr>
              <a:t>for </a:t>
            </a:r>
            <a:r>
              <a:rPr lang="pl-PL" sz="2400">
                <a:solidFill>
                  <a:srgbClr val="0070C0"/>
                </a:solidFill>
              </a:rPr>
              <a:t>better </a:t>
            </a:r>
            <a:r>
              <a:rPr lang="en-GB" sz="2400">
                <a:solidFill>
                  <a:srgbClr val="0070C0"/>
                </a:solidFill>
              </a:rPr>
              <a:t>findability</a:t>
            </a:r>
            <a:r>
              <a:rPr lang="pl-PL" sz="2400">
                <a:solidFill>
                  <a:srgbClr val="0070C0"/>
                </a:solidFill>
              </a:rPr>
              <a:t>)</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Cross link repositories’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683694" y="1176459"/>
            <a:ext cx="8837169" cy="4832092"/>
          </a:xfrm>
          <a:prstGeom prst="rect">
            <a:avLst/>
          </a:prstGeom>
          <a:noFill/>
        </p:spPr>
        <p:txBody>
          <a:bodyPr wrap="square">
            <a:spAutoFit/>
          </a:bodyPr>
          <a:lstStyle/>
          <a:p>
            <a:r>
              <a:rPr lang="en-GB" sz="2800" dirty="0">
                <a:solidFill>
                  <a:srgbClr val="0070C0"/>
                </a:solidFill>
              </a:rPr>
              <a:t>Research data repositories are online databases that enable the preservation, curation and publication of research ‘products’:</a:t>
            </a:r>
          </a:p>
          <a:p>
            <a:pPr marL="457200" indent="-457200">
              <a:lnSpc>
                <a:spcPct val="200000"/>
              </a:lnSpc>
              <a:buFont typeface="Arial" panose="020B0604020202020204" pitchFamily="34" charset="0"/>
              <a:buChar char="•"/>
            </a:pPr>
            <a:r>
              <a:rPr lang="pl-PL" sz="2800" dirty="0">
                <a:solidFill>
                  <a:srgbClr val="0070C0"/>
                </a:solidFill>
              </a:rPr>
              <a:t>data</a:t>
            </a:r>
            <a:r>
              <a:rPr lang="en-GB" sz="2800" dirty="0">
                <a:solidFill>
                  <a:srgbClr val="0070C0"/>
                </a:solidFill>
              </a:rPr>
              <a:t>sets</a:t>
            </a:r>
          </a:p>
          <a:p>
            <a:pPr marL="457200" indent="-457200">
              <a:lnSpc>
                <a:spcPct val="200000"/>
              </a:lnSpc>
              <a:buFont typeface="Arial" panose="020B0604020202020204" pitchFamily="34" charset="0"/>
              <a:buChar char="•"/>
            </a:pPr>
            <a:r>
              <a:rPr lang="pl-PL" sz="2800" dirty="0">
                <a:solidFill>
                  <a:srgbClr val="0070C0"/>
                </a:solidFill>
              </a:rPr>
              <a:t>code</a:t>
            </a:r>
          </a:p>
          <a:p>
            <a:pPr marL="457200" indent="-457200">
              <a:lnSpc>
                <a:spcPct val="200000"/>
              </a:lnSpc>
              <a:buFont typeface="Arial" panose="020B0604020202020204" pitchFamily="34" charset="0"/>
              <a:buChar char="•"/>
            </a:pPr>
            <a:r>
              <a:rPr lang="en-GB" sz="2800" dirty="0">
                <a:solidFill>
                  <a:srgbClr val="0070C0"/>
                </a:solidFill>
              </a:rPr>
              <a:t>p</a:t>
            </a:r>
            <a:r>
              <a:rPr lang="pl-PL" sz="2800" dirty="0">
                <a:solidFill>
                  <a:srgbClr val="0070C0"/>
                </a:solidFill>
              </a:rPr>
              <a:t>rotocols</a:t>
            </a:r>
          </a:p>
          <a:p>
            <a:pPr marL="457200" indent="-457200">
              <a:lnSpc>
                <a:spcPct val="200000"/>
              </a:lnSpc>
              <a:buFont typeface="Arial" panose="020B0604020202020204" pitchFamily="34" charset="0"/>
              <a:buChar char="•"/>
            </a:pPr>
            <a:r>
              <a:rPr lang="en-GB" sz="2800" dirty="0">
                <a:solidFill>
                  <a:srgbClr val="0070C0"/>
                </a:solidFill>
              </a:rPr>
              <a:t>description of biological materials</a:t>
            </a: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7140" y="2318806"/>
            <a:ext cx="1273699" cy="1273699"/>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50941" y="2955655"/>
            <a:ext cx="1527248" cy="1527248"/>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44079" y="4054627"/>
            <a:ext cx="1287440" cy="1287440"/>
          </a:xfrm>
          <a:prstGeom prst="rect">
            <a:avLst/>
          </a:prstGeom>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36656" y="4482903"/>
            <a:ext cx="1562870" cy="156287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1" y="1774196"/>
            <a:ext cx="10388096" cy="4708981"/>
          </a:xfrm>
          <a:prstGeom prst="rect">
            <a:avLst/>
          </a:prstGeom>
        </p:spPr>
        <p:txBody>
          <a:bodyPr wrap="square" lIns="91440" tIns="45720" rIns="91440" bIns="45720" anchor="t">
            <a:spAutoFit/>
          </a:bodyPr>
          <a:lstStyle/>
          <a:p>
            <a:pPr marL="285750" indent="-285750">
              <a:lnSpc>
                <a:spcPct val="250000"/>
              </a:lnSpc>
              <a:buFont typeface="Arial" panose="020B0604020202020204" pitchFamily="34" charset="0"/>
              <a:buChar char="•"/>
            </a:pPr>
            <a:r>
              <a:rPr lang="en-GB" sz="2400" dirty="0">
                <a:solidFill>
                  <a:srgbClr val="0070C0"/>
                </a:solidFill>
              </a:rPr>
              <a:t>Dryad		https://datadryad.org </a:t>
            </a:r>
            <a:endParaRPr lang="pl-PL" sz="2400" dirty="0">
              <a:solidFill>
                <a:srgbClr val="0070C0"/>
              </a:solidFill>
            </a:endParaRPr>
          </a:p>
          <a:p>
            <a:pPr marL="285750" indent="-285750">
              <a:lnSpc>
                <a:spcPct val="250000"/>
              </a:lnSpc>
              <a:buFont typeface="Arial" panose="020B0604020202020204" pitchFamily="34" charset="0"/>
              <a:buChar char="•"/>
            </a:pPr>
            <a:r>
              <a:rPr lang="en-GB" sz="2400" dirty="0" err="1">
                <a:solidFill>
                  <a:srgbClr val="0070C0"/>
                </a:solidFill>
              </a:rPr>
              <a:t>Zenodo</a:t>
            </a:r>
            <a:r>
              <a:rPr lang="en-GB" sz="2400" dirty="0">
                <a:solidFill>
                  <a:srgbClr val="0070C0"/>
                </a:solidFill>
              </a:rPr>
              <a:t>		https://zenodo.org </a:t>
            </a:r>
            <a:endParaRPr lang="pl-PL" sz="2400" dirty="0">
              <a:solidFill>
                <a:srgbClr val="0070C0"/>
              </a:solidFill>
            </a:endParaRPr>
          </a:p>
          <a:p>
            <a:pPr marL="285750" indent="-285750">
              <a:lnSpc>
                <a:spcPct val="250000"/>
              </a:lnSpc>
              <a:buFont typeface="Arial" panose="020B0604020202020204" pitchFamily="34" charset="0"/>
              <a:buChar char="•"/>
            </a:pPr>
            <a:r>
              <a:rPr lang="en-GB" sz="2400" dirty="0" err="1">
                <a:solidFill>
                  <a:srgbClr val="0070C0"/>
                </a:solidFill>
              </a:rPr>
              <a:t>FigShare</a:t>
            </a:r>
            <a:r>
              <a:rPr lang="en-GB" sz="2400" dirty="0">
                <a:solidFill>
                  <a:srgbClr val="0070C0"/>
                </a:solidFill>
              </a:rPr>
              <a:t>		https://figshare.com </a:t>
            </a:r>
            <a:endParaRPr lang="pl-PL" sz="2400" dirty="0">
              <a:solidFill>
                <a:srgbClr val="0070C0"/>
              </a:solidFill>
            </a:endParaRPr>
          </a:p>
          <a:p>
            <a:pPr marL="285750" indent="-285750">
              <a:lnSpc>
                <a:spcPct val="250000"/>
              </a:lnSpc>
              <a:buFont typeface="Arial" panose="020B0604020202020204" pitchFamily="34" charset="0"/>
              <a:buChar char="•"/>
            </a:pPr>
            <a:r>
              <a:rPr lang="en-GB" sz="2400" dirty="0">
                <a:solidFill>
                  <a:srgbClr val="0070C0"/>
                </a:solidFill>
              </a:rPr>
              <a:t>Harvard </a:t>
            </a:r>
            <a:r>
              <a:rPr lang="en-GB" sz="2400" dirty="0" err="1">
                <a:solidFill>
                  <a:srgbClr val="0070C0"/>
                </a:solidFill>
              </a:rPr>
              <a:t>Dataverse</a:t>
            </a:r>
            <a:r>
              <a:rPr lang="en-GB" sz="2400" dirty="0">
                <a:solidFill>
                  <a:srgbClr val="0070C0"/>
                </a:solidFill>
              </a:rPr>
              <a:t>	</a:t>
            </a:r>
            <a:r>
              <a:rPr lang="en-GB" sz="2400" dirty="0">
                <a:solidFill>
                  <a:srgbClr val="0070C0"/>
                </a:solidFill>
                <a:hlinkClick r:id="rId4"/>
              </a:rPr>
              <a:t>https://dataverse.harvard.edu</a:t>
            </a:r>
            <a:endParaRPr lang="en-GB" sz="2400" dirty="0">
              <a:solidFill>
                <a:srgbClr val="0070C0"/>
              </a:solidFill>
            </a:endParaRPr>
          </a:p>
          <a:p>
            <a:pPr marL="285750" indent="-285750">
              <a:lnSpc>
                <a:spcPct val="250000"/>
              </a:lnSpc>
              <a:buFont typeface="Arial" panose="020B0604020202020204" pitchFamily="34" charset="0"/>
              <a:buChar char="•"/>
            </a:pPr>
            <a:r>
              <a:rPr lang="en-GB" sz="2400" dirty="0">
                <a:solidFill>
                  <a:srgbClr val="0070C0"/>
                </a:solidFill>
              </a:rPr>
              <a:t>and your Institutional repository.</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684512" y="2166899"/>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7315472" y="275643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7414" y="3758754"/>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00971" y="4659436"/>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Exercise 1. </a:t>
            </a:r>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en-GB" sz="4000" dirty="0">
                <a:solidFill>
                  <a:srgbClr val="0070C0"/>
                </a:solidFill>
              </a:rPr>
              <a:t>1a. Dataset description</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sz="4400" dirty="0">
                <a:solidFill>
                  <a:srgbClr val="0070C0"/>
                </a:solidFill>
              </a:rPr>
              <a:t>Exercise</a:t>
            </a:r>
            <a:r>
              <a:rPr lang="en-GB" sz="4400" dirty="0">
                <a:solidFill>
                  <a:srgbClr val="0070C0"/>
                </a:solidFill>
              </a:rPr>
              <a:t> </a:t>
            </a:r>
            <a:r>
              <a:rPr lang="en-GB" dirty="0"/>
              <a:t>1b. </a:t>
            </a:r>
            <a:r>
              <a:rPr lang="pl-PL" dirty="0">
                <a:solidFill>
                  <a:srgbClr val="0070C0"/>
                </a:solidFill>
              </a:rPr>
              <a:t>Dataset discovery</a:t>
            </a:r>
            <a:endParaRPr lang="en-GB"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a:t>
            </a:r>
            <a:r>
              <a:rPr lang="en-GB" sz="2400" b="0" i="0">
                <a:solidFill>
                  <a:srgbClr val="333333"/>
                </a:solidFill>
                <a:effectLst/>
                <a:latin typeface="Ubuntu"/>
              </a:rPr>
              <a:t>from your paper</a:t>
            </a:r>
            <a:r>
              <a:rPr lang="en-GB" sz="2400" b="0" i="0" dirty="0">
                <a:solidFill>
                  <a:srgbClr val="333333"/>
                </a:solidFill>
                <a:effectLst/>
                <a:latin typeface="Ubuntu"/>
              </a:rPr>
              <a:t>. It gives access to all files, allowing you to cite the data as well (or instead of) </a:t>
            </a:r>
            <a:r>
              <a:rPr lang="en-GB" sz="2400" b="0" i="0">
                <a:solidFill>
                  <a:srgbClr val="333333"/>
                </a:solidFill>
                <a:effectLst/>
                <a:latin typeface="Ubuntu"/>
              </a:rPr>
              <a:t>the paper. </a:t>
            </a:r>
          </a:p>
          <a:p>
            <a:endParaRPr lang="en-GB" sz="2400">
              <a:solidFill>
                <a:srgbClr val="333333"/>
              </a:solidFill>
              <a:latin typeface="Ubuntu"/>
            </a:endParaRPr>
          </a:p>
          <a:p>
            <a:r>
              <a:rPr lang="en-GB" sz="2400" b="0" i="0">
                <a:solidFill>
                  <a:srgbClr val="333333"/>
                </a:solidFill>
                <a:effectLst/>
                <a:latin typeface="Ubuntu"/>
              </a:rPr>
              <a:t>However</a:t>
            </a:r>
            <a:r>
              <a:rPr lang="en-GB" sz="2400" b="0" i="0" dirty="0">
                <a:solidFill>
                  <a:srgbClr val="333333"/>
                </a:solidFill>
                <a:effectLst/>
                <a:latin typeface="Ubuntu"/>
              </a:rPr>
              <a:t>, it is not (always) good for discovery, and does not </a:t>
            </a:r>
            <a:r>
              <a:rPr lang="en-GB" sz="2400" b="0" i="0">
                <a:solidFill>
                  <a:srgbClr val="333333"/>
                </a:solidFill>
                <a:effectLst/>
                <a:latin typeface="Ubuntu"/>
              </a:rPr>
              <a:t>enforce metadata standards, except that a very few </a:t>
            </a:r>
            <a:r>
              <a:rPr lang="pl-PL" sz="2400" b="0" i="0">
                <a:solidFill>
                  <a:srgbClr val="333333"/>
                </a:solidFill>
                <a:effectLst/>
                <a:latin typeface="Ubuntu"/>
              </a:rPr>
              <a:t>m</a:t>
            </a:r>
            <a:r>
              <a:rPr lang="en-GB" sz="2400" b="0" i="0">
                <a:solidFill>
                  <a:srgbClr val="333333"/>
                </a:solidFill>
                <a:effectLst/>
                <a:latin typeface="Ubuntu"/>
              </a:rPr>
              <a:t>etadata fields are mandatory! </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4708981"/>
          </a:xfrm>
          <a:prstGeom prst="rect">
            <a:avLst/>
          </a:prstGeom>
        </p:spPr>
        <p:txBody>
          <a:bodyPr wrap="square">
            <a:spAutoFit/>
          </a:bodyPr>
          <a:lstStyle/>
          <a:p>
            <a:pPr marL="285750" indent="-285750">
              <a:lnSpc>
                <a:spcPct val="250000"/>
              </a:lnSpc>
              <a:buFont typeface="Arial" panose="020B0604020202020204" pitchFamily="34" charset="0"/>
              <a:buChar char="•"/>
              <a:tabLst>
                <a:tab pos="2241550" algn="l"/>
              </a:tabLst>
            </a:pPr>
            <a:r>
              <a:rPr lang="en-GB" sz="2400" dirty="0" err="1">
                <a:solidFill>
                  <a:srgbClr val="0070C0"/>
                </a:solidFill>
              </a:rPr>
              <a:t>UniProt</a:t>
            </a:r>
            <a:r>
              <a:rPr lang="en-GB" sz="2400" dirty="0">
                <a:solidFill>
                  <a:srgbClr val="0070C0"/>
                </a:solidFill>
              </a:rPr>
              <a:t>	https://www.uniprot.org – protein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dirty="0" err="1">
                <a:solidFill>
                  <a:srgbClr val="0070C0"/>
                </a:solidFill>
              </a:rPr>
              <a:t>GenBank</a:t>
            </a:r>
            <a:r>
              <a:rPr lang="en-GB" sz="2400" dirty="0">
                <a:solidFill>
                  <a:srgbClr val="0070C0"/>
                </a:solidFill>
              </a:rPr>
              <a:t>	https://www.ncbi.nlm.nih.gov/genbank – sequence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dirty="0">
                <a:solidFill>
                  <a:srgbClr val="0070C0"/>
                </a:solidFill>
              </a:rPr>
              <a:t>GitHub	https://github.com – for code</a:t>
            </a:r>
          </a:p>
          <a:p>
            <a:pPr marL="285750" indent="-285750">
              <a:lnSpc>
                <a:spcPct val="250000"/>
              </a:lnSpc>
              <a:buFont typeface="Arial" panose="020B0604020202020204" pitchFamily="34" charset="0"/>
              <a:buChar char="•"/>
              <a:tabLst>
                <a:tab pos="2241550" algn="l"/>
              </a:tabLst>
            </a:pPr>
            <a:r>
              <a:rPr lang="en-GB" sz="2400" dirty="0" err="1">
                <a:solidFill>
                  <a:srgbClr val="0070C0"/>
                </a:solidFill>
              </a:rPr>
              <a:t>MetaboLights</a:t>
            </a:r>
            <a:r>
              <a:rPr lang="en-GB" sz="2400" dirty="0">
                <a:solidFill>
                  <a:srgbClr val="0070C0"/>
                </a:solidFill>
              </a:rPr>
              <a:t>	https://www.ebi.ac.uk/metabolights – metabolomics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endParaRPr lang="en-GB"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861" y="1803518"/>
            <a:ext cx="1994778" cy="913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159" y="2812762"/>
            <a:ext cx="1776220" cy="8881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027831" y="3477296"/>
            <a:ext cx="2219412" cy="12484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7426" y="5190184"/>
            <a:ext cx="2885968" cy="115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5366</TotalTime>
  <Words>1158</Words>
  <Application>Microsoft Office PowerPoint</Application>
  <PresentationFormat>Widescreen</PresentationFormat>
  <Paragraphs>105</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Exercise 1. Public record</vt:lpstr>
      <vt:lpstr>Exercise 1b. Dataset discovery</vt:lpstr>
      <vt:lpstr>Dataset discovery - Solution</vt:lpstr>
      <vt:lpstr>“domain” (type) specific repositories</vt:lpstr>
      <vt:lpstr>Advantages of domain specific repositories</vt:lpstr>
      <vt:lpstr>Exercise 2.  Domain specific repositories</vt:lpstr>
      <vt:lpstr>PowerPoint Presentation</vt:lpstr>
      <vt:lpstr>Finding repositories – use recommendations</vt:lpstr>
      <vt:lpstr>Finding repositories</vt:lpstr>
      <vt:lpstr>Exercise 3. Finding a repository</vt:lpstr>
      <vt:lpstr>Finding repository - Solution</vt:lpstr>
      <vt:lpstr>Evaluating a data repository</vt:lpstr>
      <vt:lpstr>Exercise 4. Using repositories</vt:lpstr>
      <vt:lpstr>Repositories Summary</vt:lpstr>
      <vt:lpstr>Repositories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Livia Scorza</cp:lastModifiedBy>
  <cp:revision>120</cp:revision>
  <dcterms:created xsi:type="dcterms:W3CDTF">2021-06-07T08:35:11Z</dcterms:created>
  <dcterms:modified xsi:type="dcterms:W3CDTF">2024-01-15T12:23:38Z</dcterms:modified>
</cp:coreProperties>
</file>