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79" r:id="rId7"/>
    <p:sldId id="260" r:id="rId8"/>
    <p:sldId id="261" r:id="rId9"/>
    <p:sldId id="265" r:id="rId10"/>
    <p:sldId id="268" r:id="rId11"/>
    <p:sldId id="269" r:id="rId12"/>
    <p:sldId id="272" r:id="rId13"/>
    <p:sldId id="271" r:id="rId14"/>
    <p:sldId id="274" r:id="rId15"/>
    <p:sldId id="273" r:id="rId16"/>
    <p:sldId id="266" r:id="rId17"/>
    <p:sldId id="277" r:id="rId18"/>
    <p:sldId id="278"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02" d="100"/>
          <a:sy n="102" d="100"/>
        </p:scale>
        <p:origin x="552"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11/08/2022</a:t>
            </a:fld>
            <a:endParaRPr lang="en-GB" dirty="0"/>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11/08/2022</a:t>
            </a:fld>
            <a:endParaRPr lang="en-GB" dirty="0"/>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11/08/2022</a:t>
            </a:fld>
            <a:endParaRPr lang="en-GB" dirty="0"/>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11/08/2022</a:t>
            </a:fld>
            <a:endParaRPr lang="en-GB" dirty="0"/>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11/08/2022</a:t>
            </a:fld>
            <a:endParaRPr lang="en-GB" dirty="0"/>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11/08/2022</a:t>
            </a:fld>
            <a:endParaRPr lang="en-GB" dirty="0"/>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11/08/2022</a:t>
            </a:fld>
            <a:endParaRPr lang="en-GB" dirty="0"/>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11/08/2022</a:t>
            </a:fld>
            <a:endParaRPr lang="en-GB" dirty="0"/>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11/08/2022</a:t>
            </a:fld>
            <a:endParaRPr lang="en-GB" dirty="0"/>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11/08/2022</a:t>
            </a:fld>
            <a:endParaRPr lang="en-GB" dirty="0"/>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11/08/2022</a:t>
            </a:fld>
            <a:endParaRPr lang="en-GB" dirty="0"/>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11/08/2022</a:t>
            </a:fld>
            <a:endParaRPr lang="en-GB" dirty="0"/>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s://zenodo.org/" TargetMode="External"/><Relationship Id="rId7" Type="http://schemas.openxmlformats.org/officeDocument/2006/relationships/hyperlink" Target="https://www.ncbi.nlm.nih.gov/genbank/" TargetMode="External"/><Relationship Id="rId2" Type="http://schemas.openxmlformats.org/officeDocument/2006/relationships/hyperlink" Target="https://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s://dataverse.org/" TargetMode="External"/><Relationship Id="rId4" Type="http://schemas.openxmlformats.org/officeDocument/2006/relationships/hyperlink" Target="https://figshare.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4" Type="http://schemas.openxmlformats.org/officeDocument/2006/relationships/hyperlink" Target="http://identifiers.org/SO:000016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upload.wikimedia.org/wikipedia/commons/thumb/a/aa/FAIR_data_principles.jpg/800px-FAIR_data_principles.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rPr>
              <a:t>Dryad</a:t>
            </a:r>
            <a:r>
              <a:rPr lang="en-GB" sz="2400" dirty="0">
                <a:solidFill>
                  <a:srgbClr val="0070C0"/>
                </a:solidFill>
              </a:rPr>
              <a:t>, </a:t>
            </a:r>
            <a:r>
              <a:rPr lang="en-GB" sz="2400" dirty="0">
                <a:solidFill>
                  <a:srgbClr val="0070C0"/>
                </a:solidFill>
                <a:hlinkClick r:id="rId3"/>
              </a:rPr>
              <a:t>Zenodo</a:t>
            </a:r>
            <a:r>
              <a:rPr lang="en-GB" sz="2400" dirty="0">
                <a:solidFill>
                  <a:srgbClr val="0070C0"/>
                </a:solidFill>
              </a:rPr>
              <a:t>, </a:t>
            </a:r>
            <a:r>
              <a:rPr lang="en-GB" sz="2400" dirty="0">
                <a:solidFill>
                  <a:srgbClr val="0070C0"/>
                </a:solidFill>
                <a:hlinkClick r:id="rId4"/>
              </a:rPr>
              <a:t>FigShare</a:t>
            </a:r>
            <a:r>
              <a:rPr lang="en-GB" sz="2400" dirty="0">
                <a:solidFill>
                  <a:srgbClr val="0070C0"/>
                </a:solidFill>
              </a:rPr>
              <a:t>, </a:t>
            </a:r>
            <a:r>
              <a:rPr lang="en-GB" sz="2400" dirty="0">
                <a:solidFill>
                  <a:srgbClr val="0070C0"/>
                </a:solidFill>
                <a:hlinkClick r:id="rId5"/>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ahyp="http://schemas.microsoft.com/office/drawing/2018/hyperlinkcolor" xmlns=""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ahyp="http://schemas.microsoft.com/office/drawing/2018/hyperlinkcolor" xmlns=""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ahyp="http://schemas.microsoft.com/office/drawing/2018/hyperlinkcolor" xmlns=""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lnSpcReduction="10000"/>
          </a:bodyPr>
          <a:lstStyle/>
          <a:p>
            <a:pPr marL="0" indent="0">
              <a:buNone/>
            </a:pPr>
            <a:r>
              <a:rPr lang="en-GB" dirty="0"/>
              <a:t>A persistent identifier is a long-lasting reference to a digital resource</a:t>
            </a:r>
            <a:r>
              <a:rPr lang="en-GB" dirty="0" smtClean="0"/>
              <a:t>.</a:t>
            </a:r>
          </a:p>
          <a:p>
            <a:pPr marL="0" indent="0">
              <a:buNone/>
            </a:pPr>
            <a:endParaRPr lang="en-GB" dirty="0"/>
          </a:p>
          <a:p>
            <a:pPr marL="0" indent="0">
              <a:buNone/>
            </a:pPr>
            <a:r>
              <a:rPr lang="en-GB" dirty="0" smtClean="0"/>
              <a:t>Digital </a:t>
            </a:r>
            <a:r>
              <a:rPr lang="en-GB" dirty="0"/>
              <a:t>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a:t>
            </a:r>
            <a:r>
              <a:rPr lang="en-GB" dirty="0">
                <a:solidFill>
                  <a:srgbClr val="7030A0"/>
                </a:solidFill>
                <a:hlinkClick r:id="rId3"/>
              </a:rPr>
              <a:t>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a:t>http</a:t>
            </a:r>
            <a:r>
              <a:rPr lang="en-GB" smtClean="0"/>
              <a:t>://&lt;repository.address&gt;/&lt;identifier&gt;.</a:t>
            </a:r>
            <a:endParaRPr lang="en-GB" dirty="0"/>
          </a:p>
          <a:p>
            <a:pPr marL="0" indent="0">
              <a:buNone/>
            </a:pPr>
            <a:endParaRPr lang="en-GB" dirty="0">
              <a:hlinkClick r:id="rId4"/>
            </a:endParaRPr>
          </a:p>
          <a:p>
            <a:pPr marL="0" indent="0">
              <a:buNone/>
            </a:pPr>
            <a:r>
              <a:rPr lang="en-GB" dirty="0">
                <a:hlinkClick r:id="rId4"/>
              </a:rPr>
              <a:t>http://identifiers.org/</a:t>
            </a:r>
            <a:r>
              <a:rPr lang="en-GB" dirty="0">
                <a:solidFill>
                  <a:srgbClr val="7030A0"/>
                </a:solidFill>
                <a:hlinkClick r:id="rId4"/>
              </a:rPr>
              <a:t>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standard or open-source </a:t>
            </a:r>
            <a:r>
              <a:rPr lang="en-GB" dirty="0" smtClean="0"/>
              <a:t>file </a:t>
            </a:r>
            <a:r>
              <a:rPr lang="en-GB" dirty="0"/>
              <a:t>formats where possible </a:t>
            </a:r>
            <a:r>
              <a:rPr lang="en-GB" dirty="0" smtClean="0"/>
              <a:t>(domain </a:t>
            </a:r>
            <a:r>
              <a:rPr lang="en-GB" dirty="0"/>
              <a:t>specific)</a:t>
            </a:r>
          </a:p>
          <a:p>
            <a:r>
              <a:rPr lang="pl-PL" dirty="0"/>
              <a:t>U</a:t>
            </a:r>
            <a:r>
              <a:rPr lang="en-GB" dirty="0"/>
              <a:t>se .csv or .xlsx </a:t>
            </a:r>
            <a:r>
              <a:rPr lang="en-GB" dirty="0" smtClean="0"/>
              <a:t>files </a:t>
            </a:r>
            <a:r>
              <a:rPr lang="en-GB" dirty="0"/>
              <a:t>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Snapgene to Genbank/SBOL, microscopy multistack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smtClean="0"/>
              <a:t>follow </a:t>
            </a:r>
            <a:r>
              <a:rPr lang="en-GB" dirty="0"/>
              <a:t>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a:t>
            </a:r>
            <a:r>
              <a:rPr lang="en-GB"/>
              <a:t>terms </a:t>
            </a:r>
            <a:r>
              <a:rPr lang="en-GB" smtClean="0"/>
              <a:t>under </a:t>
            </a:r>
            <a:r>
              <a:rPr lang="en-GB" dirty="0"/>
              <a:t>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54592" y="6465579"/>
            <a:ext cx="1535357" cy="307777"/>
          </a:xfrm>
          <a:prstGeom prst="rect">
            <a:avLst/>
          </a:prstGeom>
          <a:noFill/>
        </p:spPr>
        <p:txBody>
          <a:bodyPr wrap="none" rtlCol="0">
            <a:spAutoFit/>
          </a:bodyPr>
          <a:lstStyle/>
          <a:p>
            <a:r>
              <a:rPr lang="en-GB" sz="1400"/>
              <a:t>Image: </a:t>
            </a:r>
            <a:r>
              <a:rPr lang="en-GB" sz="1400" smtClean="0"/>
              <a:t>See Credits</a:t>
            </a:r>
            <a:endParaRPr lang="en-GB" sz="1400" dirty="0"/>
          </a:p>
        </p:txBody>
      </p:sp>
    </p:spTree>
    <p:extLst>
      <p:ext uri="{BB962C8B-B14F-4D97-AF65-F5344CB8AC3E}">
        <p14:creationId xmlns:p14="http://schemas.microsoft.com/office/powerpoint/2010/main" val="3383671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dirty="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Credits</a:t>
            </a:r>
            <a:endParaRPr lang="en-GB"/>
          </a:p>
        </p:txBody>
      </p:sp>
      <p:sp>
        <p:nvSpPr>
          <p:cNvPr id="3" name="Content Placeholder 2"/>
          <p:cNvSpPr>
            <a:spLocks noGrp="1"/>
          </p:cNvSpPr>
          <p:nvPr>
            <p:ph idx="1"/>
          </p:nvPr>
        </p:nvSpPr>
        <p:spPr/>
        <p:txBody>
          <a:bodyPr>
            <a:normAutofit fontScale="92500" lnSpcReduction="20000"/>
          </a:bodyPr>
          <a:lstStyle/>
          <a:p>
            <a:r>
              <a:rPr lang="en-GB" smtClean="0"/>
              <a:t>Research data MANTRA ('Research Data Management training'), University of Edinburgh </a:t>
            </a:r>
            <a:br>
              <a:rPr lang="en-GB" smtClean="0"/>
            </a:br>
            <a:r>
              <a:rPr lang="en-GB"/>
              <a:t>https</a:t>
            </a:r>
            <a:r>
              <a:rPr lang="en-GB"/>
              <a:t>://</a:t>
            </a:r>
            <a:r>
              <a:rPr lang="en-GB" smtClean="0"/>
              <a:t>mantra.ed.ac.uk</a:t>
            </a:r>
            <a:br>
              <a:rPr lang="en-GB" smtClean="0"/>
            </a:br>
            <a:endParaRPr lang="en-GB" smtClean="0"/>
          </a:p>
          <a:p>
            <a:r>
              <a:rPr lang="en-GB" smtClean="0"/>
              <a:t>Histology image - Elizabeth </a:t>
            </a:r>
            <a:r>
              <a:rPr lang="en-GB"/>
              <a:t>Graham; Julie Moss; Nick Burton; Yogmatee Roochun; Chris Armit; Lorna Richardson; Richard Baldock. (2015). eHistology Kaufman Atlas Plate 04 image l, [image]. University of Edinburgh. College of Medicine and Veterinary Medicine. https://doi.org/10.7488/ds/423.</a:t>
            </a:r>
          </a:p>
          <a:p>
            <a:pPr marL="0" indent="0">
              <a:buNone/>
            </a:pPr>
            <a:endParaRPr lang="en-GB" smtClean="0"/>
          </a:p>
          <a:p>
            <a:r>
              <a:rPr lang="en-GB" smtClean="0"/>
              <a:t>FAIR </a:t>
            </a:r>
            <a:r>
              <a:rPr lang="en-GB" smtClean="0"/>
              <a:t>logo - </a:t>
            </a:r>
            <a:r>
              <a:rPr lang="en-GB"/>
              <a:t>SangyaPundir, CC BY-SA 4.0 via Wikimedia Commons </a:t>
            </a:r>
            <a:br>
              <a:rPr lang="en-GB"/>
            </a:br>
            <a:r>
              <a:rPr lang="en-GB">
                <a:hlinkClick r:id="rId2"/>
              </a:rPr>
              <a:t>https://</a:t>
            </a:r>
            <a:r>
              <a:rPr lang="en-GB" smtClean="0">
                <a:hlinkClick r:id="rId2"/>
              </a:rPr>
              <a:t>upload.wikimedia.org/wikipedia/commons/thumb/a/aa/FAIR_data_principles.jpg/800px-FAIR_data_principles.jpg</a:t>
            </a:r>
            <a:r>
              <a:rPr lang="en-GB" smtClean="0"/>
              <a:t> </a:t>
            </a:r>
            <a:endParaRPr lang="en-GB"/>
          </a:p>
          <a:p>
            <a:endParaRPr lang="en-GB"/>
          </a:p>
        </p:txBody>
      </p:sp>
    </p:spTree>
    <p:extLst>
      <p:ext uri="{BB962C8B-B14F-4D97-AF65-F5344CB8AC3E}">
        <p14:creationId xmlns:p14="http://schemas.microsoft.com/office/powerpoint/2010/main" val="216778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What is research data? </a:t>
            </a:r>
            <a:endParaRPr lang="en-GB"/>
          </a:p>
        </p:txBody>
      </p:sp>
      <p:sp>
        <p:nvSpPr>
          <p:cNvPr id="3" name="Content Placeholder 2"/>
          <p:cNvSpPr>
            <a:spLocks noGrp="1"/>
          </p:cNvSpPr>
          <p:nvPr>
            <p:ph idx="1"/>
          </p:nvPr>
        </p:nvSpPr>
        <p:spPr/>
        <p:txBody>
          <a:bodyPr/>
          <a:lstStyle/>
          <a:p>
            <a:pPr marL="0" indent="0">
              <a:buNone/>
            </a:pPr>
            <a:r>
              <a:rPr lang="en-GB"/>
              <a:t>"Research </a:t>
            </a:r>
            <a:r>
              <a:rPr lang="en-GB"/>
              <a:t>data </a:t>
            </a:r>
            <a:r>
              <a:rPr lang="en-GB" smtClean="0"/>
              <a:t>[is] </a:t>
            </a:r>
            <a:r>
              <a:rPr lang="en-GB"/>
              <a:t>collected, observed or generated for the purpose of analysis, to produce and validate original research results</a:t>
            </a:r>
            <a:r>
              <a:rPr lang="en-GB"/>
              <a:t>... </a:t>
            </a:r>
            <a:r>
              <a:rPr lang="en-GB" smtClean="0"/>
              <a:t/>
            </a:r>
            <a:br>
              <a:rPr lang="en-GB" smtClean="0"/>
            </a:br>
            <a:r>
              <a:rPr lang="en-GB" smtClean="0"/>
              <a:t/>
            </a:r>
            <a:br>
              <a:rPr lang="en-GB" smtClean="0"/>
            </a:br>
            <a:r>
              <a:rPr lang="en-GB" smtClean="0"/>
              <a:t>[.. ie</a:t>
            </a:r>
            <a:r>
              <a:rPr lang="en-GB"/>
              <a:t>] whatever is necessary to verify or reproduce research findings, or to gain a richer understanding </a:t>
            </a:r>
            <a:r>
              <a:rPr lang="en-GB"/>
              <a:t>of </a:t>
            </a:r>
            <a:r>
              <a:rPr lang="en-GB" smtClean="0"/>
              <a:t>them"</a:t>
            </a:r>
          </a:p>
          <a:p>
            <a:pPr marL="457200" lvl="1" indent="0">
              <a:buNone/>
            </a:pPr>
            <a:r>
              <a:rPr lang="en-GB" sz="2000" smtClean="0"/>
              <a:t/>
            </a:r>
            <a:br>
              <a:rPr lang="en-GB" sz="2000" smtClean="0"/>
            </a:br>
            <a:r>
              <a:rPr lang="en-GB" sz="2000" smtClean="0"/>
              <a:t>Research </a:t>
            </a:r>
            <a:r>
              <a:rPr lang="en-GB" sz="2000"/>
              <a:t>Data MANTRA - Research data in context, University </a:t>
            </a:r>
            <a:r>
              <a:rPr lang="en-GB" sz="2000"/>
              <a:t>of </a:t>
            </a:r>
            <a:r>
              <a:rPr lang="en-GB" sz="2000" smtClean="0"/>
              <a:t>Edinburgh</a:t>
            </a:r>
            <a:endParaRPr lang="en-GB" sz="2000"/>
          </a:p>
        </p:txBody>
      </p:sp>
    </p:spTree>
    <p:extLst>
      <p:ext uri="{BB962C8B-B14F-4D97-AF65-F5344CB8AC3E}">
        <p14:creationId xmlns:p14="http://schemas.microsoft.com/office/powerpoint/2010/main" val="374605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991694" y="435547"/>
            <a:ext cx="5613822" cy="832285"/>
          </a:xfrm>
        </p:spPr>
        <p:txBody>
          <a:bodyPr anchor="b">
            <a:normAutofit/>
          </a:bodyPr>
          <a:lstStyle/>
          <a:p>
            <a:r>
              <a:rPr lang="en-GB" sz="4000" dirty="0"/>
              <a:t>What </a:t>
            </a:r>
            <a:r>
              <a:rPr lang="en-GB" sz="4000"/>
              <a:t>is </a:t>
            </a:r>
            <a:r>
              <a:rPr lang="en-GB" sz="4000" smtClean="0"/>
              <a:t>research data</a:t>
            </a:r>
            <a:r>
              <a:rPr lang="en-GB" sz="4000" dirty="0" smtClean="0"/>
              <a:t>?</a:t>
            </a:r>
            <a:endParaRPr lang="en-GB" sz="4000" dirty="0"/>
          </a:p>
        </p:txBody>
      </p:sp>
      <p:sp>
        <p:nvSpPr>
          <p:cNvPr id="16" name="Freeform: Shape 15">
            <a:extLst>
              <a:ext uri="{FF2B5EF4-FFF2-40B4-BE49-F238E27FC236}">
                <a16:creationId xmlns:a16="http://schemas.microsoft.com/office/drawing/2014/main" id="{A94A2FC9-6D19-473C-B868-99FDB2044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991693" y="1267832"/>
            <a:ext cx="5258180" cy="4584961"/>
          </a:xfrm>
        </p:spPr>
        <p:txBody>
          <a:bodyPr anchor="t">
            <a:normAutofit fontScale="85000" lnSpcReduction="20000"/>
          </a:bodyPr>
          <a:lstStyle/>
          <a:p>
            <a:pPr marL="0" indent="0">
              <a:lnSpc>
                <a:spcPct val="120000"/>
              </a:lnSpc>
              <a:buNone/>
            </a:pPr>
            <a:r>
              <a:rPr lang="en-GB" sz="2400" dirty="0"/>
              <a:t>Data does not only mean Excel files with recorded measurements from a machine. </a:t>
            </a:r>
          </a:p>
          <a:p>
            <a:pPr marL="0" indent="0">
              <a:lnSpc>
                <a:spcPct val="120000"/>
              </a:lnSpc>
              <a:buNone/>
            </a:pPr>
            <a:r>
              <a:rPr lang="en-GB" sz="3000" b="1" dirty="0"/>
              <a:t>Data also includes:</a:t>
            </a:r>
          </a:p>
          <a:p>
            <a:pPr>
              <a:lnSpc>
                <a:spcPct val="120000"/>
              </a:lnSpc>
            </a:pPr>
            <a:r>
              <a:rPr lang="en-GB" sz="2400" dirty="0"/>
              <a:t>images, not only from microscopes</a:t>
            </a:r>
          </a:p>
          <a:p>
            <a:pPr>
              <a:lnSpc>
                <a:spcPct val="120000"/>
              </a:lnSpc>
            </a:pPr>
            <a:r>
              <a:rPr lang="en-GB" sz="2400" dirty="0"/>
              <a:t>information about biological materials, like strain or patient details</a:t>
            </a:r>
          </a:p>
          <a:p>
            <a:pPr>
              <a:lnSpc>
                <a:spcPct val="120000"/>
              </a:lnSpc>
            </a:pPr>
            <a:r>
              <a:rPr lang="en-GB" sz="2400" dirty="0"/>
              <a:t>recipes, laboratory and measurement protocols</a:t>
            </a:r>
            <a:endParaRPr lang="pl-PL" sz="2400" dirty="0"/>
          </a:p>
          <a:p>
            <a:pPr>
              <a:lnSpc>
                <a:spcPct val="120000"/>
              </a:lnSpc>
            </a:pPr>
            <a:r>
              <a:rPr lang="pl-PL" sz="2400" smtClean="0"/>
              <a:t>models</a:t>
            </a:r>
            <a:endParaRPr lang="en-GB" sz="2400" dirty="0"/>
          </a:p>
          <a:p>
            <a:pPr>
              <a:lnSpc>
                <a:spcPct val="120000"/>
              </a:lnSpc>
            </a:pPr>
            <a:r>
              <a:rPr lang="en-GB" sz="2400" dirty="0"/>
              <a:t>scripts, analysis procedures, and custom software are also considered data</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279130" y="1267832"/>
            <a:ext cx="2135083" cy="2135083"/>
          </a:xfrm>
          <a:prstGeom prst="rect">
            <a:avLst/>
          </a:prstGeom>
        </p:spPr>
      </p:pic>
    </p:spTree>
    <p:extLst>
      <p:ext uri="{BB962C8B-B14F-4D97-AF65-F5344CB8AC3E}">
        <p14:creationId xmlns:p14="http://schemas.microsoft.com/office/powerpoint/2010/main" val="517217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smtClean="0"/>
              <a:t>We're going to do an exercise looking at some real research data. </a:t>
            </a:r>
          </a:p>
          <a:p>
            <a:pPr marL="0" indent="0">
              <a:buNone/>
            </a:pPr>
            <a:endParaRPr lang="en-GB"/>
          </a:p>
          <a:p>
            <a:pPr marL="0" indent="0">
              <a:buNone/>
            </a:pPr>
            <a:endParaRPr lang="en-GB" dirty="0"/>
          </a:p>
        </p:txBody>
      </p:sp>
      <p:pic>
        <p:nvPicPr>
          <p:cNvPr id="5" name="Picture 4"/>
          <p:cNvPicPr>
            <a:picLocks noChangeAspect="1"/>
          </p:cNvPicPr>
          <p:nvPr/>
        </p:nvPicPr>
        <p:blipFill>
          <a:blip r:embed="rId2"/>
          <a:stretch>
            <a:fillRect/>
          </a:stretch>
        </p:blipFill>
        <p:spPr>
          <a:xfrm>
            <a:off x="3355158" y="2856322"/>
            <a:ext cx="4106220" cy="3150145"/>
          </a:xfrm>
          <a:prstGeom prst="rect">
            <a:avLst/>
          </a:prstGeom>
        </p:spPr>
      </p:pic>
      <p:sp>
        <p:nvSpPr>
          <p:cNvPr id="6" name="TextBox 5"/>
          <p:cNvSpPr txBox="1"/>
          <p:nvPr/>
        </p:nvSpPr>
        <p:spPr>
          <a:xfrm>
            <a:off x="1234911" y="6176963"/>
            <a:ext cx="7390615" cy="338554"/>
          </a:xfrm>
          <a:prstGeom prst="rect">
            <a:avLst/>
          </a:prstGeom>
          <a:noFill/>
        </p:spPr>
        <p:txBody>
          <a:bodyPr wrap="square" rtlCol="0">
            <a:spAutoFit/>
          </a:bodyPr>
          <a:lstStyle/>
          <a:p>
            <a:r>
              <a:rPr lang="en-GB" sz="1600" smtClean="0"/>
              <a:t>Image: Graham et al, (2015) DataShare </a:t>
            </a:r>
            <a:endParaRPr lang="en-GB" sz="1600"/>
          </a:p>
        </p:txBody>
      </p:sp>
    </p:spTree>
    <p:extLst>
      <p:ext uri="{BB962C8B-B14F-4D97-AF65-F5344CB8AC3E}">
        <p14:creationId xmlns:p14="http://schemas.microsoft.com/office/powerpoint/2010/main" val="2239218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a:t>
            </a:r>
            <a:r>
              <a:rPr lang="en-GB" dirty="0" smtClean="0"/>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find the right data table and </a:t>
            </a:r>
            <a:r>
              <a:rPr lang="en-GB" dirty="0" smtClean="0"/>
              <a:t>column</a:t>
            </a:r>
          </a:p>
          <a:p>
            <a:r>
              <a:rPr lang="pl-PL" dirty="0" smtClean="0"/>
              <a:t>Numerical </a:t>
            </a:r>
            <a:r>
              <a:rPr lang="pl-PL" dirty="0"/>
              <a:t>data in pdf not suitable for calculations</a:t>
            </a:r>
          </a:p>
          <a:p>
            <a:pPr marL="0" indent="0">
              <a:buNone/>
            </a:pPr>
            <a:endParaRPr lang="pl-PL" dirty="0"/>
          </a:p>
        </p:txBody>
      </p:sp>
    </p:spTree>
    <p:extLst>
      <p:ext uri="{BB962C8B-B14F-4D97-AF65-F5344CB8AC3E}">
        <p14:creationId xmlns:p14="http://schemas.microsoft.com/office/powerpoint/2010/main" val="860035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a:t>
            </a:r>
            <a:r>
              <a:rPr lang="en-GB"/>
              <a:t>protocol </a:t>
            </a:r>
            <a:r>
              <a:rPr lang="en-GB" smtClean="0"/>
              <a:t>was difficult </a:t>
            </a:r>
            <a:r>
              <a:rPr lang="en-GB" dirty="0"/>
              <a:t>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A55002-18C5-4D7D-B132-2D7C4273B10D}"/>
              </a:ext>
            </a:extLst>
          </p:cNvPr>
          <p:cNvSpPr txBox="1"/>
          <p:nvPr/>
        </p:nvSpPr>
        <p:spPr>
          <a:xfrm>
            <a:off x="54592" y="6465579"/>
            <a:ext cx="1535357" cy="307777"/>
          </a:xfrm>
          <a:prstGeom prst="rect">
            <a:avLst/>
          </a:prstGeom>
          <a:noFill/>
        </p:spPr>
        <p:txBody>
          <a:bodyPr wrap="none" rtlCol="0">
            <a:spAutoFit/>
          </a:bodyPr>
          <a:lstStyle/>
          <a:p>
            <a:r>
              <a:rPr lang="en-GB" sz="1400"/>
              <a:t>Image: </a:t>
            </a:r>
            <a:r>
              <a:rPr lang="en-GB" sz="1400" smtClean="0"/>
              <a:t>See Credits</a:t>
            </a:r>
            <a:endParaRPr lang="en-GB" sz="1400" dirty="0"/>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918</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Corbel</vt:lpstr>
      <vt:lpstr>Office Theme</vt:lpstr>
      <vt:lpstr>Being FAIR</vt:lpstr>
      <vt:lpstr>What is research data? </vt:lpstr>
      <vt:lpstr>What is research data?</vt:lpstr>
      <vt:lpstr>Data from publications</vt:lpstr>
      <vt:lpstr>Impossible protocol</vt:lpstr>
      <vt:lpstr>Impossible average</vt:lpstr>
      <vt:lpstr>Common problems</vt:lpstr>
      <vt:lpstr>Common problems</vt:lpstr>
      <vt:lpstr>FAIR principles</vt:lpstr>
      <vt:lpstr>FAIR principles</vt:lpstr>
      <vt:lpstr>Findable &amp; Accessible</vt:lpstr>
      <vt:lpstr>Persistent identifiers (PIDs)</vt:lpstr>
      <vt:lpstr>Interoperable</vt:lpstr>
      <vt:lpstr>Reusable</vt:lpstr>
      <vt:lpstr>Reusable</vt:lpstr>
      <vt:lpstr>FAIR and You</vt:lpstr>
      <vt:lpstr>FAIR vs Open Science</vt:lpstr>
      <vt:lpstr>FAIR quiz</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Pauline Ward</cp:lastModifiedBy>
  <cp:revision>42</cp:revision>
  <dcterms:created xsi:type="dcterms:W3CDTF">2021-05-18T22:49:39Z</dcterms:created>
  <dcterms:modified xsi:type="dcterms:W3CDTF">2022-08-11T16:16:49Z</dcterms:modified>
</cp:coreProperties>
</file>