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93" r:id="rId3"/>
    <p:sldId id="259" r:id="rId4"/>
    <p:sldId id="309" r:id="rId5"/>
    <p:sldId id="292" r:id="rId6"/>
    <p:sldId id="295" r:id="rId7"/>
    <p:sldId id="311" r:id="rId8"/>
    <p:sldId id="312" r:id="rId9"/>
    <p:sldId id="313" r:id="rId10"/>
    <p:sldId id="314" r:id="rId11"/>
    <p:sldId id="298" r:id="rId12"/>
    <p:sldId id="315" r:id="rId13"/>
    <p:sldId id="320" r:id="rId14"/>
    <p:sldId id="301" r:id="rId15"/>
    <p:sldId id="300" r:id="rId16"/>
    <p:sldId id="316" r:id="rId17"/>
    <p:sldId id="302" r:id="rId18"/>
    <p:sldId id="303" r:id="rId19"/>
    <p:sldId id="308" r:id="rId20"/>
    <p:sldId id="317" r:id="rId21"/>
    <p:sldId id="304" r:id="rId22"/>
    <p:sldId id="322" r:id="rId23"/>
    <p:sldId id="307" r:id="rId24"/>
    <p:sldId id="321"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75879" autoAdjust="0"/>
  </p:normalViewPr>
  <p:slideViewPr>
    <p:cSldViewPr snapToGrid="0">
      <p:cViewPr varScale="1">
        <p:scale>
          <a:sx n="83" d="100"/>
          <a:sy n="83"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22/07/2022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dirty="0"/>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dirty="0"/>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nonprofit organization that provides long-term access to its contents at no cost to users. The base DPC per data submission is $120 USD. Access is free.</a:t>
            </a:r>
          </a:p>
          <a:p>
            <a:endParaRPr lang="en-GB" dirty="0"/>
          </a:p>
          <a:p>
            <a:r>
              <a:rPr lang="en-GB" dirty="0"/>
              <a:t>Zenodo built and operated by CERN and OpenAIRE to ensure that everyone can join in Open Science.</a:t>
            </a:r>
          </a:p>
          <a:p>
            <a:endParaRPr lang="en-GB" dirty="0"/>
          </a:p>
          <a:p>
            <a:r>
              <a:rPr lang="en-GB" dirty="0"/>
              <a:t>Figshare is an online open access repository where researchers can preserve and share their research outputs, including figures, datasets, images, and videos. It is free to upload content and free to access, in adherence to the principle of open data. Figshare is one of a number of portfolio businesses supported by Digital Science, a subsidiary of Springer Nature.</a:t>
            </a:r>
          </a:p>
          <a:p>
            <a:endParaRPr lang="en-GB" dirty="0"/>
          </a:p>
          <a:p>
            <a:r>
              <a:rPr lang="en-GB" dirty="0"/>
              <a:t>Dataverse is funded by Harvard with additional support from the Alfred P. Sloan Foundation, National Science Foundation, National Institutes of Health, Helmsley Charitable Trust, IQSS's Henry A. Murray Research Archive, and many others. </a:t>
            </a:r>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dirty="0"/>
          </a:p>
        </p:txBody>
      </p:sp>
    </p:spTree>
    <p:extLst>
      <p:ext uri="{BB962C8B-B14F-4D97-AF65-F5344CB8AC3E}">
        <p14:creationId xmlns:p14="http://schemas.microsoft.com/office/powerpoint/2010/main" val="274285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dirty="0"/>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22/07/2022</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22/07/2022</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2022-02-18-ed-dash-fai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thedata.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9.png"/><Relationship Id="rId5" Type="http://schemas.openxmlformats.org/officeDocument/2006/relationships/hyperlink" Target="http://zenodo.org/" TargetMode="External"/><Relationship Id="rId10" Type="http://schemas.openxmlformats.org/officeDocument/2006/relationships/image" Target="../media/image8.png"/><Relationship Id="rId4" Type="http://schemas.openxmlformats.org/officeDocument/2006/relationships/hyperlink" Target="http://datadryad.org/"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dirty="0"/>
              <a:t>Open </a:t>
            </a:r>
            <a:r>
              <a:rPr lang="en-GB" dirty="0">
                <a:hlinkClick r:id="rId2"/>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pl-PL" sz="4000" dirty="0" smtClean="0">
                <a:solidFill>
                  <a:srgbClr val="0070C0"/>
                </a:solidFill>
              </a:rPr>
              <a:t>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1569660"/>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from paper. It gives access to all files, allowing you to cite the data as well (or instead of) the paper.</a:t>
            </a:r>
            <a:r>
              <a:rPr lang="en-GB" sz="2400" dirty="0"/>
              <a:t/>
            </a:r>
            <a:br>
              <a:rPr lang="en-GB" sz="2400" dirty="0"/>
            </a:br>
            <a:r>
              <a:rPr lang="en-GB" sz="2400" b="0" i="0" dirty="0">
                <a:solidFill>
                  <a:srgbClr val="333333"/>
                </a:solidFill>
                <a:effectLst/>
                <a:latin typeface="Ubuntu"/>
              </a:rPr>
              <a:t>However, it is not (always) good for discovery, and does not enforce </a:t>
            </a:r>
            <a:r>
              <a:rPr lang="en-GB" sz="2400" b="0" i="0" dirty="0" smtClean="0">
                <a:solidFill>
                  <a:srgbClr val="333333"/>
                </a:solidFill>
                <a:effectLst/>
                <a:latin typeface="Ubuntu"/>
              </a:rPr>
              <a:t>most  </a:t>
            </a:r>
            <a:r>
              <a:rPr lang="pl-PL" sz="2400" b="0" i="0" dirty="0" smtClean="0">
                <a:solidFill>
                  <a:srgbClr val="333333"/>
                </a:solidFill>
                <a:effectLst/>
                <a:latin typeface="Ubuntu"/>
              </a:rPr>
              <a:t>m</a:t>
            </a:r>
            <a:r>
              <a:rPr lang="en-GB" sz="2400" b="0" i="0" dirty="0" smtClean="0">
                <a:solidFill>
                  <a:srgbClr val="333333"/>
                </a:solidFill>
                <a:effectLst/>
                <a:latin typeface="Ubuntu"/>
              </a:rPr>
              <a:t>etadata</a:t>
            </a:r>
            <a:r>
              <a:rPr lang="en-GB" sz="2400" b="0" i="0" dirty="0">
                <a:solidFill>
                  <a:srgbClr val="333333"/>
                </a:solidFill>
                <a:effectLst/>
                <a:latin typeface="Ubuntu"/>
              </a:rPr>
              <a:t>!</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[UniProt](https://www.uniprot.org/)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[MetaboLights](https://www.ebi.ac.uk/metabolights/)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code</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smtClean="0"/>
              <a:t>“</a:t>
            </a:r>
            <a:r>
              <a:rPr lang="en-GB" dirty="0"/>
              <a:t>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559" y="3803904"/>
            <a:ext cx="2938780" cy="11755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096000" y="3696367"/>
            <a:ext cx="235655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a:t>
            </a:r>
            <a:r>
              <a:rPr lang="pl-PL" sz="2400">
                <a:solidFill>
                  <a:srgbClr val="0070C0"/>
                </a:solidFill>
              </a:rPr>
              <a:t>/ </a:t>
            </a:r>
            <a:r>
              <a:rPr lang="pl-PL" sz="2400" smtClean="0">
                <a:solidFill>
                  <a:srgbClr val="0070C0"/>
                </a:solidFill>
              </a:rPr>
              <a:t>ag</a:t>
            </a:r>
            <a:r>
              <a:rPr lang="en-GB" sz="2400" smtClean="0">
                <a:solidFill>
                  <a:srgbClr val="0070C0"/>
                </a:solidFill>
              </a:rPr>
              <a:t>g</a:t>
            </a:r>
            <a:r>
              <a:rPr lang="pl-PL" sz="2400" smtClean="0">
                <a:solidFill>
                  <a:srgbClr val="0070C0"/>
                </a:solidFill>
              </a:rPr>
              <a:t>regation </a:t>
            </a:r>
            <a:r>
              <a:rPr lang="pl-PL" sz="2400" dirty="0">
                <a:solidFill>
                  <a:srgbClr val="0070C0"/>
                </a:solidFill>
              </a:rPr>
              <a:t>/searching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62322"/>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The </a:t>
            </a:r>
            <a:r>
              <a:rPr lang="en-GB" sz="2400" b="0" i="0" dirty="0">
                <a:solidFill>
                  <a:srgbClr val="333333"/>
                </a:solidFill>
                <a:effectLst/>
                <a:latin typeface="Ubuntu"/>
              </a:rPr>
              <a:t>repository is more relevant to your discipline than a generalist one.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exposure (people looking for those specific types of data will usually first look at the specific repository).</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a:t>
            </a:r>
            <a:r>
              <a:rPr lang="en-GB" sz="2000" dirty="0">
                <a:solidFill>
                  <a:srgbClr val="0070C0"/>
                </a:solidFill>
              </a:rPr>
              <a:t>eLife</a:t>
            </a:r>
            <a:r>
              <a:rPr lang="en-GB" sz="2000" dirty="0">
                <a:solidFill>
                  <a:srgbClr val="0070C0"/>
                </a:solidFill>
              </a:rPr>
              <a:t>]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a:t>
            </a:r>
            <a:r>
              <a:rPr lang="en-GB" sz="2000" dirty="0">
                <a:solidFill>
                  <a:srgbClr val="0070C0"/>
                </a:solidFill>
              </a:rPr>
              <a:t>GIGAscience</a:t>
            </a:r>
            <a:r>
              <a:rPr lang="en-GB" sz="2000" dirty="0">
                <a:solidFill>
                  <a:srgbClr val="0070C0"/>
                </a:solidFill>
              </a:rPr>
              <a:t> - OUP] - (https://academic.oup.com/gigascience/pages/instructions_to_authors)</a:t>
            </a:r>
          </a:p>
          <a:p>
            <a:pPr marL="285750" indent="-285750">
              <a:buFont typeface="Arial" panose="020B0604020202020204" pitchFamily="34" charset="0"/>
              <a:buChar char="•"/>
            </a:pPr>
            <a:r>
              <a:rPr lang="en-GB" sz="2000" dirty="0">
                <a:solidFill>
                  <a:srgbClr val="0070C0"/>
                </a:solidFill>
              </a:rPr>
              <a:t>[</a:t>
            </a:r>
            <a:r>
              <a:rPr lang="en-GB" sz="2000" dirty="0">
                <a:solidFill>
                  <a:srgbClr val="0070C0"/>
                </a:solidFill>
              </a:rPr>
              <a:t>PLoS</a:t>
            </a:r>
            <a:r>
              <a:rPr lang="en-GB" sz="2000" dirty="0">
                <a:solidFill>
                  <a:srgbClr val="0070C0"/>
                </a:solidFill>
              </a:rPr>
              <a:t>]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[Wellcome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Finding repositories – use 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77328"/>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a:t>
            </a:r>
            <a:r>
              <a:rPr lang="en-GB" sz="2000" b="1" i="0" dirty="0" smtClean="0">
                <a:solidFill>
                  <a:srgbClr val="333333"/>
                </a:solidFill>
                <a:effectLst/>
                <a:latin typeface="Ubuntu"/>
              </a:rPr>
              <a:t>genomics data:</a:t>
            </a:r>
            <a:endParaRPr lang="en-GB" sz="2000" b="1" i="0" dirty="0">
              <a:solidFill>
                <a:srgbClr val="333333"/>
              </a:solidFill>
              <a:effectLst/>
              <a:latin typeface="Ubuntu"/>
            </a:endParaRPr>
          </a:p>
          <a:p>
            <a:pPr>
              <a:lnSpc>
                <a:spcPct val="150000"/>
              </a:lnSpc>
            </a:pPr>
            <a:r>
              <a:rPr lang="en-GB" sz="2000" b="0" i="0" dirty="0">
                <a:solidFill>
                  <a:srgbClr val="333333"/>
                </a:solidFill>
                <a:effectLst/>
                <a:latin typeface="Ubuntu"/>
              </a:rPr>
              <a:t>GEO/SRA and ENA/</a:t>
            </a:r>
            <a:r>
              <a:rPr lang="en-GB" sz="2000" b="0" i="0" dirty="0">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en-GB" sz="2000" b="1" dirty="0" smtClean="0">
                <a:solidFill>
                  <a:srgbClr val="0070C0"/>
                </a:solidFill>
              </a:rPr>
              <a:t>1. Who is behind it? What is its funding?</a:t>
            </a:r>
          </a:p>
          <a:p>
            <a:endParaRPr lang="pl-PL" sz="2000" dirty="0">
              <a:solidFill>
                <a:srgbClr val="0070C0"/>
              </a:solidFill>
            </a:endParaRPr>
          </a:p>
          <a:p>
            <a:r>
              <a:rPr lang="pl-PL" sz="2000" b="1" dirty="0">
                <a:solidFill>
                  <a:srgbClr val="0070C0"/>
                </a:solidFill>
              </a:rPr>
              <a:t>2. </a:t>
            </a:r>
            <a:r>
              <a:rPr lang="en-GB" sz="2000" b="1" dirty="0" smtClean="0">
                <a:solidFill>
                  <a:srgbClr val="0070C0"/>
                </a:solidFill>
              </a:rPr>
              <a:t>Quality </a:t>
            </a:r>
            <a:r>
              <a:rPr lang="en-GB" sz="2000" b="1" dirty="0">
                <a:solidFill>
                  <a:srgbClr val="0070C0"/>
                </a:solidFill>
              </a:rPr>
              <a:t>of interaction</a:t>
            </a:r>
            <a:r>
              <a:rPr lang="pl-PL" sz="2000" b="1" dirty="0">
                <a:solidFill>
                  <a:srgbClr val="0070C0"/>
                </a:solidFill>
              </a:rPr>
              <a:t>/interface</a:t>
            </a:r>
            <a:r>
              <a:rPr lang="en-GB" sz="2000" b="1" dirty="0">
                <a:solidFill>
                  <a:srgbClr val="0070C0"/>
                </a:solidFill>
              </a:rPr>
              <a:t>: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a:t>
            </a:r>
            <a:r>
              <a:rPr lang="en-GB" sz="2000" b="1" dirty="0" smtClean="0">
                <a:solidFill>
                  <a:srgbClr val="0070C0"/>
                </a:solidFill>
              </a:rPr>
              <a:t>Take-up </a:t>
            </a:r>
            <a:r>
              <a:rPr lang="en-GB" sz="2000" b="1" dirty="0">
                <a:solidFill>
                  <a:srgbClr val="0070C0"/>
                </a:solidFill>
              </a:rPr>
              <a:t>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r>
              <a:rPr lang="pl-PL" sz="2000" dirty="0">
                <a:solidFill>
                  <a:srgbClr val="0070C0"/>
                </a:solidFill>
              </a:rPr>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r>
              <a:rPr lang="pl-PL" sz="2000" dirty="0">
                <a:solidFill>
                  <a:srgbClr val="0070C0"/>
                </a:solidFill>
              </a:rPr>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r>
              <a:rPr lang="pl-PL" sz="2000" dirty="0">
                <a:solidFill>
                  <a:srgbClr val="0070C0"/>
                </a:solidFill>
              </a:rPr>
              <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a:t>
            </a:r>
            <a:r>
              <a:rPr lang="en-GB" sz="2000" b="1" dirty="0" smtClean="0">
                <a:solidFill>
                  <a:srgbClr val="0070C0"/>
                </a:solidFill>
              </a:rPr>
              <a:t>Policy </a:t>
            </a:r>
            <a:r>
              <a:rPr lang="en-GB" sz="2000" b="1" dirty="0">
                <a:solidFill>
                  <a:srgbClr val="0070C0"/>
                </a:solidFill>
              </a:rPr>
              <a:t>and process: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smtClean="0">
                <a:solidFill>
                  <a:srgbClr val="0070C0"/>
                </a:solidFill>
              </a:rPr>
              <a:t>does </a:t>
            </a:r>
            <a:r>
              <a:rPr lang="en-GB" sz="2000" dirty="0">
                <a:solidFill>
                  <a:srgbClr val="0070C0"/>
                </a:solidFill>
              </a:rPr>
              <a:t>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en-GB" sz="2000" dirty="0" smtClean="0">
                <a:solidFill>
                  <a:srgbClr val="0070C0"/>
                </a:solidFill>
              </a:rPr>
              <a:t>it</a:t>
            </a:r>
            <a:r>
              <a:rPr lang="pl-PL" sz="2000" dirty="0" smtClean="0">
                <a:solidFill>
                  <a:srgbClr val="0070C0"/>
                </a:solidFill>
              </a:rPr>
              <a:t> </a:t>
            </a:r>
            <a:r>
              <a:rPr lang="en-GB" sz="2000" dirty="0" smtClean="0">
                <a:solidFill>
                  <a:srgbClr val="0070C0"/>
                </a:solidFill>
              </a:rPr>
              <a:t>c</a:t>
            </a:r>
            <a:r>
              <a:rPr lang="pl-PL" sz="2000" dirty="0" smtClean="0">
                <a:solidFill>
                  <a:srgbClr val="0070C0"/>
                </a:solidFill>
              </a:rPr>
              <a:t>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Using</a:t>
            </a:r>
            <a:r>
              <a:rPr lang="pl-PL" dirty="0" smtClean="0">
                <a:solidFill>
                  <a:srgbClr val="0070C0"/>
                </a:solidFill>
              </a:rPr>
              <a:t> </a:t>
            </a:r>
            <a:r>
              <a:rPr lang="pl-PL" dirty="0">
                <a:solidFill>
                  <a:srgbClr val="0070C0"/>
                </a:solidFill>
              </a:rPr>
              <a:t>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en-GB" sz="4000" dirty="0" smtClean="0">
                <a:solidFill>
                  <a:srgbClr val="0070C0"/>
                </a:solidFill>
              </a:rPr>
              <a:t>5</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88901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smtClean="0">
                <a:solidFill>
                  <a:srgbClr val="0070C0"/>
                </a:solidFill>
              </a:rPr>
              <a:t>Repository records are another form of scientific outputs!</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smtClean="0">
                <a:solidFill>
                  <a:srgbClr val="0070C0"/>
                </a:solidFill>
              </a:rPr>
              <a:t>Add </a:t>
            </a:r>
            <a:r>
              <a:rPr lang="en-GB" sz="2400" dirty="0">
                <a:solidFill>
                  <a:srgbClr val="0070C0"/>
                </a:solidFill>
              </a:rPr>
              <a:t>data availability</a:t>
            </a:r>
            <a:r>
              <a:rPr lang="pl-PL" sz="2400" dirty="0">
                <a:solidFill>
                  <a:srgbClr val="0070C0"/>
                </a:solidFill>
              </a:rPr>
              <a:t> section to your papers and list all the public </a:t>
            </a:r>
            <a:r>
              <a:rPr lang="en-GB" sz="2400" dirty="0">
                <a:solidFill>
                  <a:srgbClr val="0070C0"/>
                </a:solidFill>
              </a:rPr>
              <a:t>r</a:t>
            </a:r>
            <a:r>
              <a:rPr lang="pl-PL" sz="2400" dirty="0" smtClean="0">
                <a:solidFill>
                  <a:srgbClr val="0070C0"/>
                </a:solidFill>
              </a:rPr>
              <a:t>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a:t>
            </a:r>
            <a:r>
              <a:rPr lang="pl-PL" sz="2400" dirty="0" smtClean="0">
                <a:solidFill>
                  <a:srgbClr val="0070C0"/>
                </a:solidFill>
              </a:rPr>
              <a:t>data </a:t>
            </a:r>
            <a:r>
              <a:rPr lang="pl-PL" sz="2400" dirty="0">
                <a:solidFill>
                  <a:srgbClr val="0070C0"/>
                </a:solidFill>
              </a:rPr>
              <a:t>sets in </a:t>
            </a:r>
            <a:r>
              <a:rPr lang="en-GB" sz="2400" dirty="0" smtClean="0">
                <a:solidFill>
                  <a:srgbClr val="0070C0"/>
                </a:solidFill>
              </a:rPr>
              <a:t>your </a:t>
            </a:r>
            <a:r>
              <a:rPr lang="pl-PL" sz="2400" dirty="0" smtClean="0">
                <a:solidFill>
                  <a:srgbClr val="0070C0"/>
                </a:solidFill>
              </a:rPr>
              <a:t>ORCID</a:t>
            </a:r>
            <a:r>
              <a:rPr lang="en-GB" sz="2400" dirty="0" smtClean="0">
                <a:solidFill>
                  <a:srgbClr val="0070C0"/>
                </a:solidFill>
              </a:rPr>
              <a:t> record</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a:solidFill>
                  <a:srgbClr val="0070C0"/>
                </a:solidFill>
              </a:rPr>
              <a:t>ies</a:t>
            </a:r>
            <a:r>
              <a:rPr lang="en-GB" sz="2400" dirty="0">
                <a:solidFill>
                  <a:srgbClr val="0070C0"/>
                </a:solidFill>
              </a:rPr>
              <a:t>) as soon as </a:t>
            </a:r>
            <a:r>
              <a:rPr lang="en-GB" sz="2400" dirty="0" smtClean="0">
                <a:solidFill>
                  <a:srgbClr val="0070C0"/>
                </a:solidFill>
              </a:rPr>
              <a:t>data are generated</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If repository permits embargo deposit </a:t>
            </a:r>
            <a:r>
              <a:rPr lang="en-GB" sz="2400" dirty="0" smtClean="0">
                <a:solidFill>
                  <a:srgbClr val="0070C0"/>
                </a:solidFill>
              </a:rPr>
              <a:t>data as </a:t>
            </a:r>
            <a:r>
              <a:rPr lang="en-GB" sz="2400" dirty="0">
                <a:solidFill>
                  <a:srgbClr val="0070C0"/>
                </a:solidFill>
              </a:rPr>
              <a:t>soon as </a:t>
            </a:r>
            <a:r>
              <a:rPr lang="en-GB" sz="2400" dirty="0" smtClean="0">
                <a:solidFill>
                  <a:srgbClr val="0070C0"/>
                </a:solidFill>
              </a:rPr>
              <a:t>they are obtained </a:t>
            </a:r>
            <a:br>
              <a:rPr lang="en-GB" sz="2400" dirty="0" smtClean="0">
                <a:solidFill>
                  <a:srgbClr val="0070C0"/>
                </a:solidFill>
              </a:rPr>
            </a:br>
            <a:r>
              <a:rPr lang="en-GB" sz="2400" dirty="0" smtClean="0">
                <a:solidFill>
                  <a:srgbClr val="0070C0"/>
                </a:solidFill>
              </a:rPr>
              <a:t>(</a:t>
            </a:r>
            <a:r>
              <a:rPr lang="en-GB" sz="2400" dirty="0">
                <a:solidFill>
                  <a:srgbClr val="0070C0"/>
                </a:solidFill>
              </a:rPr>
              <a:t>especially if analysed </a:t>
            </a:r>
            <a:r>
              <a:rPr lang="en-GB" sz="2400" dirty="0" smtClean="0">
                <a:solidFill>
                  <a:srgbClr val="0070C0"/>
                </a:solidFill>
              </a:rPr>
              <a:t>by 3</a:t>
            </a:r>
            <a:r>
              <a:rPr lang="en-GB" sz="2400" baseline="30000" dirty="0" smtClean="0">
                <a:solidFill>
                  <a:srgbClr val="0070C0"/>
                </a:solidFill>
              </a:rPr>
              <a:t>rd</a:t>
            </a:r>
            <a:r>
              <a:rPr lang="en-GB" sz="2400" dirty="0" smtClean="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en-GB" sz="2400" dirty="0">
                <a:solidFill>
                  <a:srgbClr val="0070C0"/>
                </a:solidFill>
              </a:rPr>
              <a:t>d</a:t>
            </a:r>
            <a:r>
              <a:rPr lang="pl-PL" sz="2400" dirty="0" smtClean="0">
                <a:solidFill>
                  <a:srgbClr val="0070C0"/>
                </a:solidFill>
              </a:rPr>
              <a:t>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a:t>
            </a:r>
            <a:r>
              <a:rPr lang="en-GB" sz="2400" dirty="0" smtClean="0">
                <a:solidFill>
                  <a:srgbClr val="0070C0"/>
                </a:solidFill>
              </a:rPr>
              <a:t>repositories</a:t>
            </a:r>
            <a:r>
              <a:rPr lang="en-GB" sz="2400" dirty="0">
                <a:solidFill>
                  <a:srgbClr val="0070C0"/>
                </a:solidFill>
              </a:rPr>
              <a:t>’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en-GB" sz="2400" dirty="0" smtClean="0">
                <a:solidFill>
                  <a:srgbClr val="0070C0"/>
                </a:solidFill>
              </a:rPr>
              <a:t>r</a:t>
            </a:r>
            <a:r>
              <a:rPr lang="pl-PL" sz="2400" dirty="0" smtClean="0">
                <a:solidFill>
                  <a:srgbClr val="0070C0"/>
                </a:solidFill>
              </a:rPr>
              <a:t>ecords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774196"/>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[Zenodo](</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[FigShare](</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[Dataverse](</a:t>
            </a:r>
            <a:r>
              <a:rPr lang="en-GB" sz="2400" dirty="0">
                <a:solidFill>
                  <a:srgbClr val="0070C0"/>
                </a:solidFill>
                <a:hlinkClick r:id="rId7"/>
              </a:rPr>
              <a:t>http://dataverse.org</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6889" y="1903853"/>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23005" y="244328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577" y="3282766"/>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6498" y="4195974"/>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smtClean="0">
                <a:solidFill>
                  <a:srgbClr val="0070C0"/>
                </a:solidFill>
              </a:rPr>
              <a:t>What makes it FAIR</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4012</TotalTime>
  <Words>1168</Words>
  <Application>Microsoft Office PowerPoint</Application>
  <PresentationFormat>Widescreen</PresentationFormat>
  <Paragraphs>127</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“domain” (type) specific repositories</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Using repository</vt:lpstr>
      <vt:lpstr>Repositories Summary</vt:lpstr>
      <vt:lpstr>Repositories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WARD Pauline</cp:lastModifiedBy>
  <cp:revision>97</cp:revision>
  <dcterms:created xsi:type="dcterms:W3CDTF">2021-06-07T08:35:11Z</dcterms:created>
  <dcterms:modified xsi:type="dcterms:W3CDTF">2022-07-22T14:34:44Z</dcterms:modified>
</cp:coreProperties>
</file>