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3" r:id="rId2"/>
    <p:sldId id="259" r:id="rId3"/>
    <p:sldId id="351" r:id="rId4"/>
    <p:sldId id="352" r:id="rId5"/>
    <p:sldId id="353" r:id="rId6"/>
    <p:sldId id="354" r:id="rId7"/>
    <p:sldId id="344" r:id="rId8"/>
    <p:sldId id="345" r:id="rId9"/>
    <p:sldId id="346" r:id="rId10"/>
    <p:sldId id="257" r:id="rId11"/>
    <p:sldId id="273" r:id="rId12"/>
    <p:sldId id="347" r:id="rId13"/>
    <p:sldId id="258" r:id="rId14"/>
    <p:sldId id="269" r:id="rId15"/>
    <p:sldId id="3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8571"/>
  </p:normalViewPr>
  <p:slideViewPr>
    <p:cSldViewPr snapToGrid="0">
      <p:cViewPr varScale="1">
        <p:scale>
          <a:sx n="67" d="100"/>
          <a:sy n="67" d="100"/>
        </p:scale>
        <p:origin x="91"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16/12/2022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13</a:t>
            </a:fld>
            <a:endParaRPr lang="en-GB"/>
          </a:p>
        </p:txBody>
      </p:sp>
    </p:spTree>
    <p:extLst>
      <p:ext uri="{BB962C8B-B14F-4D97-AF65-F5344CB8AC3E}">
        <p14:creationId xmlns:p14="http://schemas.microsoft.com/office/powerpoint/2010/main" val="20106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15</a:t>
            </a:fld>
            <a:endParaRPr lang="en-GB"/>
          </a:p>
        </p:txBody>
      </p:sp>
    </p:spTree>
    <p:extLst>
      <p:ext uri="{BB962C8B-B14F-4D97-AF65-F5344CB8AC3E}">
        <p14:creationId xmlns:p14="http://schemas.microsoft.com/office/powerpoint/2010/main" val="318722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dmkit.elixir-europe.org/" TargetMode="External"/><Relationship Id="rId2" Type="http://schemas.openxmlformats.org/officeDocument/2006/relationships/hyperlink" Target="https://faircookbook.elixir-europe.org/" TargetMode="External"/><Relationship Id="rId1" Type="http://schemas.openxmlformats.org/officeDocument/2006/relationships/slideLayout" Target="../slideLayouts/slideLayout2.xml"/><Relationship Id="rId4" Type="http://schemas.openxmlformats.org/officeDocument/2006/relationships/hyperlink" Target="https://www.ed.ac.uk/information-services/research-support/research-data-servi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6817828" cy="1015663"/>
          </a:xfrm>
          <a:prstGeom prst="rect">
            <a:avLst/>
          </a:prstGeom>
        </p:spPr>
        <p:txBody>
          <a:bodyPr wrap="none">
            <a:spAutoFit/>
          </a:bodyPr>
          <a:lstStyle/>
          <a:p>
            <a:r>
              <a:rPr lang="en-GB" sz="6000" dirty="0" smtClean="0">
                <a:solidFill>
                  <a:srgbClr val="0070C0"/>
                </a:solidFill>
              </a:rPr>
              <a:t>Putting it all together</a:t>
            </a:r>
            <a:endParaRPr lang="en-GB" sz="6000" dirty="0">
              <a:solidFill>
                <a:srgbClr val="0070C0"/>
              </a:solidFill>
            </a:endParaRPr>
          </a:p>
        </p:txBody>
      </p:sp>
    </p:spTree>
    <p:extLst>
      <p:ext uri="{BB962C8B-B14F-4D97-AF65-F5344CB8AC3E}">
        <p14:creationId xmlns:p14="http://schemas.microsoft.com/office/powerpoint/2010/main" val="137450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846306" y="5059431"/>
            <a:ext cx="10651787" cy="369332"/>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a:t>
            </a:r>
            <a:endParaRPr lang="en-GB" b="1" dirty="0"/>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Data </a:t>
            </a:r>
            <a:r>
              <a:rPr lang="en-GB" sz="2000" dirty="0"/>
              <a:t>is the basis for research papers and </a:t>
            </a:r>
            <a:r>
              <a:rPr lang="en-GB" sz="2000" dirty="0" smtClean="0"/>
              <a:t>theses</a:t>
            </a:r>
            <a:r>
              <a:rPr lang="en-GB" sz="2000" dirty="0"/>
              <a:t>.</a:t>
            </a:r>
          </a:p>
          <a:p>
            <a:pPr marL="285750" indent="-285750">
              <a:buFont typeface="Arial" panose="020B0604020202020204" pitchFamily="34" charset="0"/>
              <a:buChar char="•"/>
            </a:pPr>
            <a:r>
              <a:rPr lang="en-GB" sz="2000" dirty="0"/>
              <a:t>Data is fragile and easily lost. </a:t>
            </a:r>
            <a:r>
              <a:rPr lang="en-GB" sz="2000" dirty="0" smtClean="0"/>
              <a:t>Data needs </a:t>
            </a:r>
            <a:r>
              <a:rPr lang="en-GB" sz="2000" dirty="0"/>
              <a:t>to </a:t>
            </a:r>
            <a:r>
              <a:rPr lang="en-GB" sz="2000" dirty="0" smtClean="0"/>
              <a:t>be backed up</a:t>
            </a:r>
            <a:endParaRPr lang="en-GB" sz="2000" dirty="0"/>
          </a:p>
          <a:p>
            <a:pPr marL="285750" indent="-285750">
              <a:buFont typeface="Arial" panose="020B0604020202020204" pitchFamily="34" charset="0"/>
              <a:buChar char="•"/>
            </a:pPr>
            <a:r>
              <a:rPr lang="en-GB" sz="2000" b="1" dirty="0"/>
              <a:t>Growing data management demands by funders.</a:t>
            </a:r>
          </a:p>
          <a:p>
            <a:pPr marL="285750" indent="-285750">
              <a:buFont typeface="Arial" panose="020B0604020202020204" pitchFamily="34" charset="0"/>
              <a:buChar char="•"/>
            </a:pPr>
            <a:r>
              <a:rPr lang="en-GB" sz="2000" dirty="0" smtClean="0"/>
              <a:t>There are costs involved in data management</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Two flavours of DMP: for Grants and Internal</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pPr marL="0" indent="0">
              <a:buNone/>
            </a:pPr>
            <a:r>
              <a:rPr lang="en-GB" dirty="0" smtClean="0">
                <a:solidFill>
                  <a:srgbClr val="0070C0"/>
                </a:solidFill>
              </a:rPr>
              <a:t>Grant application DMP</a:t>
            </a:r>
            <a:endParaRPr lang="en-GB" dirty="0">
              <a:solidFill>
                <a:srgbClr val="0070C0"/>
              </a:solidFill>
            </a:endParaRPr>
          </a:p>
          <a:p>
            <a:r>
              <a:rPr lang="en-GB" dirty="0" smtClean="0">
                <a:solidFill>
                  <a:srgbClr val="0070C0"/>
                </a:solidFill>
              </a:rPr>
              <a:t>focus on Reuse =&gt; FAIR</a:t>
            </a:r>
            <a:endParaRPr lang="en-GB" dirty="0">
              <a:solidFill>
                <a:srgbClr val="0070C0"/>
              </a:solidFill>
            </a:endParaRPr>
          </a:p>
          <a:p>
            <a:r>
              <a:rPr lang="en-GB" dirty="0" smtClean="0">
                <a:solidFill>
                  <a:srgbClr val="0070C0"/>
                </a:solidFill>
              </a:rPr>
              <a:t>safety of the data </a:t>
            </a:r>
            <a:endParaRPr lang="en-GB" dirty="0">
              <a:solidFill>
                <a:srgbClr val="0070C0"/>
              </a:solidFill>
            </a:endParaRPr>
          </a:p>
          <a:p>
            <a:r>
              <a:rPr lang="en-GB" dirty="0" smtClean="0">
                <a:solidFill>
                  <a:srgbClr val="0070C0"/>
                </a:solidFill>
              </a:rPr>
              <a:t>limitation to sharing</a:t>
            </a:r>
            <a:endParaRPr lang="en-GB" dirty="0">
              <a:solidFill>
                <a:srgbClr val="0070C0"/>
              </a:solidFill>
            </a:endParaRPr>
          </a:p>
          <a:p>
            <a:r>
              <a:rPr lang="en-GB" dirty="0" smtClean="0">
                <a:solidFill>
                  <a:srgbClr val="0070C0"/>
                </a:solidFill>
              </a:rPr>
              <a:t>allocation of resources</a:t>
            </a:r>
            <a:endParaRPr lang="en-GB" dirty="0">
              <a:solidFill>
                <a:srgbClr val="0070C0"/>
              </a:solidFill>
            </a:endParaRPr>
          </a:p>
          <a:p>
            <a:pPr marL="0" indent="0">
              <a:buNone/>
            </a:pPr>
            <a:endParaRPr lang="en-GB" dirty="0">
              <a:solidFill>
                <a:srgbClr val="0070C0"/>
              </a:solidFill>
            </a:endParaRP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Project DMP</a:t>
            </a:r>
            <a:endParaRPr lang="en-GB" dirty="0"/>
          </a:p>
          <a:p>
            <a:r>
              <a:rPr lang="en-GB" dirty="0" smtClean="0"/>
              <a:t>focus on your productivity and achieving FAIR</a:t>
            </a:r>
            <a:endParaRPr lang="en-GB" dirty="0"/>
          </a:p>
          <a:p>
            <a:r>
              <a:rPr lang="en-GB" dirty="0" smtClean="0"/>
              <a:t>safety of the data  </a:t>
            </a:r>
            <a:endParaRPr lang="en-GB" dirty="0"/>
          </a:p>
          <a:p>
            <a:r>
              <a:rPr lang="en-GB" dirty="0" smtClean="0"/>
              <a:t>technicalities: file naming conventions, folder structures, templates for experiments, how you link to ELN ….</a:t>
            </a:r>
            <a:endParaRPr lang="en-GB" dirty="0"/>
          </a:p>
          <a:p>
            <a:endParaRPr lang="en-GB" dirty="0"/>
          </a:p>
        </p:txBody>
      </p:sp>
    </p:spTree>
    <p:extLst>
      <p:ext uri="{BB962C8B-B14F-4D97-AF65-F5344CB8AC3E}">
        <p14:creationId xmlns:p14="http://schemas.microsoft.com/office/powerpoint/2010/main" val="18946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965199" y="851517"/>
            <a:ext cx="6140451" cy="1461778"/>
          </a:xfrm>
        </p:spPr>
        <p:txBody>
          <a:bodyPr>
            <a:normAutofit/>
          </a:bodyPr>
          <a:lstStyle/>
          <a:p>
            <a:r>
              <a:rPr lang="en-GB" sz="4000" dirty="0" smtClean="0">
                <a:solidFill>
                  <a:srgbClr val="0070C0"/>
                </a:solidFill>
              </a:rPr>
              <a:t>Question time</a:t>
            </a:r>
            <a:endParaRPr lang="en-GB" sz="4000" dirty="0">
              <a:solidFill>
                <a:srgbClr val="0070C0"/>
              </a:solidFill>
            </a:endParaRP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1104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endParaRPr lang="en-GB" sz="2800" dirty="0">
              <a:solidFill>
                <a:srgbClr val="0070C0"/>
              </a:solidFill>
            </a:endParaRPr>
          </a:p>
          <a:p>
            <a:pPr algn="ctr"/>
            <a:r>
              <a:rPr lang="en-GB" sz="2800" dirty="0" smtClean="0">
                <a:solidFill>
                  <a:srgbClr val="0070C0"/>
                </a:solidFill>
              </a:rPr>
              <a:t>Which practices to introduce first</a:t>
            </a: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8EE843-1CA2-40D4-9C52-FDA820EB7CFB}"/>
              </a:ext>
            </a:extLst>
          </p:cNvPr>
          <p:cNvSpPr txBox="1"/>
          <p:nvPr/>
        </p:nvSpPr>
        <p:spPr>
          <a:xfrm>
            <a:off x="982493" y="305852"/>
            <a:ext cx="10594313" cy="584775"/>
          </a:xfrm>
          <a:prstGeom prst="rect">
            <a:avLst/>
          </a:prstGeom>
          <a:noFill/>
        </p:spPr>
        <p:txBody>
          <a:bodyPr wrap="square">
            <a:spAutoFit/>
          </a:bodyPr>
          <a:lstStyle/>
          <a:p>
            <a:r>
              <a:rPr lang="en-GB" sz="3200" b="0" i="0" dirty="0" smtClean="0">
                <a:solidFill>
                  <a:srgbClr val="0070C0"/>
                </a:solidFill>
                <a:effectLst/>
                <a:latin typeface="Ubuntu"/>
              </a:rPr>
              <a:t>Collaborative environment for your group</a:t>
            </a:r>
            <a:endParaRPr lang="en-GB" sz="3200" b="0" i="0" dirty="0">
              <a:solidFill>
                <a:srgbClr val="0070C0"/>
              </a:solidFill>
              <a:effectLst/>
              <a:latin typeface="Ubuntu"/>
            </a:endParaRPr>
          </a:p>
        </p:txBody>
      </p:sp>
      <p:sp>
        <p:nvSpPr>
          <p:cNvPr id="9" name="Content Placeholder 3"/>
          <p:cNvSpPr>
            <a:spLocks noGrp="1"/>
          </p:cNvSpPr>
          <p:nvPr>
            <p:ph idx="1"/>
          </p:nvPr>
        </p:nvSpPr>
        <p:spPr>
          <a:xfrm>
            <a:off x="838200" y="1825625"/>
            <a:ext cx="9045102" cy="4351338"/>
          </a:xfrm>
        </p:spPr>
        <p:txBody>
          <a:bodyPr/>
          <a:lstStyle/>
          <a:p>
            <a:r>
              <a:rPr lang="en-GB" dirty="0" smtClean="0">
                <a:solidFill>
                  <a:srgbClr val="0070C0"/>
                </a:solidFill>
              </a:rPr>
              <a:t>Shared network storage for group data</a:t>
            </a:r>
            <a:endParaRPr lang="en-GB" dirty="0">
              <a:solidFill>
                <a:srgbClr val="0070C0"/>
              </a:solidFill>
            </a:endParaRPr>
          </a:p>
          <a:p>
            <a:r>
              <a:rPr lang="en-GB" dirty="0" smtClean="0">
                <a:solidFill>
                  <a:srgbClr val="0070C0"/>
                </a:solidFill>
              </a:rPr>
              <a:t>Shared, online accessible protocols, lab notebooks </a:t>
            </a:r>
            <a:endParaRPr lang="en-GB" dirty="0">
              <a:solidFill>
                <a:srgbClr val="0070C0"/>
              </a:solidFill>
            </a:endParaRPr>
          </a:p>
          <a:p>
            <a:r>
              <a:rPr lang="en-GB" dirty="0" smtClean="0">
                <a:solidFill>
                  <a:srgbClr val="0070C0"/>
                </a:solidFill>
              </a:rPr>
              <a:t>Standardise projects (folder structure, naming)</a:t>
            </a:r>
            <a:endParaRPr lang="en-GB" dirty="0">
              <a:solidFill>
                <a:srgbClr val="0070C0"/>
              </a:solidFill>
            </a:endParaRPr>
          </a:p>
          <a:p>
            <a:r>
              <a:rPr lang="en-GB" dirty="0">
                <a:solidFill>
                  <a:srgbClr val="0070C0"/>
                </a:solidFill>
              </a:rPr>
              <a:t>Standardise </a:t>
            </a:r>
            <a:r>
              <a:rPr lang="en-GB" dirty="0" smtClean="0">
                <a:solidFill>
                  <a:srgbClr val="0070C0"/>
                </a:solidFill>
              </a:rPr>
              <a:t>experiment </a:t>
            </a:r>
            <a:r>
              <a:rPr lang="en-GB" dirty="0" smtClean="0">
                <a:solidFill>
                  <a:srgbClr val="0070C0"/>
                </a:solidFill>
              </a:rPr>
              <a:t>descriptions  (templates)</a:t>
            </a:r>
            <a:endParaRPr lang="en-GB" dirty="0">
              <a:solidFill>
                <a:srgbClr val="0070C0"/>
              </a:solidFill>
            </a:endParaRPr>
          </a:p>
          <a:p>
            <a:r>
              <a:rPr lang="en-GB" dirty="0" smtClean="0">
                <a:solidFill>
                  <a:srgbClr val="0070C0"/>
                </a:solidFill>
              </a:rPr>
              <a:t>Git for sharing code/scripts</a:t>
            </a:r>
            <a:endParaRPr lang="en-GB" dirty="0">
              <a:solidFill>
                <a:srgbClr val="0070C0"/>
              </a:solidFill>
            </a:endParaRPr>
          </a:p>
          <a:p>
            <a:endParaRPr lang="en-GB" dirty="0"/>
          </a:p>
        </p:txBody>
      </p:sp>
    </p:spTree>
    <p:extLst>
      <p:ext uri="{BB962C8B-B14F-4D97-AF65-F5344CB8AC3E}">
        <p14:creationId xmlns:p14="http://schemas.microsoft.com/office/powerpoint/2010/main" val="298812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endParaRPr lang="en-GB" sz="2800" dirty="0">
              <a:solidFill>
                <a:srgbClr val="0070C0"/>
              </a:solidFill>
            </a:endParaRPr>
          </a:p>
          <a:p>
            <a:pPr algn="ctr"/>
            <a:r>
              <a:rPr lang="en-GB" sz="2800" dirty="0" smtClean="0">
                <a:solidFill>
                  <a:srgbClr val="0070C0"/>
                </a:solidFill>
              </a:rPr>
              <a:t>How to enforce good practices</a:t>
            </a: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Google Drive\work\OCM\at gu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5926" y="3348039"/>
            <a:ext cx="2960148" cy="306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17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8EE843-1CA2-40D4-9C52-FDA820EB7CFB}"/>
              </a:ext>
            </a:extLst>
          </p:cNvPr>
          <p:cNvSpPr txBox="1"/>
          <p:nvPr/>
        </p:nvSpPr>
        <p:spPr>
          <a:xfrm>
            <a:off x="982493" y="305852"/>
            <a:ext cx="10594313" cy="584775"/>
          </a:xfrm>
          <a:prstGeom prst="rect">
            <a:avLst/>
          </a:prstGeom>
          <a:noFill/>
        </p:spPr>
        <p:txBody>
          <a:bodyPr wrap="square">
            <a:spAutoFit/>
          </a:bodyPr>
          <a:lstStyle/>
          <a:p>
            <a:r>
              <a:rPr lang="en-GB" sz="3200" b="0" i="0" dirty="0" smtClean="0">
                <a:solidFill>
                  <a:srgbClr val="0070C0"/>
                </a:solidFill>
                <a:effectLst/>
                <a:latin typeface="Ubuntu"/>
              </a:rPr>
              <a:t>How to sustain good practices</a:t>
            </a:r>
            <a:endParaRPr lang="en-GB" sz="3200" b="0" i="0" dirty="0">
              <a:solidFill>
                <a:srgbClr val="0070C0"/>
              </a:solidFill>
              <a:effectLst/>
              <a:latin typeface="Ubuntu"/>
            </a:endParaRPr>
          </a:p>
        </p:txBody>
      </p:sp>
      <p:sp>
        <p:nvSpPr>
          <p:cNvPr id="9" name="Content Placeholder 3"/>
          <p:cNvSpPr>
            <a:spLocks noGrp="1"/>
          </p:cNvSpPr>
          <p:nvPr>
            <p:ph idx="1"/>
          </p:nvPr>
        </p:nvSpPr>
        <p:spPr>
          <a:xfrm>
            <a:off x="838200" y="1825625"/>
            <a:ext cx="9045102" cy="4351338"/>
          </a:xfrm>
        </p:spPr>
        <p:txBody>
          <a:bodyPr/>
          <a:lstStyle/>
          <a:p>
            <a:r>
              <a:rPr lang="en-GB" dirty="0" smtClean="0">
                <a:solidFill>
                  <a:srgbClr val="0070C0"/>
                </a:solidFill>
              </a:rPr>
              <a:t>Be </a:t>
            </a:r>
            <a:r>
              <a:rPr lang="en-GB" dirty="0" smtClean="0">
                <a:solidFill>
                  <a:srgbClr val="0070C0"/>
                </a:solidFill>
              </a:rPr>
              <a:t>an </a:t>
            </a:r>
            <a:r>
              <a:rPr lang="en-GB" dirty="0" smtClean="0">
                <a:solidFill>
                  <a:srgbClr val="0070C0"/>
                </a:solidFill>
              </a:rPr>
              <a:t>active </a:t>
            </a:r>
            <a:r>
              <a:rPr lang="en-GB" dirty="0" smtClean="0">
                <a:solidFill>
                  <a:srgbClr val="0070C0"/>
                </a:solidFill>
              </a:rPr>
              <a:t>user </a:t>
            </a:r>
            <a:r>
              <a:rPr lang="en-GB" dirty="0" smtClean="0">
                <a:solidFill>
                  <a:srgbClr val="0070C0"/>
                </a:solidFill>
              </a:rPr>
              <a:t>of the tools</a:t>
            </a:r>
            <a:endParaRPr lang="en-GB" dirty="0">
              <a:solidFill>
                <a:srgbClr val="0070C0"/>
              </a:solidFill>
            </a:endParaRPr>
          </a:p>
          <a:p>
            <a:endParaRPr lang="en-GB" dirty="0" smtClean="0">
              <a:solidFill>
                <a:srgbClr val="0070C0"/>
              </a:solidFill>
            </a:endParaRPr>
          </a:p>
          <a:p>
            <a:r>
              <a:rPr lang="en-GB" dirty="0" smtClean="0">
                <a:solidFill>
                  <a:srgbClr val="0070C0"/>
                </a:solidFill>
              </a:rPr>
              <a:t>Ask for links to </a:t>
            </a:r>
            <a:r>
              <a:rPr lang="en-GB" dirty="0" smtClean="0">
                <a:solidFill>
                  <a:srgbClr val="0070C0"/>
                </a:solidFill>
              </a:rPr>
              <a:t>resources, </a:t>
            </a:r>
            <a:r>
              <a:rPr lang="en-GB" dirty="0" smtClean="0">
                <a:solidFill>
                  <a:srgbClr val="0070C0"/>
                </a:solidFill>
              </a:rPr>
              <a:t>not </a:t>
            </a:r>
            <a:r>
              <a:rPr lang="en-GB" dirty="0" smtClean="0">
                <a:solidFill>
                  <a:srgbClr val="0070C0"/>
                </a:solidFill>
              </a:rPr>
              <a:t>attachments</a:t>
            </a:r>
            <a:endParaRPr lang="en-GB" dirty="0">
              <a:solidFill>
                <a:srgbClr val="0070C0"/>
              </a:solidFill>
            </a:endParaRPr>
          </a:p>
          <a:p>
            <a:r>
              <a:rPr lang="en-GB" dirty="0" smtClean="0">
                <a:solidFill>
                  <a:srgbClr val="0070C0"/>
                </a:solidFill>
              </a:rPr>
              <a:t>Use </a:t>
            </a:r>
            <a:r>
              <a:rPr lang="en-GB" i="1" dirty="0" smtClean="0">
                <a:solidFill>
                  <a:srgbClr val="0070C0"/>
                </a:solidFill>
              </a:rPr>
              <a:t>live </a:t>
            </a:r>
            <a:r>
              <a:rPr lang="en-GB" dirty="0" smtClean="0">
                <a:solidFill>
                  <a:srgbClr val="0070C0"/>
                </a:solidFill>
              </a:rPr>
              <a:t>data during meetings</a:t>
            </a:r>
            <a:endParaRPr lang="en-GB" dirty="0">
              <a:solidFill>
                <a:srgbClr val="0070C0"/>
              </a:solidFill>
            </a:endParaRPr>
          </a:p>
          <a:p>
            <a:r>
              <a:rPr lang="en-GB" dirty="0" smtClean="0">
                <a:solidFill>
                  <a:srgbClr val="0070C0"/>
                </a:solidFill>
              </a:rPr>
              <a:t>Randomly check outputs / praise good work</a:t>
            </a:r>
          </a:p>
          <a:p>
            <a:r>
              <a:rPr lang="en-GB" dirty="0" smtClean="0">
                <a:solidFill>
                  <a:srgbClr val="0070C0"/>
                </a:solidFill>
              </a:rPr>
              <a:t>“Pair programming”</a:t>
            </a:r>
          </a:p>
          <a:p>
            <a:r>
              <a:rPr lang="en-GB" dirty="0" smtClean="0">
                <a:solidFill>
                  <a:srgbClr val="0070C0"/>
                </a:solidFill>
              </a:rPr>
              <a:t>Data curation </a:t>
            </a:r>
            <a:r>
              <a:rPr lang="en-GB" dirty="0" smtClean="0">
                <a:solidFill>
                  <a:srgbClr val="0070C0"/>
                </a:solidFill>
              </a:rPr>
              <a:t>days</a:t>
            </a:r>
            <a:endParaRPr lang="en-GB" dirty="0">
              <a:solidFill>
                <a:srgbClr val="0070C0"/>
              </a:solidFill>
            </a:endParaRPr>
          </a:p>
          <a:p>
            <a:endParaRPr lang="en-GB" dirty="0"/>
          </a:p>
        </p:txBody>
      </p:sp>
    </p:spTree>
    <p:extLst>
      <p:ext uri="{BB962C8B-B14F-4D97-AF65-F5344CB8AC3E}">
        <p14:creationId xmlns:p14="http://schemas.microsoft.com/office/powerpoint/2010/main" val="197916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8EE843-1CA2-40D4-9C52-FDA820EB7CFB}"/>
              </a:ext>
            </a:extLst>
          </p:cNvPr>
          <p:cNvSpPr txBox="1"/>
          <p:nvPr/>
        </p:nvSpPr>
        <p:spPr>
          <a:xfrm>
            <a:off x="982493" y="305852"/>
            <a:ext cx="10594313" cy="584775"/>
          </a:xfrm>
          <a:prstGeom prst="rect">
            <a:avLst/>
          </a:prstGeom>
          <a:noFill/>
        </p:spPr>
        <p:txBody>
          <a:bodyPr wrap="square">
            <a:spAutoFit/>
          </a:bodyPr>
          <a:lstStyle/>
          <a:p>
            <a:r>
              <a:rPr lang="en-GB" sz="3200" dirty="0" smtClean="0">
                <a:solidFill>
                  <a:srgbClr val="0070C0"/>
                </a:solidFill>
                <a:latin typeface="Ubuntu"/>
              </a:rPr>
              <a:t>Benefits of g</a:t>
            </a:r>
            <a:r>
              <a:rPr lang="en-GB" sz="3200" b="0" i="0" dirty="0" smtClean="0">
                <a:solidFill>
                  <a:srgbClr val="0070C0"/>
                </a:solidFill>
                <a:effectLst/>
                <a:latin typeface="Ubuntu"/>
              </a:rPr>
              <a:t>ood DM</a:t>
            </a:r>
            <a:endParaRPr lang="en-GB" sz="3200" b="0" i="0" dirty="0">
              <a:solidFill>
                <a:srgbClr val="0070C0"/>
              </a:solidFill>
              <a:effectLst/>
              <a:latin typeface="Ubuntu"/>
            </a:endParaRPr>
          </a:p>
        </p:txBody>
      </p:sp>
      <p:sp>
        <p:nvSpPr>
          <p:cNvPr id="9" name="Content Placeholder 3"/>
          <p:cNvSpPr>
            <a:spLocks noGrp="1"/>
          </p:cNvSpPr>
          <p:nvPr>
            <p:ph idx="1"/>
          </p:nvPr>
        </p:nvSpPr>
        <p:spPr>
          <a:xfrm>
            <a:off x="838200" y="1825625"/>
            <a:ext cx="9045102" cy="4351338"/>
          </a:xfrm>
        </p:spPr>
        <p:txBody>
          <a:bodyPr>
            <a:normAutofit/>
          </a:bodyPr>
          <a:lstStyle/>
          <a:p>
            <a:r>
              <a:rPr lang="en-GB" dirty="0" smtClean="0">
                <a:solidFill>
                  <a:srgbClr val="0070C0"/>
                </a:solidFill>
              </a:rPr>
              <a:t>Saving time / work speed </a:t>
            </a:r>
          </a:p>
          <a:p>
            <a:pPr lvl="1"/>
            <a:r>
              <a:rPr lang="en-GB" dirty="0" smtClean="0">
                <a:solidFill>
                  <a:srgbClr val="0070C0"/>
                </a:solidFill>
              </a:rPr>
              <a:t>Finding data / protocols</a:t>
            </a:r>
          </a:p>
          <a:p>
            <a:pPr lvl="1"/>
            <a:r>
              <a:rPr lang="en-GB" dirty="0" smtClean="0">
                <a:solidFill>
                  <a:srgbClr val="0070C0"/>
                </a:solidFill>
              </a:rPr>
              <a:t>manuscript preparations / sharing</a:t>
            </a:r>
          </a:p>
          <a:p>
            <a:pPr lvl="1"/>
            <a:r>
              <a:rPr lang="en-GB" dirty="0" err="1" smtClean="0">
                <a:solidFill>
                  <a:srgbClr val="0070C0"/>
                </a:solidFill>
              </a:rPr>
              <a:t>onboarding</a:t>
            </a:r>
            <a:r>
              <a:rPr lang="en-GB" dirty="0" smtClean="0">
                <a:solidFill>
                  <a:srgbClr val="0070C0"/>
                </a:solidFill>
              </a:rPr>
              <a:t> /  project continuation</a:t>
            </a:r>
          </a:p>
          <a:p>
            <a:pPr lvl="1"/>
            <a:r>
              <a:rPr lang="en-GB" dirty="0" smtClean="0">
                <a:solidFill>
                  <a:srgbClr val="0070C0"/>
                </a:solidFill>
              </a:rPr>
              <a:t>collaboration</a:t>
            </a:r>
          </a:p>
          <a:p>
            <a:pPr lvl="1"/>
            <a:endParaRPr lang="en-GB" dirty="0">
              <a:solidFill>
                <a:srgbClr val="0070C0"/>
              </a:solidFill>
            </a:endParaRPr>
          </a:p>
          <a:p>
            <a:r>
              <a:rPr lang="en-GB" dirty="0">
                <a:solidFill>
                  <a:srgbClr val="0070C0"/>
                </a:solidFill>
              </a:rPr>
              <a:t>Team building </a:t>
            </a:r>
            <a:r>
              <a:rPr lang="en-GB" dirty="0" smtClean="0">
                <a:solidFill>
                  <a:srgbClr val="0070C0"/>
                </a:solidFill>
              </a:rPr>
              <a:t> = group cohesion</a:t>
            </a:r>
          </a:p>
          <a:p>
            <a:r>
              <a:rPr lang="en-GB" dirty="0" smtClean="0">
                <a:solidFill>
                  <a:srgbClr val="0070C0"/>
                </a:solidFill>
              </a:rPr>
              <a:t>Knowledge transfer</a:t>
            </a:r>
          </a:p>
          <a:p>
            <a:r>
              <a:rPr lang="en-GB" dirty="0" smtClean="0">
                <a:solidFill>
                  <a:srgbClr val="0070C0"/>
                </a:solidFill>
              </a:rPr>
              <a:t>Accountability, “research integrity” </a:t>
            </a:r>
            <a:endParaRPr lang="en-GB" dirty="0">
              <a:solidFill>
                <a:srgbClr val="0070C0"/>
              </a:solidFill>
            </a:endParaRPr>
          </a:p>
          <a:p>
            <a:endParaRPr lang="en-GB" dirty="0" smtClean="0">
              <a:solidFill>
                <a:srgbClr val="0070C0"/>
              </a:solidFill>
            </a:endParaRPr>
          </a:p>
          <a:p>
            <a:endParaRPr lang="en-GB" dirty="0"/>
          </a:p>
        </p:txBody>
      </p:sp>
    </p:spTree>
    <p:extLst>
      <p:ext uri="{BB962C8B-B14F-4D97-AF65-F5344CB8AC3E}">
        <p14:creationId xmlns:p14="http://schemas.microsoft.com/office/powerpoint/2010/main" val="2270601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723367"/>
          </a:xfrm>
        </p:spPr>
        <p:txBody>
          <a:bodyPr/>
          <a:lstStyle/>
          <a:p>
            <a:r>
              <a:rPr lang="en-GB" dirty="0">
                <a:solidFill>
                  <a:srgbClr val="0070C0"/>
                </a:solidFill>
              </a:rPr>
              <a:t>The research data life cycle</a:t>
            </a:r>
          </a:p>
        </p:txBody>
      </p:sp>
      <p:sp>
        <p:nvSpPr>
          <p:cNvPr id="6" name="AutoShape 17"/>
          <p:cNvSpPr>
            <a:spLocks noChangeArrowheads="1"/>
          </p:cNvSpPr>
          <p:nvPr/>
        </p:nvSpPr>
        <p:spPr bwMode="auto">
          <a:xfrm rot="16200000">
            <a:off x="5629545" y="4470546"/>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 name="Rectangle 6"/>
          <p:cNvSpPr/>
          <p:nvPr/>
        </p:nvSpPr>
        <p:spPr>
          <a:xfrm>
            <a:off x="5272551" y="5303696"/>
            <a:ext cx="648072" cy="828408"/>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72551" y="5156614"/>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877415" y="471639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8605936" y="4569309"/>
            <a:ext cx="648072" cy="1548881"/>
            <a:chOff x="7081936" y="4265240"/>
            <a:chExt cx="648072" cy="2042420"/>
          </a:xfrm>
        </p:grpSpPr>
        <p:sp>
          <p:nvSpPr>
            <p:cNvPr id="11" name="Rectangle 10"/>
            <p:cNvSpPr/>
            <p:nvPr/>
          </p:nvSpPr>
          <p:spPr>
            <a:xfrm>
              <a:off x="7081936" y="4488535"/>
              <a:ext cx="648072" cy="1819125"/>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081936" y="4265240"/>
              <a:ext cx="648072" cy="19394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8929973" y="4033311"/>
            <a:ext cx="1250949" cy="818419"/>
            <a:chOff x="7403910" y="3655160"/>
            <a:chExt cx="1250949" cy="1079202"/>
          </a:xfrm>
        </p:grpSpPr>
        <p:sp>
          <p:nvSpPr>
            <p:cNvPr id="14" name="AutoShape 18"/>
            <p:cNvSpPr>
              <a:spLocks noChangeArrowheads="1"/>
            </p:cNvSpPr>
            <p:nvPr/>
          </p:nvSpPr>
          <p:spPr bwMode="auto">
            <a:xfrm rot="16200000">
              <a:off x="7716647" y="3517047"/>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 name="AutoShape 17"/>
            <p:cNvSpPr>
              <a:spLocks noChangeArrowheads="1"/>
            </p:cNvSpPr>
            <p:nvPr/>
          </p:nvSpPr>
          <p:spPr bwMode="auto">
            <a:xfrm rot="16200000">
              <a:off x="7542023" y="379614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6" name="Group 15"/>
          <p:cNvGrpSpPr/>
          <p:nvPr/>
        </p:nvGrpSpPr>
        <p:grpSpPr>
          <a:xfrm>
            <a:off x="7127889" y="4329436"/>
            <a:ext cx="1250949" cy="818419"/>
            <a:chOff x="5567542" y="3933712"/>
            <a:chExt cx="1250949" cy="1079202"/>
          </a:xfrm>
        </p:grpSpPr>
        <p:sp>
          <p:nvSpPr>
            <p:cNvPr id="17" name="AutoShape 18"/>
            <p:cNvSpPr>
              <a:spLocks noChangeArrowheads="1"/>
            </p:cNvSpPr>
            <p:nvPr/>
          </p:nvSpPr>
          <p:spPr bwMode="auto">
            <a:xfrm rot="16200000">
              <a:off x="5880279" y="379559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AutoShape 17"/>
            <p:cNvSpPr>
              <a:spLocks noChangeArrowheads="1"/>
            </p:cNvSpPr>
            <p:nvPr/>
          </p:nvSpPr>
          <p:spPr bwMode="auto">
            <a:xfrm rot="16200000">
              <a:off x="5705655" y="4074701"/>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9" name="Group 18"/>
          <p:cNvGrpSpPr/>
          <p:nvPr/>
        </p:nvGrpSpPr>
        <p:grpSpPr>
          <a:xfrm>
            <a:off x="7091599" y="4724530"/>
            <a:ext cx="652355" cy="1407574"/>
            <a:chOff x="6877415" y="4914000"/>
            <a:chExt cx="652355" cy="1407574"/>
          </a:xfrm>
        </p:grpSpPr>
        <p:sp>
          <p:nvSpPr>
            <p:cNvPr id="20" name="Rectangle 19"/>
            <p:cNvSpPr/>
            <p:nvPr/>
          </p:nvSpPr>
          <p:spPr>
            <a:xfrm>
              <a:off x="6877415" y="5056305"/>
              <a:ext cx="648072" cy="1265269"/>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881698" y="491400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5089775" y="1151932"/>
            <a:ext cx="3876021" cy="3915317"/>
            <a:chOff x="2051720" y="1700808"/>
            <a:chExt cx="4633544" cy="4680520"/>
          </a:xfrm>
        </p:grpSpPr>
        <p:grpSp>
          <p:nvGrpSpPr>
            <p:cNvPr id="23" name="Group 22"/>
            <p:cNvGrpSpPr/>
            <p:nvPr/>
          </p:nvGrpSpPr>
          <p:grpSpPr>
            <a:xfrm>
              <a:off x="2051720" y="1700808"/>
              <a:ext cx="4633544" cy="4680520"/>
              <a:chOff x="1979712" y="1916832"/>
              <a:chExt cx="4633544" cy="4680520"/>
            </a:xfrm>
          </p:grpSpPr>
          <p:sp>
            <p:nvSpPr>
              <p:cNvPr id="30" name="Oval 29"/>
              <p:cNvSpPr/>
              <p:nvPr/>
            </p:nvSpPr>
            <p:spPr>
              <a:xfrm>
                <a:off x="2310826" y="2348880"/>
                <a:ext cx="3942390" cy="3942390"/>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p:cNvGrpSpPr/>
              <p:nvPr/>
            </p:nvGrpSpPr>
            <p:grpSpPr>
              <a:xfrm>
                <a:off x="3563888" y="1916832"/>
                <a:ext cx="1224136" cy="1224136"/>
                <a:chOff x="3923928" y="2492896"/>
                <a:chExt cx="1224136" cy="1224136"/>
              </a:xfrm>
            </p:grpSpPr>
            <p:sp>
              <p:nvSpPr>
                <p:cNvPr id="47" name="Oval 46"/>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8" name="TextBox 47"/>
                <p:cNvSpPr txBox="1"/>
                <p:nvPr/>
              </p:nvSpPr>
              <p:spPr>
                <a:xfrm>
                  <a:off x="3959932" y="284335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CREATING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2" name="Group 31"/>
              <p:cNvGrpSpPr/>
              <p:nvPr/>
            </p:nvGrpSpPr>
            <p:grpSpPr>
              <a:xfrm>
                <a:off x="5148065" y="2780928"/>
                <a:ext cx="1465191" cy="1224136"/>
                <a:chOff x="3815917" y="2492896"/>
                <a:chExt cx="1465191" cy="1224136"/>
              </a:xfrm>
            </p:grpSpPr>
            <p:sp>
              <p:nvSpPr>
                <p:cNvPr id="45" name="Oval 44"/>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6" name="TextBox 45"/>
                <p:cNvSpPr txBox="1"/>
                <p:nvPr/>
              </p:nvSpPr>
              <p:spPr>
                <a:xfrm>
                  <a:off x="3815917" y="2843354"/>
                  <a:ext cx="1465191"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PROCESSING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3" name="Group 32"/>
              <p:cNvGrpSpPr/>
              <p:nvPr/>
            </p:nvGrpSpPr>
            <p:grpSpPr>
              <a:xfrm>
                <a:off x="5148065" y="4509120"/>
                <a:ext cx="1400261" cy="1224136"/>
                <a:chOff x="3851921" y="2492896"/>
                <a:chExt cx="1400261" cy="1224136"/>
              </a:xfrm>
            </p:grpSpPr>
            <p:sp>
              <p:nvSpPr>
                <p:cNvPr id="43" name="Oval 42"/>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4" name="TextBox 43"/>
                <p:cNvSpPr txBox="1"/>
                <p:nvPr/>
              </p:nvSpPr>
              <p:spPr>
                <a:xfrm>
                  <a:off x="3851921" y="2843354"/>
                  <a:ext cx="1400261" cy="588685"/>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ANALYSING</a:t>
                  </a:r>
                  <a:r>
                    <a:rPr lang="pl-PL" sz="1400">
                      <a:solidFill>
                        <a:schemeClr val="bg1"/>
                      </a:solidFill>
                      <a:latin typeface="Arial" panose="020B0604020202020204" pitchFamily="34" charset="0"/>
                      <a:cs typeface="Arial" panose="020B0604020202020204" pitchFamily="34" charset="0"/>
                    </a:rPr>
                    <a:t> </a:t>
                  </a: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4" name="Group 33"/>
              <p:cNvGrpSpPr/>
              <p:nvPr/>
            </p:nvGrpSpPr>
            <p:grpSpPr>
              <a:xfrm>
                <a:off x="3498957" y="5373216"/>
                <a:ext cx="1509656" cy="1224136"/>
                <a:chOff x="3786989" y="2492896"/>
                <a:chExt cx="1509656" cy="1224136"/>
              </a:xfrm>
            </p:grpSpPr>
            <p:sp>
              <p:nvSpPr>
                <p:cNvPr id="41" name="Oval 40"/>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2" name="TextBox 41"/>
                <p:cNvSpPr txBox="1"/>
                <p:nvPr/>
              </p:nvSpPr>
              <p:spPr>
                <a:xfrm>
                  <a:off x="3786989" y="2843354"/>
                  <a:ext cx="1509656"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PRESERVING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5" name="Group 34"/>
              <p:cNvGrpSpPr/>
              <p:nvPr/>
            </p:nvGrpSpPr>
            <p:grpSpPr>
              <a:xfrm>
                <a:off x="1979712" y="4509120"/>
                <a:ext cx="1224136" cy="1224136"/>
                <a:chOff x="3923928" y="2564904"/>
                <a:chExt cx="1224136" cy="1224136"/>
              </a:xfrm>
            </p:grpSpPr>
            <p:sp>
              <p:nvSpPr>
                <p:cNvPr id="39" name="Oval 38"/>
                <p:cNvSpPr/>
                <p:nvPr/>
              </p:nvSpPr>
              <p:spPr>
                <a:xfrm>
                  <a:off x="3923928" y="2564904"/>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0" name="TextBox 39"/>
                <p:cNvSpPr txBox="1"/>
                <p:nvPr/>
              </p:nvSpPr>
              <p:spPr>
                <a:xfrm>
                  <a:off x="3959932" y="294183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SHARING</a:t>
                  </a:r>
                </a:p>
                <a:p>
                  <a:pPr algn="ct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6" name="Group 35"/>
              <p:cNvGrpSpPr/>
              <p:nvPr/>
            </p:nvGrpSpPr>
            <p:grpSpPr>
              <a:xfrm>
                <a:off x="1979712" y="2708920"/>
                <a:ext cx="1224136" cy="1224136"/>
                <a:chOff x="3923928" y="2420888"/>
                <a:chExt cx="1224136" cy="1224136"/>
              </a:xfrm>
            </p:grpSpPr>
            <p:sp>
              <p:nvSpPr>
                <p:cNvPr id="37" name="Oval 36"/>
                <p:cNvSpPr/>
                <p:nvPr/>
              </p:nvSpPr>
              <p:spPr>
                <a:xfrm>
                  <a:off x="3923928" y="2420888"/>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38" name="TextBox 37"/>
                <p:cNvSpPr txBox="1"/>
                <p:nvPr/>
              </p:nvSpPr>
              <p:spPr>
                <a:xfrm>
                  <a:off x="3959932" y="2813809"/>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RE-USING DATA</a:t>
                  </a:r>
                  <a:endParaRPr lang="en-GB" sz="1200">
                    <a:solidFill>
                      <a:schemeClr val="bg1"/>
                    </a:solidFill>
                    <a:latin typeface="Arial" panose="020B0604020202020204" pitchFamily="34" charset="0"/>
                    <a:cs typeface="Arial" panose="020B0604020202020204" pitchFamily="34" charset="0"/>
                  </a:endParaRPr>
                </a:p>
              </p:txBody>
            </p:sp>
          </p:grpSp>
        </p:grpSp>
        <p:sp>
          <p:nvSpPr>
            <p:cNvPr id="24" name="Right Arrow 23"/>
            <p:cNvSpPr/>
            <p:nvPr/>
          </p:nvSpPr>
          <p:spPr>
            <a:xfrm rot="1619807" flipV="1">
              <a:off x="5174188" y="2303398"/>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5212365" flipV="1">
              <a:off x="6197255" y="3995999"/>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8847248" flipV="1">
              <a:off x="5300817" y="5674556"/>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rot="12776736" flipV="1">
              <a:off x="3097300" y="5646115"/>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rot="16200000" flipV="1">
              <a:off x="2254352" y="3914627"/>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19590936" flipV="1">
              <a:off x="3218543" y="2332540"/>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AutoShape 17"/>
          <p:cNvSpPr>
            <a:spLocks noChangeArrowheads="1"/>
          </p:cNvSpPr>
          <p:nvPr/>
        </p:nvSpPr>
        <p:spPr bwMode="auto">
          <a:xfrm rot="16200000">
            <a:off x="5831371" y="4598238"/>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50" name="Straight Arrow Connector 49"/>
          <p:cNvCxnSpPr/>
          <p:nvPr/>
        </p:nvCxnSpPr>
        <p:spPr>
          <a:xfrm flipV="1">
            <a:off x="4476984" y="1099667"/>
            <a:ext cx="0" cy="50324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6200000">
            <a:off x="3459528" y="3335804"/>
            <a:ext cx="1471813" cy="338554"/>
          </a:xfrm>
          <a:prstGeom prst="rect">
            <a:avLst/>
          </a:prstGeom>
          <a:noFill/>
        </p:spPr>
        <p:txBody>
          <a:bodyPr wrap="none" rtlCol="0">
            <a:spAutoFit/>
          </a:bodyPr>
          <a:lstStyle/>
          <a:p>
            <a:r>
              <a:rPr lang="pl-PL" sz="1600"/>
              <a:t>Time and effort</a:t>
            </a:r>
            <a:endParaRPr lang="en-GB" sz="1600"/>
          </a:p>
        </p:txBody>
      </p:sp>
      <p:sp>
        <p:nvSpPr>
          <p:cNvPr id="52" name="Rectangle 51"/>
          <p:cNvSpPr/>
          <p:nvPr/>
        </p:nvSpPr>
        <p:spPr>
          <a:xfrm>
            <a:off x="4093449" y="6429360"/>
            <a:ext cx="404414" cy="19792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4503723" y="6399076"/>
            <a:ext cx="3466462" cy="276999"/>
          </a:xfrm>
          <a:prstGeom prst="rect">
            <a:avLst/>
          </a:prstGeom>
          <a:noFill/>
        </p:spPr>
        <p:txBody>
          <a:bodyPr wrap="none" rtlCol="0">
            <a:spAutoFit/>
          </a:bodyPr>
          <a:lstStyle/>
          <a:p>
            <a:r>
              <a:rPr lang="pl-PL" sz="1200"/>
              <a:t>work necessary to make outputs suitable for sharing</a:t>
            </a:r>
            <a:endParaRPr lang="en-GB" sz="1200"/>
          </a:p>
        </p:txBody>
      </p:sp>
      <p:sp>
        <p:nvSpPr>
          <p:cNvPr id="54" name="Rectangle 53"/>
          <p:cNvSpPr/>
          <p:nvPr/>
        </p:nvSpPr>
        <p:spPr>
          <a:xfrm>
            <a:off x="8114539" y="6431101"/>
            <a:ext cx="404414" cy="197924"/>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a:xfrm>
            <a:off x="8524813" y="6400817"/>
            <a:ext cx="2008755" cy="276999"/>
          </a:xfrm>
          <a:prstGeom prst="rect">
            <a:avLst/>
          </a:prstGeom>
          <a:noFill/>
        </p:spPr>
        <p:txBody>
          <a:bodyPr wrap="none" rtlCol="0">
            <a:spAutoFit/>
          </a:bodyPr>
          <a:lstStyle/>
          <a:p>
            <a:r>
              <a:rPr lang="pl-PL" sz="1200"/>
              <a:t>standard research operations</a:t>
            </a:r>
            <a:endParaRPr lang="en-GB" sz="1200"/>
          </a:p>
        </p:txBody>
      </p:sp>
      <p:pic>
        <p:nvPicPr>
          <p:cNvPr id="56"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23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There is a lot to learn</a:t>
            </a:r>
            <a:endParaRPr lang="en-GB" dirty="0">
              <a:solidFill>
                <a:srgbClr val="0070C0"/>
              </a:solidFill>
            </a:endParaRPr>
          </a:p>
        </p:txBody>
      </p:sp>
      <p:sp>
        <p:nvSpPr>
          <p:cNvPr id="4" name="Content Placeholder 3"/>
          <p:cNvSpPr>
            <a:spLocks noGrp="1"/>
          </p:cNvSpPr>
          <p:nvPr>
            <p:ph idx="1"/>
          </p:nvPr>
        </p:nvSpPr>
        <p:spPr>
          <a:xfrm>
            <a:off x="838200" y="1825625"/>
            <a:ext cx="10030428" cy="4351338"/>
          </a:xfrm>
          <a:noFill/>
          <a:ln>
            <a:no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GB" sz="2400" dirty="0">
                <a:solidFill>
                  <a:srgbClr val="0070C0"/>
                </a:solidFill>
              </a:rPr>
              <a:t>Practical recipes and guides:</a:t>
            </a:r>
          </a:p>
          <a:p>
            <a:r>
              <a:rPr lang="en-GB" sz="2400" dirty="0">
                <a:solidFill>
                  <a:srgbClr val="0070C0"/>
                </a:solidFill>
                <a:hlinkClick r:id="rId2"/>
              </a:rPr>
              <a:t>https://faircookbook.elixir-europe.org/</a:t>
            </a:r>
            <a:endParaRPr lang="en-GB" sz="2400" dirty="0">
              <a:solidFill>
                <a:srgbClr val="0070C0"/>
              </a:solidFill>
            </a:endParaRPr>
          </a:p>
          <a:p>
            <a:r>
              <a:rPr lang="en-GB" sz="2400" dirty="0">
                <a:solidFill>
                  <a:srgbClr val="0070C0"/>
                </a:solidFill>
                <a:hlinkClick r:id="rId3"/>
              </a:rPr>
              <a:t>https://rdmkit.elixir-europe.org/</a:t>
            </a:r>
            <a:endParaRPr lang="en-GB" sz="2400" dirty="0">
              <a:solidFill>
                <a:srgbClr val="0070C0"/>
              </a:solidFill>
            </a:endParaRPr>
          </a:p>
          <a:p>
            <a:endParaRPr lang="en-GB" sz="2400" dirty="0">
              <a:solidFill>
                <a:srgbClr val="0070C0"/>
              </a:solidFill>
            </a:endParaRPr>
          </a:p>
          <a:p>
            <a:pPr marL="0" indent="0">
              <a:buNone/>
            </a:pPr>
            <a:r>
              <a:rPr lang="en-GB" sz="2400" dirty="0">
                <a:solidFill>
                  <a:srgbClr val="0070C0"/>
                </a:solidFill>
              </a:rPr>
              <a:t>Training </a:t>
            </a:r>
          </a:p>
          <a:p>
            <a:r>
              <a:rPr lang="pl-PL" sz="2400" dirty="0" smtClean="0">
                <a:solidFill>
                  <a:srgbClr val="0070C0"/>
                </a:solidFill>
              </a:rPr>
              <a:t>FAIR in (bio) practice</a:t>
            </a:r>
            <a:endParaRPr lang="en-GB" sz="2400" dirty="0">
              <a:solidFill>
                <a:srgbClr val="0070C0"/>
              </a:solidFill>
            </a:endParaRPr>
          </a:p>
          <a:p>
            <a:r>
              <a:rPr lang="en-GB" sz="2400" dirty="0" err="1">
                <a:solidFill>
                  <a:srgbClr val="0070C0"/>
                </a:solidFill>
              </a:rPr>
              <a:t>UoE</a:t>
            </a:r>
            <a:r>
              <a:rPr lang="en-GB" sz="2400" dirty="0">
                <a:solidFill>
                  <a:srgbClr val="0070C0"/>
                </a:solidFill>
              </a:rPr>
              <a:t> RDS </a:t>
            </a:r>
            <a:r>
              <a:rPr lang="en-GB" sz="2400" dirty="0">
                <a:hlinkClick r:id="rId4"/>
              </a:rPr>
              <a:t>https://www.ed.ac.uk/information-services/research-support/research-data-service</a:t>
            </a:r>
            <a:endParaRPr lang="pl-PL" sz="2400" dirty="0"/>
          </a:p>
          <a:p>
            <a:endParaRPr lang="en-GB" dirty="0">
              <a:solidFill>
                <a:srgbClr val="0070C0"/>
              </a:solidFill>
            </a:endParaRPr>
          </a:p>
          <a:p>
            <a:endParaRPr lang="en-GB" dirty="0"/>
          </a:p>
        </p:txBody>
      </p:sp>
    </p:spTree>
    <p:extLst>
      <p:ext uri="{BB962C8B-B14F-4D97-AF65-F5344CB8AC3E}">
        <p14:creationId xmlns:p14="http://schemas.microsoft.com/office/powerpoint/2010/main" val="2440119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FAIR in (bio) practice - </a:t>
            </a:r>
            <a:r>
              <a:rPr lang="pl-PL" dirty="0">
                <a:solidFill>
                  <a:srgbClr val="0070C0"/>
                </a:solidFill>
              </a:rPr>
              <a:t>workshop</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r>
              <a:rPr lang="en-GB" dirty="0">
                <a:solidFill>
                  <a:srgbClr val="0070C0"/>
                </a:solidFill>
              </a:rPr>
              <a:t>Introduction to Open Science and FAIR</a:t>
            </a:r>
          </a:p>
          <a:p>
            <a:r>
              <a:rPr lang="en-GB" dirty="0">
                <a:solidFill>
                  <a:srgbClr val="0070C0"/>
                </a:solidFill>
              </a:rPr>
              <a:t>IP, Licensing and Openness </a:t>
            </a:r>
          </a:p>
          <a:p>
            <a:r>
              <a:rPr lang="en-GB" dirty="0">
                <a:solidFill>
                  <a:srgbClr val="0070C0"/>
                </a:solidFill>
              </a:rPr>
              <a:t>Metadata </a:t>
            </a:r>
          </a:p>
          <a:p>
            <a:r>
              <a:rPr lang="en-GB" dirty="0">
                <a:solidFill>
                  <a:srgbClr val="0070C0"/>
                </a:solidFill>
              </a:rPr>
              <a:t>Ontologies</a:t>
            </a:r>
          </a:p>
          <a:p>
            <a:r>
              <a:rPr lang="en-GB" dirty="0">
                <a:solidFill>
                  <a:srgbClr val="0070C0"/>
                </a:solidFill>
              </a:rPr>
              <a:t>(Meta)data in Excel</a:t>
            </a:r>
          </a:p>
          <a:p>
            <a:r>
              <a:rPr lang="en-GB" dirty="0">
                <a:solidFill>
                  <a:srgbClr val="0070C0"/>
                </a:solidFill>
              </a:rPr>
              <a:t>Record keeping</a:t>
            </a:r>
          </a:p>
          <a:p>
            <a:r>
              <a:rPr lang="en-GB" dirty="0">
                <a:solidFill>
                  <a:srgbClr val="0070C0"/>
                </a:solidFill>
              </a:rPr>
              <a:t>Working with files</a:t>
            </a: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Reusable analysis - </a:t>
            </a:r>
            <a:r>
              <a:rPr lang="en-GB" dirty="0" err="1"/>
              <a:t>Jupyter</a:t>
            </a:r>
            <a:endParaRPr lang="en-GB" dirty="0"/>
          </a:p>
          <a:p>
            <a:r>
              <a:rPr lang="en-GB" dirty="0"/>
              <a:t>Version control </a:t>
            </a:r>
          </a:p>
          <a:p>
            <a:r>
              <a:rPr lang="en-GB" dirty="0"/>
              <a:t>Templates  </a:t>
            </a:r>
          </a:p>
          <a:p>
            <a:r>
              <a:rPr lang="en-GB" dirty="0"/>
              <a:t>Public repositories</a:t>
            </a:r>
          </a:p>
          <a:p>
            <a:r>
              <a:rPr lang="pl-PL" dirty="0"/>
              <a:t>Writing </a:t>
            </a:r>
            <a:r>
              <a:rPr lang="en-GB" dirty="0"/>
              <a:t>Data Management Plan</a:t>
            </a:r>
            <a:r>
              <a:rPr lang="pl-PL" dirty="0"/>
              <a:t>s</a:t>
            </a:r>
            <a:endParaRPr lang="en-GB" dirty="0"/>
          </a:p>
          <a:p>
            <a:endParaRPr lang="en-GB" dirty="0"/>
          </a:p>
        </p:txBody>
      </p:sp>
    </p:spTree>
    <p:extLst>
      <p:ext uri="{BB962C8B-B14F-4D97-AF65-F5344CB8AC3E}">
        <p14:creationId xmlns:p14="http://schemas.microsoft.com/office/powerpoint/2010/main" val="36609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3001</TotalTime>
  <Words>638</Words>
  <Application>Microsoft Office PowerPoint</Application>
  <PresentationFormat>Widescreen</PresentationFormat>
  <Paragraphs>104</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The research data life cycle</vt:lpstr>
      <vt:lpstr>There is a lot to learn</vt:lpstr>
      <vt:lpstr>FAIR in (bio) practice - workshop</vt:lpstr>
      <vt:lpstr>PowerPoint Presentation</vt:lpstr>
      <vt:lpstr>PowerPoint Presentation</vt:lpstr>
      <vt:lpstr>Two flavours of DMP: for Grants and Internal</vt:lpstr>
      <vt:lpstr>PowerPoint Presentation</vt:lpstr>
      <vt:lpstr>PowerPoint Presentation</vt:lpstr>
      <vt:lpstr>Question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Andrew Millar</cp:lastModifiedBy>
  <cp:revision>78</cp:revision>
  <dcterms:created xsi:type="dcterms:W3CDTF">2021-06-07T08:35:11Z</dcterms:created>
  <dcterms:modified xsi:type="dcterms:W3CDTF">2022-12-16T15:27:17Z</dcterms:modified>
</cp:coreProperties>
</file>