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65" r:id="rId9"/>
    <p:sldId id="281" r:id="rId10"/>
    <p:sldId id="282" r:id="rId11"/>
    <p:sldId id="272" r:id="rId12"/>
    <p:sldId id="271" r:id="rId13"/>
    <p:sldId id="274" r:id="rId14"/>
    <p:sldId id="273" r:id="rId15"/>
    <p:sldId id="283" r:id="rId16"/>
    <p:sldId id="284" r:id="rId17"/>
    <p:sldId id="266" r:id="rId18"/>
    <p:sldId id="277" r:id="rId19"/>
    <p:sldId id="27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86410"/>
  </p:normalViewPr>
  <p:slideViewPr>
    <p:cSldViewPr snapToGrid="0">
      <p:cViewPr>
        <p:scale>
          <a:sx n="66" d="100"/>
          <a:sy n="66" d="100"/>
        </p:scale>
        <p:origin x="1722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Please see webpage or etherpad for the detailed instructions for exercise 1a. </a:t>
            </a:r>
          </a:p>
          <a:p>
            <a:r>
              <a:rPr lang="en-GB"/>
              <a:t>This example is from a real</a:t>
            </a:r>
            <a:r>
              <a:rPr lang="en-GB" baseline="0"/>
              <a:t> reference given on t</a:t>
            </a:r>
            <a:r>
              <a:rPr lang="en-GB"/>
              <a:t>he antibody</a:t>
            </a:r>
            <a:r>
              <a:rPr lang="en-GB" baseline="0"/>
              <a:t> </a:t>
            </a:r>
            <a:r>
              <a:rPr lang="en-GB"/>
              <a:t>supplier website</a:t>
            </a:r>
            <a:r>
              <a:rPr lang="en-GB" baseline="0"/>
              <a:t> </a:t>
            </a:r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>
                  <a:hlinkClick r:id="rId2"/>
                </a:rPr>
                <a:t>https://pad.carpentries.org/fair-4-leaders-begins-20YY-MM-DD</a:t>
              </a:r>
              <a:r>
                <a:rPr lang="en-GB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7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690688"/>
            <a:ext cx="10925666" cy="3046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Findable &amp; Accessible  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Deposit data to an external, reputable </a:t>
            </a:r>
            <a:r>
              <a:rPr lang="en-GB" sz="2400" b="1" dirty="0">
                <a:solidFill>
                  <a:srgbClr val="0070C0"/>
                </a:solidFill>
              </a:rPr>
              <a:t>public repository</a:t>
            </a:r>
            <a:r>
              <a:rPr lang="en-GB" sz="2400" dirty="0">
                <a:solidFill>
                  <a:srgbClr val="0070C0"/>
                </a:solidFill>
              </a:rPr>
              <a:t>.</a:t>
            </a:r>
            <a:endParaRPr lang="en-GB" sz="2400" dirty="0">
              <a:solidFill>
                <a:srgbClr val="0070C0"/>
              </a:solidFill>
              <a:cs typeface="Calibri"/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Some repositories can also host private data or provide embargo periods, meaning access to all data can be delayed.</a:t>
            </a:r>
            <a:endParaRPr lang="en-GB" sz="24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http://&lt;repository.address&gt;/&lt;identifier&gt;.</a:t>
            </a: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file formats where possible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.xlsx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formats to open and/or standard ones, and convert binary formats to plain text. Whenever practicable, without losing the meaning of the data. For example convert Snapgene to Genbank/SBOL, microscopy multistack images to OME-TIFF 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412"/>
            <a:ext cx="10515600" cy="35512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standard (meta)data formats (e.g. SBML, SBOL)</a:t>
            </a:r>
          </a:p>
          <a:p>
            <a:r>
              <a:rPr lang="en-GB" dirty="0"/>
              <a:t>follow Minimum Information Standards </a:t>
            </a:r>
          </a:p>
          <a:p>
            <a:pPr marL="0" indent="0">
              <a:buNone/>
            </a:pPr>
            <a:r>
              <a:rPr lang="en-GB" dirty="0"/>
              <a:t>   (e.g. MIAME -Minimum Information About a Microarray Experiment)</a:t>
            </a:r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Public record FAIR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</a:rPr>
              <a:t>			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Dataset: </a:t>
            </a:r>
            <a:r>
              <a:rPr lang="pl-PL" dirty="0"/>
              <a:t>https://doi.org/10.5281/zenodo.5045374 </a:t>
            </a:r>
          </a:p>
          <a:p>
            <a:pPr marL="0" indent="0">
              <a:buNone/>
            </a:pP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W</a:t>
            </a:r>
            <a:r>
              <a:rPr lang="pl-PL" sz="3200" dirty="0">
                <a:solidFill>
                  <a:srgbClr val="0070C0"/>
                </a:solidFill>
              </a:rPr>
              <a:t>hat makes it FAIR</a:t>
            </a:r>
            <a:r>
              <a:rPr lang="en-GB" sz="3200" dirty="0">
                <a:solidFill>
                  <a:srgbClr val="0070C0"/>
                </a:solidFill>
              </a:rPr>
              <a:t>?</a:t>
            </a:r>
            <a:endParaRPr lang="pl-PL" sz="32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2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B4BE07-838A-42E8-885A-B00934880DB6}"/>
              </a:ext>
            </a:extLst>
          </p:cNvPr>
          <p:cNvSpPr txBox="1"/>
          <p:nvPr/>
        </p:nvSpPr>
        <p:spPr>
          <a:xfrm>
            <a:off x="635001" y="1536174"/>
            <a:ext cx="10985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F: </a:t>
            </a:r>
            <a:r>
              <a:rPr lang="en-GB" sz="2400" dirty="0">
                <a:solidFill>
                  <a:srgbClr val="0070C0"/>
                </a:solidFill>
              </a:rPr>
              <a:t>PID (DOI), metadata for discoverability (keywords and subject, title, description)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A: </a:t>
            </a:r>
            <a:r>
              <a:rPr lang="en-GB" sz="2400" dirty="0">
                <a:solidFill>
                  <a:srgbClr val="0070C0"/>
                </a:solidFill>
              </a:rPr>
              <a:t>Data can be downloaded; access to stats on downloads and views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I: </a:t>
            </a:r>
            <a:r>
              <a:rPr lang="en-GB" sz="2400" dirty="0">
                <a:solidFill>
                  <a:srgbClr val="0070C0"/>
                </a:solidFill>
              </a:rPr>
              <a:t>Common file formats (.csv, .</a:t>
            </a:r>
            <a:r>
              <a:rPr lang="en-GB" sz="2400" dirty="0" err="1">
                <a:solidFill>
                  <a:srgbClr val="0070C0"/>
                </a:solidFill>
              </a:rPr>
              <a:t>tif</a:t>
            </a:r>
            <a:r>
              <a:rPr lang="en-GB" sz="2400" dirty="0">
                <a:solidFill>
                  <a:srgbClr val="0070C0"/>
                </a:solidFill>
              </a:rPr>
              <a:t>, .nd2)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Metadata elements can be exported in different metadata standard formats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R: </a:t>
            </a:r>
            <a:r>
              <a:rPr lang="en-GB" sz="2400" dirty="0">
                <a:solidFill>
                  <a:srgbClr val="0070C0"/>
                </a:solidFill>
              </a:rPr>
              <a:t>well described (README), clear license, links that associates with other related resources (where it is published and related works)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F79A3B-183F-4584-BC4A-808958D032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Exercise 2 – Public record FAIR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45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≠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research data</a:t>
            </a:r>
            <a:r>
              <a:rPr lang="en-GB" sz="4000" dirty="0"/>
              <a:t>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results [.. 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Data MANTRA, University of 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/>
              <a:t>Data does not only mean Excel files or readings</a:t>
            </a:r>
            <a:br>
              <a:rPr lang="en-GB" sz="2000"/>
            </a:br>
            <a:r>
              <a:rPr lang="en-GB" sz="2000"/>
              <a:t>from a machine. </a:t>
            </a:r>
            <a:r>
              <a:rPr lang="en-GB" sz="2000" b="1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/>
              <a:t>information about biological materials, </a:t>
            </a:r>
            <a:br>
              <a:rPr lang="en-GB" sz="2000"/>
            </a:br>
            <a:r>
              <a:rPr lang="en-GB" sz="200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/>
              <a:t>recipes, laboratory and measurement protocols</a:t>
            </a:r>
            <a:endParaRPr lang="pl-PL" sz="2000"/>
          </a:p>
          <a:p>
            <a:pPr>
              <a:lnSpc>
                <a:spcPct val="120000"/>
              </a:lnSpc>
            </a:pPr>
            <a:r>
              <a:rPr lang="pl-PL" sz="2000"/>
              <a:t>models</a:t>
            </a:r>
            <a:endParaRPr lang="en-GB" sz="2000"/>
          </a:p>
          <a:p>
            <a:pPr>
              <a:lnSpc>
                <a:spcPct val="120000"/>
              </a:lnSpc>
            </a:pPr>
            <a:r>
              <a:rPr lang="en-GB" sz="200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Research data MANTRA ('Research Data Management training') – Research data in context, University of Edinburgh </a:t>
            </a:r>
            <a:br>
              <a:rPr lang="en-GB"/>
            </a:br>
            <a:r>
              <a:rPr lang="en-GB"/>
              <a:t>https://mantra.ed.ac.uk</a:t>
            </a:r>
            <a:br>
              <a:rPr lang="en-GB"/>
            </a:b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Lab microscope photo image - CSIRO, CC BY 3.0, via Wikimedia Commons https://commons.wikimedia.org/wiki/File:CSIRO_ScienceImage_435_Scientist_using_microscope.jpg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logo - SangyaPundir, CC BY-SA 4.0 via Wikimedia Commons </a:t>
            </a:r>
            <a:br>
              <a:rPr lang="en-GB"/>
            </a:br>
            <a:r>
              <a:rPr lang="en-GB"/>
              <a:t>https://upload.wikimedia.org/wikipedia/commons/thumb/a/aa/FAIR_data_principles.jpg/800px-FAIR_data_principles.jpg </a:t>
            </a:r>
            <a:br>
              <a:rPr lang="en-GB"/>
            </a:b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Principles, GO FAIR Initiative </a:t>
            </a:r>
            <a:br>
              <a:rPr lang="en-GB"/>
            </a:br>
            <a:r>
              <a:rPr lang="en-GB"/>
              <a:t>www.go-fair.org/fair-principles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Image: See Credits [2]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1b: Impossible </a:t>
            </a:r>
            <a:r>
              <a:rPr lang="en-GB" dirty="0"/>
              <a:t>average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/>
              <a:t>column</a:t>
            </a:r>
          </a:p>
          <a:p>
            <a:r>
              <a:rPr lang="pl-PL" dirty="0"/>
              <a:t>Numerical 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metadata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105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1102</Words>
  <Application>Microsoft Office PowerPoint</Application>
  <PresentationFormat>Widescreen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FAIR in biological practice</vt:lpstr>
      <vt:lpstr>Persistent identifiers (PIDs)</vt:lpstr>
      <vt:lpstr>Interoperable</vt:lpstr>
      <vt:lpstr>Reusable</vt:lpstr>
      <vt:lpstr>Reusable</vt:lpstr>
      <vt:lpstr>Exercise 2 – Public record FAIR elements</vt:lpstr>
      <vt:lpstr>PowerPoint Presentation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Livia Scorza</cp:lastModifiedBy>
  <cp:revision>82</cp:revision>
  <dcterms:created xsi:type="dcterms:W3CDTF">2021-05-18T22:49:39Z</dcterms:created>
  <dcterms:modified xsi:type="dcterms:W3CDTF">2024-01-15T18:32:10Z</dcterms:modified>
</cp:coreProperties>
</file>