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65" r:id="rId9"/>
    <p:sldId id="281" r:id="rId10"/>
    <p:sldId id="282" r:id="rId11"/>
    <p:sldId id="272" r:id="rId12"/>
    <p:sldId id="271" r:id="rId13"/>
    <p:sldId id="274" r:id="rId14"/>
    <p:sldId id="273" r:id="rId15"/>
    <p:sldId id="283" r:id="rId16"/>
    <p:sldId id="266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66" y="6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194F-1EDC-44D6-902F-D21F13A5BCE4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2A17F-794C-4A77-AA96-799583828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Please see webpage or etherpad for the detailed instructions for exercise 1a. </a:t>
            </a:r>
          </a:p>
          <a:p>
            <a:r>
              <a:rPr lang="en-GB" smtClean="0"/>
              <a:t>This example is from a real</a:t>
            </a:r>
            <a:r>
              <a:rPr lang="en-GB" baseline="0" smtClean="0"/>
              <a:t> reference given on t</a:t>
            </a:r>
            <a:r>
              <a:rPr lang="en-GB" smtClean="0"/>
              <a:t>he antibody</a:t>
            </a:r>
            <a:r>
              <a:rPr lang="en-GB" baseline="0" smtClean="0"/>
              <a:t> </a:t>
            </a:r>
            <a:r>
              <a:rPr lang="en-GB" smtClean="0"/>
              <a:t>supplier website</a:t>
            </a:r>
            <a:r>
              <a:rPr lang="en-GB" baseline="0" smtClean="0"/>
              <a:t> 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citing the Meng Yu paper: </a:t>
            </a:r>
          </a:p>
          <a:p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https://www.sigmaaldrich.com/GB/en/product/sigma/sab1400284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2A17F-794C-4A77-AA96-7995838280E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genbank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uniprot.org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hare.ed.ac.uk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Relationship Id="rId9" Type="http://schemas.openxmlformats.org/officeDocument/2006/relationships/hyperlink" Target="https://www.ebi.ac.uk/metabolight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entifiers.org/SO:000016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 smtClean="0">
                  <a:hlinkClick r:id="rId2"/>
                </a:rPr>
                <a:t>https://pad.carpentries.org/fair-4-leaders-begins-20YY-MM-DD</a:t>
              </a:r>
              <a:r>
                <a:rPr lang="en-GB" smtClean="0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7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in biological practice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89364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b="1">
                <a:solidFill>
                  <a:srgbClr val="0070C0"/>
                </a:solidFill>
              </a:rPr>
              <a:t>Findable &amp; Accessible  </a:t>
            </a: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Deposit data to an external, reputable public repository.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Repositories provide </a:t>
            </a:r>
            <a:r>
              <a:rPr lang="en-GB" sz="2400" b="1">
                <a:solidFill>
                  <a:srgbClr val="0070C0"/>
                </a:solidFill>
              </a:rPr>
              <a:t>persistent identifiers </a:t>
            </a:r>
            <a:r>
              <a:rPr lang="en-GB" sz="240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There are general “data agnostic” repositories, for example: </a:t>
            </a:r>
            <a:r>
              <a:rPr lang="en-GB" sz="2400">
                <a:solidFill>
                  <a:srgbClr val="0070C0"/>
                </a:solidFill>
                <a:hlinkClick r:id="rId2"/>
              </a:rPr>
              <a:t>Dryad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3"/>
              </a:rPr>
              <a:t>Zenodo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4"/>
              </a:rPr>
              <a:t>FigShare</a:t>
            </a:r>
            <a:r>
              <a:rPr lang="en-GB" sz="2400">
                <a:solidFill>
                  <a:srgbClr val="0070C0"/>
                </a:solidFill>
              </a:rPr>
              <a:t>, </a:t>
            </a:r>
            <a:r>
              <a:rPr lang="en-GB" sz="2400">
                <a:solidFill>
                  <a:srgbClr val="0070C0"/>
                </a:solidFill>
                <a:hlinkClick r:id="rId5"/>
              </a:rPr>
              <a:t>Dataverse</a:t>
            </a:r>
            <a:r>
              <a:rPr lang="pl-PL" sz="2400">
                <a:solidFill>
                  <a:srgbClr val="0070C0"/>
                </a:solidFill>
              </a:rPr>
              <a:t> and THE </a:t>
            </a:r>
            <a:r>
              <a:rPr lang="pl-PL" sz="2400" err="1">
                <a:solidFill>
                  <a:srgbClr val="0070C0"/>
                </a:solidFill>
              </a:rPr>
              <a:t>UNIVERSITY’s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 err="1">
                <a:solidFill>
                  <a:srgbClr val="0070C0"/>
                </a:solidFill>
              </a:rPr>
              <a:t>own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pl-PL" sz="2400">
                <a:solidFill>
                  <a:srgbClr val="0070C0"/>
                </a:solidFill>
                <a:hlinkClick r:id="rId6"/>
              </a:rPr>
              <a:t>DataShare</a:t>
            </a:r>
            <a:r>
              <a:rPr lang="pl-PL" sz="2400">
                <a:solidFill>
                  <a:srgbClr val="0070C0"/>
                </a:solidFill>
              </a:rPr>
              <a:t> </a:t>
            </a:r>
            <a:r>
              <a:rPr lang="en-GB" sz="2400">
                <a:solidFill>
                  <a:srgbClr val="0070C0"/>
                </a:solidFill>
              </a:rPr>
              <a:t>. </a:t>
            </a:r>
            <a:endParaRPr lang="en-GB" sz="2400">
              <a:solidFill>
                <a:srgbClr val="0070C0"/>
              </a:solidFill>
              <a:cs typeface="Calibri"/>
            </a:endParaRPr>
          </a:p>
          <a:p>
            <a:endParaRPr lang="en-GB" sz="2400">
              <a:solidFill>
                <a:srgbClr val="0070C0"/>
              </a:solidFill>
            </a:endParaRPr>
          </a:p>
          <a:p>
            <a:r>
              <a:rPr lang="en-GB" sz="2400">
                <a:solidFill>
                  <a:srgbClr val="0070C0"/>
                </a:solidFill>
              </a:rPr>
              <a:t>Or domain specific, for example: </a:t>
            </a:r>
            <a:r>
              <a:rPr lang="en-GB" sz="2400">
                <a:solidFill>
                  <a:srgbClr val="0070C0"/>
                </a:solidFill>
                <a:hlinkClick r:id="rId7"/>
              </a:rPr>
              <a:t>UniProt</a:t>
            </a:r>
            <a:r>
              <a:rPr lang="en-GB" sz="2400">
                <a:solidFill>
                  <a:srgbClr val="0070C0"/>
                </a:solidFill>
              </a:rPr>
              <a:t> – protein data, </a:t>
            </a:r>
            <a:r>
              <a:rPr lang="en-GB" sz="2400">
                <a:solidFill>
                  <a:srgbClr val="0070C0"/>
                </a:solidFill>
                <a:hlinkClick r:id="rId8"/>
              </a:rPr>
              <a:t>GenBank</a:t>
            </a:r>
            <a:r>
              <a:rPr lang="en-GB" sz="2400">
                <a:solidFill>
                  <a:srgbClr val="0070C0"/>
                </a:solidFill>
              </a:rPr>
              <a:t> – sequence data, </a:t>
            </a:r>
            <a:r>
              <a:rPr lang="en-GB" sz="2400">
                <a:solidFill>
                  <a:srgbClr val="0070C0"/>
                </a:solidFill>
                <a:hlinkClick r:id="rId9"/>
              </a:rPr>
              <a:t>MetaboLights</a:t>
            </a:r>
            <a:r>
              <a:rPr lang="en-GB" sz="2400">
                <a:solidFill>
                  <a:srgbClr val="0070C0"/>
                </a:solidFill>
              </a:rPr>
              <a:t> – metabolomics data.</a:t>
            </a:r>
            <a:endParaRPr lang="en-GB" sz="2400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31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Digital </a:t>
            </a:r>
            <a:r>
              <a:rPr lang="en-GB" dirty="0"/>
              <a:t>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</a:t>
            </a:r>
            <a:r>
              <a:rPr lang="en-GB" dirty="0">
                <a:solidFill>
                  <a:srgbClr val="7030A0"/>
                </a:solidFill>
                <a:hlinkClick r:id="rId3"/>
              </a:rPr>
              <a:t>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/>
              <a:t>http</a:t>
            </a:r>
            <a:r>
              <a:rPr lang="en-GB" smtClean="0"/>
              <a:t>://&lt;repository.address&gt;/&lt;identifier&gt;.</a:t>
            </a:r>
            <a:endParaRPr lang="en-GB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>
                <a:hlinkClick r:id="rId4"/>
              </a:rPr>
              <a:t>http://identifiers.org/</a:t>
            </a:r>
            <a:r>
              <a:rPr lang="en-GB" dirty="0">
                <a:solidFill>
                  <a:srgbClr val="7030A0"/>
                </a:solidFill>
                <a:hlinkClick r:id="rId4"/>
              </a:rPr>
              <a:t>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standard or open-source </a:t>
            </a:r>
            <a:r>
              <a:rPr lang="en-GB" dirty="0" smtClean="0"/>
              <a:t>file </a:t>
            </a:r>
            <a:r>
              <a:rPr lang="en-GB" dirty="0"/>
              <a:t>formats where possible </a:t>
            </a:r>
            <a:r>
              <a:rPr lang="en-GB" dirty="0" smtClean="0"/>
              <a:t>(domain </a:t>
            </a:r>
            <a:r>
              <a:rPr lang="en-GB" dirty="0"/>
              <a:t>specific)</a:t>
            </a:r>
          </a:p>
          <a:p>
            <a:r>
              <a:rPr lang="pl-PL" dirty="0"/>
              <a:t>U</a:t>
            </a:r>
            <a:r>
              <a:rPr lang="en-GB" dirty="0"/>
              <a:t>se .csv or .xlsx </a:t>
            </a:r>
            <a:r>
              <a:rPr lang="en-GB" dirty="0" smtClean="0"/>
              <a:t>files </a:t>
            </a:r>
            <a:r>
              <a:rPr lang="en-GB" dirty="0"/>
              <a:t>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smtClean="0"/>
              <a:t>Convert proprietary formats </a:t>
            </a:r>
            <a:r>
              <a:rPr lang="en-GB"/>
              <a:t>to </a:t>
            </a:r>
            <a:r>
              <a:rPr lang="en-GB" smtClean="0"/>
              <a:t>open and/or standard ones, and convert binary formats to plain text. Whenever practicable, without losing the meaning of the data. For </a:t>
            </a:r>
            <a:r>
              <a:rPr lang="en-GB" dirty="0"/>
              <a:t>example convert Snapgene to Genbank/SBOL, microscopy multistack images </a:t>
            </a:r>
            <a:r>
              <a:rPr lang="en-GB"/>
              <a:t>to </a:t>
            </a:r>
            <a:r>
              <a:rPr lang="en-GB" smtClean="0"/>
              <a:t>OME-TIFF 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 smtClean="0"/>
              <a:t>follow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</a:t>
            </a:r>
            <a:r>
              <a:rPr lang="en-GB"/>
              <a:t>terms </a:t>
            </a:r>
            <a:r>
              <a:rPr lang="en-GB" smtClean="0"/>
              <a:t>under </a:t>
            </a:r>
            <a:r>
              <a:rPr lang="en-GB" dirty="0"/>
              <a:t>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https://doi.org/10.5281/zenodo.6339631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28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mtClean="0"/>
              <a:t>Answer the quiz questions on the webpage. </a:t>
            </a:r>
            <a:endParaRPr lang="en-GB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Credits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mtClean="0"/>
              <a:t>Research data MANTRA ('Research Data Management training') – Research data in context, University of Edinburgh </a:t>
            </a:r>
            <a:br>
              <a:rPr lang="en-GB" smtClean="0"/>
            </a:br>
            <a:r>
              <a:rPr lang="en-GB"/>
              <a:t>https://</a:t>
            </a:r>
            <a:r>
              <a:rPr lang="en-GB" smtClean="0"/>
              <a:t>mantra.ed.ac.uk</a:t>
            </a:r>
            <a:br>
              <a:rPr lang="en-GB" smtClean="0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Lab microscope photo image </a:t>
            </a:r>
            <a:r>
              <a:rPr lang="en-GB"/>
              <a:t>- CSIRO, CC BY </a:t>
            </a:r>
            <a:r>
              <a:rPr lang="en-GB" smtClean="0"/>
              <a:t>3.0, </a:t>
            </a:r>
            <a:r>
              <a:rPr lang="en-GB"/>
              <a:t>via Wikimedia Commons https://</a:t>
            </a:r>
            <a:r>
              <a:rPr lang="en-GB" smtClean="0"/>
              <a:t>commons.wikimedia.org/wiki/File:CSIRO_ScienceImage_435_Scientist_using_microscope.jpg </a:t>
            </a:r>
          </a:p>
          <a:p>
            <a:pPr marL="514350" indent="-514350">
              <a:buFont typeface="+mj-lt"/>
              <a:buAutoNum type="arabicPeriod"/>
            </a:pP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 smtClean="0"/>
              <a:t>FAIR logo - </a:t>
            </a:r>
            <a:r>
              <a:rPr lang="en-GB"/>
              <a:t>SangyaPundir, CC BY-SA 4.0 via Wikimedia Commons </a:t>
            </a:r>
            <a:br>
              <a:rPr lang="en-GB"/>
            </a:br>
            <a:r>
              <a:rPr lang="en-GB"/>
              <a:t>https://</a:t>
            </a:r>
            <a:r>
              <a:rPr lang="en-GB" smtClean="0"/>
              <a:t>upload.wikimedia.org/wikipedia/commons/thumb/a/aa/FAIR_data_principles.jpg/800px-FAIR_data_principles.jpg </a:t>
            </a:r>
            <a:r>
              <a:rPr lang="en-GB"/>
              <a:t/>
            </a:r>
            <a:br>
              <a:rPr lang="en-GB"/>
            </a:br>
            <a:endParaRPr lang="en-GB" smtClean="0"/>
          </a:p>
          <a:p>
            <a:pPr marL="514350" indent="-514350">
              <a:buFont typeface="+mj-lt"/>
              <a:buAutoNum type="arabicPeriod"/>
            </a:pPr>
            <a:r>
              <a:rPr lang="en-GB"/>
              <a:t>FAIR </a:t>
            </a:r>
            <a:r>
              <a:rPr lang="en-GB" smtClean="0"/>
              <a:t>Principles, GO FAIR Initiative </a:t>
            </a:r>
            <a:r>
              <a:rPr lang="en-GB"/>
              <a:t/>
            </a:r>
            <a:br>
              <a:rPr lang="en-GB"/>
            </a:br>
            <a:r>
              <a:rPr lang="en-GB" smtClean="0"/>
              <a:t>www.go-fair.org/fair-principles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3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</a:t>
            </a:r>
            <a:r>
              <a:rPr lang="en-GB" sz="4000"/>
              <a:t>is </a:t>
            </a:r>
            <a:r>
              <a:rPr lang="en-GB" sz="4000" smtClean="0"/>
              <a:t>research data</a:t>
            </a:r>
            <a:r>
              <a:rPr lang="en-GB" sz="4000" dirty="0" smtClean="0"/>
              <a:t>?</a:t>
            </a:r>
            <a:endParaRPr lang="en-GB" sz="40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69" y="1261964"/>
            <a:ext cx="6860894" cy="1561628"/>
          </a:xfr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prstMaterial="metal">
            <a:bevelT prst="angle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"Research data [is] collected, observed or generated for the purpose of analysis, to produce and validate original research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[.. </a:t>
            </a:r>
            <a:r>
              <a:rPr lang="en-GB" sz="2000">
                <a:solidFill>
                  <a:schemeClr val="accent1">
                    <a:lumMod val="40000"/>
                    <a:lumOff val="60000"/>
                  </a:schemeClr>
                </a:solidFill>
              </a:rPr>
              <a:t>ie] whatever is necessary to verify or reproduce research findings, or to gain a richer understanding of them"</a:t>
            </a:r>
          </a:p>
          <a:p>
            <a:pPr marL="457200" lvl="1" indent="0" algn="ctr">
              <a:buNone/>
            </a:pP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Research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MANTRA, </a:t>
            </a:r>
            <a:r>
              <a:rPr lang="en-GB" sz="160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of </a:t>
            </a:r>
            <a:r>
              <a:rPr lang="en-GB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Edinburgh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 txBox="1">
            <a:spLocks/>
          </p:cNvSpPr>
          <p:nvPr/>
        </p:nvSpPr>
        <p:spPr>
          <a:xfrm>
            <a:off x="408063" y="3063687"/>
            <a:ext cx="8873778" cy="3337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2000" smtClean="0"/>
              <a:t>Data does not only mean Excel files or readings</a:t>
            </a:r>
            <a:br>
              <a:rPr lang="en-GB" sz="2000" smtClean="0"/>
            </a:br>
            <a:r>
              <a:rPr lang="en-GB" sz="2000" smtClean="0"/>
              <a:t>from a machine. </a:t>
            </a:r>
            <a:r>
              <a:rPr lang="en-GB" sz="2000" b="1" smtClean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information about biological materials, </a:t>
            </a:r>
            <a:br>
              <a:rPr lang="en-GB" sz="2000" smtClean="0"/>
            </a:br>
            <a:r>
              <a:rPr lang="en-GB" sz="2000" smtClean="0"/>
              <a:t>like strain or patient details</a:t>
            </a:r>
          </a:p>
          <a:p>
            <a:pPr>
              <a:lnSpc>
                <a:spcPct val="120000"/>
              </a:lnSpc>
            </a:pPr>
            <a:r>
              <a:rPr lang="en-GB" sz="2000" smtClean="0"/>
              <a:t>recipes, laboratory and measurement protocols</a:t>
            </a:r>
            <a:endParaRPr lang="pl-PL" sz="2000" smtClean="0"/>
          </a:p>
          <a:p>
            <a:pPr>
              <a:lnSpc>
                <a:spcPct val="120000"/>
              </a:lnSpc>
            </a:pPr>
            <a:r>
              <a:rPr lang="pl-PL" sz="2000" smtClean="0"/>
              <a:t>models</a:t>
            </a:r>
            <a:endParaRPr lang="en-GB" sz="2000" smtClean="0"/>
          </a:p>
          <a:p>
            <a:pPr>
              <a:lnSpc>
                <a:spcPct val="120000"/>
              </a:lnSpc>
            </a:pPr>
            <a:r>
              <a:rPr lang="en-GB" sz="2000" smtClean="0"/>
              <a:t>scripts, analysis procedures, and custom software are also considered data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We're going to do an exercise looking at some real research data.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34911" y="6176963"/>
            <a:ext cx="7390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/>
              <a:t>Image: See Credits [2]</a:t>
            </a:r>
            <a:endParaRPr lang="en-GB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625" y="2320387"/>
            <a:ext cx="3677760" cy="36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1a: Impossible </a:t>
            </a:r>
            <a:r>
              <a:rPr lang="en-GB" dirty="0"/>
              <a:t>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1b: Impossible </a:t>
            </a:r>
            <a:r>
              <a:rPr lang="en-GB" dirty="0" smtClean="0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find the right data table and </a:t>
            </a:r>
            <a:r>
              <a:rPr lang="en-GB" dirty="0" smtClean="0"/>
              <a:t>column</a:t>
            </a:r>
          </a:p>
          <a:p>
            <a:r>
              <a:rPr lang="pl-PL" dirty="0" smtClean="0"/>
              <a:t>Numerical </a:t>
            </a:r>
            <a:r>
              <a:rPr lang="pl-PL" dirty="0"/>
              <a:t>data in pdf not suitable for calculations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</a:t>
            </a:r>
            <a:r>
              <a:rPr lang="en-GB"/>
              <a:t>protocol </a:t>
            </a:r>
            <a:r>
              <a:rPr lang="en-GB" smtClean="0"/>
              <a:t>was difficult </a:t>
            </a:r>
            <a:r>
              <a:rPr lang="en-GB" dirty="0"/>
              <a:t>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54592" y="6465579"/>
            <a:ext cx="1775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Image: </a:t>
            </a:r>
            <a:r>
              <a:rPr lang="en-GB" sz="1400" smtClean="0"/>
              <a:t>See Credits [3]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70C0"/>
                </a:solidFill>
              </a:rPr>
              <a:t>persistent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identifiers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pointing</a:t>
            </a:r>
            <a:r>
              <a:rPr lang="pl-PL" sz="2000" dirty="0">
                <a:solidFill>
                  <a:srgbClr val="0070C0"/>
                </a:solidFill>
              </a:rPr>
              <a:t> 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70C0"/>
                </a:solidFill>
              </a:rPr>
              <a:t>descriptions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that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allow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discovery</a:t>
            </a:r>
            <a:r>
              <a:rPr lang="pl-PL" sz="2000" dirty="0">
                <a:solidFill>
                  <a:srgbClr val="0070C0"/>
                </a:solidFill>
              </a:rPr>
              <a:t> 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 err="1">
                <a:solidFill>
                  <a:srgbClr val="0070C0"/>
                </a:solidFill>
              </a:rPr>
              <a:t>etadata</a:t>
            </a:r>
            <a:r>
              <a:rPr lang="en-GB" sz="2000" dirty="0">
                <a:solidFill>
                  <a:srgbClr val="0070C0"/>
                </a:solidFill>
              </a:rPr>
              <a:t> 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105064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904</Words>
  <Application>Microsoft Office PowerPoint</Application>
  <PresentationFormat>Widescreen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Being FAIR</vt:lpstr>
      <vt:lpstr>What is research data?</vt:lpstr>
      <vt:lpstr>Data from publications</vt:lpstr>
      <vt:lpstr>Exercise 1a: Impossible protocol</vt:lpstr>
      <vt:lpstr>Exercise 1b: Impossible average</vt:lpstr>
      <vt:lpstr>Common problems</vt:lpstr>
      <vt:lpstr>Common problems</vt:lpstr>
      <vt:lpstr>FAIR principles</vt:lpstr>
      <vt:lpstr>FAIR principles</vt:lpstr>
      <vt:lpstr>FAIR in biological practice</vt:lpstr>
      <vt:lpstr>Persistent identifiers (PIDs)</vt:lpstr>
      <vt:lpstr>Interoperable</vt:lpstr>
      <vt:lpstr>Reusable</vt:lpstr>
      <vt:lpstr>Reusable</vt:lpstr>
      <vt:lpstr>FAIR example</vt:lpstr>
      <vt:lpstr>FAIR and You</vt:lpstr>
      <vt:lpstr>FAIR vs Open Science</vt:lpstr>
      <vt:lpstr>FAIR quiz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70</cp:revision>
  <dcterms:created xsi:type="dcterms:W3CDTF">2021-05-18T22:49:39Z</dcterms:created>
  <dcterms:modified xsi:type="dcterms:W3CDTF">2022-12-14T18:19:46Z</dcterms:modified>
</cp:coreProperties>
</file>