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79" r:id="rId6"/>
    <p:sldId id="260" r:id="rId7"/>
    <p:sldId id="261" r:id="rId8"/>
    <p:sldId id="265" r:id="rId9"/>
    <p:sldId id="268" r:id="rId10"/>
    <p:sldId id="269" r:id="rId11"/>
    <p:sldId id="272" r:id="rId12"/>
    <p:sldId id="271" r:id="rId13"/>
    <p:sldId id="274" r:id="rId14"/>
    <p:sldId id="273" r:id="rId15"/>
    <p:sldId id="266" r:id="rId16"/>
    <p:sldId id="277" r:id="rId17"/>
    <p:sldId id="278"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p:normalViewPr>
  <p:slideViewPr>
    <p:cSldViewPr snapToGrid="0">
      <p:cViewPr varScale="1">
        <p:scale>
          <a:sx n="88" d="100"/>
          <a:sy n="88" d="100"/>
        </p:scale>
        <p:origin x="222"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8A194F-1EDC-44D6-902F-D21F13A5BCE4}" type="datetimeFigureOut">
              <a:rPr lang="en-GB" smtClean="0"/>
              <a:t>12/08/2022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F2A17F-794C-4A77-AA96-7995838280EB}" type="slidenum">
              <a:rPr lang="en-GB" smtClean="0"/>
              <a:t>‹#›</a:t>
            </a:fld>
            <a:endParaRPr lang="en-GB"/>
          </a:p>
        </p:txBody>
      </p:sp>
    </p:spTree>
    <p:extLst>
      <p:ext uri="{BB962C8B-B14F-4D97-AF65-F5344CB8AC3E}">
        <p14:creationId xmlns:p14="http://schemas.microsoft.com/office/powerpoint/2010/main" val="1023193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This example is from a real</a:t>
            </a:r>
            <a:r>
              <a:rPr lang="en-GB" baseline="0" smtClean="0"/>
              <a:t> reference given on t</a:t>
            </a:r>
            <a:r>
              <a:rPr lang="en-GB" smtClean="0"/>
              <a:t>he antibody</a:t>
            </a:r>
            <a:r>
              <a:rPr lang="en-GB" baseline="0" smtClean="0"/>
              <a:t> </a:t>
            </a:r>
            <a:r>
              <a:rPr lang="en-GB" smtClean="0"/>
              <a:t>supplier website</a:t>
            </a:r>
            <a:r>
              <a:rPr lang="en-GB" baseline="0" smtClean="0"/>
              <a:t> </a:t>
            </a:r>
            <a:r>
              <a:rPr lang="en-GB" sz="1200" b="0" kern="1200" smtClean="0">
                <a:solidFill>
                  <a:schemeClr val="tx1"/>
                </a:solidFill>
                <a:effectLst/>
                <a:latin typeface="+mn-lt"/>
                <a:ea typeface="+mn-ea"/>
                <a:cs typeface="+mn-cs"/>
              </a:rPr>
              <a:t>citing the Meng Yu paper: </a:t>
            </a:r>
          </a:p>
          <a:p>
            <a:r>
              <a:rPr lang="en-GB" sz="1200" b="0" kern="1200" smtClean="0">
                <a:solidFill>
                  <a:schemeClr val="tx1"/>
                </a:solidFill>
                <a:effectLst/>
                <a:latin typeface="+mn-lt"/>
                <a:ea typeface="+mn-ea"/>
                <a:cs typeface="+mn-cs"/>
              </a:rPr>
              <a:t>https://www.sigmaaldrich.com/GB/en/product/sigma/sab1400284</a:t>
            </a:r>
          </a:p>
          <a:p>
            <a:endParaRPr lang="en-GB"/>
          </a:p>
        </p:txBody>
      </p:sp>
      <p:sp>
        <p:nvSpPr>
          <p:cNvPr id="4" name="Slide Number Placeholder 3"/>
          <p:cNvSpPr>
            <a:spLocks noGrp="1"/>
          </p:cNvSpPr>
          <p:nvPr>
            <p:ph type="sldNum" sz="quarter" idx="10"/>
          </p:nvPr>
        </p:nvSpPr>
        <p:spPr/>
        <p:txBody>
          <a:bodyPr/>
          <a:lstStyle/>
          <a:p>
            <a:fld id="{27F2A17F-794C-4A77-AA96-7995838280EB}" type="slidenum">
              <a:rPr lang="en-GB" smtClean="0"/>
              <a:t>4</a:t>
            </a:fld>
            <a:endParaRPr lang="en-GB"/>
          </a:p>
        </p:txBody>
      </p:sp>
    </p:spTree>
    <p:extLst>
      <p:ext uri="{BB962C8B-B14F-4D97-AF65-F5344CB8AC3E}">
        <p14:creationId xmlns:p14="http://schemas.microsoft.com/office/powerpoint/2010/main" val="14957451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5295-26B3-41C9-95E6-C551129A52E1}"/>
              </a:ext>
            </a:extLst>
          </p:cNvPr>
          <p:cNvSpPr>
            <a:spLocks noGrp="1"/>
          </p:cNvSpPr>
          <p:nvPr>
            <p:ph type="ctrTitle"/>
          </p:nvPr>
        </p:nvSpPr>
        <p:spPr>
          <a:xfrm>
            <a:off x="1524000" y="1122363"/>
            <a:ext cx="9144000" cy="2387600"/>
          </a:xfrm>
        </p:spPr>
        <p:txBody>
          <a:bodyPr anchor="b"/>
          <a:lstStyle>
            <a:lvl1pPr algn="ctr">
              <a:defRPr sz="6000">
                <a:solidFill>
                  <a:srgbClr val="0070C0"/>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E2539A74-1C5A-4F66-BFF1-1B661771D44D}"/>
              </a:ext>
            </a:extLst>
          </p:cNvPr>
          <p:cNvSpPr>
            <a:spLocks noGrp="1"/>
          </p:cNvSpPr>
          <p:nvPr>
            <p:ph type="subTitle" idx="1"/>
          </p:nvPr>
        </p:nvSpPr>
        <p:spPr>
          <a:xfrm>
            <a:off x="1524000" y="3602038"/>
            <a:ext cx="9144000" cy="1655762"/>
          </a:xfrm>
        </p:spPr>
        <p:txBody>
          <a:bodyPr/>
          <a:lstStyle>
            <a:lvl1pPr marL="0" indent="0" algn="ctr">
              <a:buNone/>
              <a:defRPr sz="2400">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C34FEA5-78D3-48F4-AE88-464C46462BA7}"/>
              </a:ext>
            </a:extLst>
          </p:cNvPr>
          <p:cNvSpPr>
            <a:spLocks noGrp="1"/>
          </p:cNvSpPr>
          <p:nvPr>
            <p:ph type="dt" sz="half" idx="10"/>
          </p:nvPr>
        </p:nvSpPr>
        <p:spPr/>
        <p:txBody>
          <a:bodyPr/>
          <a:lstStyle>
            <a:lvl1pPr>
              <a:defRPr>
                <a:solidFill>
                  <a:srgbClr val="0070C0"/>
                </a:solidFill>
              </a:defRPr>
            </a:lvl1pPr>
          </a:lstStyle>
          <a:p>
            <a:fld id="{DE72BEAC-A25F-4480-8AFC-1D3E290F2CC8}" type="datetimeFigureOut">
              <a:rPr lang="en-GB" smtClean="0"/>
              <a:pPr/>
              <a:t>12/08/2022</a:t>
            </a:fld>
            <a:endParaRPr lang="en-GB" dirty="0"/>
          </a:p>
        </p:txBody>
      </p:sp>
      <p:sp>
        <p:nvSpPr>
          <p:cNvPr id="5" name="Footer Placeholder 4">
            <a:extLst>
              <a:ext uri="{FF2B5EF4-FFF2-40B4-BE49-F238E27FC236}">
                <a16:creationId xmlns:a16="http://schemas.microsoft.com/office/drawing/2014/main" id="{E305627F-73C3-43A5-A2C3-273359C392A2}"/>
              </a:ext>
            </a:extLst>
          </p:cNvPr>
          <p:cNvSpPr>
            <a:spLocks noGrp="1"/>
          </p:cNvSpPr>
          <p:nvPr>
            <p:ph type="ftr" sz="quarter" idx="11"/>
          </p:nvPr>
        </p:nvSpPr>
        <p:spPr/>
        <p:txBody>
          <a:bodyPr/>
          <a:lstStyle>
            <a:lvl1pPr>
              <a:defRPr>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6E43864D-ABEB-4D58-B594-32EBD9CCA735}"/>
              </a:ext>
            </a:extLst>
          </p:cNvPr>
          <p:cNvSpPr>
            <a:spLocks noGrp="1"/>
          </p:cNvSpPr>
          <p:nvPr>
            <p:ph type="sldNum" sz="quarter" idx="12"/>
          </p:nvPr>
        </p:nvSpPr>
        <p:spPr/>
        <p:txBody>
          <a:bodyPr/>
          <a:lstStyle>
            <a:lvl1pPr>
              <a:defRPr>
                <a:solidFill>
                  <a:srgbClr val="0070C0"/>
                </a:solidFill>
              </a:defRPr>
            </a:lvl1pPr>
          </a:lstStyle>
          <a:p>
            <a:fld id="{6AD35173-93EB-4F54-A3A1-904972955C29}" type="slidenum">
              <a:rPr lang="en-GB" smtClean="0"/>
              <a:pPr/>
              <a:t>‹#›</a:t>
            </a:fld>
            <a:endParaRPr lang="en-GB" dirty="0"/>
          </a:p>
        </p:txBody>
      </p:sp>
      <p:pic>
        <p:nvPicPr>
          <p:cNvPr id="7" name="Picture 2" descr="Ed_DaSH">
            <a:extLst>
              <a:ext uri="{FF2B5EF4-FFF2-40B4-BE49-F238E27FC236}">
                <a16:creationId xmlns:a16="http://schemas.microsoft.com/office/drawing/2014/main" id="{FAB5B92F-AD88-A64F-86E7-8C0F51BDB9E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9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6520-41D5-4EE8-BB61-F69927AC27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096252-51F7-442D-9DD5-42AFEEA489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E27A02-BF18-4FCF-97D0-E6749301EFAF}"/>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5" name="Footer Placeholder 4">
            <a:extLst>
              <a:ext uri="{FF2B5EF4-FFF2-40B4-BE49-F238E27FC236}">
                <a16:creationId xmlns:a16="http://schemas.microsoft.com/office/drawing/2014/main" id="{7E62590C-4A05-4413-8540-9ECC157D699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ABFCF21-9DC9-461A-A759-117ECC2D35B2}"/>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27562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C8110-B0D1-4490-A4FB-9D0934BBFF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854CCB-C2F5-41E6-BCD1-AED0A86DC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66C680-74DB-4302-B8CE-C7DB4C7EC19B}"/>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5" name="Footer Placeholder 4">
            <a:extLst>
              <a:ext uri="{FF2B5EF4-FFF2-40B4-BE49-F238E27FC236}">
                <a16:creationId xmlns:a16="http://schemas.microsoft.com/office/drawing/2014/main" id="{1BCF768A-C394-4FF1-90C5-81475829F69D}"/>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55E12AC-B925-4904-8BB7-C3490A990211}"/>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375137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F808-2433-4D2D-B019-1499DF8F5A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8E123E-CF79-4172-A678-9FC263735E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8BFE6E-17CC-47FA-915F-BE95A6DF5847}"/>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5" name="Footer Placeholder 4">
            <a:extLst>
              <a:ext uri="{FF2B5EF4-FFF2-40B4-BE49-F238E27FC236}">
                <a16:creationId xmlns:a16="http://schemas.microsoft.com/office/drawing/2014/main" id="{E1E338E3-8047-4394-99E8-95402965FEA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0AC1097-324E-4725-B954-6A90551AA215}"/>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03115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9314-DE96-4358-BE79-45A03D6E5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B6B324-C724-4950-AD56-DECC01B154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D997C-5385-4335-8460-B5D10E25652F}"/>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5" name="Footer Placeholder 4">
            <a:extLst>
              <a:ext uri="{FF2B5EF4-FFF2-40B4-BE49-F238E27FC236}">
                <a16:creationId xmlns:a16="http://schemas.microsoft.com/office/drawing/2014/main" id="{F1CA7831-F9A0-4AE3-A028-FCC03E7FE6E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E31DC24-5588-4C4A-A393-F0D117803A60}"/>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232088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ED64-79A3-400A-A4D6-A1E77C7D34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05473A-04F8-481F-9D60-BF2CF6EC7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FBE9EF-C2A8-45FE-A165-BD1A4F626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96F964-0401-4A14-A5BA-7CA2562DFF2B}"/>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6" name="Footer Placeholder 5">
            <a:extLst>
              <a:ext uri="{FF2B5EF4-FFF2-40B4-BE49-F238E27FC236}">
                <a16:creationId xmlns:a16="http://schemas.microsoft.com/office/drawing/2014/main" id="{E8F2E3FF-7B47-469F-B35F-D15ED078A6DC}"/>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841ED31C-097E-43FE-98B0-B2ED3233B0A7}"/>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00758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70B7-7649-460D-B208-1CC87D75C5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6D84A5-FD51-4CAF-A1C9-08FEAB029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87700-E1FC-4BC3-A369-6AA8D934E1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85F8D8-F248-42EB-9EDC-0A49A1C9C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D372C7-E0AD-41C1-9EE4-5C9DFE8B5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77672E-7A00-4BB2-BDAE-93D19D815FF7}"/>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8" name="Footer Placeholder 7">
            <a:extLst>
              <a:ext uri="{FF2B5EF4-FFF2-40B4-BE49-F238E27FC236}">
                <a16:creationId xmlns:a16="http://schemas.microsoft.com/office/drawing/2014/main" id="{C1886579-38F3-4A3D-8183-B14C0C84C3C9}"/>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E7045356-34FB-40F2-8A57-90EF178A22DA}"/>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33361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5BD2-9189-4D6E-9441-40EDE81C324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5A73B2-3F75-440F-A3D1-B31AE56EFECD}"/>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4" name="Footer Placeholder 3">
            <a:extLst>
              <a:ext uri="{FF2B5EF4-FFF2-40B4-BE49-F238E27FC236}">
                <a16:creationId xmlns:a16="http://schemas.microsoft.com/office/drawing/2014/main" id="{08ED4FDB-E39C-40AE-88F9-265974CFB279}"/>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639E5B42-C05D-4329-9D80-961A1C0EE0F5}"/>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22789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DE329-B9CE-4533-A3DB-67B3106F6B91}"/>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3" name="Footer Placeholder 2">
            <a:extLst>
              <a:ext uri="{FF2B5EF4-FFF2-40B4-BE49-F238E27FC236}">
                <a16:creationId xmlns:a16="http://schemas.microsoft.com/office/drawing/2014/main" id="{3EDD6749-1C55-4698-8AFD-8951E3590D69}"/>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6D5A77B-BF7E-4C08-9C2E-090A6DDF2E82}"/>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104764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55CC-5EA9-4B70-BB92-976B176CF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741E8C7-778E-45F1-A4A9-885888F8D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21674D4-709E-40F1-8A79-0C421066E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69695-027E-40B7-9A72-1DCD130C4221}"/>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6" name="Footer Placeholder 5">
            <a:extLst>
              <a:ext uri="{FF2B5EF4-FFF2-40B4-BE49-F238E27FC236}">
                <a16:creationId xmlns:a16="http://schemas.microsoft.com/office/drawing/2014/main" id="{82DDCEA8-F11D-461F-A807-59E82A16D6D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4831F104-8586-4142-8098-CFC270B2EA6D}"/>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151592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9FB4-AF8B-45BB-A64B-2B876A760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B48B8F-68D4-4D1B-8E88-08699DD07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B257FF45-7E40-4494-AF24-DAF942BBD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A4B85-B688-4614-9B1D-8DC0ED1B68E7}"/>
              </a:ext>
            </a:extLst>
          </p:cNvPr>
          <p:cNvSpPr>
            <a:spLocks noGrp="1"/>
          </p:cNvSpPr>
          <p:nvPr>
            <p:ph type="dt" sz="half" idx="10"/>
          </p:nvPr>
        </p:nvSpPr>
        <p:spPr/>
        <p:txBody>
          <a:bodyPr/>
          <a:lstStyle/>
          <a:p>
            <a:fld id="{DE72BEAC-A25F-4480-8AFC-1D3E290F2CC8}" type="datetimeFigureOut">
              <a:rPr lang="en-GB" smtClean="0"/>
              <a:t>12/08/2022</a:t>
            </a:fld>
            <a:endParaRPr lang="en-GB" dirty="0"/>
          </a:p>
        </p:txBody>
      </p:sp>
      <p:sp>
        <p:nvSpPr>
          <p:cNvPr id="6" name="Footer Placeholder 5">
            <a:extLst>
              <a:ext uri="{FF2B5EF4-FFF2-40B4-BE49-F238E27FC236}">
                <a16:creationId xmlns:a16="http://schemas.microsoft.com/office/drawing/2014/main" id="{00FA8824-3BB7-4F93-BD10-743A02D26FD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6D8B3054-1D34-40FC-BBA6-0EF1825C56DC}"/>
              </a:ext>
            </a:extLst>
          </p:cNvPr>
          <p:cNvSpPr>
            <a:spLocks noGrp="1"/>
          </p:cNvSpPr>
          <p:nvPr>
            <p:ph type="sldNum" sz="quarter" idx="12"/>
          </p:nvPr>
        </p:nvSpPr>
        <p:spPr/>
        <p:txBody>
          <a:bodyPr/>
          <a:lstStyle/>
          <a:p>
            <a:fld id="{6AD35173-93EB-4F54-A3A1-904972955C29}" type="slidenum">
              <a:rPr lang="en-GB" smtClean="0"/>
              <a:t>‹#›</a:t>
            </a:fld>
            <a:endParaRPr lang="en-GB" dirty="0"/>
          </a:p>
        </p:txBody>
      </p:sp>
    </p:spTree>
    <p:extLst>
      <p:ext uri="{BB962C8B-B14F-4D97-AF65-F5344CB8AC3E}">
        <p14:creationId xmlns:p14="http://schemas.microsoft.com/office/powerpoint/2010/main" val="423156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2890F-8B60-4B8E-A1A0-EA03E2715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916A16-4D16-42A9-82A6-65198F1F5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B7D39C-8216-4495-9D4C-A434D61A2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DE72BEAC-A25F-4480-8AFC-1D3E290F2CC8}" type="datetimeFigureOut">
              <a:rPr lang="en-GB" smtClean="0"/>
              <a:pPr/>
              <a:t>12/08/2022</a:t>
            </a:fld>
            <a:endParaRPr lang="en-GB" dirty="0"/>
          </a:p>
        </p:txBody>
      </p:sp>
      <p:sp>
        <p:nvSpPr>
          <p:cNvPr id="5" name="Footer Placeholder 4">
            <a:extLst>
              <a:ext uri="{FF2B5EF4-FFF2-40B4-BE49-F238E27FC236}">
                <a16:creationId xmlns:a16="http://schemas.microsoft.com/office/drawing/2014/main" id="{7CD89794-DEB8-422F-8851-BA9B6BECB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F18A1D5E-B2A1-40D3-B4E6-8DBEC6799E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6AD35173-93EB-4F54-A3A1-904972955C29}" type="slidenum">
              <a:rPr lang="en-GB" smtClean="0"/>
              <a:pPr/>
              <a:t>‹#›</a:t>
            </a:fld>
            <a:endParaRPr lang="en-GB" dirty="0"/>
          </a:p>
        </p:txBody>
      </p:sp>
      <p:pic>
        <p:nvPicPr>
          <p:cNvPr id="7" name="Picture 2" descr="Ed_DaSH">
            <a:extLst>
              <a:ext uri="{FF2B5EF4-FFF2-40B4-BE49-F238E27FC236}">
                <a16:creationId xmlns:a16="http://schemas.microsoft.com/office/drawing/2014/main" id="{A098E28A-E840-0A40-A837-9C8B8C01B8DB}"/>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66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ebi.ac.uk/metabolights/" TargetMode="External"/><Relationship Id="rId3" Type="http://schemas.openxmlformats.org/officeDocument/2006/relationships/hyperlink" Target="https://zenodo.org/" TargetMode="External"/><Relationship Id="rId7" Type="http://schemas.openxmlformats.org/officeDocument/2006/relationships/hyperlink" Target="https://www.ncbi.nlm.nih.gov/genbank/" TargetMode="External"/><Relationship Id="rId2" Type="http://schemas.openxmlformats.org/officeDocument/2006/relationships/hyperlink" Target="https://datadryad.org/" TargetMode="External"/><Relationship Id="rId1" Type="http://schemas.openxmlformats.org/officeDocument/2006/relationships/slideLayout" Target="../slideLayouts/slideLayout2.xml"/><Relationship Id="rId6" Type="http://schemas.openxmlformats.org/officeDocument/2006/relationships/hyperlink" Target="https://www.uniprot.org/" TargetMode="External"/><Relationship Id="rId5" Type="http://schemas.openxmlformats.org/officeDocument/2006/relationships/hyperlink" Target="https://dataverse.org/" TargetMode="External"/><Relationship Id="rId4" Type="http://schemas.openxmlformats.org/officeDocument/2006/relationships/hyperlink" Target="https://figshare.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hyperlink" Target="https://www.doi.org/" TargetMode="External"/><Relationship Id="rId1" Type="http://schemas.openxmlformats.org/officeDocument/2006/relationships/slideLayout" Target="../slideLayouts/slideLayout2.xml"/><Relationship Id="rId4" Type="http://schemas.openxmlformats.org/officeDocument/2006/relationships/hyperlink" Target="http://identifiers.org/SO:0000167"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pensource.org/licenses/MIT" TargetMode="External"/><Relationship Id="rId7" Type="http://schemas.openxmlformats.org/officeDocument/2006/relationships/image" Target="../media/image11.svg"/><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www.apache.org/licenses/" TargetMode="External"/><Relationship Id="rId4" Type="http://schemas.openxmlformats.org/officeDocument/2006/relationships/hyperlink" Target="https://opensource.org/licenses/BSD-2-Clause"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2B42-12CE-4502-9D4C-EC8EABBE0D31}"/>
              </a:ext>
            </a:extLst>
          </p:cNvPr>
          <p:cNvSpPr>
            <a:spLocks noGrp="1"/>
          </p:cNvSpPr>
          <p:nvPr>
            <p:ph type="ctrTitle"/>
          </p:nvPr>
        </p:nvSpPr>
        <p:spPr/>
        <p:txBody>
          <a:bodyPr/>
          <a:lstStyle/>
          <a:p>
            <a:r>
              <a:rPr lang="en-GB" dirty="0"/>
              <a:t>Being FAIR</a:t>
            </a:r>
          </a:p>
        </p:txBody>
      </p:sp>
      <p:sp>
        <p:nvSpPr>
          <p:cNvPr id="5" name="Arrow: Down 7">
            <a:extLst>
              <a:ext uri="{FF2B5EF4-FFF2-40B4-BE49-F238E27FC236}">
                <a16:creationId xmlns:a16="http://schemas.microsoft.com/office/drawing/2014/main" id="{C81C8541-2B1C-2C45-A833-A5B45F64278D}"/>
              </a:ext>
            </a:extLst>
          </p:cNvPr>
          <p:cNvSpPr/>
          <p:nvPr/>
        </p:nvSpPr>
        <p:spPr>
          <a:xfrm rot="16200000">
            <a:off x="789103" y="4944312"/>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941526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Findable &amp; Accessible</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61257"/>
            <a:ext cx="10925666" cy="4154984"/>
          </a:xfrm>
          <a:prstGeom prst="rect">
            <a:avLst/>
          </a:prstGeom>
        </p:spPr>
        <p:txBody>
          <a:bodyPr wrap="square">
            <a:spAutoFit/>
          </a:bodyPr>
          <a:lstStyle/>
          <a:p>
            <a:r>
              <a:rPr lang="en-GB" sz="2400" dirty="0">
                <a:solidFill>
                  <a:srgbClr val="0070C0"/>
                </a:solidFill>
              </a:rPr>
              <a:t>Deposit data to an external, reputable public repository.</a:t>
            </a:r>
          </a:p>
          <a:p>
            <a:endParaRPr lang="en-GB" sz="2400" dirty="0">
              <a:solidFill>
                <a:srgbClr val="0070C0"/>
              </a:solidFill>
            </a:endParaRPr>
          </a:p>
          <a:p>
            <a:r>
              <a:rPr lang="en-GB" sz="2400" dirty="0">
                <a:solidFill>
                  <a:srgbClr val="0070C0"/>
                </a:solidFill>
              </a:rPr>
              <a:t>Repositories provide </a:t>
            </a:r>
            <a:r>
              <a:rPr lang="en-GB" sz="2400" b="1" dirty="0">
                <a:solidFill>
                  <a:srgbClr val="0070C0"/>
                </a:solidFill>
              </a:rPr>
              <a:t>persistent identifiers </a:t>
            </a:r>
            <a:r>
              <a:rPr lang="en-GB" sz="2400" dirty="0">
                <a:solidFill>
                  <a:srgbClr val="0070C0"/>
                </a:solidFill>
              </a:rPr>
              <a:t>(PIDs), catalogue options, advanced metadata searching, and download statistics. Some repositories can also host private data or provide embargo periods, meaning access to all data can be delayed.</a:t>
            </a:r>
          </a:p>
          <a:p>
            <a:endParaRPr lang="en-GB" sz="2400" dirty="0">
              <a:solidFill>
                <a:srgbClr val="0070C0"/>
              </a:solidFill>
            </a:endParaRPr>
          </a:p>
          <a:p>
            <a:r>
              <a:rPr lang="en-GB" sz="2400" dirty="0">
                <a:solidFill>
                  <a:srgbClr val="0070C0"/>
                </a:solidFill>
              </a:rPr>
              <a:t>There are general “data agnostic” repositories, for example: </a:t>
            </a:r>
          </a:p>
          <a:p>
            <a:r>
              <a:rPr lang="en-GB" sz="2400" dirty="0">
                <a:solidFill>
                  <a:srgbClr val="0070C0"/>
                </a:solidFill>
                <a:hlinkClick r:id="rId2"/>
              </a:rPr>
              <a:t>Dryad</a:t>
            </a:r>
            <a:r>
              <a:rPr lang="en-GB" sz="2400" dirty="0">
                <a:solidFill>
                  <a:srgbClr val="0070C0"/>
                </a:solidFill>
              </a:rPr>
              <a:t>, </a:t>
            </a:r>
            <a:r>
              <a:rPr lang="en-GB" sz="2400" dirty="0">
                <a:solidFill>
                  <a:srgbClr val="0070C0"/>
                </a:solidFill>
                <a:hlinkClick r:id="rId3"/>
              </a:rPr>
              <a:t>Zenodo</a:t>
            </a:r>
            <a:r>
              <a:rPr lang="en-GB" sz="2400" dirty="0">
                <a:solidFill>
                  <a:srgbClr val="0070C0"/>
                </a:solidFill>
              </a:rPr>
              <a:t>, </a:t>
            </a:r>
            <a:r>
              <a:rPr lang="en-GB" sz="2400" dirty="0">
                <a:solidFill>
                  <a:srgbClr val="0070C0"/>
                </a:solidFill>
                <a:hlinkClick r:id="rId4"/>
              </a:rPr>
              <a:t>FigShare</a:t>
            </a:r>
            <a:r>
              <a:rPr lang="en-GB" sz="2400" dirty="0">
                <a:solidFill>
                  <a:srgbClr val="0070C0"/>
                </a:solidFill>
              </a:rPr>
              <a:t>, </a:t>
            </a:r>
            <a:r>
              <a:rPr lang="en-GB" sz="2400" dirty="0">
                <a:solidFill>
                  <a:srgbClr val="0070C0"/>
                </a:solidFill>
                <a:hlinkClick r:id="rId5"/>
              </a:rPr>
              <a:t>Dataverse</a:t>
            </a:r>
            <a:r>
              <a:rPr lang="en-GB" sz="2400" dirty="0">
                <a:solidFill>
                  <a:srgbClr val="0070C0"/>
                </a:solidFill>
              </a:rPr>
              <a:t>. </a:t>
            </a:r>
          </a:p>
          <a:p>
            <a:endParaRPr lang="en-GB" sz="2400" dirty="0">
              <a:solidFill>
                <a:srgbClr val="0070C0"/>
              </a:solidFill>
            </a:endParaRPr>
          </a:p>
          <a:p>
            <a:r>
              <a:rPr lang="en-GB" sz="2400" dirty="0">
                <a:solidFill>
                  <a:srgbClr val="0070C0"/>
                </a:solidFill>
              </a:rPr>
              <a:t>Or domain specific, for example: </a:t>
            </a:r>
          </a:p>
          <a:p>
            <a:r>
              <a:rPr lang="en-GB" sz="2400" dirty="0">
                <a:solidFill>
                  <a:srgbClr val="0070C0"/>
                </a:solidFill>
                <a:hlinkClick r:id="rId6">
                  <a:extLst>
                    <a:ext uri="{A12FA001-AC4F-418D-AE19-62706E023703}">
                      <ahyp:hlinkClr xmlns:ahyp="http://schemas.microsoft.com/office/drawing/2018/hyperlinkcolor" xmlns="" val="tx"/>
                    </a:ext>
                  </a:extLst>
                </a:hlinkClick>
              </a:rPr>
              <a:t>UniProt</a:t>
            </a:r>
            <a:r>
              <a:rPr lang="en-GB" sz="2400" dirty="0">
                <a:solidFill>
                  <a:srgbClr val="0070C0"/>
                </a:solidFill>
              </a:rPr>
              <a:t> – protein data, </a:t>
            </a:r>
            <a:r>
              <a:rPr lang="en-GB" sz="2400" dirty="0">
                <a:solidFill>
                  <a:srgbClr val="0070C0"/>
                </a:solidFill>
                <a:hlinkClick r:id="rId7">
                  <a:extLst>
                    <a:ext uri="{A12FA001-AC4F-418D-AE19-62706E023703}">
                      <ahyp:hlinkClr xmlns:ahyp="http://schemas.microsoft.com/office/drawing/2018/hyperlinkcolor" xmlns="" val="tx"/>
                    </a:ext>
                  </a:extLst>
                </a:hlinkClick>
              </a:rPr>
              <a:t>GenBank</a:t>
            </a:r>
            <a:r>
              <a:rPr lang="en-GB" sz="2400" dirty="0">
                <a:solidFill>
                  <a:srgbClr val="0070C0"/>
                </a:solidFill>
              </a:rPr>
              <a:t> – sequence data, </a:t>
            </a:r>
            <a:r>
              <a:rPr lang="en-GB" sz="2400" dirty="0">
                <a:solidFill>
                  <a:srgbClr val="0070C0"/>
                </a:solidFill>
                <a:hlinkClick r:id="rId8">
                  <a:extLst>
                    <a:ext uri="{A12FA001-AC4F-418D-AE19-62706E023703}">
                      <ahyp:hlinkClr xmlns:ahyp="http://schemas.microsoft.com/office/drawing/2018/hyperlinkcolor" xmlns="" val="tx"/>
                    </a:ext>
                  </a:extLst>
                </a:hlinkClick>
              </a:rPr>
              <a:t>MetaboLights</a:t>
            </a:r>
            <a:r>
              <a:rPr lang="en-GB" sz="2400" dirty="0">
                <a:solidFill>
                  <a:srgbClr val="0070C0"/>
                </a:solidFill>
              </a:rPr>
              <a:t> – metabolomics data.</a:t>
            </a:r>
          </a:p>
        </p:txBody>
      </p:sp>
    </p:spTree>
    <p:extLst>
      <p:ext uri="{BB962C8B-B14F-4D97-AF65-F5344CB8AC3E}">
        <p14:creationId xmlns:p14="http://schemas.microsoft.com/office/powerpoint/2010/main" val="3399547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Persistent identifiers (PIDs)</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55422"/>
            <a:ext cx="10515600" cy="4817097"/>
          </a:xfrm>
        </p:spPr>
        <p:txBody>
          <a:bodyPr>
            <a:normAutofit lnSpcReduction="10000"/>
          </a:bodyPr>
          <a:lstStyle/>
          <a:p>
            <a:pPr marL="0" indent="0">
              <a:buNone/>
            </a:pPr>
            <a:r>
              <a:rPr lang="en-GB" dirty="0"/>
              <a:t>A persistent identifier is a long-lasting reference to a digital resource</a:t>
            </a:r>
            <a:r>
              <a:rPr lang="en-GB" dirty="0" smtClean="0"/>
              <a:t>.</a:t>
            </a:r>
          </a:p>
          <a:p>
            <a:pPr marL="0" indent="0">
              <a:buNone/>
            </a:pPr>
            <a:endParaRPr lang="en-GB" dirty="0"/>
          </a:p>
          <a:p>
            <a:pPr marL="0" indent="0">
              <a:buNone/>
            </a:pPr>
            <a:r>
              <a:rPr lang="en-GB" dirty="0" smtClean="0"/>
              <a:t>Digital </a:t>
            </a:r>
            <a:r>
              <a:rPr lang="en-GB" dirty="0"/>
              <a:t>Object Identifier </a:t>
            </a:r>
            <a:r>
              <a:rPr lang="en-GB" dirty="0">
                <a:hlinkClick r:id="rId2"/>
              </a:rPr>
              <a:t>(DOI)</a:t>
            </a:r>
            <a:r>
              <a:rPr lang="en-GB" dirty="0"/>
              <a:t> (prefix doi.org in the web links). </a:t>
            </a:r>
          </a:p>
          <a:p>
            <a:pPr marL="0" indent="0">
              <a:buNone/>
            </a:pPr>
            <a:endParaRPr lang="en-GB" dirty="0">
              <a:hlinkClick r:id="rId3"/>
            </a:endParaRPr>
          </a:p>
          <a:p>
            <a:pPr marL="0" indent="0">
              <a:buNone/>
            </a:pPr>
            <a:r>
              <a:rPr lang="en-GB" dirty="0">
                <a:hlinkClick r:id="rId3"/>
              </a:rPr>
              <a:t>https://doi.org/10.1038/</a:t>
            </a:r>
            <a:r>
              <a:rPr lang="en-GB" dirty="0">
                <a:solidFill>
                  <a:srgbClr val="7030A0"/>
                </a:solidFill>
                <a:hlinkClick r:id="rId3"/>
              </a:rPr>
              <a:t>sdata.2016.18</a:t>
            </a:r>
            <a:r>
              <a:rPr lang="en-GB" dirty="0"/>
              <a:t> resolves to the FAIR paper</a:t>
            </a:r>
          </a:p>
          <a:p>
            <a:pPr marL="0" indent="0">
              <a:buNone/>
            </a:pPr>
            <a:endParaRPr lang="en-GB" dirty="0"/>
          </a:p>
          <a:p>
            <a:pPr marL="0" indent="0">
              <a:buNone/>
            </a:pPr>
            <a:r>
              <a:rPr lang="en-GB" dirty="0"/>
              <a:t>Repositories often maintain web addresses in a stable form (permalinks) </a:t>
            </a:r>
            <a:r>
              <a:rPr lang="en-GB"/>
              <a:t>http</a:t>
            </a:r>
            <a:r>
              <a:rPr lang="en-GB" smtClean="0"/>
              <a:t>://&lt;repository.address&gt;/&lt;identifier&gt;.</a:t>
            </a:r>
            <a:endParaRPr lang="en-GB" dirty="0"/>
          </a:p>
          <a:p>
            <a:pPr marL="0" indent="0">
              <a:buNone/>
            </a:pPr>
            <a:endParaRPr lang="en-GB" dirty="0">
              <a:hlinkClick r:id="rId4"/>
            </a:endParaRPr>
          </a:p>
          <a:p>
            <a:pPr marL="0" indent="0">
              <a:buNone/>
            </a:pPr>
            <a:r>
              <a:rPr lang="en-GB" dirty="0">
                <a:hlinkClick r:id="rId4"/>
              </a:rPr>
              <a:t>http://identifiers.org/</a:t>
            </a:r>
            <a:r>
              <a:rPr lang="en-GB" dirty="0">
                <a:solidFill>
                  <a:srgbClr val="7030A0"/>
                </a:solidFill>
                <a:hlinkClick r:id="rId4"/>
              </a:rPr>
              <a:t>SO:0000167</a:t>
            </a:r>
            <a:r>
              <a:rPr lang="en-GB" dirty="0"/>
              <a:t> defines promoter role</a:t>
            </a:r>
          </a:p>
          <a:p>
            <a:pPr marL="0" indent="0">
              <a:buNone/>
            </a:pPr>
            <a:endParaRPr lang="en-GB" dirty="0"/>
          </a:p>
        </p:txBody>
      </p:sp>
    </p:spTree>
    <p:extLst>
      <p:ext uri="{BB962C8B-B14F-4D97-AF65-F5344CB8AC3E}">
        <p14:creationId xmlns:p14="http://schemas.microsoft.com/office/powerpoint/2010/main" val="802694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Interoperable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lstStyle/>
          <a:p>
            <a:r>
              <a:rPr lang="en-GB" dirty="0"/>
              <a:t>Use standard or open-source </a:t>
            </a:r>
            <a:r>
              <a:rPr lang="en-GB" dirty="0" smtClean="0"/>
              <a:t>file </a:t>
            </a:r>
            <a:r>
              <a:rPr lang="en-GB" dirty="0"/>
              <a:t>formats where possible </a:t>
            </a:r>
            <a:r>
              <a:rPr lang="en-GB" dirty="0" smtClean="0"/>
              <a:t>(domain </a:t>
            </a:r>
            <a:r>
              <a:rPr lang="en-GB" dirty="0"/>
              <a:t>specific)</a:t>
            </a:r>
          </a:p>
          <a:p>
            <a:r>
              <a:rPr lang="pl-PL" dirty="0"/>
              <a:t>U</a:t>
            </a:r>
            <a:r>
              <a:rPr lang="en-GB" dirty="0"/>
              <a:t>se .csv or .xlsx </a:t>
            </a:r>
            <a:r>
              <a:rPr lang="en-GB" dirty="0" smtClean="0"/>
              <a:t>files </a:t>
            </a:r>
            <a:r>
              <a:rPr lang="en-GB" dirty="0"/>
              <a:t>for numerical data. </a:t>
            </a:r>
            <a:r>
              <a:rPr lang="en-GB" b="1" dirty="0"/>
              <a:t>Never</a:t>
            </a:r>
            <a:r>
              <a:rPr lang="en-GB" dirty="0"/>
              <a:t> share data tables as word or .pdf</a:t>
            </a:r>
          </a:p>
          <a:p>
            <a:r>
              <a:rPr lang="en-GB" dirty="0"/>
              <a:t>Provide underlying numerical data for all plots and graphs</a:t>
            </a:r>
          </a:p>
          <a:p>
            <a:r>
              <a:rPr lang="en-GB" dirty="0"/>
              <a:t>Convert proprietary binary formats to open ones. For example convert Snapgene to Genbank/SBOL, microscopy multistack images to OME-TIFF</a:t>
            </a:r>
          </a:p>
          <a:p>
            <a:pPr marL="0" indent="0">
              <a:buNone/>
            </a:pPr>
            <a:endParaRPr lang="en-GB" dirty="0"/>
          </a:p>
        </p:txBody>
      </p:sp>
    </p:spTree>
    <p:extLst>
      <p:ext uri="{BB962C8B-B14F-4D97-AF65-F5344CB8AC3E}">
        <p14:creationId xmlns:p14="http://schemas.microsoft.com/office/powerpoint/2010/main" val="12770505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27142"/>
            <a:ext cx="10515600" cy="5071621"/>
          </a:xfrm>
        </p:spPr>
        <p:txBody>
          <a:bodyPr>
            <a:normAutofit/>
          </a:bodyPr>
          <a:lstStyle/>
          <a:p>
            <a:pPr marL="0" indent="0">
              <a:buNone/>
            </a:pPr>
            <a:r>
              <a:rPr lang="en-GB" dirty="0"/>
              <a:t>Describe your data well (good metadata)</a:t>
            </a:r>
          </a:p>
          <a:p>
            <a:r>
              <a:rPr lang="en-GB" dirty="0"/>
              <a:t>write a README file describing the data</a:t>
            </a:r>
          </a:p>
          <a:p>
            <a:r>
              <a:rPr lang="en-GB" dirty="0"/>
              <a:t>provide as many details as possible (prepare good metadata)</a:t>
            </a:r>
          </a:p>
          <a:p>
            <a:r>
              <a:rPr lang="en-GB" dirty="0"/>
              <a:t>use descriptive column headers for the data tables</a:t>
            </a:r>
          </a:p>
          <a:p>
            <a:r>
              <a:rPr lang="en-GB" dirty="0"/>
              <a:t>tidy data tables, make them analysis friendly</a:t>
            </a:r>
          </a:p>
          <a:p>
            <a:r>
              <a:rPr lang="en-GB" dirty="0"/>
              <a:t>use (meta)data formats (e.g. SBML, SBOL)</a:t>
            </a:r>
          </a:p>
          <a:p>
            <a:r>
              <a:rPr lang="en-GB" dirty="0" smtClean="0"/>
              <a:t>follow </a:t>
            </a:r>
            <a:r>
              <a:rPr lang="en-GB" dirty="0"/>
              <a:t>Minimum Information Standards</a:t>
            </a:r>
          </a:p>
          <a:p>
            <a:pPr marL="0" indent="0">
              <a:buNone/>
            </a:pPr>
            <a:endParaRPr lang="en-GB" dirty="0"/>
          </a:p>
        </p:txBody>
      </p:sp>
      <p:pic>
        <p:nvPicPr>
          <p:cNvPr id="4" name="Graphic 3" descr="Recycle with solid fill">
            <a:extLst>
              <a:ext uri="{FF2B5EF4-FFF2-40B4-BE49-F238E27FC236}">
                <a16:creationId xmlns:a16="http://schemas.microsoft.com/office/drawing/2014/main" id="{6640BD8B-3178-A94C-A49F-822A3727A0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524284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Reusable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Attach license files. Licenses explicitly declare conditions</a:t>
            </a:r>
            <a:br>
              <a:rPr lang="en-GB" dirty="0"/>
            </a:br>
            <a:r>
              <a:rPr lang="en-GB" dirty="0"/>
              <a:t>and </a:t>
            </a:r>
            <a:r>
              <a:rPr lang="en-GB"/>
              <a:t>terms </a:t>
            </a:r>
            <a:r>
              <a:rPr lang="en-GB" smtClean="0"/>
              <a:t>under </a:t>
            </a:r>
            <a:r>
              <a:rPr lang="en-GB" dirty="0"/>
              <a:t>which data and software can be re-used. </a:t>
            </a:r>
          </a:p>
          <a:p>
            <a:pPr marL="0" indent="0">
              <a:buNone/>
            </a:pPr>
            <a:endParaRPr lang="en-GB" dirty="0"/>
          </a:p>
          <a:p>
            <a:pPr marL="0" indent="0">
              <a:buNone/>
            </a:pPr>
            <a:r>
              <a:rPr lang="en-GB" b="1" dirty="0"/>
              <a:t>We recommend: </a:t>
            </a:r>
          </a:p>
          <a:p>
            <a:pPr lvl="1"/>
            <a:r>
              <a:rPr lang="en-GB" sz="2800" dirty="0"/>
              <a:t>for data: </a:t>
            </a:r>
            <a:r>
              <a:rPr lang="en-GB" sz="2800" dirty="0">
                <a:hlinkClick r:id="rId2"/>
              </a:rPr>
              <a:t>Creative Commons Attribution (CC BY)</a:t>
            </a:r>
            <a:r>
              <a:rPr lang="en-GB" sz="2800" dirty="0"/>
              <a:t> license</a:t>
            </a:r>
          </a:p>
          <a:p>
            <a:pPr lvl="1"/>
            <a:r>
              <a:rPr lang="en-GB" sz="2800" dirty="0"/>
              <a:t>for code: a permissive open source license such as the </a:t>
            </a:r>
            <a:r>
              <a:rPr lang="en-GB" sz="2800" dirty="0">
                <a:hlinkClick r:id="rId3"/>
              </a:rPr>
              <a:t>MIT</a:t>
            </a:r>
            <a:r>
              <a:rPr lang="en-GB" sz="2800" dirty="0"/>
              <a:t>, </a:t>
            </a:r>
            <a:r>
              <a:rPr lang="en-GB" sz="2800" dirty="0">
                <a:hlinkClick r:id="rId4"/>
              </a:rPr>
              <a:t>BSD</a:t>
            </a:r>
            <a:r>
              <a:rPr lang="en-GB" sz="2800" dirty="0"/>
              <a:t>, or </a:t>
            </a:r>
            <a:r>
              <a:rPr lang="en-GB" sz="2800" dirty="0">
                <a:hlinkClick r:id="rId5"/>
              </a:rPr>
              <a:t>Apache license</a:t>
            </a:r>
            <a:r>
              <a:rPr lang="en-GB" sz="2800" dirty="0"/>
              <a:t>.</a:t>
            </a:r>
          </a:p>
          <a:p>
            <a:pPr marL="0" indent="0">
              <a:buNone/>
            </a:pPr>
            <a:endParaRPr lang="en-GB" dirty="0"/>
          </a:p>
        </p:txBody>
      </p:sp>
      <p:pic>
        <p:nvPicPr>
          <p:cNvPr id="4" name="Graphic 3" descr="Recycle with solid fill">
            <a:extLst>
              <a:ext uri="{FF2B5EF4-FFF2-40B4-BE49-F238E27FC236}">
                <a16:creationId xmlns:a16="http://schemas.microsoft.com/office/drawing/2014/main" id="{DEB68FBC-2FC9-004B-AE6A-8561B2F5C6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393936" y="365125"/>
            <a:ext cx="1834896" cy="1834896"/>
          </a:xfrm>
          <a:prstGeom prst="rect">
            <a:avLst/>
          </a:prstGeom>
        </p:spPr>
      </p:pic>
    </p:spTree>
    <p:extLst>
      <p:ext uri="{BB962C8B-B14F-4D97-AF65-F5344CB8AC3E}">
        <p14:creationId xmlns:p14="http://schemas.microsoft.com/office/powerpoint/2010/main" val="4162814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and You</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79D8DC5-0E5F-4B99-900C-3E278A5F248F}"/>
              </a:ext>
            </a:extLst>
          </p:cNvPr>
          <p:cNvSpPr/>
          <p:nvPr/>
        </p:nvSpPr>
        <p:spPr>
          <a:xfrm>
            <a:off x="6096000" y="5244416"/>
            <a:ext cx="1354858"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Intelligible</a:t>
            </a:r>
          </a:p>
        </p:txBody>
      </p:sp>
      <p:sp>
        <p:nvSpPr>
          <p:cNvPr id="6" name="Rectangle 5">
            <a:extLst>
              <a:ext uri="{FF2B5EF4-FFF2-40B4-BE49-F238E27FC236}">
                <a16:creationId xmlns:a16="http://schemas.microsoft.com/office/drawing/2014/main" id="{F1F2D28B-48FB-4842-BF60-77A16A3FBD58}"/>
              </a:ext>
            </a:extLst>
          </p:cNvPr>
          <p:cNvSpPr/>
          <p:nvPr/>
        </p:nvSpPr>
        <p:spPr>
          <a:xfrm>
            <a:off x="8210279" y="5257000"/>
            <a:ext cx="1655774" cy="415498"/>
          </a:xfrm>
          <a:prstGeom prst="rect">
            <a:avLst/>
          </a:prstGeom>
          <a:solidFill>
            <a:schemeClr val="bg1"/>
          </a:solidFill>
        </p:spPr>
        <p:txBody>
          <a:bodyPr wrap="none">
            <a:spAutoFit/>
          </a:bodyPr>
          <a:lstStyle/>
          <a:p>
            <a:r>
              <a:rPr lang="en-GB" sz="2100" dirty="0">
                <a:solidFill>
                  <a:schemeClr val="tx2">
                    <a:lumMod val="60000"/>
                    <a:lumOff val="40000"/>
                  </a:schemeClr>
                </a:solidFill>
                <a:latin typeface="Corbel" panose="020B0503020204020204" pitchFamily="34" charset="0"/>
              </a:rPr>
              <a:t>Reproducible</a:t>
            </a:r>
          </a:p>
        </p:txBody>
      </p:sp>
      <p:sp>
        <p:nvSpPr>
          <p:cNvPr id="7" name="Rectangle 6">
            <a:extLst>
              <a:ext uri="{FF2B5EF4-FFF2-40B4-BE49-F238E27FC236}">
                <a16:creationId xmlns:a16="http://schemas.microsoft.com/office/drawing/2014/main" id="{725D77CC-C0EF-4659-87DC-E623FBCA6E30}"/>
              </a:ext>
            </a:extLst>
          </p:cNvPr>
          <p:cNvSpPr/>
          <p:nvPr/>
        </p:nvSpPr>
        <p:spPr>
          <a:xfrm>
            <a:off x="1988588" y="5257000"/>
            <a:ext cx="971741"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Citable</a:t>
            </a:r>
          </a:p>
        </p:txBody>
      </p:sp>
      <p:sp>
        <p:nvSpPr>
          <p:cNvPr id="8" name="Rectangle 7">
            <a:extLst>
              <a:ext uri="{FF2B5EF4-FFF2-40B4-BE49-F238E27FC236}">
                <a16:creationId xmlns:a16="http://schemas.microsoft.com/office/drawing/2014/main" id="{C66A31C1-ACF8-4FA1-AF05-7B006780E7B3}"/>
              </a:ext>
            </a:extLst>
          </p:cNvPr>
          <p:cNvSpPr/>
          <p:nvPr/>
        </p:nvSpPr>
        <p:spPr>
          <a:xfrm>
            <a:off x="3440316" y="5257000"/>
            <a:ext cx="2216889"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Track &amp; Countable</a:t>
            </a:r>
          </a:p>
        </p:txBody>
      </p:sp>
      <p:sp>
        <p:nvSpPr>
          <p:cNvPr id="9" name="TextBox 8">
            <a:extLst>
              <a:ext uri="{FF2B5EF4-FFF2-40B4-BE49-F238E27FC236}">
                <a16:creationId xmlns:a16="http://schemas.microsoft.com/office/drawing/2014/main" id="{83A55002-18C5-4D7D-B132-2D7C4273B10D}"/>
              </a:ext>
            </a:extLst>
          </p:cNvPr>
          <p:cNvSpPr txBox="1"/>
          <p:nvPr/>
        </p:nvSpPr>
        <p:spPr>
          <a:xfrm>
            <a:off x="54592" y="6465579"/>
            <a:ext cx="1775807" cy="307777"/>
          </a:xfrm>
          <a:prstGeom prst="rect">
            <a:avLst/>
          </a:prstGeom>
          <a:noFill/>
        </p:spPr>
        <p:txBody>
          <a:bodyPr wrap="none" rtlCol="0">
            <a:spAutoFit/>
          </a:bodyPr>
          <a:lstStyle/>
          <a:p>
            <a:r>
              <a:rPr lang="en-GB" sz="1400"/>
              <a:t>Image: </a:t>
            </a:r>
            <a:r>
              <a:rPr lang="en-GB" sz="1400" smtClean="0"/>
              <a:t>See Credits [3]</a:t>
            </a:r>
            <a:endParaRPr lang="en-GB" sz="1400" dirty="0"/>
          </a:p>
        </p:txBody>
      </p:sp>
    </p:spTree>
    <p:extLst>
      <p:ext uri="{BB962C8B-B14F-4D97-AF65-F5344CB8AC3E}">
        <p14:creationId xmlns:p14="http://schemas.microsoft.com/office/powerpoint/2010/main" val="3383671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vs Open Science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FAIR != Open</a:t>
            </a:r>
          </a:p>
          <a:p>
            <a:pPr marL="0" indent="0">
              <a:buNone/>
            </a:pPr>
            <a:endParaRPr lang="en-GB" dirty="0"/>
          </a:p>
          <a:p>
            <a:r>
              <a:rPr lang="en-GB" dirty="0"/>
              <a:t>The data record can be FAIR but the data itself can remain hidden</a:t>
            </a:r>
          </a:p>
          <a:p>
            <a:pPr marL="0" indent="0">
              <a:buNone/>
            </a:pPr>
            <a:endParaRPr lang="en-GB" dirty="0"/>
          </a:p>
          <a:p>
            <a:r>
              <a:rPr lang="en-GB" dirty="0"/>
              <a:t>FAIR data can easily be made public and become Open</a:t>
            </a:r>
          </a:p>
          <a:p>
            <a:endParaRPr lang="en-GB" dirty="0"/>
          </a:p>
          <a:p>
            <a:r>
              <a:rPr lang="en-GB" dirty="0"/>
              <a:t>Open data which are not FAIR have limited value</a:t>
            </a:r>
          </a:p>
        </p:txBody>
      </p:sp>
    </p:spTree>
    <p:extLst>
      <p:ext uri="{BB962C8B-B14F-4D97-AF65-F5344CB8AC3E}">
        <p14:creationId xmlns:p14="http://schemas.microsoft.com/office/powerpoint/2010/main" val="2358643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F32EBA-ED97-466E-8CFA-8382584155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1A9BD6-BAAF-4519-B94F-6622E5C8018C}"/>
              </a:ext>
            </a:extLst>
          </p:cNvPr>
          <p:cNvSpPr>
            <a:spLocks noGrp="1"/>
          </p:cNvSpPr>
          <p:nvPr>
            <p:ph type="title"/>
          </p:nvPr>
        </p:nvSpPr>
        <p:spPr>
          <a:xfrm>
            <a:off x="965199" y="851517"/>
            <a:ext cx="5130795" cy="1461778"/>
          </a:xfrm>
        </p:spPr>
        <p:txBody>
          <a:bodyPr>
            <a:normAutofit/>
          </a:bodyPr>
          <a:lstStyle/>
          <a:p>
            <a:r>
              <a:rPr lang="en-GB" sz="4000" dirty="0"/>
              <a:t>FAIR quiz</a:t>
            </a:r>
          </a:p>
        </p:txBody>
      </p:sp>
      <p:sp>
        <p:nvSpPr>
          <p:cNvPr id="3" name="Content Placeholder 2">
            <a:extLst>
              <a:ext uri="{FF2B5EF4-FFF2-40B4-BE49-F238E27FC236}">
                <a16:creationId xmlns:a16="http://schemas.microsoft.com/office/drawing/2014/main" id="{EB62F193-87B7-4BD2-8E48-88EF0192A58F}"/>
              </a:ext>
            </a:extLst>
          </p:cNvPr>
          <p:cNvSpPr>
            <a:spLocks noGrp="1"/>
          </p:cNvSpPr>
          <p:nvPr>
            <p:ph idx="1"/>
          </p:nvPr>
        </p:nvSpPr>
        <p:spPr>
          <a:xfrm>
            <a:off x="965200" y="2470248"/>
            <a:ext cx="4048344" cy="3536236"/>
          </a:xfrm>
        </p:spPr>
        <p:txBody>
          <a:bodyPr>
            <a:normAutofit/>
          </a:bodyPr>
          <a:lstStyle/>
          <a:p>
            <a:pPr marL="0" indent="0">
              <a:buNone/>
            </a:pPr>
            <a:r>
              <a:rPr lang="en-GB" sz="2400" dirty="0"/>
              <a:t>…</a:t>
            </a:r>
          </a:p>
        </p:txBody>
      </p:sp>
      <p:sp>
        <p:nvSpPr>
          <p:cNvPr id="12" name="Freeform: Shape 11">
            <a:extLst>
              <a:ext uri="{FF2B5EF4-FFF2-40B4-BE49-F238E27FC236}">
                <a16:creationId xmlns:a16="http://schemas.microsoft.com/office/drawing/2014/main" id="{62A38935-BB53-4DF7-A56E-48DD25B685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Graphic 4" descr="Questions with solid fill">
            <a:extLst>
              <a:ext uri="{FF2B5EF4-FFF2-40B4-BE49-F238E27FC236}">
                <a16:creationId xmlns:a16="http://schemas.microsoft.com/office/drawing/2014/main" id="{D4B0B788-F517-924B-9CF6-FFB77C28CC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34636030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Credits</a:t>
            </a:r>
            <a:endParaRPr lang="en-GB"/>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GB" smtClean="0"/>
              <a:t>Research data MANTRA ('Research Data Management training') – Research data in context, University of Edinburgh </a:t>
            </a:r>
            <a:br>
              <a:rPr lang="en-GB" smtClean="0"/>
            </a:br>
            <a:r>
              <a:rPr lang="en-GB"/>
              <a:t>https://</a:t>
            </a:r>
            <a:r>
              <a:rPr lang="en-GB" smtClean="0"/>
              <a:t>mantra.ed.ac.uk</a:t>
            </a:r>
            <a:br>
              <a:rPr lang="en-GB" smtClean="0"/>
            </a:br>
            <a:endParaRPr lang="en-GB" smtClean="0"/>
          </a:p>
          <a:p>
            <a:pPr marL="514350" indent="-514350">
              <a:buFont typeface="+mj-lt"/>
              <a:buAutoNum type="arabicPeriod"/>
            </a:pPr>
            <a:r>
              <a:rPr lang="en-GB" smtClean="0"/>
              <a:t>Lab microscope photo image </a:t>
            </a:r>
            <a:r>
              <a:rPr lang="en-GB"/>
              <a:t>- CSIRO, CC BY </a:t>
            </a:r>
            <a:r>
              <a:rPr lang="en-GB" smtClean="0"/>
              <a:t>3.0, </a:t>
            </a:r>
            <a:r>
              <a:rPr lang="en-GB"/>
              <a:t>via Wikimedia Commons https://</a:t>
            </a:r>
            <a:r>
              <a:rPr lang="en-GB" smtClean="0"/>
              <a:t>commons.wikimedia.org/wiki/File:CSIRO_ScienceImage_435_Scientist_using_microscope.jpg </a:t>
            </a:r>
          </a:p>
          <a:p>
            <a:pPr marL="514350" indent="-514350">
              <a:buFont typeface="+mj-lt"/>
              <a:buAutoNum type="arabicPeriod"/>
            </a:pPr>
            <a:endParaRPr lang="en-GB" smtClean="0"/>
          </a:p>
          <a:p>
            <a:pPr marL="514350" indent="-514350">
              <a:buFont typeface="+mj-lt"/>
              <a:buAutoNum type="arabicPeriod"/>
            </a:pPr>
            <a:r>
              <a:rPr lang="en-GB" smtClean="0"/>
              <a:t>FAIR logo - </a:t>
            </a:r>
            <a:r>
              <a:rPr lang="en-GB"/>
              <a:t>SangyaPundir, CC BY-SA 4.0 via Wikimedia Commons </a:t>
            </a:r>
            <a:br>
              <a:rPr lang="en-GB"/>
            </a:br>
            <a:r>
              <a:rPr lang="en-GB"/>
              <a:t>https://</a:t>
            </a:r>
            <a:r>
              <a:rPr lang="en-GB" smtClean="0"/>
              <a:t>upload.wikimedia.org/wikipedia/commons/thumb/a/aa/FAIR_data_principles.jpg/800px-FAIR_data_principles.jpg </a:t>
            </a:r>
            <a:endParaRPr lang="en-GB"/>
          </a:p>
          <a:p>
            <a:endParaRPr lang="en-GB"/>
          </a:p>
        </p:txBody>
      </p:sp>
    </p:spTree>
    <p:extLst>
      <p:ext uri="{BB962C8B-B14F-4D97-AF65-F5344CB8AC3E}">
        <p14:creationId xmlns:p14="http://schemas.microsoft.com/office/powerpoint/2010/main" val="2167788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4E4288A-DFC8-40A2-90E5-70E851A933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A4E17D-5A2A-49B6-8206-1BAA73046333}"/>
              </a:ext>
            </a:extLst>
          </p:cNvPr>
          <p:cNvSpPr>
            <a:spLocks noGrp="1"/>
          </p:cNvSpPr>
          <p:nvPr>
            <p:ph type="title"/>
          </p:nvPr>
        </p:nvSpPr>
        <p:spPr>
          <a:xfrm>
            <a:off x="391093" y="435547"/>
            <a:ext cx="5613822" cy="832285"/>
          </a:xfrm>
        </p:spPr>
        <p:txBody>
          <a:bodyPr anchor="b">
            <a:normAutofit/>
          </a:bodyPr>
          <a:lstStyle/>
          <a:p>
            <a:r>
              <a:rPr lang="en-GB" sz="4000" dirty="0"/>
              <a:t>What </a:t>
            </a:r>
            <a:r>
              <a:rPr lang="en-GB" sz="4000"/>
              <a:t>is </a:t>
            </a:r>
            <a:r>
              <a:rPr lang="en-GB" sz="4000" smtClean="0"/>
              <a:t>research data</a:t>
            </a:r>
            <a:r>
              <a:rPr lang="en-GB" sz="4000" dirty="0" smtClean="0"/>
              <a:t>?</a:t>
            </a:r>
            <a:endParaRPr lang="en-GB" sz="4000" dirty="0"/>
          </a:p>
        </p:txBody>
      </p:sp>
      <p:sp>
        <p:nvSpPr>
          <p:cNvPr id="16" name="Freeform: Shape 15">
            <a:extLst>
              <a:ext uri="{FF2B5EF4-FFF2-40B4-BE49-F238E27FC236}">
                <a16:creationId xmlns:a16="http://schemas.microsoft.com/office/drawing/2014/main" id="{A94A2FC9-6D19-473C-B868-99FDB2044A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6077" y="435547"/>
            <a:ext cx="1969483" cy="1775389"/>
          </a:xfrm>
          <a:custGeom>
            <a:avLst/>
            <a:gdLst>
              <a:gd name="connsiteX0" fmla="*/ 530616 w 1859834"/>
              <a:gd name="connsiteY0" fmla="*/ 0 h 1676546"/>
              <a:gd name="connsiteX1" fmla="*/ 1331006 w 1859834"/>
              <a:gd name="connsiteY1" fmla="*/ 0 h 1676546"/>
              <a:gd name="connsiteX2" fmla="*/ 1445347 w 1859834"/>
              <a:gd name="connsiteY2" fmla="*/ 65415 h 1676546"/>
              <a:gd name="connsiteX3" fmla="*/ 1845541 w 1859834"/>
              <a:gd name="connsiteY3" fmla="*/ 770436 h 1676546"/>
              <a:gd name="connsiteX4" fmla="*/ 1845541 w 1859834"/>
              <a:gd name="connsiteY4" fmla="*/ 906111 h 1676546"/>
              <a:gd name="connsiteX5" fmla="*/ 1445347 w 1859834"/>
              <a:gd name="connsiteY5" fmla="*/ 1611131 h 1676546"/>
              <a:gd name="connsiteX6" fmla="*/ 1331006 w 1859834"/>
              <a:gd name="connsiteY6" fmla="*/ 1676546 h 1676546"/>
              <a:gd name="connsiteX7" fmla="*/ 530616 w 1859834"/>
              <a:gd name="connsiteY7" fmla="*/ 1676546 h 1676546"/>
              <a:gd name="connsiteX8" fmla="*/ 416275 w 1859834"/>
              <a:gd name="connsiteY8" fmla="*/ 1611131 h 1676546"/>
              <a:gd name="connsiteX9" fmla="*/ 16080 w 1859834"/>
              <a:gd name="connsiteY9" fmla="*/ 906111 h 1676546"/>
              <a:gd name="connsiteX10" fmla="*/ 16080 w 1859834"/>
              <a:gd name="connsiteY10" fmla="*/ 770436 h 1676546"/>
              <a:gd name="connsiteX11" fmla="*/ 416275 w 1859834"/>
              <a:gd name="connsiteY11" fmla="*/ 65415 h 1676546"/>
              <a:gd name="connsiteX12" fmla="*/ 530616 w 1859834"/>
              <a:gd name="connsiteY12" fmla="*/ 0 h 167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9834" h="1676546">
                <a:moveTo>
                  <a:pt x="530616" y="0"/>
                </a:moveTo>
                <a:cubicBezTo>
                  <a:pt x="1331006" y="0"/>
                  <a:pt x="1331006" y="0"/>
                  <a:pt x="1331006" y="0"/>
                </a:cubicBezTo>
                <a:cubicBezTo>
                  <a:pt x="1371502" y="0"/>
                  <a:pt x="1423909" y="29073"/>
                  <a:pt x="1445347" y="65415"/>
                </a:cubicBezTo>
                <a:cubicBezTo>
                  <a:pt x="1845541" y="770436"/>
                  <a:pt x="1845541" y="770436"/>
                  <a:pt x="1845541" y="770436"/>
                </a:cubicBezTo>
                <a:cubicBezTo>
                  <a:pt x="1864599" y="809200"/>
                  <a:pt x="1864599" y="867346"/>
                  <a:pt x="1845541" y="906111"/>
                </a:cubicBezTo>
                <a:cubicBezTo>
                  <a:pt x="1445347" y="1611131"/>
                  <a:pt x="1445347" y="1611131"/>
                  <a:pt x="1445347" y="1611131"/>
                </a:cubicBezTo>
                <a:cubicBezTo>
                  <a:pt x="1423909" y="1647474"/>
                  <a:pt x="1371502" y="1676546"/>
                  <a:pt x="1331006" y="1676546"/>
                </a:cubicBezTo>
                <a:lnTo>
                  <a:pt x="530616" y="1676546"/>
                </a:lnTo>
                <a:cubicBezTo>
                  <a:pt x="487738" y="1676546"/>
                  <a:pt x="435332" y="1647474"/>
                  <a:pt x="416275" y="1611131"/>
                </a:cubicBezTo>
                <a:cubicBezTo>
                  <a:pt x="16080" y="906111"/>
                  <a:pt x="16080" y="906111"/>
                  <a:pt x="16080" y="906111"/>
                </a:cubicBezTo>
                <a:cubicBezTo>
                  <a:pt x="-5359" y="867346"/>
                  <a:pt x="-5359" y="809200"/>
                  <a:pt x="16080" y="770436"/>
                </a:cubicBezTo>
                <a:cubicBezTo>
                  <a:pt x="416275" y="65415"/>
                  <a:pt x="416275" y="65415"/>
                  <a:pt x="416275" y="65415"/>
                </a:cubicBezTo>
                <a:cubicBezTo>
                  <a:pt x="435332" y="29073"/>
                  <a:pt x="487738" y="0"/>
                  <a:pt x="530616"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9" name="Graphic 8" descr="Cmd Terminal outline">
            <a:extLst>
              <a:ext uri="{FF2B5EF4-FFF2-40B4-BE49-F238E27FC236}">
                <a16:creationId xmlns:a16="http://schemas.microsoft.com/office/drawing/2014/main" id="{717637AA-34EE-CC49-820A-C3D9BE67B952}"/>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542532" y="843530"/>
            <a:ext cx="956572" cy="956572"/>
          </a:xfrm>
          <a:prstGeom prst="rect">
            <a:avLst/>
          </a:prstGeom>
        </p:spPr>
      </p:pic>
      <p:sp>
        <p:nvSpPr>
          <p:cNvPr id="3" name="Content Placeholder 2">
            <a:extLst>
              <a:ext uri="{FF2B5EF4-FFF2-40B4-BE49-F238E27FC236}">
                <a16:creationId xmlns:a16="http://schemas.microsoft.com/office/drawing/2014/main" id="{81C9C253-9151-4F30-875B-B69CD1772575}"/>
              </a:ext>
            </a:extLst>
          </p:cNvPr>
          <p:cNvSpPr>
            <a:spLocks noGrp="1"/>
          </p:cNvSpPr>
          <p:nvPr>
            <p:ph idx="1"/>
          </p:nvPr>
        </p:nvSpPr>
        <p:spPr>
          <a:xfrm>
            <a:off x="408069" y="1261964"/>
            <a:ext cx="6860894" cy="1561628"/>
          </a:xfrm>
          <a:solidFill>
            <a:schemeClr val="accent1">
              <a:lumMod val="75000"/>
            </a:schemeClr>
          </a:solidFill>
          <a:scene3d>
            <a:camera prst="orthographicFront"/>
            <a:lightRig rig="threePt" dir="t"/>
          </a:scene3d>
          <a:sp3d prstMaterial="metal">
            <a:bevelT prst="angle"/>
          </a:sp3d>
        </p:spPr>
        <p:style>
          <a:lnRef idx="3">
            <a:schemeClr val="lt1"/>
          </a:lnRef>
          <a:fillRef idx="1">
            <a:schemeClr val="accent5"/>
          </a:fillRef>
          <a:effectRef idx="1">
            <a:schemeClr val="accent5"/>
          </a:effectRef>
          <a:fontRef idx="minor">
            <a:schemeClr val="lt1"/>
          </a:fontRef>
        </p:style>
        <p:txBody>
          <a:bodyPr anchor="t">
            <a:noAutofit/>
          </a:bodyPr>
          <a:lstStyle/>
          <a:p>
            <a:pPr marL="0" indent="0">
              <a:buNone/>
            </a:pPr>
            <a:r>
              <a:rPr lang="en-GB" sz="2000">
                <a:solidFill>
                  <a:schemeClr val="accent1">
                    <a:lumMod val="40000"/>
                    <a:lumOff val="60000"/>
                  </a:schemeClr>
                </a:solidFill>
              </a:rPr>
              <a:t>"Research data [is] collected, observed or generated for the purpose of analysis, to produce and validate original research </a:t>
            </a:r>
            <a:r>
              <a:rPr lang="en-GB" sz="2000" smtClean="0">
                <a:solidFill>
                  <a:schemeClr val="accent1">
                    <a:lumMod val="40000"/>
                    <a:lumOff val="60000"/>
                  </a:schemeClr>
                </a:solidFill>
              </a:rPr>
              <a:t>results</a:t>
            </a:r>
            <a:r>
              <a:rPr lang="en-GB" sz="2000">
                <a:solidFill>
                  <a:schemeClr val="accent1">
                    <a:lumMod val="40000"/>
                    <a:lumOff val="60000"/>
                  </a:schemeClr>
                </a:solidFill>
              </a:rPr>
              <a:t> </a:t>
            </a:r>
            <a:r>
              <a:rPr lang="en-GB" sz="2000" smtClean="0">
                <a:solidFill>
                  <a:schemeClr val="accent1">
                    <a:lumMod val="40000"/>
                    <a:lumOff val="60000"/>
                  </a:schemeClr>
                </a:solidFill>
              </a:rPr>
              <a:t>[.. </a:t>
            </a:r>
            <a:r>
              <a:rPr lang="en-GB" sz="2000">
                <a:solidFill>
                  <a:schemeClr val="accent1">
                    <a:lumMod val="40000"/>
                    <a:lumOff val="60000"/>
                  </a:schemeClr>
                </a:solidFill>
              </a:rPr>
              <a:t>ie] whatever is necessary to verify or reproduce research findings, or to gain a richer understanding of them"</a:t>
            </a:r>
          </a:p>
          <a:p>
            <a:pPr marL="457200" lvl="1" indent="0" algn="ctr">
              <a:buNone/>
            </a:pPr>
            <a:r>
              <a:rPr lang="en-GB" sz="1600" smtClean="0">
                <a:solidFill>
                  <a:schemeClr val="accent1">
                    <a:lumMod val="40000"/>
                    <a:lumOff val="60000"/>
                  </a:schemeClr>
                </a:solidFill>
              </a:rPr>
              <a:t>Research </a:t>
            </a:r>
            <a:r>
              <a:rPr lang="en-GB" sz="1600">
                <a:solidFill>
                  <a:schemeClr val="accent1">
                    <a:lumMod val="40000"/>
                    <a:lumOff val="60000"/>
                  </a:schemeClr>
                </a:solidFill>
              </a:rPr>
              <a:t>Data </a:t>
            </a:r>
            <a:r>
              <a:rPr lang="en-GB" sz="1600" smtClean="0">
                <a:solidFill>
                  <a:schemeClr val="accent1">
                    <a:lumMod val="40000"/>
                    <a:lumOff val="60000"/>
                  </a:schemeClr>
                </a:solidFill>
              </a:rPr>
              <a:t>MANTRA, </a:t>
            </a:r>
            <a:r>
              <a:rPr lang="en-GB" sz="1600">
                <a:solidFill>
                  <a:schemeClr val="accent1">
                    <a:lumMod val="40000"/>
                    <a:lumOff val="60000"/>
                  </a:schemeClr>
                </a:solidFill>
              </a:rPr>
              <a:t>University of </a:t>
            </a:r>
            <a:r>
              <a:rPr lang="en-GB" sz="1600" smtClean="0">
                <a:solidFill>
                  <a:schemeClr val="accent1">
                    <a:lumMod val="40000"/>
                    <a:lumOff val="60000"/>
                  </a:schemeClr>
                </a:solidFill>
              </a:rPr>
              <a:t>Edinburgh </a:t>
            </a:r>
          </a:p>
        </p:txBody>
      </p:sp>
      <p:sp>
        <p:nvSpPr>
          <p:cNvPr id="18" name="Freeform: Shape 17">
            <a:extLst>
              <a:ext uri="{FF2B5EF4-FFF2-40B4-BE49-F238E27FC236}">
                <a16:creationId xmlns:a16="http://schemas.microsoft.com/office/drawing/2014/main" id="{8BED0409-854E-49C4-876E-A78C6D881B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329" y="2391339"/>
            <a:ext cx="4295423" cy="4226565"/>
          </a:xfrm>
          <a:custGeom>
            <a:avLst/>
            <a:gdLst>
              <a:gd name="connsiteX0" fmla="*/ 2353286 w 3293367"/>
              <a:gd name="connsiteY0" fmla="*/ 2104683 h 3240573"/>
              <a:gd name="connsiteX1" fmla="*/ 2868450 w 3293367"/>
              <a:gd name="connsiteY1" fmla="*/ 2104683 h 3240573"/>
              <a:gd name="connsiteX2" fmla="*/ 2892703 w 3293367"/>
              <a:gd name="connsiteY2" fmla="*/ 2107904 h 3240573"/>
              <a:gd name="connsiteX3" fmla="*/ 2909383 w 3293367"/>
              <a:gd name="connsiteY3" fmla="*/ 2114898 h 3240573"/>
              <a:gd name="connsiteX4" fmla="*/ 2899189 w 3293367"/>
              <a:gd name="connsiteY4" fmla="*/ 2132529 h 3240573"/>
              <a:gd name="connsiteX5" fmla="*/ 2538022 w 3293367"/>
              <a:gd name="connsiteY5" fmla="*/ 2757176 h 3240573"/>
              <a:gd name="connsiteX6" fmla="*/ 2322847 w 3293367"/>
              <a:gd name="connsiteY6" fmla="*/ 2882232 h 3240573"/>
              <a:gd name="connsiteX7" fmla="*/ 2149884 w 3293367"/>
              <a:gd name="connsiteY7" fmla="*/ 2882232 h 3240573"/>
              <a:gd name="connsiteX8" fmla="*/ 2129707 w 3293367"/>
              <a:gd name="connsiteY8" fmla="*/ 2882232 h 3240573"/>
              <a:gd name="connsiteX9" fmla="*/ 2110453 w 3293367"/>
              <a:gd name="connsiteY9" fmla="*/ 2849077 h 3240573"/>
              <a:gd name="connsiteX10" fmla="*/ 2016148 w 3293367"/>
              <a:gd name="connsiteY10" fmla="*/ 2686675 h 3240573"/>
              <a:gd name="connsiteX11" fmla="*/ 2016148 w 3293367"/>
              <a:gd name="connsiteY11" fmla="*/ 2595774 h 3240573"/>
              <a:gd name="connsiteX12" fmla="*/ 2274287 w 3293367"/>
              <a:gd name="connsiteY12" fmla="*/ 2151242 h 3240573"/>
              <a:gd name="connsiteX13" fmla="*/ 2353286 w 3293367"/>
              <a:gd name="connsiteY13" fmla="*/ 2104683 h 3240573"/>
              <a:gd name="connsiteX14" fmla="*/ 939150 w 3293367"/>
              <a:gd name="connsiteY14" fmla="*/ 0 h 3240573"/>
              <a:gd name="connsiteX15" fmla="*/ 2322847 w 3293367"/>
              <a:gd name="connsiteY15" fmla="*/ 0 h 3240573"/>
              <a:gd name="connsiteX16" fmla="*/ 2538022 w 3293367"/>
              <a:gd name="connsiteY16" fmla="*/ 125055 h 3240573"/>
              <a:gd name="connsiteX17" fmla="*/ 3228376 w 3293367"/>
              <a:gd name="connsiteY17" fmla="*/ 1319038 h 3240573"/>
              <a:gd name="connsiteX18" fmla="*/ 3228376 w 3293367"/>
              <a:gd name="connsiteY18" fmla="*/ 1563194 h 3240573"/>
              <a:gd name="connsiteX19" fmla="*/ 2972043 w 3293367"/>
              <a:gd name="connsiteY19" fmla="*/ 2006528 h 3240573"/>
              <a:gd name="connsiteX20" fmla="*/ 2950440 w 3293367"/>
              <a:gd name="connsiteY20" fmla="*/ 2043890 h 3240573"/>
              <a:gd name="connsiteX21" fmla="*/ 2951200 w 3293367"/>
              <a:gd name="connsiteY21" fmla="*/ 2044209 h 3240573"/>
              <a:gd name="connsiteX22" fmla="*/ 2989324 w 3293367"/>
              <a:gd name="connsiteY22" fmla="*/ 2082660 h 3240573"/>
              <a:gd name="connsiteX23" fmla="*/ 3279247 w 3293367"/>
              <a:gd name="connsiteY23" fmla="*/ 2584089 h 3240573"/>
              <a:gd name="connsiteX24" fmla="*/ 3279247 w 3293367"/>
              <a:gd name="connsiteY24" fmla="*/ 2686626 h 3240573"/>
              <a:gd name="connsiteX25" fmla="*/ 2989324 w 3293367"/>
              <a:gd name="connsiteY25" fmla="*/ 3188054 h 3240573"/>
              <a:gd name="connsiteX26" fmla="*/ 2898957 w 3293367"/>
              <a:gd name="connsiteY26" fmla="*/ 3240573 h 3240573"/>
              <a:gd name="connsiteX27" fmla="*/ 2317855 w 3293367"/>
              <a:gd name="connsiteY27" fmla="*/ 3240573 h 3240573"/>
              <a:gd name="connsiteX28" fmla="*/ 2228744 w 3293367"/>
              <a:gd name="connsiteY28" fmla="*/ 3188054 h 3240573"/>
              <a:gd name="connsiteX29" fmla="*/ 2072563 w 3293367"/>
              <a:gd name="connsiteY29" fmla="*/ 2919100 h 3240573"/>
              <a:gd name="connsiteX30" fmla="*/ 2054920 w 3293367"/>
              <a:gd name="connsiteY30" fmla="*/ 2888716 h 3240573"/>
              <a:gd name="connsiteX31" fmla="*/ 2068802 w 3293367"/>
              <a:gd name="connsiteY31" fmla="*/ 2888716 h 3240573"/>
              <a:gd name="connsiteX32" fmla="*/ 2134418 w 3293367"/>
              <a:gd name="connsiteY32" fmla="*/ 2888716 h 3240573"/>
              <a:gd name="connsiteX33" fmla="*/ 2162922 w 3293367"/>
              <a:gd name="connsiteY33" fmla="*/ 2937803 h 3240573"/>
              <a:gd name="connsiteX34" fmla="*/ 2271824 w 3293367"/>
              <a:gd name="connsiteY34" fmla="*/ 3125340 h 3240573"/>
              <a:gd name="connsiteX35" fmla="*/ 2350824 w 3293367"/>
              <a:gd name="connsiteY35" fmla="*/ 3171900 h 3240573"/>
              <a:gd name="connsiteX36" fmla="*/ 2865989 w 3293367"/>
              <a:gd name="connsiteY36" fmla="*/ 3171900 h 3240573"/>
              <a:gd name="connsiteX37" fmla="*/ 2946100 w 3293367"/>
              <a:gd name="connsiteY37" fmla="*/ 3125340 h 3240573"/>
              <a:gd name="connsiteX38" fmla="*/ 3203126 w 3293367"/>
              <a:gd name="connsiteY38" fmla="*/ 2680809 h 3240573"/>
              <a:gd name="connsiteX39" fmla="*/ 3203126 w 3293367"/>
              <a:gd name="connsiteY39" fmla="*/ 2589906 h 3240573"/>
              <a:gd name="connsiteX40" fmla="*/ 2946100 w 3293367"/>
              <a:gd name="connsiteY40" fmla="*/ 2145375 h 3240573"/>
              <a:gd name="connsiteX41" fmla="*/ 2912303 w 3293367"/>
              <a:gd name="connsiteY41" fmla="*/ 2111287 h 3240573"/>
              <a:gd name="connsiteX42" fmla="*/ 2908392 w 3293367"/>
              <a:gd name="connsiteY42" fmla="*/ 2109648 h 3240573"/>
              <a:gd name="connsiteX43" fmla="*/ 2929357 w 3293367"/>
              <a:gd name="connsiteY43" fmla="*/ 2073390 h 3240573"/>
              <a:gd name="connsiteX44" fmla="*/ 2944948 w 3293367"/>
              <a:gd name="connsiteY44" fmla="*/ 2046424 h 3240573"/>
              <a:gd name="connsiteX45" fmla="*/ 2928777 w 3293367"/>
              <a:gd name="connsiteY45" fmla="*/ 2039643 h 3240573"/>
              <a:gd name="connsiteX46" fmla="*/ 2901420 w 3293367"/>
              <a:gd name="connsiteY46" fmla="*/ 2036009 h 3240573"/>
              <a:gd name="connsiteX47" fmla="*/ 2320317 w 3293367"/>
              <a:gd name="connsiteY47" fmla="*/ 2036009 h 3240573"/>
              <a:gd name="connsiteX48" fmla="*/ 2231207 w 3293367"/>
              <a:gd name="connsiteY48" fmla="*/ 2088527 h 3240573"/>
              <a:gd name="connsiteX49" fmla="*/ 1940028 w 3293367"/>
              <a:gd name="connsiteY49" fmla="*/ 2589956 h 3240573"/>
              <a:gd name="connsiteX50" fmla="*/ 1940028 w 3293367"/>
              <a:gd name="connsiteY50" fmla="*/ 2692493 h 3240573"/>
              <a:gd name="connsiteX51" fmla="*/ 2036139 w 3293367"/>
              <a:gd name="connsiteY51" fmla="*/ 2858003 h 3240573"/>
              <a:gd name="connsiteX52" fmla="*/ 2050209 w 3293367"/>
              <a:gd name="connsiteY52" fmla="*/ 2882232 h 3240573"/>
              <a:gd name="connsiteX53" fmla="*/ 1985031 w 3293367"/>
              <a:gd name="connsiteY53" fmla="*/ 2882232 h 3240573"/>
              <a:gd name="connsiteX54" fmla="*/ 939150 w 3293367"/>
              <a:gd name="connsiteY54" fmla="*/ 2882232 h 3240573"/>
              <a:gd name="connsiteX55" fmla="*/ 726963 w 3293367"/>
              <a:gd name="connsiteY55" fmla="*/ 2757176 h 3240573"/>
              <a:gd name="connsiteX56" fmla="*/ 33622 w 3293367"/>
              <a:gd name="connsiteY56" fmla="*/ 1563194 h 3240573"/>
              <a:gd name="connsiteX57" fmla="*/ 33622 w 3293367"/>
              <a:gd name="connsiteY57" fmla="*/ 1319038 h 3240573"/>
              <a:gd name="connsiteX58" fmla="*/ 726963 w 3293367"/>
              <a:gd name="connsiteY58" fmla="*/ 125055 h 3240573"/>
              <a:gd name="connsiteX59" fmla="*/ 939150 w 3293367"/>
              <a:gd name="connsiteY59" fmla="*/ 0 h 324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93367" h="3240573">
                <a:moveTo>
                  <a:pt x="2353286" y="2104683"/>
                </a:moveTo>
                <a:cubicBezTo>
                  <a:pt x="2353286" y="2104683"/>
                  <a:pt x="2353286" y="2104683"/>
                  <a:pt x="2868450" y="2104683"/>
                </a:cubicBezTo>
                <a:cubicBezTo>
                  <a:pt x="2876795" y="2104683"/>
                  <a:pt x="2884932" y="2105791"/>
                  <a:pt x="2892703" y="2107904"/>
                </a:cubicBezTo>
                <a:lnTo>
                  <a:pt x="2909383" y="2114898"/>
                </a:lnTo>
                <a:lnTo>
                  <a:pt x="2899189" y="2132529"/>
                </a:lnTo>
                <a:cubicBezTo>
                  <a:pt x="2807017" y="2291942"/>
                  <a:pt x="2689037" y="2495992"/>
                  <a:pt x="2538022" y="2757176"/>
                </a:cubicBezTo>
                <a:cubicBezTo>
                  <a:pt x="2493195" y="2834591"/>
                  <a:pt x="2412503" y="2882232"/>
                  <a:pt x="2322847" y="2882232"/>
                </a:cubicBezTo>
                <a:cubicBezTo>
                  <a:pt x="2322847" y="2882232"/>
                  <a:pt x="2322847" y="2882232"/>
                  <a:pt x="2149884" y="2882232"/>
                </a:cubicBezTo>
                <a:lnTo>
                  <a:pt x="2129707" y="2882232"/>
                </a:lnTo>
                <a:lnTo>
                  <a:pt x="2110453" y="2849077"/>
                </a:lnTo>
                <a:cubicBezTo>
                  <a:pt x="2083644" y="2802909"/>
                  <a:pt x="2052449" y="2749188"/>
                  <a:pt x="2016148" y="2686675"/>
                </a:cubicBezTo>
                <a:cubicBezTo>
                  <a:pt x="1999459" y="2658961"/>
                  <a:pt x="1999459" y="2623488"/>
                  <a:pt x="2016148" y="2595774"/>
                </a:cubicBezTo>
                <a:cubicBezTo>
                  <a:pt x="2016148" y="2595774"/>
                  <a:pt x="2016148" y="2595774"/>
                  <a:pt x="2274287" y="2151242"/>
                </a:cubicBezTo>
                <a:cubicBezTo>
                  <a:pt x="2289865" y="2122420"/>
                  <a:pt x="2321018" y="2104683"/>
                  <a:pt x="2353286" y="2104683"/>
                </a:cubicBezTo>
                <a:close/>
                <a:moveTo>
                  <a:pt x="939150" y="0"/>
                </a:moveTo>
                <a:cubicBezTo>
                  <a:pt x="939150" y="0"/>
                  <a:pt x="939150" y="0"/>
                  <a:pt x="2322847" y="0"/>
                </a:cubicBezTo>
                <a:cubicBezTo>
                  <a:pt x="2412503" y="0"/>
                  <a:pt x="2493195" y="47640"/>
                  <a:pt x="2538022" y="125055"/>
                </a:cubicBezTo>
                <a:cubicBezTo>
                  <a:pt x="2538022" y="125055"/>
                  <a:pt x="2538022" y="125055"/>
                  <a:pt x="3228376" y="1319038"/>
                </a:cubicBezTo>
                <a:cubicBezTo>
                  <a:pt x="3273205" y="1393476"/>
                  <a:pt x="3273205" y="1488756"/>
                  <a:pt x="3228376" y="1563194"/>
                </a:cubicBezTo>
                <a:cubicBezTo>
                  <a:pt x="3228376" y="1563194"/>
                  <a:pt x="3228376" y="1563194"/>
                  <a:pt x="2972043" y="2006528"/>
                </a:cubicBezTo>
                <a:lnTo>
                  <a:pt x="2950440" y="2043890"/>
                </a:lnTo>
                <a:lnTo>
                  <a:pt x="2951200" y="2044209"/>
                </a:lnTo>
                <a:cubicBezTo>
                  <a:pt x="2966732" y="2053275"/>
                  <a:pt x="2979910" y="2066404"/>
                  <a:pt x="2989324" y="2082660"/>
                </a:cubicBezTo>
                <a:cubicBezTo>
                  <a:pt x="2989324" y="2082660"/>
                  <a:pt x="2989324" y="2082660"/>
                  <a:pt x="3279247" y="2584089"/>
                </a:cubicBezTo>
                <a:cubicBezTo>
                  <a:pt x="3298074" y="2615350"/>
                  <a:pt x="3298074" y="2655364"/>
                  <a:pt x="3279247" y="2686626"/>
                </a:cubicBezTo>
                <a:cubicBezTo>
                  <a:pt x="3279247" y="2686626"/>
                  <a:pt x="3279247" y="2686626"/>
                  <a:pt x="2989324" y="3188054"/>
                </a:cubicBezTo>
                <a:cubicBezTo>
                  <a:pt x="2970497" y="3220565"/>
                  <a:pt x="2936610" y="3240573"/>
                  <a:pt x="2898957" y="3240573"/>
                </a:cubicBezTo>
                <a:cubicBezTo>
                  <a:pt x="2898957" y="3240573"/>
                  <a:pt x="2898957" y="3240573"/>
                  <a:pt x="2317855" y="3240573"/>
                </a:cubicBezTo>
                <a:cubicBezTo>
                  <a:pt x="2281457" y="3240573"/>
                  <a:pt x="2246316" y="3220565"/>
                  <a:pt x="2228744" y="3188054"/>
                </a:cubicBezTo>
                <a:cubicBezTo>
                  <a:pt x="2228744" y="3188054"/>
                  <a:pt x="2228744" y="3188054"/>
                  <a:pt x="2072563" y="2919100"/>
                </a:cubicBezTo>
                <a:lnTo>
                  <a:pt x="2054920" y="2888716"/>
                </a:lnTo>
                <a:lnTo>
                  <a:pt x="2068802" y="2888716"/>
                </a:lnTo>
                <a:lnTo>
                  <a:pt x="2134418" y="2888716"/>
                </a:lnTo>
                <a:lnTo>
                  <a:pt x="2162922" y="2937803"/>
                </a:lnTo>
                <a:cubicBezTo>
                  <a:pt x="2271824" y="3125340"/>
                  <a:pt x="2271824" y="3125340"/>
                  <a:pt x="2271824" y="3125340"/>
                </a:cubicBezTo>
                <a:cubicBezTo>
                  <a:pt x="2287402" y="3154162"/>
                  <a:pt x="2318557" y="3171900"/>
                  <a:pt x="2350824" y="3171900"/>
                </a:cubicBezTo>
                <a:cubicBezTo>
                  <a:pt x="2865989" y="3171900"/>
                  <a:pt x="2865989" y="3171900"/>
                  <a:pt x="2865989" y="3171900"/>
                </a:cubicBezTo>
                <a:cubicBezTo>
                  <a:pt x="2899368" y="3171900"/>
                  <a:pt x="2929410" y="3154162"/>
                  <a:pt x="2946100" y="3125340"/>
                </a:cubicBezTo>
                <a:cubicBezTo>
                  <a:pt x="3203126" y="2680809"/>
                  <a:pt x="3203126" y="2680809"/>
                  <a:pt x="3203126" y="2680809"/>
                </a:cubicBezTo>
                <a:cubicBezTo>
                  <a:pt x="3219816" y="2653094"/>
                  <a:pt x="3219816" y="2617620"/>
                  <a:pt x="3203126" y="2589906"/>
                </a:cubicBezTo>
                <a:cubicBezTo>
                  <a:pt x="2946100" y="2145375"/>
                  <a:pt x="2946100" y="2145375"/>
                  <a:pt x="2946100" y="2145375"/>
                </a:cubicBezTo>
                <a:cubicBezTo>
                  <a:pt x="2937755" y="2130963"/>
                  <a:pt x="2926072" y="2119323"/>
                  <a:pt x="2912303" y="2111287"/>
                </a:cubicBezTo>
                <a:lnTo>
                  <a:pt x="2908392" y="2109648"/>
                </a:lnTo>
                <a:lnTo>
                  <a:pt x="2929357" y="2073390"/>
                </a:lnTo>
                <a:lnTo>
                  <a:pt x="2944948" y="2046424"/>
                </a:lnTo>
                <a:lnTo>
                  <a:pt x="2928777" y="2039643"/>
                </a:lnTo>
                <a:cubicBezTo>
                  <a:pt x="2920010" y="2037259"/>
                  <a:pt x="2910833" y="2036009"/>
                  <a:pt x="2901420" y="2036009"/>
                </a:cubicBezTo>
                <a:cubicBezTo>
                  <a:pt x="2320317" y="2036009"/>
                  <a:pt x="2320317" y="2036009"/>
                  <a:pt x="2320317" y="2036009"/>
                </a:cubicBezTo>
                <a:cubicBezTo>
                  <a:pt x="2283920" y="2036009"/>
                  <a:pt x="2248778" y="2056016"/>
                  <a:pt x="2231207" y="2088527"/>
                </a:cubicBezTo>
                <a:cubicBezTo>
                  <a:pt x="1940028" y="2589956"/>
                  <a:pt x="1940028" y="2589956"/>
                  <a:pt x="1940028" y="2589956"/>
                </a:cubicBezTo>
                <a:cubicBezTo>
                  <a:pt x="1921201" y="2621217"/>
                  <a:pt x="1921201" y="2661231"/>
                  <a:pt x="1940028" y="2692493"/>
                </a:cubicBezTo>
                <a:cubicBezTo>
                  <a:pt x="1976425" y="2755171"/>
                  <a:pt x="2008272" y="2810015"/>
                  <a:pt x="2036139" y="2858003"/>
                </a:cubicBezTo>
                <a:lnTo>
                  <a:pt x="2050209" y="2882232"/>
                </a:lnTo>
                <a:lnTo>
                  <a:pt x="1985031" y="2882232"/>
                </a:lnTo>
                <a:cubicBezTo>
                  <a:pt x="1782341" y="2882232"/>
                  <a:pt x="1458037" y="2882232"/>
                  <a:pt x="939150" y="2882232"/>
                </a:cubicBezTo>
                <a:cubicBezTo>
                  <a:pt x="852483" y="2882232"/>
                  <a:pt x="768803" y="2834591"/>
                  <a:pt x="726963" y="2757176"/>
                </a:cubicBezTo>
                <a:cubicBezTo>
                  <a:pt x="726963" y="2757176"/>
                  <a:pt x="726963" y="2757176"/>
                  <a:pt x="33622" y="1563194"/>
                </a:cubicBezTo>
                <a:cubicBezTo>
                  <a:pt x="-11207" y="1488756"/>
                  <a:pt x="-11207" y="1393476"/>
                  <a:pt x="33622" y="1319038"/>
                </a:cubicBezTo>
                <a:cubicBezTo>
                  <a:pt x="33622" y="1319038"/>
                  <a:pt x="33622" y="1319038"/>
                  <a:pt x="726963" y="125055"/>
                </a:cubicBezTo>
                <a:cubicBezTo>
                  <a:pt x="768803" y="47640"/>
                  <a:pt x="852483" y="0"/>
                  <a:pt x="939150"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4340B2E-01FD-4F5D-9C4D-AD3923AD20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1733" y="843530"/>
            <a:ext cx="3309879" cy="2983688"/>
          </a:xfrm>
          <a:custGeom>
            <a:avLst/>
            <a:gdLst>
              <a:gd name="connsiteX0" fmla="*/ 944317 w 3309879"/>
              <a:gd name="connsiteY0" fmla="*/ 0 h 2983688"/>
              <a:gd name="connsiteX1" fmla="*/ 2368743 w 3309879"/>
              <a:gd name="connsiteY1" fmla="*/ 0 h 2983688"/>
              <a:gd name="connsiteX2" fmla="*/ 2572231 w 3309879"/>
              <a:gd name="connsiteY2" fmla="*/ 116416 h 2983688"/>
              <a:gd name="connsiteX3" fmla="*/ 3284443 w 3309879"/>
              <a:gd name="connsiteY3" fmla="*/ 1371117 h 2983688"/>
              <a:gd name="connsiteX4" fmla="*/ 3284443 w 3309879"/>
              <a:gd name="connsiteY4" fmla="*/ 1612573 h 2983688"/>
              <a:gd name="connsiteX5" fmla="*/ 2572231 w 3309879"/>
              <a:gd name="connsiteY5" fmla="*/ 2867272 h 2983688"/>
              <a:gd name="connsiteX6" fmla="*/ 2368743 w 3309879"/>
              <a:gd name="connsiteY6" fmla="*/ 2983688 h 2983688"/>
              <a:gd name="connsiteX7" fmla="*/ 944317 w 3309879"/>
              <a:gd name="connsiteY7" fmla="*/ 2983688 h 2983688"/>
              <a:gd name="connsiteX8" fmla="*/ 740830 w 3309879"/>
              <a:gd name="connsiteY8" fmla="*/ 2867272 h 2983688"/>
              <a:gd name="connsiteX9" fmla="*/ 28617 w 3309879"/>
              <a:gd name="connsiteY9" fmla="*/ 1612573 h 2983688"/>
              <a:gd name="connsiteX10" fmla="*/ 28617 w 3309879"/>
              <a:gd name="connsiteY10" fmla="*/ 1371117 h 2983688"/>
              <a:gd name="connsiteX11" fmla="*/ 740830 w 3309879"/>
              <a:gd name="connsiteY11" fmla="*/ 116416 h 2983688"/>
              <a:gd name="connsiteX12" fmla="*/ 944317 w 3309879"/>
              <a:gd name="connsiteY12" fmla="*/ 0 h 2983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9879" h="2983688">
                <a:moveTo>
                  <a:pt x="944317" y="0"/>
                </a:moveTo>
                <a:cubicBezTo>
                  <a:pt x="2368743" y="0"/>
                  <a:pt x="2368743" y="0"/>
                  <a:pt x="2368743" y="0"/>
                </a:cubicBezTo>
                <a:cubicBezTo>
                  <a:pt x="2440811" y="0"/>
                  <a:pt x="2534078" y="51740"/>
                  <a:pt x="2572231" y="116416"/>
                </a:cubicBezTo>
                <a:cubicBezTo>
                  <a:pt x="3284443" y="1371117"/>
                  <a:pt x="3284443" y="1371117"/>
                  <a:pt x="3284443" y="1371117"/>
                </a:cubicBezTo>
                <a:cubicBezTo>
                  <a:pt x="3318358" y="1440104"/>
                  <a:pt x="3318358" y="1543584"/>
                  <a:pt x="3284443" y="1612573"/>
                </a:cubicBezTo>
                <a:cubicBezTo>
                  <a:pt x="2572231" y="2867272"/>
                  <a:pt x="2572231" y="2867272"/>
                  <a:pt x="2572231" y="2867272"/>
                </a:cubicBezTo>
                <a:cubicBezTo>
                  <a:pt x="2534078" y="2931949"/>
                  <a:pt x="2440811" y="2983688"/>
                  <a:pt x="2368743" y="2983688"/>
                </a:cubicBezTo>
                <a:lnTo>
                  <a:pt x="944317" y="2983688"/>
                </a:lnTo>
                <a:cubicBezTo>
                  <a:pt x="868010" y="2983688"/>
                  <a:pt x="774745" y="2931949"/>
                  <a:pt x="740830" y="2867272"/>
                </a:cubicBezTo>
                <a:cubicBezTo>
                  <a:pt x="28617" y="1612573"/>
                  <a:pt x="28617" y="1612573"/>
                  <a:pt x="28617" y="1612573"/>
                </a:cubicBezTo>
                <a:cubicBezTo>
                  <a:pt x="-9538" y="1543584"/>
                  <a:pt x="-9538" y="1440104"/>
                  <a:pt x="28617" y="1371117"/>
                </a:cubicBezTo>
                <a:cubicBezTo>
                  <a:pt x="740830" y="116416"/>
                  <a:pt x="740830" y="116416"/>
                  <a:pt x="740830" y="116416"/>
                </a:cubicBezTo>
                <a:cubicBezTo>
                  <a:pt x="774745" y="51740"/>
                  <a:pt x="868010" y="0"/>
                  <a:pt x="944317"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Table outline">
            <a:extLst>
              <a:ext uri="{FF2B5EF4-FFF2-40B4-BE49-F238E27FC236}">
                <a16:creationId xmlns:a16="http://schemas.microsoft.com/office/drawing/2014/main" id="{0F832088-B2E2-A048-B5F5-794E1D2021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255567" y="3063687"/>
            <a:ext cx="2433099" cy="2433099"/>
          </a:xfrm>
          <a:prstGeom prst="rect">
            <a:avLst/>
          </a:prstGeom>
        </p:spPr>
      </p:pic>
      <p:pic>
        <p:nvPicPr>
          <p:cNvPr id="5" name="Graphic 4" descr="Images outline">
            <a:extLst>
              <a:ext uri="{FF2B5EF4-FFF2-40B4-BE49-F238E27FC236}">
                <a16:creationId xmlns:a16="http://schemas.microsoft.com/office/drawing/2014/main" id="{BCA8257A-8846-4546-A55F-E95BF41A06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279130" y="1267832"/>
            <a:ext cx="2135083" cy="2135083"/>
          </a:xfrm>
          <a:prstGeom prst="rect">
            <a:avLst/>
          </a:prstGeom>
        </p:spPr>
      </p:pic>
      <p:sp>
        <p:nvSpPr>
          <p:cNvPr id="11" name="Content Placeholder 2">
            <a:extLst>
              <a:ext uri="{FF2B5EF4-FFF2-40B4-BE49-F238E27FC236}">
                <a16:creationId xmlns:a16="http://schemas.microsoft.com/office/drawing/2014/main" id="{81C9C253-9151-4F30-875B-B69CD1772575}"/>
              </a:ext>
            </a:extLst>
          </p:cNvPr>
          <p:cNvSpPr txBox="1">
            <a:spLocks/>
          </p:cNvSpPr>
          <p:nvPr/>
        </p:nvSpPr>
        <p:spPr>
          <a:xfrm>
            <a:off x="408063" y="3063687"/>
            <a:ext cx="8873778" cy="333743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GB" sz="2000" smtClean="0"/>
              <a:t>Data does not only mean Excel files or readings</a:t>
            </a:r>
            <a:br>
              <a:rPr lang="en-GB" sz="2000" smtClean="0"/>
            </a:br>
            <a:r>
              <a:rPr lang="en-GB" sz="2000" smtClean="0"/>
              <a:t>from a machine. </a:t>
            </a:r>
            <a:r>
              <a:rPr lang="en-GB" sz="2000" b="1" smtClean="0"/>
              <a:t>Data also includes:</a:t>
            </a:r>
          </a:p>
          <a:p>
            <a:pPr>
              <a:lnSpc>
                <a:spcPct val="120000"/>
              </a:lnSpc>
            </a:pPr>
            <a:r>
              <a:rPr lang="en-GB" sz="2000" smtClean="0"/>
              <a:t>images, not only from microscopes</a:t>
            </a:r>
          </a:p>
          <a:p>
            <a:pPr>
              <a:lnSpc>
                <a:spcPct val="120000"/>
              </a:lnSpc>
            </a:pPr>
            <a:r>
              <a:rPr lang="en-GB" sz="2000" smtClean="0"/>
              <a:t>information about biological materials, </a:t>
            </a:r>
            <a:br>
              <a:rPr lang="en-GB" sz="2000" smtClean="0"/>
            </a:br>
            <a:r>
              <a:rPr lang="en-GB" sz="2000" smtClean="0"/>
              <a:t>like strain or patient details</a:t>
            </a:r>
          </a:p>
          <a:p>
            <a:pPr>
              <a:lnSpc>
                <a:spcPct val="120000"/>
              </a:lnSpc>
            </a:pPr>
            <a:r>
              <a:rPr lang="en-GB" sz="2000" smtClean="0"/>
              <a:t>recipes, laboratory and measurement protocols</a:t>
            </a:r>
            <a:endParaRPr lang="pl-PL" sz="2000" smtClean="0"/>
          </a:p>
          <a:p>
            <a:pPr>
              <a:lnSpc>
                <a:spcPct val="120000"/>
              </a:lnSpc>
            </a:pPr>
            <a:r>
              <a:rPr lang="pl-PL" sz="2000" smtClean="0"/>
              <a:t>models</a:t>
            </a:r>
            <a:endParaRPr lang="en-GB" sz="2000" smtClean="0"/>
          </a:p>
          <a:p>
            <a:pPr>
              <a:lnSpc>
                <a:spcPct val="120000"/>
              </a:lnSpc>
            </a:pPr>
            <a:r>
              <a:rPr lang="en-GB" sz="2000" smtClean="0"/>
              <a:t>scripts, analysis procedures, and custom software are also considered data</a:t>
            </a:r>
            <a:endParaRPr lang="en-GB" sz="2000" dirty="0"/>
          </a:p>
        </p:txBody>
      </p:sp>
    </p:spTree>
    <p:extLst>
      <p:ext uri="{BB962C8B-B14F-4D97-AF65-F5344CB8AC3E}">
        <p14:creationId xmlns:p14="http://schemas.microsoft.com/office/powerpoint/2010/main" val="517217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2DF9-134C-4023-A338-A983DBB67D3D}"/>
              </a:ext>
            </a:extLst>
          </p:cNvPr>
          <p:cNvSpPr>
            <a:spLocks noGrp="1"/>
          </p:cNvSpPr>
          <p:nvPr>
            <p:ph type="title"/>
          </p:nvPr>
        </p:nvSpPr>
        <p:spPr/>
        <p:txBody>
          <a:bodyPr/>
          <a:lstStyle/>
          <a:p>
            <a:r>
              <a:rPr lang="en-GB" dirty="0"/>
              <a:t>Data from publications</a:t>
            </a:r>
          </a:p>
        </p:txBody>
      </p:sp>
      <p:sp>
        <p:nvSpPr>
          <p:cNvPr id="3" name="Content Placeholder 2">
            <a:extLst>
              <a:ext uri="{FF2B5EF4-FFF2-40B4-BE49-F238E27FC236}">
                <a16:creationId xmlns:a16="http://schemas.microsoft.com/office/drawing/2014/main" id="{099866C7-86DC-42B0-AD43-7D4ADB0FBC7B}"/>
              </a:ext>
            </a:extLst>
          </p:cNvPr>
          <p:cNvSpPr>
            <a:spLocks noGrp="1"/>
          </p:cNvSpPr>
          <p:nvPr>
            <p:ph idx="1"/>
          </p:nvPr>
        </p:nvSpPr>
        <p:spPr/>
        <p:txBody>
          <a:bodyPr/>
          <a:lstStyle/>
          <a:p>
            <a:pPr marL="0" indent="0">
              <a:buNone/>
            </a:pPr>
            <a:r>
              <a:rPr lang="en-GB" smtClean="0"/>
              <a:t>We're going to do an exercise looking at some real research data. </a:t>
            </a:r>
          </a:p>
          <a:p>
            <a:pPr marL="0" indent="0">
              <a:buNone/>
            </a:pPr>
            <a:endParaRPr lang="en-GB"/>
          </a:p>
          <a:p>
            <a:pPr marL="0" indent="0">
              <a:buNone/>
            </a:pPr>
            <a:endParaRPr lang="en-GB" dirty="0"/>
          </a:p>
        </p:txBody>
      </p:sp>
      <p:sp>
        <p:nvSpPr>
          <p:cNvPr id="6" name="TextBox 5"/>
          <p:cNvSpPr txBox="1"/>
          <p:nvPr/>
        </p:nvSpPr>
        <p:spPr>
          <a:xfrm>
            <a:off x="1234911" y="6176963"/>
            <a:ext cx="7390615" cy="338554"/>
          </a:xfrm>
          <a:prstGeom prst="rect">
            <a:avLst/>
          </a:prstGeom>
          <a:noFill/>
        </p:spPr>
        <p:txBody>
          <a:bodyPr wrap="square" rtlCol="0">
            <a:spAutoFit/>
          </a:bodyPr>
          <a:lstStyle/>
          <a:p>
            <a:r>
              <a:rPr lang="en-GB" sz="1600" smtClean="0"/>
              <a:t>Image: See Credits [2]</a:t>
            </a:r>
            <a:endParaRPr lang="en-GB" sz="1600"/>
          </a:p>
        </p:txBody>
      </p:sp>
      <p:pic>
        <p:nvPicPr>
          <p:cNvPr id="7" name="Picture 6"/>
          <p:cNvPicPr>
            <a:picLocks noChangeAspect="1"/>
          </p:cNvPicPr>
          <p:nvPr/>
        </p:nvPicPr>
        <p:blipFill>
          <a:blip r:embed="rId2"/>
          <a:stretch>
            <a:fillRect/>
          </a:stretch>
        </p:blipFill>
        <p:spPr>
          <a:xfrm>
            <a:off x="3525625" y="2320387"/>
            <a:ext cx="3677760" cy="3605904"/>
          </a:xfrm>
          <a:prstGeom prst="rect">
            <a:avLst/>
          </a:prstGeom>
        </p:spPr>
      </p:pic>
    </p:spTree>
    <p:extLst>
      <p:ext uri="{BB962C8B-B14F-4D97-AF65-F5344CB8AC3E}">
        <p14:creationId xmlns:p14="http://schemas.microsoft.com/office/powerpoint/2010/main" val="2239218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smtClean="0"/>
              <a:t>Exercise 1a: Impossible </a:t>
            </a:r>
            <a:r>
              <a:rPr lang="en-GB" dirty="0"/>
              <a:t>protocol</a:t>
            </a:r>
          </a:p>
        </p:txBody>
      </p:sp>
      <p:pic>
        <p:nvPicPr>
          <p:cNvPr id="5" name="Content Placeholder 4" descr="Text&#10;&#10;Description automatically generated">
            <a:extLst>
              <a:ext uri="{FF2B5EF4-FFF2-40B4-BE49-F238E27FC236}">
                <a16:creationId xmlns:a16="http://schemas.microsoft.com/office/drawing/2014/main" id="{5227BF4F-B3B7-41B2-8BDB-7F496257A85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2217" y="1933358"/>
            <a:ext cx="7854535" cy="2991284"/>
          </a:xfrm>
        </p:spPr>
      </p:pic>
    </p:spTree>
    <p:extLst>
      <p:ext uri="{BB962C8B-B14F-4D97-AF65-F5344CB8AC3E}">
        <p14:creationId xmlns:p14="http://schemas.microsoft.com/office/powerpoint/2010/main" val="1467108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smtClean="0"/>
              <a:t>Exercise 1b: Impossible </a:t>
            </a:r>
            <a:r>
              <a:rPr lang="en-GB" dirty="0" smtClean="0"/>
              <a:t>average</a:t>
            </a:r>
            <a:endParaRPr lang="en-GB" dirty="0"/>
          </a:p>
        </p:txBody>
      </p:sp>
      <p:sp>
        <p:nvSpPr>
          <p:cNvPr id="4" name="Symbol zastępczy zawartości 3">
            <a:extLst>
              <a:ext uri="{FF2B5EF4-FFF2-40B4-BE49-F238E27FC236}">
                <a16:creationId xmlns:a16="http://schemas.microsoft.com/office/drawing/2014/main" id="{9BA47F76-0C9A-4826-9684-EF4E7756CF11}"/>
              </a:ext>
            </a:extLst>
          </p:cNvPr>
          <p:cNvSpPr>
            <a:spLocks noGrp="1"/>
          </p:cNvSpPr>
          <p:nvPr>
            <p:ph idx="1"/>
          </p:nvPr>
        </p:nvSpPr>
        <p:spPr/>
        <p:txBody>
          <a:bodyPr/>
          <a:lstStyle/>
          <a:p>
            <a:r>
              <a:rPr lang="en-GB" dirty="0"/>
              <a:t>Difficult</a:t>
            </a:r>
            <a:r>
              <a:rPr lang="pl-PL" dirty="0"/>
              <a:t> to find the right data table and </a:t>
            </a:r>
            <a:r>
              <a:rPr lang="en-GB" dirty="0" smtClean="0"/>
              <a:t>column</a:t>
            </a:r>
          </a:p>
          <a:p>
            <a:r>
              <a:rPr lang="pl-PL" dirty="0" smtClean="0"/>
              <a:t>Numerical </a:t>
            </a:r>
            <a:r>
              <a:rPr lang="pl-PL" dirty="0"/>
              <a:t>data in pdf not suitable for calculations</a:t>
            </a:r>
          </a:p>
          <a:p>
            <a:pPr marL="0" indent="0">
              <a:buNone/>
            </a:pPr>
            <a:endParaRPr lang="pl-PL" dirty="0"/>
          </a:p>
        </p:txBody>
      </p:sp>
    </p:spTree>
    <p:extLst>
      <p:ext uri="{BB962C8B-B14F-4D97-AF65-F5344CB8AC3E}">
        <p14:creationId xmlns:p14="http://schemas.microsoft.com/office/powerpoint/2010/main" val="860035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591E-5DBA-4225-9356-B455AD77E2F2}"/>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925D96EA-985C-42EF-A20F-F2A2EA1FFA9E}"/>
              </a:ext>
            </a:extLst>
          </p:cNvPr>
          <p:cNvSpPr>
            <a:spLocks noGrp="1"/>
          </p:cNvSpPr>
          <p:nvPr>
            <p:ph idx="1"/>
          </p:nvPr>
        </p:nvSpPr>
        <p:spPr/>
        <p:txBody>
          <a:bodyPr/>
          <a:lstStyle/>
          <a:p>
            <a:endParaRPr lang="pl-PL" dirty="0"/>
          </a:p>
          <a:p>
            <a:r>
              <a:rPr lang="en-GB" dirty="0"/>
              <a:t>Only averaged data available</a:t>
            </a:r>
          </a:p>
          <a:p>
            <a:r>
              <a:rPr lang="en-GB" dirty="0"/>
              <a:t>No numerical data available</a:t>
            </a:r>
          </a:p>
          <a:p>
            <a:r>
              <a:rPr lang="en-GB" dirty="0"/>
              <a:t>Data tables as PDF files in supporting information</a:t>
            </a:r>
          </a:p>
          <a:p>
            <a:r>
              <a:rPr lang="en-GB" dirty="0"/>
              <a:t>Vendor specific file formats</a:t>
            </a:r>
          </a:p>
          <a:p>
            <a:r>
              <a:rPr lang="en-GB" dirty="0"/>
              <a:t>Links to non existing group websites / databases</a:t>
            </a:r>
          </a:p>
          <a:p>
            <a:r>
              <a:rPr lang="en-GB" dirty="0"/>
              <a:t>Data / Code “on request”</a:t>
            </a:r>
          </a:p>
          <a:p>
            <a:endParaRPr lang="en-GB" dirty="0"/>
          </a:p>
          <a:p>
            <a:endParaRPr lang="en-GB" dirty="0"/>
          </a:p>
        </p:txBody>
      </p:sp>
    </p:spTree>
    <p:extLst>
      <p:ext uri="{BB962C8B-B14F-4D97-AF65-F5344CB8AC3E}">
        <p14:creationId xmlns:p14="http://schemas.microsoft.com/office/powerpoint/2010/main" val="1047785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D9D2-D70D-4096-9D1F-9C14A2E4C401}"/>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A33D701F-93E2-48AA-83A7-DB6D27798AB0}"/>
              </a:ext>
            </a:extLst>
          </p:cNvPr>
          <p:cNvSpPr>
            <a:spLocks noGrp="1"/>
          </p:cNvSpPr>
          <p:nvPr>
            <p:ph idx="1"/>
          </p:nvPr>
        </p:nvSpPr>
        <p:spPr/>
        <p:txBody>
          <a:bodyPr/>
          <a:lstStyle/>
          <a:p>
            <a:r>
              <a:rPr lang="en-GB" dirty="0"/>
              <a:t>the protocol was difficult to </a:t>
            </a:r>
            <a:r>
              <a:rPr lang="en-GB" b="1" i="1" dirty="0"/>
              <a:t>find</a:t>
            </a:r>
            <a:r>
              <a:rPr lang="en-GB" dirty="0"/>
              <a:t> (the loops)</a:t>
            </a:r>
          </a:p>
          <a:p>
            <a:r>
              <a:rPr lang="en-GB" dirty="0"/>
              <a:t>the </a:t>
            </a:r>
            <a:r>
              <a:rPr lang="en-GB"/>
              <a:t>protocol </a:t>
            </a:r>
            <a:r>
              <a:rPr lang="en-GB" smtClean="0"/>
              <a:t>was difficult </a:t>
            </a:r>
            <a:r>
              <a:rPr lang="en-GB" dirty="0"/>
              <a:t>to </a:t>
            </a:r>
            <a:r>
              <a:rPr lang="en-GB" b="1" i="1" dirty="0"/>
              <a:t>access</a:t>
            </a:r>
            <a:r>
              <a:rPr lang="en-GB" dirty="0"/>
              <a:t> (pay wall)</a:t>
            </a:r>
          </a:p>
          <a:p>
            <a:r>
              <a:rPr lang="en-GB" dirty="0"/>
              <a:t>and not </a:t>
            </a:r>
            <a:r>
              <a:rPr lang="en-GB" b="1" i="1" dirty="0"/>
              <a:t>reusable</a:t>
            </a:r>
            <a:r>
              <a:rPr lang="en-GB" dirty="0"/>
              <a:t> as it lacked the necessary details (dead-end)</a:t>
            </a:r>
          </a:p>
          <a:p>
            <a:pPr marL="0" indent="0">
              <a:buNone/>
            </a:pPr>
            <a:endParaRPr lang="en-GB" dirty="0"/>
          </a:p>
          <a:p>
            <a:pPr marL="0" indent="0">
              <a:buNone/>
            </a:pPr>
            <a:r>
              <a:rPr lang="en-GB" dirty="0"/>
              <a:t>In the second example</a:t>
            </a:r>
            <a:endParaRPr lang="pl-PL" dirty="0"/>
          </a:p>
          <a:p>
            <a:r>
              <a:rPr lang="en-GB" dirty="0"/>
              <a:t>the data were </a:t>
            </a:r>
            <a:r>
              <a:rPr lang="pl-PL" dirty="0"/>
              <a:t>in a </a:t>
            </a:r>
            <a:r>
              <a:rPr lang="pl-PL" dirty="0" err="1"/>
              <a:t>wrong</a:t>
            </a:r>
            <a:r>
              <a:rPr lang="pl-PL" dirty="0"/>
              <a:t> format (not</a:t>
            </a:r>
            <a:r>
              <a:rPr lang="en-GB" dirty="0"/>
              <a:t> </a:t>
            </a:r>
            <a:r>
              <a:rPr lang="en-GB" b="1" i="1" dirty="0"/>
              <a:t>interoperable</a:t>
            </a:r>
            <a:r>
              <a:rPr lang="pl-PL" i="1" dirty="0"/>
              <a:t>)</a:t>
            </a:r>
            <a:r>
              <a:rPr lang="en-GB" dirty="0"/>
              <a:t> </a:t>
            </a:r>
            <a:endParaRPr lang="pl-PL" dirty="0"/>
          </a:p>
          <a:p>
            <a:r>
              <a:rPr lang="pl-PL" dirty="0"/>
              <a:t>The data </a:t>
            </a:r>
            <a:r>
              <a:rPr lang="pl-PL" dirty="0" err="1"/>
              <a:t>were</a:t>
            </a:r>
            <a:r>
              <a:rPr lang="pl-PL" dirty="0"/>
              <a:t> not </a:t>
            </a:r>
            <a:r>
              <a:rPr lang="pl-PL" dirty="0" err="1"/>
              <a:t>clearly</a:t>
            </a:r>
            <a:r>
              <a:rPr lang="pl-PL" dirty="0"/>
              <a:t> </a:t>
            </a:r>
            <a:r>
              <a:rPr lang="pl-PL" dirty="0" err="1"/>
              <a:t>described</a:t>
            </a:r>
            <a:r>
              <a:rPr lang="pl-PL" dirty="0"/>
              <a:t> (not </a:t>
            </a:r>
            <a:r>
              <a:rPr lang="en-GB" b="1" i="1" dirty="0"/>
              <a:t>reusable</a:t>
            </a:r>
            <a:r>
              <a:rPr lang="pl-PL"/>
              <a:t>)</a:t>
            </a:r>
            <a:endParaRPr lang="en-GB" dirty="0"/>
          </a:p>
        </p:txBody>
      </p:sp>
    </p:spTree>
    <p:extLst>
      <p:ext uri="{BB962C8B-B14F-4D97-AF65-F5344CB8AC3E}">
        <p14:creationId xmlns:p14="http://schemas.microsoft.com/office/powerpoint/2010/main" val="1841609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3A55002-18C5-4D7D-B132-2D7C4273B10D}"/>
              </a:ext>
            </a:extLst>
          </p:cNvPr>
          <p:cNvSpPr txBox="1"/>
          <p:nvPr/>
        </p:nvSpPr>
        <p:spPr>
          <a:xfrm>
            <a:off x="54592" y="6465579"/>
            <a:ext cx="1775807" cy="307777"/>
          </a:xfrm>
          <a:prstGeom prst="rect">
            <a:avLst/>
          </a:prstGeom>
          <a:noFill/>
        </p:spPr>
        <p:txBody>
          <a:bodyPr wrap="none" rtlCol="0">
            <a:spAutoFit/>
          </a:bodyPr>
          <a:lstStyle/>
          <a:p>
            <a:r>
              <a:rPr lang="en-GB" sz="1400"/>
              <a:t>Image: </a:t>
            </a:r>
            <a:r>
              <a:rPr lang="en-GB" sz="1400" smtClean="0"/>
              <a:t>See Credits [3]</a:t>
            </a:r>
            <a:endParaRPr lang="en-GB" sz="1400" dirty="0"/>
          </a:p>
        </p:txBody>
      </p:sp>
    </p:spTree>
    <p:extLst>
      <p:ext uri="{BB962C8B-B14F-4D97-AF65-F5344CB8AC3E}">
        <p14:creationId xmlns:p14="http://schemas.microsoft.com/office/powerpoint/2010/main" val="1478331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23550"/>
            <a:ext cx="10925666" cy="4708981"/>
          </a:xfrm>
          <a:prstGeom prst="rect">
            <a:avLst/>
          </a:prstGeom>
        </p:spPr>
        <p:txBody>
          <a:bodyPr wrap="square">
            <a:spAutoFit/>
          </a:bodyPr>
          <a:lstStyle/>
          <a:p>
            <a:r>
              <a:rPr lang="en-GB" sz="2000" b="1" dirty="0">
                <a:solidFill>
                  <a:srgbClr val="0070C0"/>
                </a:solidFill>
              </a:rPr>
              <a:t>Findable</a:t>
            </a:r>
            <a:r>
              <a:rPr lang="en-GB" sz="2000" dirty="0">
                <a:solidFill>
                  <a:srgbClr val="0070C0"/>
                </a:solidFill>
              </a:rPr>
              <a:t>: Easy to find the data and the metadata for both humans and computers. Automatic and reliable discovery of datasets and services depends on machine-readable persistent identifiers (PIDs) and metadata.</a:t>
            </a:r>
          </a:p>
          <a:p>
            <a:endParaRPr lang="en-GB" sz="2000" dirty="0">
              <a:solidFill>
                <a:srgbClr val="0070C0"/>
              </a:solidFill>
            </a:endParaRPr>
          </a:p>
          <a:p>
            <a:r>
              <a:rPr lang="en-GB" sz="2000" b="1" dirty="0">
                <a:solidFill>
                  <a:srgbClr val="0070C0"/>
                </a:solidFill>
              </a:rPr>
              <a:t>Accessible</a:t>
            </a:r>
            <a:r>
              <a:rPr lang="en-GB" sz="2000" dirty="0">
                <a:solidFill>
                  <a:srgbClr val="0070C0"/>
                </a:solidFill>
              </a:rPr>
              <a:t>: The (meta)data retrievable by their identifier using a standardised and open communications protocol (including authentication and authorisation). Metadata should be available even when the data are no longer available.</a:t>
            </a:r>
          </a:p>
          <a:p>
            <a:endParaRPr lang="en-GB" sz="2000" dirty="0">
              <a:solidFill>
                <a:srgbClr val="0070C0"/>
              </a:solidFill>
            </a:endParaRPr>
          </a:p>
          <a:p>
            <a:r>
              <a:rPr lang="en-GB" sz="2000" b="1" dirty="0">
                <a:solidFill>
                  <a:srgbClr val="0070C0"/>
                </a:solidFill>
              </a:rPr>
              <a:t>Interoperable</a:t>
            </a:r>
            <a:r>
              <a:rPr lang="en-GB" sz="2000" dirty="0">
                <a:solidFill>
                  <a:srgbClr val="0070C0"/>
                </a:solidFill>
              </a:rPr>
              <a:t>: The data should be able to be combined with and used with other data or tools. The format of the data should be open and interpretable for various tools. It applies both to the data and metadata, the (meta)data should use vocabularies that follow FAIR principles.</a:t>
            </a:r>
          </a:p>
          <a:p>
            <a:endParaRPr lang="en-GB" sz="2000" dirty="0">
              <a:solidFill>
                <a:srgbClr val="0070C0"/>
              </a:solidFill>
            </a:endParaRPr>
          </a:p>
          <a:p>
            <a:r>
              <a:rPr lang="en-GB" sz="2000" b="1" dirty="0">
                <a:solidFill>
                  <a:srgbClr val="0070C0"/>
                </a:solidFill>
              </a:rPr>
              <a:t>Re-usable</a:t>
            </a:r>
            <a:r>
              <a:rPr lang="en-GB" sz="2000" dirty="0">
                <a:solidFill>
                  <a:srgbClr val="0070C0"/>
                </a:solidFill>
              </a:rPr>
              <a:t>: FAIR aims at optimising the reuse of data. Metadata and data should be well-described so that they can be replicated and/or combined in different settings. The reuse of the (meta)data should be stated with clear and accessible license(s)</a:t>
            </a:r>
          </a:p>
        </p:txBody>
      </p:sp>
    </p:spTree>
    <p:extLst>
      <p:ext uri="{BB962C8B-B14F-4D97-AF65-F5344CB8AC3E}">
        <p14:creationId xmlns:p14="http://schemas.microsoft.com/office/powerpoint/2010/main" val="297324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TotalTime>
  <Words>907</Words>
  <Application>Microsoft Office PowerPoint</Application>
  <PresentationFormat>Widescreen</PresentationFormat>
  <Paragraphs>106</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Corbel</vt:lpstr>
      <vt:lpstr>Office Theme</vt:lpstr>
      <vt:lpstr>Being FAIR</vt:lpstr>
      <vt:lpstr>What is research data?</vt:lpstr>
      <vt:lpstr>Data from publications</vt:lpstr>
      <vt:lpstr>Exercise 1a: Impossible protocol</vt:lpstr>
      <vt:lpstr>Exercise 1b: Impossible average</vt:lpstr>
      <vt:lpstr>Common problems</vt:lpstr>
      <vt:lpstr>Common problems</vt:lpstr>
      <vt:lpstr>FAIR principles</vt:lpstr>
      <vt:lpstr>FAIR principles</vt:lpstr>
      <vt:lpstr>Findable &amp; Accessible</vt:lpstr>
      <vt:lpstr>Persistent identifiers (PIDs)</vt:lpstr>
      <vt:lpstr>Interoperable</vt:lpstr>
      <vt:lpstr>Reusable</vt:lpstr>
      <vt:lpstr>Reusable</vt:lpstr>
      <vt:lpstr>FAIR and You</vt:lpstr>
      <vt:lpstr>FAIR vs Open Science</vt:lpstr>
      <vt:lpstr>FAIR quiz</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Being FAIR</dc:title>
  <dc:creator>ZIELINSKI Tomasz</dc:creator>
  <cp:lastModifiedBy>Pauline Ward</cp:lastModifiedBy>
  <cp:revision>50</cp:revision>
  <dcterms:created xsi:type="dcterms:W3CDTF">2021-05-18T22:49:39Z</dcterms:created>
  <dcterms:modified xsi:type="dcterms:W3CDTF">2022-08-12T16:29:28Z</dcterms:modified>
</cp:coreProperties>
</file>