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3" r:id="rId2"/>
    <p:sldId id="259" r:id="rId3"/>
    <p:sldId id="351" r:id="rId4"/>
    <p:sldId id="352" r:id="rId5"/>
    <p:sldId id="353" r:id="rId6"/>
    <p:sldId id="354" r:id="rId7"/>
    <p:sldId id="344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571"/>
  </p:normalViewPr>
  <p:slideViewPr>
    <p:cSldViewPr snapToGrid="0">
      <p:cViewPr varScale="1">
        <p:scale>
          <a:sx n="89" d="100"/>
          <a:sy n="8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676" y="2663036"/>
            <a:ext cx="58240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Practical adoption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Which practices to introduce first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CB8DDD8E-B41B-4E5C-9734-A84924C2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EE843-1CA2-40D4-9C52-FDA820EB7CFB}"/>
              </a:ext>
            </a:extLst>
          </p:cNvPr>
          <p:cNvSpPr txBox="1"/>
          <p:nvPr/>
        </p:nvSpPr>
        <p:spPr>
          <a:xfrm>
            <a:off x="982493" y="305852"/>
            <a:ext cx="10594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0070C0"/>
                </a:solidFill>
                <a:effectLst/>
                <a:latin typeface="Ubuntu"/>
              </a:rPr>
              <a:t>Collaborative environment for your group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045102" cy="435133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Shared network storage for group data</a:t>
            </a:r>
          </a:p>
          <a:p>
            <a:r>
              <a:rPr lang="en-GB" dirty="0">
                <a:solidFill>
                  <a:srgbClr val="0070C0"/>
                </a:solidFill>
              </a:rPr>
              <a:t>Shared, online accessible protocols, lab notebooks </a:t>
            </a:r>
          </a:p>
          <a:p>
            <a:r>
              <a:rPr lang="en-GB" dirty="0">
                <a:solidFill>
                  <a:srgbClr val="0070C0"/>
                </a:solidFill>
              </a:rPr>
              <a:t>Standardise projects (folder structure, naming)</a:t>
            </a:r>
          </a:p>
          <a:p>
            <a:r>
              <a:rPr lang="en-GB" dirty="0">
                <a:solidFill>
                  <a:srgbClr val="0070C0"/>
                </a:solidFill>
              </a:rPr>
              <a:t>Standardise experiment descriptions  (templates)</a:t>
            </a:r>
          </a:p>
          <a:p>
            <a:r>
              <a:rPr lang="en-GB" dirty="0">
                <a:solidFill>
                  <a:srgbClr val="0070C0"/>
                </a:solidFill>
              </a:rPr>
              <a:t>Git for sharing code/scripts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How to enforce good practices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26" y="3348039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7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CB8DDD8E-B41B-4E5C-9734-A84924C2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EE843-1CA2-40D4-9C52-FDA820EB7CFB}"/>
              </a:ext>
            </a:extLst>
          </p:cNvPr>
          <p:cNvSpPr txBox="1"/>
          <p:nvPr/>
        </p:nvSpPr>
        <p:spPr>
          <a:xfrm>
            <a:off x="982493" y="305852"/>
            <a:ext cx="10594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0070C0"/>
                </a:solidFill>
                <a:effectLst/>
                <a:latin typeface="Ubuntu"/>
              </a:rPr>
              <a:t>How to sustain good practices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045102" cy="435133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Be an active user of the tools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Ask for links to resources, not attachments</a:t>
            </a:r>
          </a:p>
          <a:p>
            <a:r>
              <a:rPr lang="en-GB" dirty="0">
                <a:solidFill>
                  <a:srgbClr val="0070C0"/>
                </a:solidFill>
              </a:rPr>
              <a:t>Use </a:t>
            </a:r>
            <a:r>
              <a:rPr lang="en-GB" i="1" dirty="0">
                <a:solidFill>
                  <a:srgbClr val="0070C0"/>
                </a:solidFill>
              </a:rPr>
              <a:t>live </a:t>
            </a:r>
            <a:r>
              <a:rPr lang="en-GB" dirty="0">
                <a:solidFill>
                  <a:srgbClr val="0070C0"/>
                </a:solidFill>
              </a:rPr>
              <a:t>data during meetings</a:t>
            </a:r>
          </a:p>
          <a:p>
            <a:r>
              <a:rPr lang="en-GB" dirty="0">
                <a:solidFill>
                  <a:srgbClr val="0070C0"/>
                </a:solidFill>
              </a:rPr>
              <a:t>Randomly check outputs / praise good work</a:t>
            </a:r>
          </a:p>
          <a:p>
            <a:r>
              <a:rPr lang="en-GB" dirty="0">
                <a:solidFill>
                  <a:srgbClr val="0070C0"/>
                </a:solidFill>
              </a:rPr>
              <a:t>“Pair programming”</a:t>
            </a:r>
          </a:p>
          <a:p>
            <a:r>
              <a:rPr lang="en-GB" dirty="0">
                <a:solidFill>
                  <a:srgbClr val="0070C0"/>
                </a:solidFill>
              </a:rPr>
              <a:t>Data curation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16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CB8DDD8E-B41B-4E5C-9734-A84924C2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EE843-1CA2-40D4-9C52-FDA820EB7CFB}"/>
              </a:ext>
            </a:extLst>
          </p:cNvPr>
          <p:cNvSpPr txBox="1"/>
          <p:nvPr/>
        </p:nvSpPr>
        <p:spPr>
          <a:xfrm>
            <a:off x="982493" y="305852"/>
            <a:ext cx="10594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Ubuntu"/>
              </a:rPr>
              <a:t>Benefits of g</a:t>
            </a:r>
            <a:r>
              <a:rPr lang="en-GB" sz="3200" b="0" i="0" dirty="0">
                <a:solidFill>
                  <a:srgbClr val="0070C0"/>
                </a:solidFill>
                <a:effectLst/>
                <a:latin typeface="Ubuntu"/>
              </a:rPr>
              <a:t>ood DM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045102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Saving time / work speed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Finding data / protocols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manuscript preparations / sharing</a:t>
            </a:r>
          </a:p>
          <a:p>
            <a:pPr lvl="1"/>
            <a:r>
              <a:rPr lang="pl-PL" dirty="0">
                <a:solidFill>
                  <a:srgbClr val="0070C0"/>
                </a:solidFill>
              </a:rPr>
              <a:t>easy </a:t>
            </a:r>
            <a:r>
              <a:rPr lang="en-GB" dirty="0">
                <a:solidFill>
                  <a:srgbClr val="0070C0"/>
                </a:solidFill>
              </a:rPr>
              <a:t>onboarding /  project continuation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collaboration</a:t>
            </a:r>
          </a:p>
          <a:p>
            <a:pPr lvl="1"/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Team building  = group cohesion</a:t>
            </a:r>
          </a:p>
          <a:p>
            <a:r>
              <a:rPr lang="en-GB" dirty="0">
                <a:solidFill>
                  <a:srgbClr val="0070C0"/>
                </a:solidFill>
              </a:rPr>
              <a:t>Knowledge transfer</a:t>
            </a:r>
          </a:p>
          <a:p>
            <a:r>
              <a:rPr lang="en-GB" dirty="0">
                <a:solidFill>
                  <a:srgbClr val="0070C0"/>
                </a:solidFill>
              </a:rPr>
              <a:t>Accountability, “research integrity”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60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 research data life cycle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/>
              <a:t>Time and effort</a:t>
            </a:r>
            <a:endParaRPr lang="en-GB" sz="160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work necessary to make outputs suitable for sharing</a:t>
            </a:r>
            <a:endParaRPr lang="en-GB" sz="120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standard research operations</a:t>
            </a:r>
            <a:endParaRPr lang="en-GB" sz="1200"/>
          </a:p>
        </p:txBody>
      </p:sp>
      <p:pic>
        <p:nvPicPr>
          <p:cNvPr id="56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140451" cy="146177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Question time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02CE7069-253F-AF44-8C83-23BBE5DB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164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research data life cycle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81</cp:revision>
  <dcterms:created xsi:type="dcterms:W3CDTF">2021-06-07T08:35:11Z</dcterms:created>
  <dcterms:modified xsi:type="dcterms:W3CDTF">2024-01-15T23:36:14Z</dcterms:modified>
</cp:coreProperties>
</file>