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57" r:id="rId4"/>
    <p:sldId id="264" r:id="rId5"/>
    <p:sldId id="265" r:id="rId6"/>
    <p:sldId id="263" r:id="rId7"/>
    <p:sldId id="266" r:id="rId8"/>
    <p:sldId id="267" r:id="rId9"/>
    <p:sldId id="258" r:id="rId10"/>
    <p:sldId id="259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AFAA-5545-4348-866E-082827204B28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B44E-D000-426C-9F9B-769AE7CC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Wellcome</a:t>
            </a:r>
            <a:r>
              <a:rPr lang="en-US" dirty="0" smtClean="0"/>
              <a:t> example: https://wellcome.ac.uk/news/how-we-judge-research-outputs-when-making-funding-decisions</a:t>
            </a:r>
          </a:p>
          <a:p>
            <a:r>
              <a:rPr lang="en-US" dirty="0" smtClean="0"/>
              <a:t>Cancer Research</a:t>
            </a:r>
            <a:r>
              <a:rPr lang="en-US" baseline="0" dirty="0" smtClean="0"/>
              <a:t> UK example: https://www.cancerresearchuk.org/funding-for-researchers/research-features/2018-02-20-improving-research-evaluation-dora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1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67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aseline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4992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5Zg64OwXJg8" TargetMode="External"/><Relationship Id="rId2" Type="http://schemas.openxmlformats.org/officeDocument/2006/relationships/hyperlink" Target="https://unsplash.com/photos/nwLTVwb7Db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photos/6ZR-f5bkrGE" TargetMode="External"/><Relationship Id="rId5" Type="http://schemas.openxmlformats.org/officeDocument/2006/relationships/hyperlink" Target="https://en.wikipedia.org/w/index.php?curid=58432969" TargetMode="External"/><Relationship Id="rId4" Type="http://schemas.openxmlformats.org/officeDocument/2006/relationships/hyperlink" Target="https://unsplash.com/photos/7PMGUqYQpY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FAIR for leaders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standard research 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220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Google Drive\work\OCM\des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23" y="472148"/>
            <a:ext cx="3569549" cy="30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157088"/>
            <a:ext cx="11072446" cy="1325563"/>
          </a:xfrm>
        </p:spPr>
        <p:txBody>
          <a:bodyPr/>
          <a:lstStyle/>
          <a:p>
            <a:r>
              <a:rPr lang="en-GB" dirty="0" smtClean="0"/>
              <a:t>Power figures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6" name="Picture 2" descr="D:\Google Drive\work\OCM\at gu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1" y="1801342"/>
            <a:ext cx="2960148" cy="30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80" y="389188"/>
            <a:ext cx="4600800" cy="306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1" y="609757"/>
            <a:ext cx="4601456" cy="306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66" y="2996217"/>
            <a:ext cx="3633706" cy="3575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33504" r="22763" b="2564"/>
          <a:stretch/>
        </p:blipFill>
        <p:spPr>
          <a:xfrm>
            <a:off x="6716720" y="3378373"/>
            <a:ext cx="4443548" cy="3141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661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2, 3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6454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Responsible for your minions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3" y="1690688"/>
            <a:ext cx="7221416" cy="478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4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182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hatch\Desktop\dora-logo 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5125"/>
            <a:ext cx="9138138" cy="1325563"/>
          </a:xfrm>
        </p:spPr>
        <p:txBody>
          <a:bodyPr/>
          <a:lstStyle/>
          <a:p>
            <a:r>
              <a:rPr lang="en-GB" dirty="0" smtClean="0"/>
              <a:t>DORA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Declaration </a:t>
            </a:r>
            <a:r>
              <a:rPr lang="en-GB" b="1" dirty="0"/>
              <a:t>on Research </a:t>
            </a:r>
            <a:r>
              <a:rPr lang="en-GB" b="1" dirty="0" smtClean="0"/>
              <a:t>Assessment</a:t>
            </a:r>
          </a:p>
          <a:p>
            <a:r>
              <a:rPr lang="en-GB" dirty="0"/>
              <a:t>the need to eliminate the use of journal-based metrics, such as Journal Impact Factors, in funding, appointment, and promotion considerations;</a:t>
            </a:r>
          </a:p>
          <a:p>
            <a:r>
              <a:rPr lang="en-GB" dirty="0"/>
              <a:t>the need to assess research on its own merits rather than on the basis of the journal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need to capitalize on the opportunities provided by online publication (such as relaxing unnecessary limits </a:t>
            </a:r>
            <a:r>
              <a:rPr lang="en-GB" dirty="0" smtClean="0"/>
              <a:t>… </a:t>
            </a:r>
            <a:r>
              <a:rPr lang="en-GB" dirty="0"/>
              <a:t>exploring new indicators of significance and impact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5962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ahatch\Desktop\dora-logo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3"/>
          <a:stretch/>
        </p:blipFill>
        <p:spPr bwMode="auto">
          <a:xfrm>
            <a:off x="609725" y="1680160"/>
            <a:ext cx="5124450" cy="229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194" y="4045992"/>
            <a:ext cx="2119876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 err="1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Wellcome</a:t>
            </a:r>
            <a:endParaRPr lang="en-US" sz="1600" dirty="0">
              <a:solidFill>
                <a:srgbClr val="0070C0"/>
              </a:solidFill>
              <a:ea typeface="Helvetica Neue"/>
              <a:cs typeface="Helvetica Neue"/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United Kingdom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5293" y="3927847"/>
            <a:ext cx="1713418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Cancer Research UK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5293" y="4679360"/>
            <a:ext cx="4557316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Summary of 3-5 achievements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Space to describe other measures of impact</a:t>
            </a:r>
          </a:p>
          <a:p>
            <a:pPr lvl="3"/>
            <a:endParaRPr lang="en-US" sz="1600" dirty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Reminds peer reviewers and committee members of DORA principles throughout funding process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194" y="4712039"/>
            <a:ext cx="5315681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Contributions to mentorship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Output sharing plan to advance potential health benefits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Plans for public engagement</a:t>
            </a:r>
          </a:p>
          <a:p>
            <a:pPr defTabSz="412750" hangingPunct="0"/>
            <a:endParaRPr lang="en-US" sz="1600" dirty="0">
              <a:solidFill>
                <a:srgbClr val="0070C0"/>
              </a:solidFill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Guidance provided to advisory panel members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93" y="2295462"/>
            <a:ext cx="4662488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215662" y="365125"/>
            <a:ext cx="91381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GB" dirty="0" smtClean="0"/>
              <a:t>DORA: Funders adoption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09725" y="6486884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1271768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Generation of Knowledge</a:t>
            </a:r>
            <a:endParaRPr lang="en-GB" dirty="0"/>
          </a:p>
          <a:p>
            <a:pPr lvl="0"/>
            <a:r>
              <a:rPr lang="en-IE" dirty="0"/>
              <a:t>Development of Individuals and Collaborations  </a:t>
            </a:r>
            <a:endParaRPr lang="en-GB" dirty="0"/>
          </a:p>
          <a:p>
            <a:pPr lvl="0"/>
            <a:r>
              <a:rPr lang="en-IE" dirty="0"/>
              <a:t>Supporting Broader Society and the Economy  </a:t>
            </a:r>
            <a:endParaRPr lang="en-GB" dirty="0"/>
          </a:p>
          <a:p>
            <a:pPr lvl="0"/>
            <a:r>
              <a:rPr lang="en-IE" dirty="0"/>
              <a:t>Supporting the Research Community 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3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broad definition of ‘output’ is </a:t>
            </a:r>
            <a:r>
              <a:rPr lang="en-GB" dirty="0" smtClean="0"/>
              <a:t>used, such </a:t>
            </a:r>
            <a:r>
              <a:rPr lang="en-GB" dirty="0"/>
              <a:t>as datasets, patents and software.</a:t>
            </a:r>
          </a:p>
          <a:p>
            <a:r>
              <a:rPr lang="en-GB" dirty="0" smtClean="0"/>
              <a:t>Special </a:t>
            </a:r>
            <a:r>
              <a:rPr lang="en-GB" dirty="0"/>
              <a:t>attention is paid to Open </a:t>
            </a:r>
            <a:r>
              <a:rPr lang="en-GB" dirty="0" smtClean="0"/>
              <a:t>Science, which outputs </a:t>
            </a:r>
            <a:r>
              <a:rPr lang="en-GB" dirty="0"/>
              <a:t>are openly available</a:t>
            </a:r>
            <a:r>
              <a:rPr lang="en-GB" dirty="0" smtClean="0"/>
              <a:t>.</a:t>
            </a:r>
          </a:p>
          <a:p>
            <a:r>
              <a:rPr lang="en-US" dirty="0" smtClean="0"/>
              <a:t>New metrics: retweets, </a:t>
            </a:r>
            <a:r>
              <a:rPr lang="en-US" dirty="0"/>
              <a:t>online views and </a:t>
            </a:r>
            <a:r>
              <a:rPr lang="en-US" dirty="0" smtClean="0"/>
              <a:t>downloads, </a:t>
            </a:r>
            <a:r>
              <a:rPr lang="en-US" dirty="0"/>
              <a:t>discussions </a:t>
            </a:r>
            <a:r>
              <a:rPr lang="en-US" dirty="0" smtClean="0"/>
              <a:t>, presence in mass </a:t>
            </a:r>
            <a:r>
              <a:rPr lang="en-US" dirty="0"/>
              <a:t>media technology platforms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is </a:t>
            </a:r>
            <a:r>
              <a:rPr lang="pl-PL" dirty="0" smtClean="0"/>
              <a:t>easier to be prepered than to fake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takes time to make the outputs public</a:t>
            </a:r>
          </a:p>
          <a:p>
            <a:r>
              <a:rPr lang="en-GB" dirty="0" smtClean="0"/>
              <a:t>The quality of open outputs is easy to assess</a:t>
            </a:r>
          </a:p>
          <a:p>
            <a:endParaRPr lang="en-GB" dirty="0" smtClean="0"/>
          </a:p>
          <a:p>
            <a:r>
              <a:rPr lang="en-GB" dirty="0" smtClean="0"/>
              <a:t>Timestamps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do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028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Who we are and what we do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950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Hit by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1186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Hit by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sz="4000" dirty="0" smtClean="0"/>
              <a:t>Good data management</a:t>
            </a:r>
            <a:r>
              <a:rPr lang="pl-PL" sz="4000" dirty="0" smtClean="0"/>
              <a:t>:</a:t>
            </a:r>
          </a:p>
          <a:p>
            <a:pPr>
              <a:buFontTx/>
              <a:buChar char="-"/>
            </a:pPr>
            <a:r>
              <a:rPr lang="en-GB" sz="4000" dirty="0" smtClean="0"/>
              <a:t>improve</a:t>
            </a:r>
            <a:r>
              <a:rPr lang="pl-PL" sz="4000" dirty="0" smtClean="0"/>
              <a:t>s</a:t>
            </a:r>
            <a:r>
              <a:rPr lang="en-GB" sz="4000" dirty="0" smtClean="0"/>
              <a:t> productivity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assure</a:t>
            </a:r>
            <a:r>
              <a:rPr lang="pl-PL" sz="4000" dirty="0" smtClean="0"/>
              <a:t>s</a:t>
            </a:r>
            <a:r>
              <a:rPr lang="en-GB" sz="4000" dirty="0" smtClean="0"/>
              <a:t> safety of your research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speeds up induction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makes it easier to generate public outputs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8642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sz="4000" dirty="0"/>
          </a:p>
          <a:p>
            <a:r>
              <a:rPr lang="en-GB" sz="4000" dirty="0" smtClean="0"/>
              <a:t>Being FAIR</a:t>
            </a:r>
            <a:endParaRPr lang="pl-PL" sz="4000" dirty="0"/>
          </a:p>
          <a:p>
            <a:r>
              <a:rPr lang="en-GB" sz="4000" dirty="0" smtClean="0"/>
              <a:t>Tools </a:t>
            </a:r>
            <a:r>
              <a:rPr lang="en-GB" sz="4000" smtClean="0"/>
              <a:t>for </a:t>
            </a:r>
            <a:r>
              <a:rPr lang="en-GB" sz="4000" smtClean="0"/>
              <a:t>oracles and overlords</a:t>
            </a:r>
            <a:endParaRPr lang="pl-PL" sz="4000" dirty="0"/>
          </a:p>
          <a:p>
            <a:r>
              <a:rPr lang="en-GB" sz="4000" dirty="0" smtClean="0"/>
              <a:t>Public repositories</a:t>
            </a:r>
            <a:endParaRPr lang="pl-PL" sz="4000" dirty="0"/>
          </a:p>
          <a:p>
            <a:r>
              <a:rPr lang="en-GB" sz="4000" dirty="0"/>
              <a:t>It is all about </a:t>
            </a:r>
            <a:r>
              <a:rPr lang="en-GB" sz="4000" dirty="0" smtClean="0"/>
              <a:t>planning</a:t>
            </a:r>
          </a:p>
          <a:p>
            <a:r>
              <a:rPr lang="en-GB" sz="4000" dirty="0" smtClean="0"/>
              <a:t>Wrap up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en-GB" dirty="0" smtClean="0"/>
              <a:t>Credits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043729" cy="2478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[</a:t>
            </a:r>
            <a:r>
              <a:rPr lang="pl-PL" sz="1400" dirty="0"/>
              <a:t>1] Gema Bueno de la Fuente, “What is Open Science? Introduction”, https://www.fosteropenscience.eu/content/what-open-science-introduction</a:t>
            </a:r>
          </a:p>
          <a:p>
            <a:r>
              <a:rPr lang="pl-PL" sz="1400" dirty="0" smtClean="0"/>
              <a:t>[2] </a:t>
            </a:r>
            <a:r>
              <a:rPr lang="en-GB" sz="1400" dirty="0" smtClean="0"/>
              <a:t>Photo</a:t>
            </a:r>
            <a:r>
              <a:rPr lang="pl-PL" sz="1400" dirty="0" smtClean="0"/>
              <a:t>s Unsplash</a:t>
            </a:r>
            <a:r>
              <a:rPr lang="en-GB" sz="1400" dirty="0" smtClean="0"/>
              <a:t> by</a:t>
            </a:r>
            <a:r>
              <a:rPr lang="pl-PL" sz="1400" dirty="0" smtClean="0"/>
              <a:t>:</a:t>
            </a:r>
            <a:r>
              <a:rPr lang="en-GB" sz="1400" dirty="0" smtClean="0"/>
              <a:t> </a:t>
            </a: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en-GB" sz="1400" dirty="0" smtClean="0"/>
              <a:t>Evangeline Shaw </a:t>
            </a:r>
            <a:r>
              <a:rPr lang="pl-PL" sz="1400" dirty="0" smtClean="0">
                <a:hlinkClick r:id="rId2"/>
              </a:rPr>
              <a:t>https</a:t>
            </a:r>
            <a:r>
              <a:rPr lang="pl-PL" sz="1400" dirty="0">
                <a:hlinkClick r:id="rId2"/>
              </a:rPr>
              <a:t>://</a:t>
            </a:r>
            <a:r>
              <a:rPr lang="pl-PL" sz="1400" dirty="0" smtClean="0">
                <a:hlinkClick r:id="rId2"/>
              </a:rPr>
              <a:t>unsplash.com/photos/nwLTVwb7DbU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Alexei </a:t>
            </a:r>
            <a:r>
              <a:rPr lang="en-GB" sz="1400" dirty="0" err="1" smtClean="0"/>
              <a:t>Scutar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3"/>
              </a:rPr>
              <a:t>https</a:t>
            </a:r>
            <a:r>
              <a:rPr lang="pl-PL" sz="1400" dirty="0">
                <a:hlinkClick r:id="rId3"/>
              </a:rPr>
              <a:t>://</a:t>
            </a:r>
            <a:r>
              <a:rPr lang="pl-PL" sz="1400" dirty="0" smtClean="0">
                <a:hlinkClick r:id="rId3"/>
              </a:rPr>
              <a:t>unsplash.com/photos/5Zg64OwXJg8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Markus </a:t>
            </a:r>
            <a:r>
              <a:rPr lang="en-GB" sz="1400" dirty="0" err="1" smtClean="0"/>
              <a:t>Spiske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4"/>
              </a:rPr>
              <a:t>https</a:t>
            </a:r>
            <a:r>
              <a:rPr lang="pl-PL" sz="1400" dirty="0">
                <a:hlinkClick r:id="rId4"/>
              </a:rPr>
              <a:t>://</a:t>
            </a:r>
            <a:r>
              <a:rPr lang="pl-PL" sz="1400" dirty="0" smtClean="0">
                <a:hlinkClick r:id="rId4"/>
              </a:rPr>
              <a:t>unsplash.com/photos/7PMGUqYQpYc</a:t>
            </a:r>
            <a:endParaRPr lang="pl-PL" sz="1400" dirty="0" smtClean="0"/>
          </a:p>
          <a:p>
            <a:r>
              <a:rPr lang="pl-PL" sz="1400" dirty="0" smtClean="0"/>
              <a:t>[3</a:t>
            </a:r>
            <a:r>
              <a:rPr lang="pl-PL" sz="1400" smtClean="0"/>
              <a:t>] Photo Jonathunder, Medal</a:t>
            </a:r>
            <a:r>
              <a:rPr lang="pl-PL" sz="1400" dirty="0"/>
              <a:t>: Erik Lindberg (1873-1966) - </a:t>
            </a:r>
            <a:r>
              <a:rPr lang="pl-PL" sz="1400" dirty="0" smtClean="0"/>
              <a:t>NobelPrize.JPG</a:t>
            </a:r>
            <a:r>
              <a:rPr lang="pl-PL" sz="1400" dirty="0"/>
              <a:t>, PD-US, </a:t>
            </a:r>
            <a:r>
              <a:rPr lang="pl-PL" sz="1400" dirty="0">
                <a:hlinkClick r:id="rId5"/>
              </a:rPr>
              <a:t>https://</a:t>
            </a:r>
            <a:r>
              <a:rPr lang="pl-PL" sz="1400" dirty="0" smtClean="0">
                <a:hlinkClick r:id="rId5"/>
              </a:rPr>
              <a:t>en.wikipedia.org/w/index.php?curid=58432969</a:t>
            </a:r>
            <a:endParaRPr lang="pl-PL" sz="1400" dirty="0" smtClean="0"/>
          </a:p>
          <a:p>
            <a:r>
              <a:rPr lang="pl-PL" sz="1400" dirty="0" smtClean="0"/>
              <a:t>[4] </a:t>
            </a:r>
            <a:r>
              <a:rPr lang="en-GB" sz="1400" dirty="0" smtClean="0"/>
              <a:t>Photo</a:t>
            </a:r>
            <a:r>
              <a:rPr lang="pl-PL" sz="1400" dirty="0" smtClean="0"/>
              <a:t> </a:t>
            </a:r>
            <a:r>
              <a:rPr lang="pl-PL" sz="1400" dirty="0"/>
              <a:t>Unsplash</a:t>
            </a:r>
            <a:r>
              <a:rPr lang="en-GB" sz="1400" dirty="0"/>
              <a:t> by</a:t>
            </a:r>
            <a:r>
              <a:rPr lang="pl-PL" sz="1400" dirty="0" smtClean="0"/>
              <a:t>: </a:t>
            </a:r>
            <a:r>
              <a:rPr lang="en-GB" sz="1400" dirty="0" err="1"/>
              <a:t>Wyron</a:t>
            </a:r>
            <a:r>
              <a:rPr lang="en-GB" sz="1400" dirty="0"/>
              <a:t> A</a:t>
            </a:r>
            <a:r>
              <a:rPr lang="pl-PL" sz="1400" dirty="0" smtClean="0"/>
              <a:t> </a:t>
            </a:r>
            <a:r>
              <a:rPr lang="pl-PL" sz="1400" dirty="0">
                <a:hlinkClick r:id="rId6"/>
              </a:rPr>
              <a:t>https://</a:t>
            </a:r>
            <a:r>
              <a:rPr lang="pl-PL" sz="1400" dirty="0" smtClean="0">
                <a:hlinkClick r:id="rId6"/>
              </a:rPr>
              <a:t>unsplash.com/photos/6ZR-f5bkrGE</a:t>
            </a:r>
            <a:endParaRPr lang="pl-PL" sz="1400" dirty="0" smtClean="0"/>
          </a:p>
          <a:p>
            <a:r>
              <a:rPr lang="pl-PL" sz="1400" dirty="0"/>
              <a:t>[5] </a:t>
            </a:r>
            <a:r>
              <a:rPr lang="pl-PL" sz="1400" dirty="0" smtClean="0"/>
              <a:t>DORA </a:t>
            </a:r>
            <a:r>
              <a:rPr lang="pl-PL" sz="1400" dirty="0"/>
              <a:t>https://sfdora.org/resource/dora-slide-presentations/</a:t>
            </a:r>
            <a:endParaRPr lang="pl-PL" sz="1400" dirty="0" smtClean="0"/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2381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824753-16F4-EA4C-A410-95B7DF1D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Evolution of </a:t>
            </a:r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40076C4-D2E3-D14B-9381-59C5F3C3134C}"/>
              </a:ext>
            </a:extLst>
          </p:cNvPr>
          <p:cNvSpPr/>
          <p:nvPr/>
        </p:nvSpPr>
        <p:spPr>
          <a:xfrm flipH="1">
            <a:off x="0" y="5872163"/>
            <a:ext cx="12192000" cy="985837"/>
          </a:xfrm>
          <a:prstGeom prst="rtTriangle">
            <a:avLst/>
          </a:prstGeom>
          <a:solidFill>
            <a:srgbClr val="EA03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2800" dirty="0"/>
              <a:t>Level of openness in research</a:t>
            </a:r>
          </a:p>
        </p:txBody>
      </p:sp>
    </p:spTree>
    <p:extLst>
      <p:ext uri="{BB962C8B-B14F-4D97-AF65-F5344CB8AC3E}">
        <p14:creationId xmlns:p14="http://schemas.microsoft.com/office/powerpoint/2010/main" val="17795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r>
              <a:rPr lang="pl-PL" dirty="0"/>
              <a:t/>
            </a:r>
            <a:br>
              <a:rPr lang="pl-PL" dirty="0"/>
            </a:br>
            <a:r>
              <a:rPr lang="en-GB" b="1" dirty="0"/>
              <a:t>accessible to all levels </a:t>
            </a:r>
            <a:r>
              <a:rPr lang="en-GB" dirty="0"/>
              <a:t>of </a:t>
            </a:r>
            <a:r>
              <a:rPr lang="pl-PL" dirty="0"/>
              <a:t>the </a:t>
            </a:r>
            <a:r>
              <a:rPr lang="en-GB" dirty="0"/>
              <a:t>society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90372" y="3253471"/>
            <a:ext cx="29817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publications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data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physical samples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3218" y="3038028"/>
            <a:ext cx="25195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teachers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7" name="Graphic 6" descr="Usb Stick with solid fill">
            <a:extLst>
              <a:ext uri="{FF2B5EF4-FFF2-40B4-BE49-F238E27FC236}">
                <a16:creationId xmlns:a16="http://schemas.microsoft.com/office/drawing/2014/main" id="{0824A22B-7EDC-7B4B-99C0-D318FC607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88273" y="3260800"/>
            <a:ext cx="914400" cy="914400"/>
          </a:xfrm>
          <a:prstGeom prst="rect">
            <a:avLst/>
          </a:prstGeom>
        </p:spPr>
      </p:pic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E2CE479D-158F-3544-ADF0-05F3A0E7E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456432" y="4668240"/>
            <a:ext cx="914400" cy="914400"/>
          </a:xfrm>
          <a:prstGeom prst="rect">
            <a:avLst/>
          </a:prstGeom>
        </p:spPr>
      </p:pic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1E604FE0-9CA1-324D-B619-1BE92AA12E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08877" y="4422213"/>
            <a:ext cx="914400" cy="914400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21DA01AD-FA62-AF43-85A0-6C8F63CC96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031541" y="2512864"/>
            <a:ext cx="914400" cy="914400"/>
          </a:xfrm>
          <a:prstGeom prst="rect">
            <a:avLst/>
          </a:prstGeom>
        </p:spPr>
      </p:pic>
      <p:pic>
        <p:nvPicPr>
          <p:cNvPr id="15" name="Graphic 14" descr="Briefcase with solid fill">
            <a:extLst>
              <a:ext uri="{FF2B5EF4-FFF2-40B4-BE49-F238E27FC236}">
                <a16:creationId xmlns:a16="http://schemas.microsoft.com/office/drawing/2014/main" id="{BD8B41C8-9E7C-2D49-9C40-01FA39B443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155469" y="3519456"/>
            <a:ext cx="655744" cy="655744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B2811472-3906-BF4A-A506-9361E6DC65C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553456" y="3519456"/>
            <a:ext cx="914400" cy="91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8368" y="5848625"/>
            <a:ext cx="570457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Digital </a:t>
            </a:r>
            <a:r>
              <a:rPr lang="en-GB" sz="2400" b="1" dirty="0">
                <a:solidFill>
                  <a:srgbClr val="0070C0"/>
                </a:solidFill>
              </a:rPr>
              <a:t>technologies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pl-PL" sz="2400" dirty="0">
                <a:solidFill>
                  <a:srgbClr val="0070C0"/>
                </a:solidFill>
              </a:rPr>
              <a:t>for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diffusing knowledge</a:t>
            </a:r>
            <a:endParaRPr lang="pl-PL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29895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</a:t>
            </a:r>
            <a:r>
              <a:rPr lang="en-GB" sz="3600" dirty="0" smtClean="0"/>
              <a:t>Science</a:t>
            </a:r>
            <a:r>
              <a:rPr lang="pl-PL" sz="3600" dirty="0" smtClean="0"/>
              <a:t> 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C1ED6655-99B8-4141-B04D-0310CB8B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Science </a:t>
            </a:r>
            <a:r>
              <a:rPr lang="pl-PL" sz="3600" dirty="0" smtClean="0"/>
              <a:t>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lack</a:t>
            </a:r>
            <a:r>
              <a:rPr lang="pl-PL" dirty="0"/>
              <a:t> of </a:t>
            </a:r>
            <a:r>
              <a:rPr lang="en-GB" dirty="0"/>
              <a:t>expertise</a:t>
            </a:r>
          </a:p>
          <a:p>
            <a:pPr>
              <a:lnSpc>
                <a:spcPct val="150000"/>
              </a:lnSpc>
            </a:pPr>
            <a:r>
              <a:rPr lang="en-GB" dirty="0"/>
              <a:t>sensitive data</a:t>
            </a:r>
          </a:p>
          <a:p>
            <a:pPr>
              <a:lnSpc>
                <a:spcPct val="150000"/>
              </a:lnSpc>
            </a:pPr>
            <a:r>
              <a:rPr lang="en-GB" dirty="0"/>
              <a:t>misuse (fake news)</a:t>
            </a:r>
          </a:p>
          <a:p>
            <a:pPr>
              <a:lnSpc>
                <a:spcPct val="150000"/>
              </a:lnSpc>
            </a:pPr>
            <a:r>
              <a:rPr lang="en-GB" dirty="0"/>
              <a:t>lack of confidence (the fear of critics)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the costs in $ and in time</a:t>
            </a:r>
          </a:p>
          <a:p>
            <a:pPr>
              <a:lnSpc>
                <a:spcPct val="150000"/>
              </a:lnSpc>
            </a:pPr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9CCF3C30-FAA2-344D-BFE7-AADFBAB5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621</Words>
  <Application>Microsoft Office PowerPoint</Application>
  <PresentationFormat>Widescreen</PresentationFormat>
  <Paragraphs>129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Symbol</vt:lpstr>
      <vt:lpstr>Office Theme</vt:lpstr>
      <vt:lpstr>FAIR for leaders</vt:lpstr>
      <vt:lpstr>PowerPoint Presentation</vt:lpstr>
      <vt:lpstr>PowerPoint Presentation</vt:lpstr>
      <vt:lpstr>Evolution of Research</vt:lpstr>
      <vt:lpstr>Open Science</vt:lpstr>
      <vt:lpstr>Open Science</vt:lpstr>
      <vt:lpstr>Why we are not doing Open Science / Data Sharing</vt:lpstr>
      <vt:lpstr>Why we are not doing Open Science / Data Sharing</vt:lpstr>
      <vt:lpstr>Sharing as part of the workflow</vt:lpstr>
      <vt:lpstr>Sharing as part of the workflow</vt:lpstr>
      <vt:lpstr>PowerPoint Presentation</vt:lpstr>
      <vt:lpstr>Power figures</vt:lpstr>
      <vt:lpstr>Responsible for your minions</vt:lpstr>
      <vt:lpstr>DORA</vt:lpstr>
      <vt:lpstr>PowerPoint Presentation</vt:lpstr>
      <vt:lpstr>Narrative CV</vt:lpstr>
      <vt:lpstr>Narrative CV</vt:lpstr>
      <vt:lpstr>It is easier to be prepered than to fake it</vt:lpstr>
      <vt:lpstr>PowerPoint Presentation</vt:lpstr>
      <vt:lpstr>Hit by bus</vt:lpstr>
      <vt:lpstr>Hit by bus</vt:lpstr>
      <vt:lpstr>Agenda</vt:lpstr>
      <vt:lpstr>Credits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WARD Pauline</cp:lastModifiedBy>
  <cp:revision>27</cp:revision>
  <dcterms:created xsi:type="dcterms:W3CDTF">2021-05-26T00:05:55Z</dcterms:created>
  <dcterms:modified xsi:type="dcterms:W3CDTF">2022-07-20T13:20:00Z</dcterms:modified>
</cp:coreProperties>
</file>