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0" r:id="rId2"/>
    <p:sldId id="293" r:id="rId3"/>
    <p:sldId id="259" r:id="rId4"/>
    <p:sldId id="309" r:id="rId5"/>
    <p:sldId id="292" r:id="rId6"/>
    <p:sldId id="295" r:id="rId7"/>
    <p:sldId id="298" r:id="rId8"/>
    <p:sldId id="315" r:id="rId9"/>
    <p:sldId id="320" r:id="rId10"/>
    <p:sldId id="301" r:id="rId11"/>
    <p:sldId id="300" r:id="rId12"/>
    <p:sldId id="316" r:id="rId13"/>
    <p:sldId id="302" r:id="rId14"/>
    <p:sldId id="303" r:id="rId15"/>
    <p:sldId id="308" r:id="rId16"/>
    <p:sldId id="317" r:id="rId17"/>
    <p:sldId id="304" r:id="rId18"/>
    <p:sldId id="322" r:id="rId19"/>
    <p:sldId id="307"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FB9FB-EA3B-A2B7-91E9-1DEAFE695B51}" v="8" dt="2022-12-16T16:27:52.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75879" autoAdjust="0"/>
  </p:normalViewPr>
  <p:slideViewPr>
    <p:cSldViewPr snapToGrid="0">
      <p:cViewPr varScale="1">
        <p:scale>
          <a:sx n="87" d="100"/>
          <a:sy n="87" d="100"/>
        </p:scale>
        <p:origin x="3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z Zielinski" userId="S::tzielins@ed.ac.uk::d5c7bb8c-2ef3-45c1-b942-424604992d56" providerId="AD" clId="Web-{3ECFB9FB-EA3B-A2B7-91E9-1DEAFE695B51}"/>
    <pc:docChg chg="modSld">
      <pc:chgData name="Tomasz Zielinski" userId="S::tzielins@ed.ac.uk::d5c7bb8c-2ef3-45c1-b942-424604992d56" providerId="AD" clId="Web-{3ECFB9FB-EA3B-A2B7-91E9-1DEAFE695B51}" dt="2022-12-16T16:27:50.760" v="2" actId="20577"/>
      <pc:docMkLst>
        <pc:docMk/>
      </pc:docMkLst>
      <pc:sldChg chg="modSp">
        <pc:chgData name="Tomasz Zielinski" userId="S::tzielins@ed.ac.uk::d5c7bb8c-2ef3-45c1-b942-424604992d56" providerId="AD" clId="Web-{3ECFB9FB-EA3B-A2B7-91E9-1DEAFE695B51}" dt="2022-12-16T16:27:50.760" v="2" actId="20577"/>
        <pc:sldMkLst>
          <pc:docMk/>
          <pc:sldMk cId="1344113615" sldId="292"/>
        </pc:sldMkLst>
        <pc:spChg chg="mod">
          <ac:chgData name="Tomasz Zielinski" userId="S::tzielins@ed.ac.uk::d5c7bb8c-2ef3-45c1-b942-424604992d56" providerId="AD" clId="Web-{3ECFB9FB-EA3B-A2B7-91E9-1DEAFE695B51}" dt="2022-12-16T16:27:50.760" v="2" actId="20577"/>
          <ac:spMkLst>
            <pc:docMk/>
            <pc:sldMk cId="1344113615" sldId="29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16/12/2022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A NUTSHELL:</a:t>
            </a:r>
            <a:r>
              <a:rPr lang="en-GB" baseline="0"/>
              <a:t> </a:t>
            </a:r>
            <a:endParaRPr lang="en-GB"/>
          </a:p>
          <a:p>
            <a:r>
              <a:rPr lang="en-GB"/>
              <a:t>Findable </a:t>
            </a:r>
            <a:r>
              <a:rPr lang="en-GB" dirty="0"/>
              <a:t>-&gt;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Some journals</a:t>
            </a:r>
            <a:r>
              <a:rPr lang="en-GB" baseline="0" dirty="0"/>
              <a:t> will pay this cost. </a:t>
            </a:r>
            <a:r>
              <a:rPr lang="en-GB" dirty="0"/>
              <a:t>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 There are over</a:t>
            </a:r>
            <a:r>
              <a:rPr lang="en-GB" baseline="0" dirty="0"/>
              <a:t> eighty repositories using the </a:t>
            </a:r>
            <a:r>
              <a:rPr lang="en-GB" baseline="0" dirty="0" err="1"/>
              <a:t>DataVerse</a:t>
            </a:r>
            <a:r>
              <a:rPr lang="en-GB" baseline="0" dirty="0"/>
              <a:t> project's repository software; the Harvard </a:t>
            </a:r>
            <a:r>
              <a:rPr lang="en-GB" baseline="0" dirty="0" err="1"/>
              <a:t>DataVerse</a:t>
            </a:r>
            <a:r>
              <a:rPr lang="en-GB" baseline="0" dirty="0"/>
              <a:t> repository accepts data from all researchers from any discipline. </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16/12/2022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16/12/2022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dataverse.harvard.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endParaRPr lang="en-GB" dirty="0">
              <a:highlight>
                <a:srgbClr val="FFFF00"/>
              </a:highlight>
            </a:endParaRPr>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a:t>
            </a:r>
            <a:r>
              <a:rPr lang="en-GB" sz="2400" dirty="0">
                <a:solidFill>
                  <a:srgbClr val="0070C0"/>
                </a:solidFill>
              </a:rPr>
              <a:t>a</a:t>
            </a:r>
            <a:r>
              <a:rPr lang="pl-PL" sz="2400" dirty="0">
                <a:solidFill>
                  <a:srgbClr val="0070C0"/>
                </a:solidFill>
              </a:rPr>
              <a:t>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a:t>
            </a:r>
            <a:r>
              <a:rPr lang="en-GB" sz="2400" dirty="0">
                <a:solidFill>
                  <a:srgbClr val="0070C0"/>
                </a:solidFill>
              </a:rPr>
              <a:t>g</a:t>
            </a:r>
            <a:r>
              <a:rPr lang="pl-PL" sz="2400" dirty="0">
                <a:solidFill>
                  <a:srgbClr val="0070C0"/>
                </a:solidFill>
              </a:rPr>
              <a:t>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a:solidFill>
                  <a:srgbClr val="0070C0"/>
                </a:solidFill>
              </a:rPr>
              <a:t>Advantages of d</a:t>
            </a:r>
            <a:r>
              <a:rPr lang="pl-PL">
                <a:solidFill>
                  <a:srgbClr val="0070C0"/>
                </a:solidFill>
              </a:rPr>
              <a:t>omain </a:t>
            </a:r>
            <a:r>
              <a:rPr lang="pl-PL" dirty="0">
                <a:solidFill>
                  <a:srgbClr val="0070C0"/>
                </a:solidFill>
              </a:rPr>
              <a:t>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a:solidFill>
                  <a:srgbClr val="333333"/>
                </a:solidFill>
                <a:effectLst/>
                <a:latin typeface="Ubuntu"/>
              </a:rPr>
              <a:t> </a:t>
            </a: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pl-PL" sz="2400" b="0" i="0" dirty="0">
                <a:solidFill>
                  <a:srgbClr val="333333"/>
                </a:solidFill>
                <a:effectLst/>
                <a:latin typeface="Ubuntu"/>
              </a:rPr>
              <a:t> </a:t>
            </a: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a:solidFill>
                  <a:srgbClr val="333333"/>
                </a:solidFill>
                <a:effectLst/>
                <a:latin typeface="Ubuntu"/>
              </a:rPr>
              <a:t> </a:t>
            </a: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01205"/>
          </a:xfrm>
          <a:prstGeom prst="rect">
            <a:avLst/>
          </a:prstGeom>
        </p:spPr>
        <p:txBody>
          <a:bodyPr wrap="square">
            <a:spAutoFit/>
          </a:bodyPr>
          <a:lstStyle/>
          <a:p>
            <a:pPr marL="285750" indent="-285750">
              <a:buFont typeface="Arial" panose="020B0604020202020204" pitchFamily="34" charset="0"/>
              <a:buChar char="•"/>
            </a:pPr>
            <a:r>
              <a:rPr lang="en-GB" sz="2000">
                <a:solidFill>
                  <a:srgbClr val="0070C0"/>
                </a:solidFill>
              </a:rPr>
              <a:t>BioMed </a:t>
            </a:r>
            <a:r>
              <a:rPr lang="en-GB" sz="2000" dirty="0">
                <a:solidFill>
                  <a:srgbClr val="0070C0"/>
                </a:solidFill>
              </a:rPr>
              <a:t>Central / </a:t>
            </a:r>
            <a:r>
              <a:rPr lang="en-GB" sz="2000">
                <a:solidFill>
                  <a:srgbClr val="0070C0"/>
                </a:solidFill>
              </a:rPr>
              <a:t>Springer Nature </a:t>
            </a:r>
            <a:r>
              <a:rPr lang="en-GB" sz="2000" dirty="0">
                <a:solidFill>
                  <a:schemeClr val="bg1">
                    <a:lumMod val="50000"/>
                  </a:schemeClr>
                </a:solidFill>
              </a:rPr>
              <a:t>- (https://www.springernature.com/gp/authors/research-data-policy/recommended-repositories)</a:t>
            </a:r>
          </a:p>
          <a:p>
            <a:pPr marL="285750" indent="-285750">
              <a:buFont typeface="Arial" panose="020B0604020202020204" pitchFamily="34" charset="0"/>
              <a:buChar char="•"/>
            </a:pPr>
            <a:r>
              <a:rPr lang="en-GB" sz="2000">
                <a:solidFill>
                  <a:srgbClr val="0070C0"/>
                </a:solidFill>
              </a:rPr>
              <a:t>eLife </a:t>
            </a:r>
            <a:r>
              <a:rPr lang="en-GB" sz="2000" dirty="0">
                <a:solidFill>
                  <a:schemeClr val="bg1">
                    <a:lumMod val="50000"/>
                  </a:schemeClr>
                </a:solidFill>
              </a:rPr>
              <a:t>- (https://submit.elifesciences.org/html/elife_author_instructions.html#policies)</a:t>
            </a:r>
          </a:p>
          <a:p>
            <a:pPr marL="285750" indent="-285750">
              <a:buFont typeface="Arial" panose="020B0604020202020204" pitchFamily="34" charset="0"/>
              <a:buChar char="•"/>
            </a:pPr>
            <a:r>
              <a:rPr lang="en-GB" sz="2000">
                <a:solidFill>
                  <a:srgbClr val="0070C0"/>
                </a:solidFill>
              </a:rPr>
              <a:t>Elsevier </a:t>
            </a:r>
            <a:r>
              <a:rPr lang="en-GB" sz="2000" dirty="0">
                <a:solidFill>
                  <a:schemeClr val="bg1">
                    <a:lumMod val="50000"/>
                  </a:schemeClr>
                </a:solidFill>
              </a:rPr>
              <a:t>- (https://www.elsevier.com/about/policies/research-data)</a:t>
            </a:r>
          </a:p>
          <a:p>
            <a:pPr marL="285750" indent="-285750">
              <a:buFont typeface="Arial" panose="020B0604020202020204" pitchFamily="34" charset="0"/>
              <a:buChar char="•"/>
            </a:pPr>
            <a:r>
              <a:rPr lang="en-GB" sz="2000">
                <a:solidFill>
                  <a:srgbClr val="0070C0"/>
                </a:solidFill>
              </a:rPr>
              <a:t>EMBO Press </a:t>
            </a:r>
            <a:r>
              <a:rPr lang="en-GB" sz="2000" dirty="0">
                <a:solidFill>
                  <a:schemeClr val="bg1">
                    <a:lumMod val="50000"/>
                  </a:schemeClr>
                </a:solidFill>
              </a:rPr>
              <a:t>- (https://www.embopress.org/page/journal/14602075/authorguide#datadeposition)</a:t>
            </a:r>
          </a:p>
          <a:p>
            <a:pPr marL="285750" indent="-285750">
              <a:buFont typeface="Arial" panose="020B0604020202020204" pitchFamily="34" charset="0"/>
              <a:buChar char="•"/>
            </a:pPr>
            <a:r>
              <a:rPr lang="en-GB" sz="2000">
                <a:solidFill>
                  <a:srgbClr val="0070C0"/>
                </a:solidFill>
              </a:rPr>
              <a:t>F1000 Research </a:t>
            </a:r>
            <a:r>
              <a:rPr lang="en-GB" sz="2000" dirty="0">
                <a:solidFill>
                  <a:schemeClr val="bg1">
                    <a:lumMod val="50000"/>
                  </a:schemeClr>
                </a:solidFill>
              </a:rPr>
              <a:t>- (https://f1000research.com/for-authors/data-guidelines)</a:t>
            </a:r>
          </a:p>
          <a:p>
            <a:pPr marL="285750" indent="-285750">
              <a:buFont typeface="Arial" panose="020B0604020202020204" pitchFamily="34" charset="0"/>
              <a:buChar char="•"/>
            </a:pPr>
            <a:r>
              <a:rPr lang="en-GB" sz="2000">
                <a:solidFill>
                  <a:srgbClr val="0070C0"/>
                </a:solidFill>
              </a:rPr>
              <a:t>GIGAscience - OUP </a:t>
            </a:r>
            <a:r>
              <a:rPr lang="en-GB" sz="2000" dirty="0">
                <a:solidFill>
                  <a:schemeClr val="bg1">
                    <a:lumMod val="50000"/>
                  </a:schemeClr>
                </a:solidFill>
              </a:rPr>
              <a:t>- (https://academic.oup.com/gigascience/pages/instructions_to_authors)</a:t>
            </a:r>
          </a:p>
          <a:p>
            <a:pPr marL="285750" indent="-285750">
              <a:buFont typeface="Arial" panose="020B0604020202020204" pitchFamily="34" charset="0"/>
              <a:buChar char="•"/>
            </a:pPr>
            <a:r>
              <a:rPr lang="en-GB" sz="2000">
                <a:solidFill>
                  <a:srgbClr val="0070C0"/>
                </a:solidFill>
              </a:rPr>
              <a:t>PLoS </a:t>
            </a:r>
            <a:r>
              <a:rPr lang="en-GB" sz="2000" dirty="0">
                <a:solidFill>
                  <a:schemeClr val="bg1">
                    <a:lumMod val="50000"/>
                  </a:schemeClr>
                </a:solidFill>
              </a:rPr>
              <a:t>- (https://journals.plos.org/plosbiology/s/recommended-repositories)</a:t>
            </a:r>
          </a:p>
          <a:p>
            <a:pPr marL="285750" indent="-285750">
              <a:buFont typeface="Arial" panose="020B0604020202020204" pitchFamily="34" charset="0"/>
              <a:buChar char="•"/>
            </a:pPr>
            <a:r>
              <a:rPr lang="en-GB" sz="2000">
                <a:solidFill>
                  <a:srgbClr val="0070C0"/>
                </a:solidFill>
              </a:rPr>
              <a:t>Scientific </a:t>
            </a:r>
            <a:r>
              <a:rPr lang="en-GB" sz="2000" dirty="0">
                <a:solidFill>
                  <a:srgbClr val="0070C0"/>
                </a:solidFill>
              </a:rPr>
              <a:t>Data </a:t>
            </a:r>
            <a:r>
              <a:rPr lang="en-GB" sz="2000">
                <a:solidFill>
                  <a:srgbClr val="0070C0"/>
                </a:solidFill>
              </a:rPr>
              <a:t>- Nature </a:t>
            </a:r>
            <a:r>
              <a:rPr lang="en-GB" sz="2000" dirty="0">
                <a:solidFill>
                  <a:schemeClr val="bg1">
                    <a:lumMod val="50000"/>
                  </a:schemeClr>
                </a:solidFill>
              </a:rPr>
              <a:t>- (https://www.nature.com/sdata/policies/repositories)</a:t>
            </a:r>
          </a:p>
          <a:p>
            <a:pPr marL="285750" indent="-285750">
              <a:buFont typeface="Arial" panose="020B0604020202020204" pitchFamily="34" charset="0"/>
              <a:buChar char="•"/>
            </a:pPr>
            <a:r>
              <a:rPr lang="en-GB" sz="2000">
                <a:solidFill>
                  <a:srgbClr val="0070C0"/>
                </a:solidFill>
              </a:rPr>
              <a:t>Taylor and Francis </a:t>
            </a:r>
            <a:r>
              <a:rPr lang="en-GB" sz="2000" dirty="0">
                <a:solidFill>
                  <a:schemeClr val="bg1">
                    <a:lumMod val="50000"/>
                  </a:schemeClr>
                </a:solidFill>
              </a:rPr>
              <a:t>- (https://authorservices.taylorandfrancis.com/data-sharing-policies/repositories/)</a:t>
            </a:r>
          </a:p>
          <a:p>
            <a:pPr marL="285750" indent="-285750">
              <a:buFont typeface="Arial" panose="020B0604020202020204" pitchFamily="34" charset="0"/>
              <a:buChar char="•"/>
            </a:pPr>
            <a:r>
              <a:rPr lang="en-GB" sz="2000">
                <a:solidFill>
                  <a:srgbClr val="0070C0"/>
                </a:solidFill>
              </a:rPr>
              <a:t>BBSRC </a:t>
            </a:r>
            <a:r>
              <a:rPr lang="en-GB" sz="2000" dirty="0">
                <a:solidFill>
                  <a:schemeClr val="bg1">
                    <a:lumMod val="50000"/>
                  </a:schemeClr>
                </a:solidFill>
              </a:rPr>
              <a:t>- (https://bbsrc.ukri.org/research/resources/)</a:t>
            </a:r>
          </a:p>
          <a:p>
            <a:pPr marL="285750" indent="-285750">
              <a:buFont typeface="Arial" panose="020B0604020202020204" pitchFamily="34" charset="0"/>
              <a:buChar char="•"/>
            </a:pPr>
            <a:r>
              <a:rPr lang="en-GB" sz="2000">
                <a:solidFill>
                  <a:srgbClr val="0070C0"/>
                </a:solidFill>
              </a:rPr>
              <a:t>NERC </a:t>
            </a:r>
            <a:r>
              <a:rPr lang="en-GB" sz="2000" dirty="0">
                <a:solidFill>
                  <a:schemeClr val="bg1">
                    <a:lumMod val="50000"/>
                  </a:schemeClr>
                </a:solidFill>
              </a:rPr>
              <a:t>- (https://nerc.ukri.org/research/sites/environmental-data-service-eds/policy/)</a:t>
            </a:r>
          </a:p>
          <a:p>
            <a:pPr marL="285750" indent="-285750">
              <a:buFont typeface="Arial" panose="020B0604020202020204" pitchFamily="34" charset="0"/>
              <a:buChar char="•"/>
            </a:pPr>
            <a:r>
              <a:rPr lang="en-GB" sz="2000">
                <a:solidFill>
                  <a:srgbClr val="0070C0"/>
                </a:solidFill>
              </a:rPr>
              <a:t>Royal Society </a:t>
            </a:r>
            <a:r>
              <a:rPr lang="en-GB" sz="2000" dirty="0">
                <a:solidFill>
                  <a:schemeClr val="bg1">
                    <a:lumMod val="50000"/>
                  </a:schemeClr>
                </a:solidFill>
              </a:rPr>
              <a:t>- (https://royalsociety.org/journals/ethics-policies/data-sharing-mining/)</a:t>
            </a:r>
          </a:p>
          <a:p>
            <a:pPr marL="285750" indent="-285750">
              <a:buFont typeface="Arial" panose="020B0604020202020204" pitchFamily="34" charset="0"/>
              <a:buChar char="•"/>
            </a:pPr>
            <a:r>
              <a:rPr lang="en-GB" sz="2000">
                <a:solidFill>
                  <a:srgbClr val="0070C0"/>
                </a:solidFill>
              </a:rPr>
              <a:t>Wellcome Open Research </a:t>
            </a:r>
            <a:r>
              <a:rPr lang="en-GB" sz="2000" dirty="0">
                <a:solidFill>
                  <a:schemeClr val="bg1">
                    <a:lumMod val="50000"/>
                  </a:schemeClr>
                </a:solidFill>
              </a:rPr>
              <a:t>-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Finding repositories – use recommendations</a:t>
            </a: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015663"/>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ENA/ArrayExpress are good examples. </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a:solidFill>
                  <a:srgbClr val="0070C0"/>
                </a:solidFill>
              </a:rPr>
              <a:t>Quality of </a:t>
            </a:r>
            <a:r>
              <a:rPr lang="en-GB" sz="2000" b="1">
                <a:solidFill>
                  <a:srgbClr val="0070C0"/>
                </a:solidFill>
              </a:rPr>
              <a:t>interaction</a:t>
            </a:r>
            <a:r>
              <a:rPr lang="pl-PL" sz="2000" b="1">
                <a:solidFill>
                  <a:srgbClr val="0070C0"/>
                </a:solidFill>
              </a:rPr>
              <a:t>/interface</a:t>
            </a:r>
            <a:r>
              <a:rPr lang="en-GB" sz="2000" b="1">
                <a:solidFill>
                  <a:srgbClr val="0070C0"/>
                </a:solidFill>
              </a:rPr>
              <a:t>/process: </a:t>
            </a:r>
            <a:r>
              <a:rPr lang="pl-PL" sz="2000" dirty="0">
                <a:solidFill>
                  <a:srgbClr val="0070C0"/>
                </a:solidFill>
              </a:rPr>
              <a:t/>
            </a:r>
            <a:br>
              <a:rPr lang="pl-PL" sz="2000" dirty="0">
                <a:solidFill>
                  <a:srgbClr val="0070C0"/>
                </a:solidFill>
              </a:rPr>
            </a:br>
            <a:r>
              <a:rPr lang="pl-PL" sz="2000">
                <a:solidFill>
                  <a:srgbClr val="0070C0"/>
                </a:solidFill>
              </a:rPr>
              <a:t>	</a:t>
            </a:r>
            <a:r>
              <a:rPr lang="en-GB" sz="2000" dirty="0">
                <a:solidFill>
                  <a:srgbClr val="0070C0"/>
                </a:solidFill>
              </a:rPr>
              <a:t>I</a:t>
            </a:r>
            <a:r>
              <a:rPr lang="en-GB" sz="2000">
                <a:solidFill>
                  <a:srgbClr val="0070C0"/>
                </a:solidFill>
              </a:rPr>
              <a:t>s the interaction for the purposes </a:t>
            </a:r>
            <a:r>
              <a:rPr lang="en-GB" sz="2000" dirty="0">
                <a:solidFill>
                  <a:srgbClr val="0070C0"/>
                </a:solidFill>
              </a:rPr>
              <a:t>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a:solidFill>
                  <a:srgbClr val="0070C0"/>
                </a:solidFill>
              </a:rPr>
              <a:t>Take-up and impact: </a:t>
            </a:r>
            <a:endParaRPr lang="pl-PL" sz="2000" b="1" dirty="0">
              <a:solidFill>
                <a:srgbClr val="0070C0"/>
              </a:solidFill>
            </a:endParaRPr>
          </a:p>
          <a:p>
            <a:r>
              <a:rPr lang="pl-PL" sz="2000">
                <a:solidFill>
                  <a:srgbClr val="0070C0"/>
                </a:solidFill>
              </a:rPr>
              <a:t>	</a:t>
            </a:r>
            <a:r>
              <a:rPr lang="en-GB" sz="2000">
                <a:solidFill>
                  <a:srgbClr val="0070C0"/>
                </a:solidFill>
              </a:rPr>
              <a:t>What </a:t>
            </a:r>
            <a:r>
              <a:rPr lang="en-GB" sz="2000" dirty="0">
                <a:solidFill>
                  <a:srgbClr val="0070C0"/>
                </a:solidFill>
              </a:rPr>
              <a:t>can I put in it? </a:t>
            </a:r>
            <a:r>
              <a:rPr lang="pl-PL" sz="2000" dirty="0">
                <a:solidFill>
                  <a:srgbClr val="0070C0"/>
                </a:solidFill>
              </a:rPr>
              <a:t/>
            </a:r>
            <a:br>
              <a:rPr lang="pl-PL" sz="2000" dirty="0">
                <a:solidFill>
                  <a:srgbClr val="0070C0"/>
                </a:solidFill>
              </a:rPr>
            </a:br>
            <a:r>
              <a:rPr lang="pl-PL" sz="2000">
                <a:solidFill>
                  <a:srgbClr val="0070C0"/>
                </a:solidFill>
              </a:rPr>
              <a:t>	</a:t>
            </a:r>
            <a:r>
              <a:rPr lang="en-GB" sz="2000">
                <a:solidFill>
                  <a:srgbClr val="0070C0"/>
                </a:solidFill>
              </a:rPr>
              <a:t>Is </a:t>
            </a:r>
            <a:r>
              <a:rPr lang="en-GB" sz="2000" dirty="0">
                <a:solidFill>
                  <a:srgbClr val="0070C0"/>
                </a:solidFill>
              </a:rPr>
              <a:t>anyone else using it? </a:t>
            </a:r>
            <a:r>
              <a:rPr lang="pl-PL" sz="2000" dirty="0">
                <a:solidFill>
                  <a:srgbClr val="0070C0"/>
                </a:solidFill>
              </a:rPr>
              <a:t/>
            </a:r>
            <a:br>
              <a:rPr lang="pl-PL" sz="2000" dirty="0">
                <a:solidFill>
                  <a:srgbClr val="0070C0"/>
                </a:solidFill>
              </a:rPr>
            </a:br>
            <a:r>
              <a:rPr lang="pl-PL" sz="2000">
                <a:solidFill>
                  <a:srgbClr val="0070C0"/>
                </a:solidFill>
              </a:rPr>
              <a:t>	</a:t>
            </a:r>
            <a:r>
              <a:rPr lang="en-GB" sz="2000">
                <a:solidFill>
                  <a:srgbClr val="0070C0"/>
                </a:solidFill>
              </a:rPr>
              <a:t>Will </a:t>
            </a:r>
            <a:r>
              <a:rPr lang="en-GB" sz="2000" dirty="0">
                <a:solidFill>
                  <a:srgbClr val="0070C0"/>
                </a:solidFill>
              </a:rPr>
              <a:t>others be able to find stuff deposited in it?</a:t>
            </a:r>
            <a:r>
              <a:rPr lang="pl-PL" sz="2000" dirty="0">
                <a:solidFill>
                  <a:srgbClr val="0070C0"/>
                </a:solidFill>
              </a:rPr>
              <a:t/>
            </a:r>
            <a:br>
              <a:rPr lang="pl-PL" sz="2000" dirty="0">
                <a:solidFill>
                  <a:srgbClr val="0070C0"/>
                </a:solidFill>
              </a:rPr>
            </a:br>
            <a:r>
              <a:rPr lang="pl-PL" sz="2000">
                <a:solidFill>
                  <a:srgbClr val="0070C0"/>
                </a:solidFill>
              </a:rPr>
              <a:t>	</a:t>
            </a:r>
            <a:r>
              <a:rPr lang="en-GB" sz="2000">
                <a:solidFill>
                  <a:srgbClr val="0070C0"/>
                </a:solidFill>
              </a:rPr>
              <a:t>I</a:t>
            </a:r>
            <a:r>
              <a:rPr lang="pl-PL" sz="2000">
                <a:solidFill>
                  <a:srgbClr val="0070C0"/>
                </a:solidFill>
              </a:rPr>
              <a:t>s</a:t>
            </a:r>
            <a:r>
              <a:rPr lang="en-GB" sz="2000">
                <a:solidFill>
                  <a:srgbClr val="0070C0"/>
                </a:solidFill>
              </a:rPr>
              <a:t> </a:t>
            </a:r>
            <a:r>
              <a:rPr lang="en-GB" sz="2000" dirty="0">
                <a:solidFill>
                  <a:srgbClr val="0070C0"/>
                </a:solidFill>
              </a:rPr>
              <a:t>the repository linked to other data repositories</a:t>
            </a:r>
            <a:r>
              <a:rPr lang="pl-PL" sz="2000" dirty="0">
                <a:solidFill>
                  <a:srgbClr val="0070C0"/>
                </a:solidFill>
              </a:rPr>
              <a:t>?</a:t>
            </a:r>
            <a:br>
              <a:rPr lang="pl-PL" sz="2000" dirty="0">
                <a:solidFill>
                  <a:srgbClr val="0070C0"/>
                </a:solidFill>
              </a:rPr>
            </a:br>
            <a:r>
              <a:rPr lang="pl-PL" sz="2000">
                <a:solidFill>
                  <a:srgbClr val="0070C0"/>
                </a:solidFill>
              </a:rPr>
              <a:t>	</a:t>
            </a:r>
            <a:r>
              <a:rPr lang="en-GB" sz="2000">
                <a:solidFill>
                  <a:srgbClr val="0070C0"/>
                </a:solidFill>
              </a:rPr>
              <a:t>Can </a:t>
            </a:r>
            <a:r>
              <a:rPr lang="en-GB" sz="2000" dirty="0">
                <a:solidFill>
                  <a:srgbClr val="0070C0"/>
                </a:solidFill>
              </a:rPr>
              <a:t>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a:solidFill>
                  <a:srgbClr val="0070C0"/>
                </a:solidFill>
              </a:rPr>
              <a:t>Policy and process: </a:t>
            </a:r>
            <a:r>
              <a:rPr lang="pl-PL" sz="2000" dirty="0">
                <a:solidFill>
                  <a:srgbClr val="0070C0"/>
                </a:solidFill>
              </a:rPr>
              <a:t/>
            </a:r>
            <a:br>
              <a:rPr lang="pl-PL" sz="2000" dirty="0">
                <a:solidFill>
                  <a:srgbClr val="0070C0"/>
                </a:solidFill>
              </a:rPr>
            </a:br>
            <a:r>
              <a:rPr lang="pl-PL" sz="2000">
                <a:solidFill>
                  <a:srgbClr val="0070C0"/>
                </a:solidFill>
              </a:rPr>
              <a:t>	</a:t>
            </a:r>
            <a:r>
              <a:rPr lang="en-GB" sz="2000" dirty="0">
                <a:solidFill>
                  <a:srgbClr val="0070C0"/>
                </a:solidFill>
              </a:rPr>
              <a:t>D</a:t>
            </a:r>
            <a:r>
              <a:rPr lang="en-GB" sz="2000">
                <a:solidFill>
                  <a:srgbClr val="0070C0"/>
                </a:solidFill>
              </a:rPr>
              <a:t>oes </a:t>
            </a:r>
            <a:r>
              <a:rPr lang="en-GB" sz="2000" dirty="0">
                <a:solidFill>
                  <a:srgbClr val="0070C0"/>
                </a:solidFill>
              </a:rPr>
              <a:t>it </a:t>
            </a:r>
            <a:r>
              <a:rPr lang="en-GB" sz="2000">
                <a:solidFill>
                  <a:srgbClr val="0070C0"/>
                </a:solidFill>
              </a:rPr>
              <a:t>help me to meet </a:t>
            </a:r>
            <a:r>
              <a:rPr lang="en-GB" sz="2000" dirty="0">
                <a:solidFill>
                  <a:srgbClr val="0070C0"/>
                </a:solidFill>
              </a:rPr>
              <a:t>community standards</a:t>
            </a:r>
            <a:r>
              <a:rPr lang="pl-PL" sz="2000" dirty="0">
                <a:solidFill>
                  <a:srgbClr val="0070C0"/>
                </a:solidFill>
              </a:rPr>
              <a:t>,</a:t>
            </a:r>
            <a:r>
              <a:rPr lang="en-GB" sz="2000" dirty="0">
                <a:solidFill>
                  <a:srgbClr val="0070C0"/>
                </a:solidFill>
              </a:rPr>
              <a:t> </a:t>
            </a:r>
            <a:r>
              <a:rPr lang="en-GB" sz="2000">
                <a:solidFill>
                  <a:srgbClr val="0070C0"/>
                </a:solidFill>
              </a:rPr>
              <a:t>good practice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a:solidFill>
                  <a:srgbClr val="0070C0"/>
                </a:solidFill>
              </a:rPr>
              <a:t>	</a:t>
            </a:r>
            <a:r>
              <a:rPr lang="en-GB" sz="2000">
                <a:solidFill>
                  <a:srgbClr val="0070C0"/>
                </a:solidFill>
              </a:rPr>
              <a:t>I</a:t>
            </a:r>
            <a:r>
              <a:rPr lang="pl-PL" sz="2000">
                <a:solidFill>
                  <a:srgbClr val="0070C0"/>
                </a:solidFill>
              </a:rPr>
              <a:t>s </a:t>
            </a:r>
            <a:r>
              <a:rPr lang="en-GB" sz="2000" dirty="0">
                <a:solidFill>
                  <a:srgbClr val="0070C0"/>
                </a:solidFill>
              </a:rPr>
              <a:t>it</a:t>
            </a:r>
            <a:r>
              <a:rPr lang="pl-PL" sz="2000" dirty="0">
                <a:solidFill>
                  <a:srgbClr val="0070C0"/>
                </a:solidFill>
              </a:rPr>
              <a:t> </a:t>
            </a:r>
            <a:r>
              <a:rPr lang="en-GB" sz="2000" dirty="0">
                <a:solidFill>
                  <a:srgbClr val="0070C0"/>
                </a:solidFill>
              </a:rPr>
              <a:t>c</a:t>
            </a:r>
            <a:r>
              <a:rPr lang="pl-PL" sz="2000" dirty="0">
                <a:solidFill>
                  <a:srgbClr val="0070C0"/>
                </a:solidFill>
              </a:rPr>
              <a:t>urated?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a:solidFill>
                  <a:srgbClr val="0070C0"/>
                </a:solidFill>
              </a:rPr>
              <a:t>Using</a:t>
            </a:r>
            <a:r>
              <a:rPr lang="pl-PL">
                <a:solidFill>
                  <a:srgbClr val="0070C0"/>
                </a:solidFill>
              </a:rPr>
              <a:t> repositor</a:t>
            </a:r>
            <a:r>
              <a:rPr lang="en-GB">
                <a:solidFill>
                  <a:srgbClr val="0070C0"/>
                </a:solidFill>
              </a:rPr>
              <a:t>ies</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Repository records are another form of scientific output!</a:t>
            </a:r>
          </a:p>
          <a:p>
            <a:pPr marL="285750" indent="-285750">
              <a:lnSpc>
                <a:spcPct val="150000"/>
              </a:lnSpc>
              <a:buFont typeface="Arial" panose="020B0604020202020204" pitchFamily="34" charset="0"/>
              <a:buChar char="•"/>
            </a:pPr>
            <a:r>
              <a:rPr lang="en-GB" sz="2400" dirty="0">
                <a:solidFill>
                  <a:srgbClr val="0070C0"/>
                </a:solidFill>
              </a:rPr>
              <a:t>Add a good Data Availability</a:t>
            </a:r>
            <a:r>
              <a:rPr lang="pl-PL" sz="2400" dirty="0">
                <a:solidFill>
                  <a:srgbClr val="0070C0"/>
                </a:solidFill>
              </a:rPr>
              <a:t> </a:t>
            </a:r>
            <a:r>
              <a:rPr lang="en-GB" sz="2400" dirty="0">
                <a:solidFill>
                  <a:srgbClr val="0070C0"/>
                </a:solidFill>
              </a:rPr>
              <a:t>Statement</a:t>
            </a:r>
            <a:r>
              <a:rPr lang="pl-PL" sz="2400" dirty="0">
                <a:solidFill>
                  <a:srgbClr val="0070C0"/>
                </a:solidFill>
              </a:rPr>
              <a:t> to your papers and list all the public </a:t>
            </a:r>
            <a:r>
              <a:rPr lang="en-GB" sz="2400" dirty="0">
                <a:solidFill>
                  <a:srgbClr val="0070C0"/>
                </a:solidFill>
              </a:rPr>
              <a:t>r</a:t>
            </a:r>
            <a:r>
              <a:rPr lang="pl-PL" sz="2400" dirty="0">
                <a:solidFill>
                  <a:srgbClr val="0070C0"/>
                </a:solidFill>
              </a:rPr>
              <a:t>ecords</a:t>
            </a:r>
          </a:p>
          <a:p>
            <a:pPr marL="285750" indent="-285750">
              <a:lnSpc>
                <a:spcPct val="150000"/>
              </a:lnSpc>
              <a:buFont typeface="Arial" panose="020B0604020202020204" pitchFamily="34" charset="0"/>
              <a:buChar char="•"/>
            </a:pPr>
            <a:r>
              <a:rPr lang="pl-PL" sz="2400" dirty="0">
                <a:solidFill>
                  <a:srgbClr val="0070C0"/>
                </a:solidFill>
              </a:rPr>
              <a:t>List data sets in </a:t>
            </a:r>
            <a:r>
              <a:rPr lang="en-GB" sz="2400" dirty="0">
                <a:solidFill>
                  <a:srgbClr val="0070C0"/>
                </a:solidFill>
              </a:rPr>
              <a:t>your </a:t>
            </a:r>
            <a:r>
              <a:rPr lang="pl-PL" sz="2400" dirty="0">
                <a:solidFill>
                  <a:srgbClr val="0070C0"/>
                </a:solidFill>
              </a:rPr>
              <a:t>ORCID</a:t>
            </a:r>
            <a:r>
              <a:rPr lang="en-GB" sz="2400" dirty="0">
                <a:solidFill>
                  <a:srgbClr val="0070C0"/>
                </a:solidFill>
              </a:rPr>
              <a:t> record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data are generated</a:t>
            </a:r>
          </a:p>
          <a:p>
            <a:pPr marL="285750" indent="-285750">
              <a:lnSpc>
                <a:spcPct val="150000"/>
              </a:lnSpc>
              <a:buFont typeface="Arial" panose="020B0604020202020204" pitchFamily="34" charset="0"/>
              <a:buChar char="•"/>
            </a:pPr>
            <a:r>
              <a:rPr lang="en-GB" sz="2400">
                <a:solidFill>
                  <a:srgbClr val="0070C0"/>
                </a:solidFill>
              </a:rPr>
              <a:t>If the </a:t>
            </a:r>
            <a:r>
              <a:rPr lang="en-GB" sz="2400" dirty="0">
                <a:solidFill>
                  <a:srgbClr val="0070C0"/>
                </a:solidFill>
              </a:rPr>
              <a:t>repository </a:t>
            </a:r>
            <a:r>
              <a:rPr lang="en-GB" sz="2400">
                <a:solidFill>
                  <a:srgbClr val="0070C0"/>
                </a:solidFill>
              </a:rPr>
              <a:t>permits embargo, deposit your data </a:t>
            </a:r>
            <a:r>
              <a:rPr lang="en-GB" sz="2400" dirty="0">
                <a:solidFill>
                  <a:srgbClr val="0070C0"/>
                </a:solidFill>
              </a:rPr>
              <a:t>as soon as they are obtained </a:t>
            </a:r>
            <a:br>
              <a:rPr lang="en-GB" sz="2400" dirty="0">
                <a:solidFill>
                  <a:srgbClr val="0070C0"/>
                </a:solidFill>
              </a:rPr>
            </a:br>
            <a:r>
              <a:rPr lang="en-GB" sz="2400" dirty="0">
                <a:solidFill>
                  <a:srgbClr val="0070C0"/>
                </a:solidFill>
              </a:rPr>
              <a:t>(especially if analysed by 3</a:t>
            </a:r>
            <a:r>
              <a:rPr lang="en-GB" sz="2400" baseline="30000" dirty="0">
                <a:solidFill>
                  <a:srgbClr val="0070C0"/>
                </a:solidFill>
              </a:rPr>
              <a:t>rd</a:t>
            </a:r>
            <a:r>
              <a:rPr lang="en-GB" sz="2400" dirty="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t>
            </a:r>
            <a:r>
              <a:rPr lang="en-GB" sz="2400">
                <a:solidFill>
                  <a:srgbClr val="0070C0"/>
                </a:solidFill>
              </a:rPr>
              <a:t>a 'mainstream</a:t>
            </a:r>
            <a:r>
              <a:rPr lang="en-GB" sz="2400" dirty="0">
                <a:solidFill>
                  <a:srgbClr val="0070C0"/>
                </a:solidFill>
              </a:rPr>
              <a:t>'</a:t>
            </a:r>
            <a:r>
              <a:rPr lang="en-GB" sz="2400">
                <a:solidFill>
                  <a:srgbClr val="0070C0"/>
                </a:solidFill>
              </a:rPr>
              <a:t> one</a:t>
            </a:r>
            <a:r>
              <a:rPr lang="pl-PL" sz="2400">
                <a:solidFill>
                  <a:srgbClr val="0070C0"/>
                </a:solidFill>
              </a:rPr>
              <a:t> (</a:t>
            </a:r>
            <a:r>
              <a:rPr lang="en-GB" sz="2400">
                <a:solidFill>
                  <a:srgbClr val="0070C0"/>
                </a:solidFill>
              </a:rPr>
              <a:t>for </a:t>
            </a:r>
            <a:r>
              <a:rPr lang="pl-PL" sz="2400">
                <a:solidFill>
                  <a:srgbClr val="0070C0"/>
                </a:solidFill>
              </a:rPr>
              <a:t>better </a:t>
            </a:r>
            <a:r>
              <a:rPr lang="en-GB" sz="2400">
                <a:solidFill>
                  <a:srgbClr val="0070C0"/>
                </a:solidFill>
              </a:rPr>
              <a:t>findability</a:t>
            </a:r>
            <a:r>
              <a:rPr lang="pl-PL" sz="2400">
                <a:solidFill>
                  <a:srgbClr val="0070C0"/>
                </a:solidFill>
              </a:rPr>
              <a:t>)</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Cross link repositories’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683694" y="1176459"/>
            <a:ext cx="8837169" cy="4832092"/>
          </a:xfrm>
          <a:prstGeom prst="rect">
            <a:avLst/>
          </a:prstGeom>
          <a:noFill/>
        </p:spPr>
        <p:txBody>
          <a:bodyPr wrap="square">
            <a:spAutoFit/>
          </a:bodyPr>
          <a:lstStyle/>
          <a:p>
            <a:r>
              <a:rPr lang="en-GB" sz="2800" dirty="0">
                <a:solidFill>
                  <a:srgbClr val="0070C0"/>
                </a:solidFill>
              </a:rPr>
              <a:t>Research data repositories are online </a:t>
            </a:r>
            <a:r>
              <a:rPr lang="en-GB" sz="2800" dirty="0" smtClean="0">
                <a:solidFill>
                  <a:srgbClr val="0070C0"/>
                </a:solidFill>
              </a:rPr>
              <a:t>databases </a:t>
            </a:r>
            <a:r>
              <a:rPr lang="en-GB" sz="2800" dirty="0">
                <a:solidFill>
                  <a:srgbClr val="0070C0"/>
                </a:solidFill>
              </a:rPr>
              <a:t>that enable the preservation, curation and publication of research ‘products’:</a:t>
            </a:r>
          </a:p>
          <a:p>
            <a:pPr marL="457200" indent="-457200">
              <a:lnSpc>
                <a:spcPct val="200000"/>
              </a:lnSpc>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lnSpc>
                <a:spcPct val="200000"/>
              </a:lnSpc>
              <a:buFont typeface="Arial" panose="020B0604020202020204" pitchFamily="34" charset="0"/>
              <a:buChar char="•"/>
            </a:pPr>
            <a:r>
              <a:rPr lang="pl-PL" sz="2800" dirty="0">
                <a:solidFill>
                  <a:srgbClr val="0070C0"/>
                </a:solidFill>
              </a:rPr>
              <a:t>code</a:t>
            </a:r>
          </a:p>
          <a:p>
            <a:pPr marL="457200" indent="-457200">
              <a:lnSpc>
                <a:spcPct val="200000"/>
              </a:lnSpc>
              <a:buFont typeface="Arial" panose="020B0604020202020204" pitchFamily="34" charset="0"/>
              <a:buChar char="•"/>
            </a:pPr>
            <a:r>
              <a:rPr lang="en-GB" sz="2800" dirty="0" smtClean="0">
                <a:solidFill>
                  <a:srgbClr val="0070C0"/>
                </a:solidFill>
              </a:rPr>
              <a:t>p</a:t>
            </a:r>
            <a:r>
              <a:rPr lang="pl-PL" sz="2800" dirty="0" smtClean="0">
                <a:solidFill>
                  <a:srgbClr val="0070C0"/>
                </a:solidFill>
              </a:rPr>
              <a:t>rotocols</a:t>
            </a:r>
          </a:p>
          <a:p>
            <a:pPr marL="457200" indent="-457200">
              <a:lnSpc>
                <a:spcPct val="200000"/>
              </a:lnSpc>
              <a:buFont typeface="Arial" panose="020B0604020202020204" pitchFamily="34" charset="0"/>
              <a:buChar char="•"/>
            </a:pPr>
            <a:r>
              <a:rPr lang="en-GB" sz="2800" dirty="0" smtClean="0">
                <a:solidFill>
                  <a:srgbClr val="0070C0"/>
                </a:solidFill>
              </a:rPr>
              <a:t>description of biological materials</a:t>
            </a:r>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037140" y="2318806"/>
            <a:ext cx="1273699" cy="1273699"/>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4550941" y="2955655"/>
            <a:ext cx="1527248" cy="1527248"/>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344079" y="4054627"/>
            <a:ext cx="1287440" cy="1287440"/>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6656" y="4482903"/>
            <a:ext cx="1562870" cy="156287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1" y="1774196"/>
            <a:ext cx="10388096" cy="4708981"/>
          </a:xfrm>
          <a:prstGeom prst="rect">
            <a:avLst/>
          </a:prstGeom>
        </p:spPr>
        <p:txBody>
          <a:bodyPr wrap="square" lIns="91440" tIns="45720" rIns="91440" bIns="45720" anchor="t">
            <a:spAutoFit/>
          </a:bodyPr>
          <a:lstStyle/>
          <a:p>
            <a:pPr marL="285750" indent="-285750">
              <a:lnSpc>
                <a:spcPct val="250000"/>
              </a:lnSpc>
              <a:buFont typeface="Arial" panose="020B0604020202020204" pitchFamily="34" charset="0"/>
              <a:buChar char="•"/>
            </a:pPr>
            <a:r>
              <a:rPr lang="en-GB" sz="2400" dirty="0">
                <a:solidFill>
                  <a:srgbClr val="0070C0"/>
                </a:solidFill>
              </a:rPr>
              <a:t>Dryad		https://datadryad.org </a:t>
            </a:r>
            <a:endParaRPr lang="pl-PL" sz="2400" dirty="0">
              <a:solidFill>
                <a:srgbClr val="0070C0"/>
              </a:solidFill>
            </a:endParaRPr>
          </a:p>
          <a:p>
            <a:pPr marL="285750" indent="-285750">
              <a:lnSpc>
                <a:spcPct val="250000"/>
              </a:lnSpc>
              <a:buFont typeface="Arial" panose="020B0604020202020204" pitchFamily="34" charset="0"/>
              <a:buChar char="•"/>
            </a:pPr>
            <a:r>
              <a:rPr lang="en-GB" sz="2400" dirty="0" err="1">
                <a:solidFill>
                  <a:srgbClr val="0070C0"/>
                </a:solidFill>
              </a:rPr>
              <a:t>Zenodo</a:t>
            </a:r>
            <a:r>
              <a:rPr lang="en-GB" sz="2400" dirty="0">
                <a:solidFill>
                  <a:srgbClr val="0070C0"/>
                </a:solidFill>
              </a:rPr>
              <a:t>		https://zenodo.org </a:t>
            </a:r>
            <a:endParaRPr lang="pl-PL" sz="2400" dirty="0">
              <a:solidFill>
                <a:srgbClr val="0070C0"/>
              </a:solidFill>
            </a:endParaRPr>
          </a:p>
          <a:p>
            <a:pPr marL="285750" indent="-285750">
              <a:lnSpc>
                <a:spcPct val="250000"/>
              </a:lnSpc>
              <a:buFont typeface="Arial" panose="020B0604020202020204" pitchFamily="34" charset="0"/>
              <a:buChar char="•"/>
            </a:pPr>
            <a:r>
              <a:rPr lang="en-GB" sz="2400" dirty="0" err="1">
                <a:solidFill>
                  <a:srgbClr val="0070C0"/>
                </a:solidFill>
              </a:rPr>
              <a:t>FigShare</a:t>
            </a:r>
            <a:r>
              <a:rPr lang="en-GB" sz="2400" dirty="0">
                <a:solidFill>
                  <a:srgbClr val="0070C0"/>
                </a:solidFill>
              </a:rPr>
              <a:t>		https://figshare.com </a:t>
            </a:r>
            <a:endParaRPr lang="pl-PL" sz="2400" dirty="0">
              <a:solidFill>
                <a:srgbClr val="0070C0"/>
              </a:solidFill>
            </a:endParaRPr>
          </a:p>
          <a:p>
            <a:pPr marL="285750" indent="-285750">
              <a:lnSpc>
                <a:spcPct val="250000"/>
              </a:lnSpc>
              <a:buFont typeface="Arial" panose="020B0604020202020204" pitchFamily="34" charset="0"/>
              <a:buChar char="•"/>
            </a:pPr>
            <a:r>
              <a:rPr lang="en-GB" sz="2400" dirty="0">
                <a:solidFill>
                  <a:srgbClr val="0070C0"/>
                </a:solidFill>
              </a:rPr>
              <a:t>Harvard </a:t>
            </a:r>
            <a:r>
              <a:rPr lang="en-GB" sz="2400" dirty="0" err="1">
                <a:solidFill>
                  <a:srgbClr val="0070C0"/>
                </a:solidFill>
              </a:rPr>
              <a:t>Dataverse</a:t>
            </a:r>
            <a:r>
              <a:rPr lang="en-GB" sz="2400" dirty="0">
                <a:solidFill>
                  <a:srgbClr val="0070C0"/>
                </a:solidFill>
              </a:rPr>
              <a:t>	</a:t>
            </a:r>
            <a:r>
              <a:rPr lang="en-GB" sz="2400" dirty="0">
                <a:solidFill>
                  <a:srgbClr val="0070C0"/>
                </a:solidFill>
                <a:hlinkClick r:id="rId4"/>
              </a:rPr>
              <a:t>https://dataverse.harvard.edu</a:t>
            </a:r>
            <a:endParaRPr lang="en-GB" sz="2400" dirty="0">
              <a:solidFill>
                <a:srgbClr val="0070C0"/>
              </a:solidFill>
            </a:endParaRPr>
          </a:p>
          <a:p>
            <a:pPr marL="285750" indent="-285750">
              <a:lnSpc>
                <a:spcPct val="250000"/>
              </a:lnSpc>
              <a:buFont typeface="Arial" panose="020B0604020202020204" pitchFamily="34" charset="0"/>
              <a:buChar char="•"/>
            </a:pPr>
            <a:r>
              <a:rPr lang="en-GB" sz="2400" dirty="0" smtClean="0">
                <a:solidFill>
                  <a:srgbClr val="0070C0"/>
                </a:solidFill>
              </a:rPr>
              <a:t>and </a:t>
            </a:r>
            <a:r>
              <a:rPr lang="en-GB" sz="2400" dirty="0">
                <a:solidFill>
                  <a:srgbClr val="0070C0"/>
                </a:solidFill>
              </a:rPr>
              <a:t>your </a:t>
            </a:r>
            <a:r>
              <a:rPr lang="en-GB" sz="2400" dirty="0" smtClean="0">
                <a:solidFill>
                  <a:srgbClr val="0070C0"/>
                </a:solidFill>
              </a:rPr>
              <a:t>Institutional repository.</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684512" y="216689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315472" y="275643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7414" y="3758754"/>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0971" y="4659436"/>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What makes it FAIR</a:t>
            </a: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a:solidFill>
                  <a:srgbClr val="0070C0"/>
                </a:solidFill>
              </a:rPr>
              <a:t>2</a:t>
            </a: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paper. </a:t>
            </a:r>
          </a:p>
          <a:p>
            <a:endParaRPr lang="en-GB" sz="2400">
              <a:solidFill>
                <a:srgbClr val="333333"/>
              </a:solidFill>
              <a:latin typeface="Ubuntu"/>
            </a:endParaRPr>
          </a:p>
          <a:p>
            <a:r>
              <a:rPr lang="en-GB" sz="2400" b="0" i="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metadata standards, except that a very few </a:t>
            </a:r>
            <a:r>
              <a:rPr lang="pl-PL" sz="2400" b="0" i="0">
                <a:solidFill>
                  <a:srgbClr val="333333"/>
                </a:solidFill>
                <a:effectLst/>
                <a:latin typeface="Ubuntu"/>
              </a:rPr>
              <a:t>m</a:t>
            </a:r>
            <a:r>
              <a:rPr lang="en-GB" sz="2400" b="0" i="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4708981"/>
          </a:xfrm>
          <a:prstGeom prst="rect">
            <a:avLst/>
          </a:prstGeom>
        </p:spPr>
        <p:txBody>
          <a:bodyPr wrap="square">
            <a:spAutoFit/>
          </a:bodyPr>
          <a:lstStyle/>
          <a:p>
            <a:pPr marL="285750" indent="-285750">
              <a:lnSpc>
                <a:spcPct val="250000"/>
              </a:lnSpc>
              <a:buFont typeface="Arial" panose="020B0604020202020204" pitchFamily="34" charset="0"/>
              <a:buChar char="•"/>
              <a:tabLst>
                <a:tab pos="2241550" algn="l"/>
              </a:tabLst>
            </a:pPr>
            <a:r>
              <a:rPr lang="en-GB" sz="2400" dirty="0" err="1">
                <a:solidFill>
                  <a:srgbClr val="0070C0"/>
                </a:solidFill>
              </a:rPr>
              <a:t>UniProt</a:t>
            </a:r>
            <a:r>
              <a:rPr lang="en-GB" sz="2400" dirty="0">
                <a:solidFill>
                  <a:srgbClr val="0070C0"/>
                </a:solidFill>
              </a:rPr>
              <a:t>	https://www.uniprot.org – protein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dirty="0" err="1">
                <a:solidFill>
                  <a:srgbClr val="0070C0"/>
                </a:solidFill>
              </a:rPr>
              <a:t>GenBank</a:t>
            </a:r>
            <a:r>
              <a:rPr lang="en-GB" sz="2400" dirty="0">
                <a:solidFill>
                  <a:srgbClr val="0070C0"/>
                </a:solidFill>
              </a:rPr>
              <a:t>	https://www.ncbi.nlm.nih.gov/genbank – sequence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dirty="0">
                <a:solidFill>
                  <a:srgbClr val="0070C0"/>
                </a:solidFill>
              </a:rPr>
              <a:t>GitHub	https://github.com – for code</a:t>
            </a:r>
          </a:p>
          <a:p>
            <a:pPr marL="285750" indent="-285750">
              <a:lnSpc>
                <a:spcPct val="250000"/>
              </a:lnSpc>
              <a:buFont typeface="Arial" panose="020B0604020202020204" pitchFamily="34" charset="0"/>
              <a:buChar char="•"/>
              <a:tabLst>
                <a:tab pos="2241550" algn="l"/>
              </a:tabLst>
            </a:pPr>
            <a:r>
              <a:rPr lang="en-GB" sz="2400" dirty="0" err="1">
                <a:solidFill>
                  <a:srgbClr val="0070C0"/>
                </a:solidFill>
              </a:rPr>
              <a:t>MetaboLights</a:t>
            </a:r>
            <a:r>
              <a:rPr lang="en-GB" sz="2400" dirty="0">
                <a:solidFill>
                  <a:srgbClr val="0070C0"/>
                </a:solidFill>
              </a:rPr>
              <a:t>	https://www.ebi.ac.uk/metabolights – metabolomics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61" y="1803518"/>
            <a:ext cx="1994778" cy="91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159" y="2812762"/>
            <a:ext cx="1776220" cy="888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27831" y="3477296"/>
            <a:ext cx="2219412" cy="12484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426" y="5190184"/>
            <a:ext cx="2885968" cy="115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4141</TotalTime>
  <Words>952</Words>
  <Application>Microsoft Office PowerPoint</Application>
  <PresentationFormat>Widescreen</PresentationFormat>
  <Paragraphs>108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Dataset discovery</vt:lpstr>
      <vt:lpstr>Dataset discovery - Solution</vt:lpstr>
      <vt:lpstr>“domain” (type) specific repositories</vt:lpstr>
      <vt:lpstr>Advantages of 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repositories</vt:lpstr>
      <vt:lpstr>Repositories Summary</vt:lpstr>
      <vt:lpstr>Repositories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117</cp:revision>
  <dcterms:created xsi:type="dcterms:W3CDTF">2021-06-07T08:35:11Z</dcterms:created>
  <dcterms:modified xsi:type="dcterms:W3CDTF">2022-12-16T16:44:09Z</dcterms:modified>
</cp:coreProperties>
</file>