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3" r:id="rId2"/>
    <p:sldId id="259" r:id="rId3"/>
    <p:sldId id="351" r:id="rId4"/>
    <p:sldId id="352" r:id="rId5"/>
    <p:sldId id="344" r:id="rId6"/>
    <p:sldId id="345" r:id="rId7"/>
    <p:sldId id="346" r:id="rId8"/>
    <p:sldId id="257" r:id="rId9"/>
    <p:sldId id="273" r:id="rId10"/>
    <p:sldId id="347" r:id="rId11"/>
    <p:sldId id="258" r:id="rId12"/>
    <p:sldId id="269" r:id="rId13"/>
    <p:sldId id="348" r:id="rId14"/>
    <p:sldId id="350" r:id="rId15"/>
    <p:sldId id="349" r:id="rId16"/>
    <p:sldId id="268"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98" d="100"/>
          <a:sy n="9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14/12/2022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11</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17</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6817828" cy="1015663"/>
          </a:xfrm>
          <a:prstGeom prst="rect">
            <a:avLst/>
          </a:prstGeom>
        </p:spPr>
        <p:txBody>
          <a:bodyPr wrap="none">
            <a:spAutoFit/>
          </a:bodyPr>
          <a:lstStyle/>
          <a:p>
            <a:r>
              <a:rPr lang="en-GB" sz="6000" dirty="0" smtClean="0">
                <a:solidFill>
                  <a:srgbClr val="0070C0"/>
                </a:solidFill>
              </a:rPr>
              <a:t>Putting it all together</a:t>
            </a:r>
            <a:endParaRPr lang="en-GB" sz="6000" dirty="0">
              <a:solidFill>
                <a:srgbClr val="0070C0"/>
              </a:solidFill>
            </a:endParaRPr>
          </a:p>
        </p:txBody>
      </p:sp>
    </p:spTree>
    <p:extLst>
      <p:ext uri="{BB962C8B-B14F-4D97-AF65-F5344CB8AC3E}">
        <p14:creationId xmlns:p14="http://schemas.microsoft.com/office/powerpoint/2010/main" val="13745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Two flavours of DMP: for Grants and Internal</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smtClean="0">
                <a:solidFill>
                  <a:srgbClr val="0070C0"/>
                </a:solidFill>
              </a:rPr>
              <a:t>Grant application DMP</a:t>
            </a:r>
            <a:endParaRPr lang="en-GB" dirty="0">
              <a:solidFill>
                <a:srgbClr val="0070C0"/>
              </a:solidFill>
            </a:endParaRPr>
          </a:p>
          <a:p>
            <a:r>
              <a:rPr lang="en-GB" dirty="0" smtClean="0">
                <a:solidFill>
                  <a:srgbClr val="0070C0"/>
                </a:solidFill>
              </a:rPr>
              <a:t>focus on Reuse =&gt; FAIR</a:t>
            </a:r>
            <a:endParaRPr lang="en-GB" dirty="0">
              <a:solidFill>
                <a:srgbClr val="0070C0"/>
              </a:solidFill>
            </a:endParaRPr>
          </a:p>
          <a:p>
            <a:r>
              <a:rPr lang="en-GB" dirty="0" smtClean="0">
                <a:solidFill>
                  <a:srgbClr val="0070C0"/>
                </a:solidFill>
              </a:rPr>
              <a:t>safety of the data </a:t>
            </a:r>
            <a:endParaRPr lang="en-GB" dirty="0">
              <a:solidFill>
                <a:srgbClr val="0070C0"/>
              </a:solidFill>
            </a:endParaRPr>
          </a:p>
          <a:p>
            <a:r>
              <a:rPr lang="en-GB" dirty="0" smtClean="0">
                <a:solidFill>
                  <a:srgbClr val="0070C0"/>
                </a:solidFill>
              </a:rPr>
              <a:t>limitation to sharing</a:t>
            </a:r>
            <a:endParaRPr lang="en-GB" dirty="0">
              <a:solidFill>
                <a:srgbClr val="0070C0"/>
              </a:solidFill>
            </a:endParaRPr>
          </a:p>
          <a:p>
            <a:r>
              <a:rPr lang="en-GB" dirty="0" smtClean="0">
                <a:solidFill>
                  <a:srgbClr val="0070C0"/>
                </a:solidFill>
              </a:rPr>
              <a:t>allocation of resources</a:t>
            </a:r>
            <a:endParaRPr lang="en-GB" dirty="0">
              <a:solidFill>
                <a:srgbClr val="0070C0"/>
              </a:solidFill>
            </a:endParaRP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Project DMP</a:t>
            </a:r>
            <a:endParaRPr lang="en-GB" dirty="0"/>
          </a:p>
          <a:p>
            <a:r>
              <a:rPr lang="en-GB" dirty="0" smtClean="0"/>
              <a:t>focus on your productivity and achieving FAIR</a:t>
            </a:r>
            <a:endParaRPr lang="en-GB" dirty="0"/>
          </a:p>
          <a:p>
            <a:r>
              <a:rPr lang="en-GB" dirty="0" smtClean="0"/>
              <a:t>safety of the data  </a:t>
            </a:r>
            <a:endParaRPr lang="en-GB" dirty="0"/>
          </a:p>
          <a:p>
            <a:r>
              <a:rPr lang="en-GB" dirty="0" smtClean="0"/>
              <a:t>technicalities: file naming conventions, folder structures, templates for experiments, how you link to ELN ….</a:t>
            </a:r>
            <a:endParaRPr lang="en-GB" dirty="0"/>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
        <p:nvSpPr>
          <p:cNvPr id="6" name="TextBox 4">
            <a:extLst>
              <a:ext uri="{FF2B5EF4-FFF2-40B4-BE49-F238E27FC236}">
                <a16:creationId xmlns:a16="http://schemas.microsoft.com/office/drawing/2014/main" id="{2306CDBA-40E8-47EF-BA31-D30AAE7E4873}"/>
              </a:ext>
            </a:extLst>
          </p:cNvPr>
          <p:cNvSpPr txBox="1"/>
          <p:nvPr/>
        </p:nvSpPr>
        <p:spPr>
          <a:xfrm>
            <a:off x="956284" y="3981714"/>
            <a:ext cx="10614453" cy="1815882"/>
          </a:xfrm>
          <a:prstGeom prst="rect">
            <a:avLst/>
          </a:prstGeom>
          <a:noFill/>
        </p:spPr>
        <p:txBody>
          <a:bodyPr wrap="square">
            <a:spAutoFit/>
          </a:bodyPr>
          <a:lstStyle/>
          <a:p>
            <a:pPr marL="514350" indent="-514350">
              <a:buAutoNum type="arabicPeriod"/>
            </a:pPr>
            <a:r>
              <a:rPr lang="en-GB" sz="2800" dirty="0" smtClean="0">
                <a:solidFill>
                  <a:srgbClr val="0070C0"/>
                </a:solidFill>
              </a:rPr>
              <a:t>What </a:t>
            </a:r>
            <a:r>
              <a:rPr lang="en-GB" sz="2800" dirty="0">
                <a:solidFill>
                  <a:srgbClr val="0070C0"/>
                </a:solidFill>
              </a:rPr>
              <a:t>type of data </a:t>
            </a:r>
            <a:r>
              <a:rPr lang="en-GB" sz="2800" dirty="0" smtClean="0">
                <a:solidFill>
                  <a:srgbClr val="0070C0"/>
                </a:solidFill>
              </a:rPr>
              <a:t>will be acquire </a:t>
            </a:r>
            <a:r>
              <a:rPr lang="en-GB" sz="2800" dirty="0">
                <a:solidFill>
                  <a:srgbClr val="0070C0"/>
                </a:solidFill>
              </a:rPr>
              <a:t>during the </a:t>
            </a:r>
            <a:r>
              <a:rPr lang="en-GB" sz="2800" dirty="0" smtClean="0">
                <a:solidFill>
                  <a:srgbClr val="0070C0"/>
                </a:solidFill>
              </a:rPr>
              <a:t>research</a:t>
            </a:r>
          </a:p>
          <a:p>
            <a:pPr marL="514350" indent="-514350">
              <a:buAutoNum type="arabicPeriod"/>
            </a:pPr>
            <a:r>
              <a:rPr lang="en-GB" sz="2800" dirty="0" smtClean="0">
                <a:solidFill>
                  <a:srgbClr val="0070C0"/>
                </a:solidFill>
              </a:rPr>
              <a:t>How will the data be stored</a:t>
            </a:r>
          </a:p>
          <a:p>
            <a:pPr marL="514350" indent="-514350">
              <a:buAutoNum type="arabicPeriod"/>
            </a:pPr>
            <a:r>
              <a:rPr lang="en-GB" sz="2800" dirty="0" smtClean="0">
                <a:solidFill>
                  <a:srgbClr val="0070C0"/>
                </a:solidFill>
              </a:rPr>
              <a:t>How will the data be shared  === target repositories, standards </a:t>
            </a:r>
            <a:endParaRPr lang="en-GB" sz="2800" dirty="0">
              <a:solidFill>
                <a:srgbClr val="0070C0"/>
              </a:solidFill>
            </a:endParaRP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1674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smtClean="0">
                <a:solidFill>
                  <a:srgbClr val="0070C0"/>
                </a:solidFill>
              </a:rPr>
              <a:t>Reusable paragraphs</a:t>
            </a:r>
            <a:endParaRPr lang="en-GB" sz="2800" dirty="0">
              <a:solidFill>
                <a:srgbClr val="0070C0"/>
              </a:solidFill>
            </a:endParaRPr>
          </a:p>
        </p:txBody>
      </p:sp>
    </p:spTree>
    <p:extLst>
      <p:ext uri="{BB962C8B-B14F-4D97-AF65-F5344CB8AC3E}">
        <p14:creationId xmlns:p14="http://schemas.microsoft.com/office/powerpoint/2010/main" val="106275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815882"/>
          </a:xfrm>
          <a:prstGeom prst="rect">
            <a:avLst/>
          </a:prstGeom>
          <a:noFill/>
        </p:spPr>
        <p:txBody>
          <a:bodyPr wrap="square">
            <a:spAutoFit/>
          </a:bodyPr>
          <a:lstStyle/>
          <a:p>
            <a:r>
              <a:rPr lang="en-GB" sz="2800" dirty="0" smtClean="0">
                <a:solidFill>
                  <a:srgbClr val="0070C0"/>
                </a:solidFill>
              </a:rPr>
              <a:t>Exercise: Be a reviewer</a:t>
            </a:r>
            <a:endParaRPr lang="en-GB" sz="2800" dirty="0">
              <a:solidFill>
                <a:srgbClr val="0070C0"/>
              </a:solidFill>
            </a:endParaRPr>
          </a:p>
          <a:p>
            <a:endParaRPr lang="en-GB" sz="2800" dirty="0">
              <a:solidFill>
                <a:srgbClr val="0070C0"/>
              </a:solidFill>
            </a:endParaRPr>
          </a:p>
          <a:p>
            <a:r>
              <a:rPr lang="en-GB" sz="2800" dirty="0" smtClean="0">
                <a:solidFill>
                  <a:srgbClr val="0070C0"/>
                </a:solidFill>
              </a:rPr>
              <a:t>Working </a:t>
            </a:r>
            <a:r>
              <a:rPr lang="en-GB" sz="2800" dirty="0">
                <a:solidFill>
                  <a:srgbClr val="0070C0"/>
                </a:solidFill>
              </a:rPr>
              <a:t>in </a:t>
            </a:r>
            <a:r>
              <a:rPr lang="en-GB" sz="2800" dirty="0" smtClean="0">
                <a:solidFill>
                  <a:srgbClr val="0070C0"/>
                </a:solidFill>
              </a:rPr>
              <a:t>groups evaluate DMP.</a:t>
            </a:r>
            <a:endParaRPr lang="en-GB" sz="2800" dirty="0">
              <a:solidFill>
                <a:srgbClr val="0070C0"/>
              </a:solidFill>
            </a:endParaRP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7" name="TextBox 4">
            <a:extLst>
              <a:ext uri="{FF2B5EF4-FFF2-40B4-BE49-F238E27FC236}">
                <a16:creationId xmlns:a16="http://schemas.microsoft.com/office/drawing/2014/main" id="{2306CDBA-40E8-47EF-BA31-D30AAE7E4873}"/>
              </a:ext>
            </a:extLst>
          </p:cNvPr>
          <p:cNvSpPr txBox="1"/>
          <p:nvPr/>
        </p:nvSpPr>
        <p:spPr>
          <a:xfrm>
            <a:off x="850824" y="2945346"/>
            <a:ext cx="10614453" cy="3970318"/>
          </a:xfrm>
          <a:prstGeom prst="rect">
            <a:avLst/>
          </a:prstGeom>
          <a:noFill/>
        </p:spPr>
        <p:txBody>
          <a:bodyPr wrap="square">
            <a:spAutoFit/>
          </a:bodyPr>
          <a:lstStyle/>
          <a:p>
            <a:pPr marL="514350" indent="-514350">
              <a:buAutoNum type="arabicPeriod"/>
            </a:pPr>
            <a:r>
              <a:rPr lang="en-GB" sz="2800" dirty="0" smtClean="0">
                <a:solidFill>
                  <a:srgbClr val="0070C0"/>
                </a:solidFill>
              </a:rPr>
              <a:t>does </a:t>
            </a:r>
            <a:r>
              <a:rPr lang="en-GB" sz="2800" dirty="0">
                <a:solidFill>
                  <a:srgbClr val="0070C0"/>
                </a:solidFill>
              </a:rPr>
              <a:t>it look as if the author(s) thought what they would do with their data or is it some ‘whatever’ copy pasted text</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stored in a secured way</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shared in a FAIR way</a:t>
            </a:r>
          </a:p>
          <a:p>
            <a:pPr marL="514350" indent="-514350">
              <a:buAutoNum type="arabicPeriod"/>
            </a:pPr>
            <a:r>
              <a:rPr lang="en-GB" sz="2800" dirty="0" smtClean="0">
                <a:solidFill>
                  <a:srgbClr val="0070C0"/>
                </a:solidFill>
              </a:rPr>
              <a:t>are </a:t>
            </a:r>
            <a:r>
              <a:rPr lang="en-GB" sz="2800" dirty="0">
                <a:solidFill>
                  <a:srgbClr val="0070C0"/>
                </a:solidFill>
              </a:rPr>
              <a:t>there any standards that should be followed</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made accessible / findable to others for </a:t>
            </a:r>
            <a:r>
              <a:rPr lang="en-GB" sz="2800" dirty="0" smtClean="0">
                <a:solidFill>
                  <a:srgbClr val="0070C0"/>
                </a:solidFill>
              </a:rPr>
              <a:t>re-use</a:t>
            </a:r>
          </a:p>
          <a:p>
            <a:pPr marL="514350" indent="-514350">
              <a:buAutoNum type="arabicPeriod"/>
            </a:pPr>
            <a:r>
              <a:rPr lang="en-GB" sz="2800" dirty="0" smtClean="0">
                <a:solidFill>
                  <a:srgbClr val="0070C0"/>
                </a:solidFill>
              </a:rPr>
              <a:t>are </a:t>
            </a:r>
            <a:r>
              <a:rPr lang="en-GB" sz="2800" dirty="0">
                <a:solidFill>
                  <a:srgbClr val="0070C0"/>
                </a:solidFill>
              </a:rPr>
              <a:t>the usage restrictions justifiable</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27090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77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a:t>
            </a:r>
            <a:r>
              <a:rPr lang="pl-PL" sz="2000" dirty="0" smtClean="0">
                <a:solidFill>
                  <a:srgbClr val="333333"/>
                </a:solidFill>
              </a:rPr>
              <a:t>the generated</a:t>
            </a:r>
            <a:r>
              <a:rPr lang="en-GB" sz="2000" dirty="0" smtClean="0">
                <a:solidFill>
                  <a:srgbClr val="333333"/>
                </a:solidFill>
              </a:rPr>
              <a:t> </a:t>
            </a:r>
            <a:r>
              <a:rPr lang="en-GB" sz="2000" dirty="0">
                <a:solidFill>
                  <a:srgbClr val="333333"/>
                </a:solidFill>
              </a:rPr>
              <a:t>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a:t>
            </a:r>
            <a:r>
              <a:rPr lang="pl-PL" sz="2000" dirty="0" smtClean="0">
                <a:solidFill>
                  <a:srgbClr val="333333"/>
                </a:solidFill>
              </a:rPr>
              <a:t>the project</a:t>
            </a:r>
            <a:r>
              <a:rPr lang="en-GB" sz="2000" dirty="0" smtClean="0">
                <a:solidFill>
                  <a:srgbClr val="333333"/>
                </a:solidFill>
              </a:rPr>
              <a:t> </a:t>
            </a:r>
            <a:r>
              <a:rPr lang="en-GB" sz="2000" dirty="0">
                <a:solidFill>
                  <a:srgbClr val="333333"/>
                </a:solidFill>
              </a:rPr>
              <a:t>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a:t>
            </a:r>
            <a:r>
              <a:rPr lang="en-GB" sz="4000" dirty="0" smtClean="0">
                <a:solidFill>
                  <a:srgbClr val="0070C0"/>
                </a:solidFill>
              </a:rPr>
              <a:t>Plan</a:t>
            </a:r>
            <a:endParaRPr lang="en-GB" sz="4000" dirty="0">
              <a:solidFill>
                <a:srgbClr val="0070C0"/>
              </a:solidFill>
            </a:endParaRP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What to introduce first</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EE843-1CA2-40D4-9C52-FDA820EB7CFB}"/>
              </a:ext>
            </a:extLst>
          </p:cNvPr>
          <p:cNvSpPr txBox="1"/>
          <p:nvPr/>
        </p:nvSpPr>
        <p:spPr>
          <a:xfrm>
            <a:off x="982493" y="305852"/>
            <a:ext cx="10594313" cy="584775"/>
          </a:xfrm>
          <a:prstGeom prst="rect">
            <a:avLst/>
          </a:prstGeom>
          <a:noFill/>
        </p:spPr>
        <p:txBody>
          <a:bodyPr wrap="square">
            <a:spAutoFit/>
          </a:bodyPr>
          <a:lstStyle/>
          <a:p>
            <a:r>
              <a:rPr lang="en-GB" sz="3200" b="0" i="0" dirty="0" smtClean="0">
                <a:solidFill>
                  <a:srgbClr val="0070C0"/>
                </a:solidFill>
                <a:effectLst/>
                <a:latin typeface="Ubuntu"/>
              </a:rPr>
              <a:t>Collaborative environment for your group</a:t>
            </a:r>
            <a:endParaRPr lang="en-GB" sz="3200" b="0" i="0" dirty="0">
              <a:solidFill>
                <a:srgbClr val="0070C0"/>
              </a:solidFill>
              <a:effectLst/>
              <a:latin typeface="Ubuntu"/>
            </a:endParaRPr>
          </a:p>
        </p:txBody>
      </p:sp>
      <p:sp>
        <p:nvSpPr>
          <p:cNvPr id="9" name="Content Placeholder 3"/>
          <p:cNvSpPr>
            <a:spLocks noGrp="1"/>
          </p:cNvSpPr>
          <p:nvPr>
            <p:ph idx="1"/>
          </p:nvPr>
        </p:nvSpPr>
        <p:spPr>
          <a:xfrm>
            <a:off x="838200" y="1825625"/>
            <a:ext cx="9045102" cy="4351338"/>
          </a:xfrm>
        </p:spPr>
        <p:txBody>
          <a:bodyPr/>
          <a:lstStyle/>
          <a:p>
            <a:r>
              <a:rPr lang="en-GB" dirty="0" smtClean="0">
                <a:solidFill>
                  <a:srgbClr val="0070C0"/>
                </a:solidFill>
              </a:rPr>
              <a:t>Shared network storage for group data</a:t>
            </a:r>
            <a:endParaRPr lang="en-GB" dirty="0">
              <a:solidFill>
                <a:srgbClr val="0070C0"/>
              </a:solidFill>
            </a:endParaRPr>
          </a:p>
          <a:p>
            <a:r>
              <a:rPr lang="en-GB" dirty="0" smtClean="0">
                <a:solidFill>
                  <a:srgbClr val="0070C0"/>
                </a:solidFill>
              </a:rPr>
              <a:t>Shared, online accessible protocols, lab notebooks </a:t>
            </a:r>
            <a:endParaRPr lang="en-GB" dirty="0">
              <a:solidFill>
                <a:srgbClr val="0070C0"/>
              </a:solidFill>
            </a:endParaRPr>
          </a:p>
          <a:p>
            <a:r>
              <a:rPr lang="en-GB" dirty="0" smtClean="0">
                <a:solidFill>
                  <a:srgbClr val="0070C0"/>
                </a:solidFill>
              </a:rPr>
              <a:t>Standardise projects (folder structure, naming)</a:t>
            </a:r>
            <a:endParaRPr lang="en-GB" dirty="0">
              <a:solidFill>
                <a:srgbClr val="0070C0"/>
              </a:solidFill>
            </a:endParaRPr>
          </a:p>
          <a:p>
            <a:r>
              <a:rPr lang="en-GB" dirty="0">
                <a:solidFill>
                  <a:srgbClr val="0070C0"/>
                </a:solidFill>
              </a:rPr>
              <a:t>Standardise </a:t>
            </a:r>
            <a:r>
              <a:rPr lang="en-GB" dirty="0" smtClean="0">
                <a:solidFill>
                  <a:srgbClr val="0070C0"/>
                </a:solidFill>
              </a:rPr>
              <a:t>experiments descriptions  (templates)</a:t>
            </a:r>
            <a:endParaRPr lang="en-GB" dirty="0">
              <a:solidFill>
                <a:srgbClr val="0070C0"/>
              </a:solidFill>
            </a:endParaRPr>
          </a:p>
          <a:p>
            <a:r>
              <a:rPr lang="en-GB" dirty="0" smtClean="0">
                <a:solidFill>
                  <a:srgbClr val="0070C0"/>
                </a:solidFill>
              </a:rPr>
              <a:t>Git for sharing code/scripts</a:t>
            </a:r>
            <a:endParaRPr lang="en-GB" dirty="0">
              <a:solidFill>
                <a:srgbClr val="0070C0"/>
              </a:solidFill>
            </a:endParaRPr>
          </a:p>
          <a:p>
            <a:endParaRPr lang="en-GB" dirty="0"/>
          </a:p>
        </p:txBody>
      </p:sp>
    </p:spTree>
    <p:extLst>
      <p:ext uri="{BB962C8B-B14F-4D97-AF65-F5344CB8AC3E}">
        <p14:creationId xmlns:p14="http://schemas.microsoft.com/office/powerpoint/2010/main" val="298812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smtClean="0">
                <a:solidFill>
                  <a:srgbClr val="0070C0"/>
                </a:solidFill>
              </a:rPr>
              <a:t>How to enforce good practices</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Google Drive\work\OCM\at gu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5926" y="3348039"/>
            <a:ext cx="2960148" cy="306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7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There is a lot to learn</a:t>
            </a:r>
            <a:endParaRPr lang="en-GB" dirty="0">
              <a:solidFill>
                <a:srgbClr val="0070C0"/>
              </a:solidFill>
            </a:endParaRP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smtClean="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Data </a:t>
            </a:r>
            <a:r>
              <a:rPr lang="en-GB" sz="2000" dirty="0"/>
              <a:t>is the basis for research papers and </a:t>
            </a:r>
            <a:r>
              <a:rPr lang="en-GB" sz="2000" dirty="0" smtClean="0"/>
              <a:t>theses</a:t>
            </a:r>
            <a:r>
              <a:rPr lang="en-GB" sz="2000" dirty="0"/>
              <a:t>.</a:t>
            </a:r>
          </a:p>
          <a:p>
            <a:pPr marL="285750" indent="-285750">
              <a:buFont typeface="Arial" panose="020B0604020202020204" pitchFamily="34" charset="0"/>
              <a:buChar char="•"/>
            </a:pPr>
            <a:r>
              <a:rPr lang="en-GB" sz="2000" dirty="0"/>
              <a:t>Data is fragile and easily lost. </a:t>
            </a:r>
            <a:r>
              <a:rPr lang="en-GB" sz="2000" dirty="0" smtClean="0"/>
              <a:t>Data needs </a:t>
            </a:r>
            <a:r>
              <a:rPr lang="en-GB" sz="2000" dirty="0"/>
              <a:t>to </a:t>
            </a:r>
            <a:r>
              <a:rPr lang="en-GB" sz="2000" dirty="0" smtClean="0"/>
              <a:t>be backed up</a:t>
            </a:r>
            <a:endParaRPr lang="en-GB" sz="2000" dirty="0"/>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smtClean="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2990</TotalTime>
  <Words>745</Words>
  <Application>Microsoft Office PowerPoint</Application>
  <PresentationFormat>Widescreen</PresentationFormat>
  <Paragraphs>107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The research data life cycle</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PowerPoint Presentation</vt:lpstr>
      <vt:lpstr>PowerPoint Presentation</vt:lpstr>
      <vt:lpstr>PowerPoint Presentation</vt:lpstr>
      <vt:lpstr>PowerPoint Presentation</vt:lpstr>
      <vt:lpstr>Data Management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75</cp:revision>
  <dcterms:created xsi:type="dcterms:W3CDTF">2021-06-07T08:35:11Z</dcterms:created>
  <dcterms:modified xsi:type="dcterms:W3CDTF">2022-12-14T22:55:15Z</dcterms:modified>
</cp:coreProperties>
</file>