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68" r:id="rId10"/>
    <p:sldId id="269" r:id="rId11"/>
    <p:sldId id="272" r:id="rId12"/>
    <p:sldId id="271" r:id="rId13"/>
    <p:sldId id="274" r:id="rId14"/>
    <p:sldId id="273" r:id="rId15"/>
    <p:sldId id="26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85" d="100"/>
          <a:sy n="85" d="100"/>
        </p:scale>
        <p:origin x="2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4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Please see webpage or etherpad for the detailed instructions for exercise 1a. </a:t>
            </a:r>
          </a:p>
          <a:p>
            <a:r>
              <a:rPr lang="en-GB" smtClean="0"/>
              <a:t>This example is from a real</a:t>
            </a:r>
            <a:r>
              <a:rPr lang="en-GB" baseline="0" smtClean="0"/>
              <a:t> reference given on t</a:t>
            </a:r>
            <a:r>
              <a:rPr lang="en-GB" smtClean="0"/>
              <a:t>he antibody</a:t>
            </a:r>
            <a:r>
              <a:rPr lang="en-GB" baseline="0" smtClean="0"/>
              <a:t> </a:t>
            </a:r>
            <a:r>
              <a:rPr lang="en-GB" smtClean="0"/>
              <a:t>supplier website</a:t>
            </a:r>
            <a:r>
              <a:rPr lang="en-GB" baseline="0" smtClean="0"/>
              <a:t>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Removed, because of duplication with the</a:t>
            </a:r>
            <a:r>
              <a:rPr lang="en-GB" baseline="0" smtClean="0"/>
              <a:t> repositories episode: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Dryad, Zenodo, FigShare, Harvard Dataverse. </a:t>
            </a:r>
          </a:p>
          <a:p>
            <a:endParaRPr lang="en-GB" sz="1200" smtClean="0">
              <a:solidFill>
                <a:srgbClr val="0070C0"/>
              </a:solidFill>
            </a:endParaRPr>
          </a:p>
          <a:p>
            <a:r>
              <a:rPr lang="en-GB" sz="1200" smtClean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1200" smtClean="0">
                <a:solidFill>
                  <a:srgbClr val="0070C0"/>
                </a:solidFill>
              </a:rPr>
              <a:t>UniProt, GenBank, MetaboLights.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8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19/08/2022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19/08/2022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2234145"/>
            <a:ext cx="109256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rgbClr val="0070C0"/>
                </a:solidFill>
              </a:rPr>
              <a:t>Repositories provide </a:t>
            </a:r>
            <a:r>
              <a:rPr lang="en-GB" sz="2400" b="1" smtClean="0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controlled vocabularies for efficient cataloguing, </a:t>
            </a:r>
            <a:r>
              <a:rPr lang="en-GB" sz="2400" smtClean="0">
                <a:solidFill>
                  <a:srgbClr val="0070C0"/>
                </a:solidFill>
              </a:rPr>
              <a:t>advanced </a:t>
            </a:r>
            <a:r>
              <a:rPr lang="en-GB" sz="2400">
                <a:solidFill>
                  <a:srgbClr val="0070C0"/>
                </a:solidFill>
              </a:rPr>
              <a:t>metadata searching and download statistics. Some repositories can also host supported curation, digital preservation, private data or provide embargo periods, meaning access to all data can be delayed or restricted.</a:t>
            </a:r>
          </a:p>
          <a:p>
            <a:endParaRPr lang="en-GB" sz="2400" smtClean="0">
              <a:solidFill>
                <a:srgbClr val="0070C0"/>
              </a:solidFill>
            </a:endParaRPr>
          </a:p>
          <a:p>
            <a:r>
              <a:rPr lang="en-GB" sz="2400" smtClean="0">
                <a:solidFill>
                  <a:srgbClr val="0070C0"/>
                </a:solidFill>
              </a:rPr>
              <a:t>There </a:t>
            </a:r>
            <a:r>
              <a:rPr lang="en-GB" sz="2400" dirty="0">
                <a:solidFill>
                  <a:srgbClr val="0070C0"/>
                </a:solidFill>
              </a:rPr>
              <a:t>are general “data agnostic</a:t>
            </a:r>
            <a:r>
              <a:rPr lang="en-GB" sz="2400">
                <a:solidFill>
                  <a:srgbClr val="0070C0"/>
                </a:solidFill>
              </a:rPr>
              <a:t>” </a:t>
            </a:r>
            <a:r>
              <a:rPr lang="en-GB" sz="2400" smtClean="0">
                <a:solidFill>
                  <a:srgbClr val="0070C0"/>
                </a:solidFill>
              </a:rPr>
              <a:t>repositories such as Zenodo, or </a:t>
            </a:r>
            <a:r>
              <a:rPr lang="en-GB" sz="2400">
                <a:solidFill>
                  <a:srgbClr val="0070C0"/>
                </a:solidFill>
              </a:rPr>
              <a:t>domain </a:t>
            </a:r>
            <a:r>
              <a:rPr lang="en-GB" sz="2400" smtClean="0">
                <a:solidFill>
                  <a:srgbClr val="0070C0"/>
                </a:solidFill>
              </a:rPr>
              <a:t>specific ones such as Genbank. We will delve into more detail in a later episode.  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167" y="1410681"/>
            <a:ext cx="109256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 TIP: Deposit </a:t>
            </a:r>
            <a:r>
              <a:rPr lang="en-GB" sz="32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data in </a:t>
            </a:r>
            <a:r>
              <a:rPr lang="en-GB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trustworthy public repository! 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Digital </a:t>
            </a:r>
            <a:r>
              <a:rPr lang="en-GB" dirty="0"/>
              <a:t>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</a:t>
            </a:r>
            <a:r>
              <a:rPr lang="en-GB" smtClean="0"/>
              <a:t>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</a:t>
            </a:r>
            <a:r>
              <a:rPr lang="en-GB" dirty="0" smtClean="0"/>
              <a:t>file </a:t>
            </a:r>
            <a:r>
              <a:rPr lang="en-GB" dirty="0"/>
              <a:t>formats where possible </a:t>
            </a:r>
            <a:r>
              <a:rPr lang="en-GB" dirty="0" smtClean="0"/>
              <a:t>(domain </a:t>
            </a:r>
            <a:r>
              <a:rPr lang="en-GB" dirty="0"/>
              <a:t>specific)</a:t>
            </a:r>
          </a:p>
          <a:p>
            <a:r>
              <a:rPr lang="pl-PL" dirty="0"/>
              <a:t>U</a:t>
            </a:r>
            <a:r>
              <a:rPr lang="en-GB" dirty="0"/>
              <a:t>se .csv or .xlsx </a:t>
            </a:r>
            <a:r>
              <a:rPr lang="en-GB" dirty="0" smtClean="0"/>
              <a:t>files </a:t>
            </a:r>
            <a:r>
              <a:rPr lang="en-GB" dirty="0"/>
              <a:t>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smtClean="0"/>
              <a:t>Convert proprietary formats </a:t>
            </a:r>
            <a:r>
              <a:rPr lang="en-GB"/>
              <a:t>to </a:t>
            </a:r>
            <a:r>
              <a:rPr lang="en-GB" smtClean="0"/>
              <a:t>open and/or standard ones, and convert binary formats to plain text. Whenever practicable, without losing the meaning of the data. For </a:t>
            </a:r>
            <a:r>
              <a:rPr lang="en-GB" dirty="0"/>
              <a:t>example convert Snapgene to Genbank/SBOL, microscopy multistack images </a:t>
            </a:r>
            <a:r>
              <a:rPr lang="en-GB"/>
              <a:t>to </a:t>
            </a:r>
            <a:r>
              <a:rPr lang="en-GB" smtClean="0"/>
              <a:t>OME-TIFF 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 smtClean="0"/>
              <a:t>follow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</a:t>
            </a:r>
            <a:r>
              <a:rPr lang="en-GB" smtClean="0"/>
              <a:t>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Credits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Research data MANTRA ('Research Data Management training') – Research data in context, University of Edinburgh </a:t>
            </a:r>
            <a:br>
              <a:rPr lang="en-GB" smtClean="0"/>
            </a:br>
            <a:r>
              <a:rPr lang="en-GB"/>
              <a:t>https://</a:t>
            </a:r>
            <a:r>
              <a:rPr lang="en-GB" smtClean="0"/>
              <a:t>mantra.ed.ac.uk</a:t>
            </a:r>
            <a:br>
              <a:rPr lang="en-GB" smtClean="0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Lab microscope photo image </a:t>
            </a:r>
            <a:r>
              <a:rPr lang="en-GB"/>
              <a:t>- CSIRO, CC BY </a:t>
            </a:r>
            <a:r>
              <a:rPr lang="en-GB" smtClean="0"/>
              <a:t>3.0, </a:t>
            </a:r>
            <a:r>
              <a:rPr lang="en-GB"/>
              <a:t>via Wikimedia Commons https://</a:t>
            </a:r>
            <a:r>
              <a:rPr lang="en-GB" smtClean="0"/>
              <a:t>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FAIR logo - </a:t>
            </a:r>
            <a:r>
              <a:rPr lang="en-GB"/>
              <a:t>SangyaPundir, CC BY-SA 4.0 via Wikimedia Commons </a:t>
            </a:r>
            <a:br>
              <a:rPr lang="en-GB"/>
            </a:br>
            <a:r>
              <a:rPr lang="en-GB"/>
              <a:t>https://</a:t>
            </a:r>
            <a:r>
              <a:rPr lang="en-GB" smtClean="0"/>
              <a:t>upload.wikimedia.org/wikipedia/commons/thumb/a/aa/FAIR_data_principles.jpg/800px-FAIR_data_principles.jpg </a:t>
            </a:r>
            <a:r>
              <a:rPr lang="en-GB"/>
              <a:t/>
            </a:r>
            <a:br>
              <a:rPr lang="en-GB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</a:t>
            </a:r>
            <a:r>
              <a:rPr lang="en-GB" smtClean="0"/>
              <a:t>Principles, GO FAIR Initiative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www.go-fair.org/fair-principles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</a:t>
            </a:r>
            <a:r>
              <a:rPr lang="en-GB" sz="4000" smtClean="0"/>
              <a:t>research data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[.. 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MANTRA,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of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 smtClean="0"/>
              <a:t>Data does not only mean Excel files or readings</a:t>
            </a:r>
            <a:br>
              <a:rPr lang="en-GB" sz="2000" smtClean="0"/>
            </a:br>
            <a:r>
              <a:rPr lang="en-GB" sz="2000" smtClean="0"/>
              <a:t>from a machine. </a:t>
            </a:r>
            <a:r>
              <a:rPr lang="en-GB" sz="2000" b="1" smtClean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information about biological materials, </a:t>
            </a:r>
            <a:br>
              <a:rPr lang="en-GB" sz="2000" smtClean="0"/>
            </a:br>
            <a:r>
              <a:rPr lang="en-GB" sz="2000" smtClean="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recipes, laboratory and measurement protocols</a:t>
            </a:r>
            <a:endParaRPr lang="pl-PL" sz="2000" smtClean="0"/>
          </a:p>
          <a:p>
            <a:pPr>
              <a:lnSpc>
                <a:spcPct val="120000"/>
              </a:lnSpc>
            </a:pPr>
            <a:r>
              <a:rPr lang="pl-PL" sz="2000" smtClean="0"/>
              <a:t>models</a:t>
            </a:r>
            <a:endParaRPr lang="en-GB" sz="2000" smtClean="0"/>
          </a:p>
          <a:p>
            <a:pPr>
              <a:lnSpc>
                <a:spcPct val="120000"/>
              </a:lnSpc>
            </a:pPr>
            <a:r>
              <a:rPr lang="en-GB" sz="2000" smtClean="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Image: See Credits [2]</a:t>
            </a:r>
            <a:endParaRPr lang="en-GB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1b: Impossible </a:t>
            </a:r>
            <a:r>
              <a:rPr lang="en-GB" dirty="0" smtClean="0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 smtClean="0"/>
              <a:t>column</a:t>
            </a:r>
          </a:p>
          <a:p>
            <a:r>
              <a:rPr lang="pl-PL" dirty="0" smtClean="0"/>
              <a:t>Numerical </a:t>
            </a:r>
            <a:r>
              <a:rPr lang="pl-PL" dirty="0"/>
              <a:t>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</a:t>
            </a:r>
            <a:r>
              <a:rPr lang="en-GB" smtClean="0"/>
              <a:t>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>
                <a:solidFill>
                  <a:srgbClr val="0070C0"/>
                </a:solidFill>
              </a:rPr>
              <a:t>: </a:t>
            </a:r>
            <a:r>
              <a:rPr lang="en-GB" sz="2000" smtClean="0">
                <a:solidFill>
                  <a:srgbClr val="0070C0"/>
                </a:solidFill>
              </a:rPr>
              <a:t>Metadata </a:t>
            </a:r>
            <a:r>
              <a:rPr lang="en-GB" sz="2000">
                <a:solidFill>
                  <a:srgbClr val="0070C0"/>
                </a:solidFill>
              </a:rPr>
              <a:t>and data should be easy to find for both humans and computers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  <a:r>
              <a:rPr lang="en-GB" sz="2000">
                <a:solidFill>
                  <a:srgbClr val="0070C0"/>
                </a:solidFill>
              </a:rPr>
              <a:t>Automatic </a:t>
            </a:r>
            <a:r>
              <a:rPr lang="en-GB" sz="2000" dirty="0">
                <a:solidFill>
                  <a:srgbClr val="0070C0"/>
                </a:solidFill>
              </a:rPr>
              <a:t>and reliable discovery of datasets and services depends on machine-readable persistent identifiers (PIDs) and metadata.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>
                <a:solidFill>
                  <a:srgbClr val="0070C0"/>
                </a:solidFill>
              </a:rPr>
              <a:t>: (Meta)data should be retrievable by their identifiers </a:t>
            </a:r>
            <a:r>
              <a:rPr lang="en-GB" sz="2000" smtClean="0">
                <a:solidFill>
                  <a:srgbClr val="0070C0"/>
                </a:solidFill>
              </a:rPr>
              <a:t>using a </a:t>
            </a:r>
            <a:r>
              <a:rPr lang="en-GB" sz="2000">
                <a:solidFill>
                  <a:srgbClr val="0070C0"/>
                </a:solidFill>
              </a:rPr>
              <a:t>standardised and open communications protocol (including </a:t>
            </a:r>
            <a:r>
              <a:rPr lang="en-GB" sz="2000" smtClean="0">
                <a:solidFill>
                  <a:srgbClr val="0070C0"/>
                </a:solidFill>
              </a:rPr>
              <a:t>authentication </a:t>
            </a:r>
            <a:r>
              <a:rPr lang="en-GB" sz="2000">
                <a:solidFill>
                  <a:srgbClr val="0070C0"/>
                </a:solidFill>
              </a:rPr>
              <a:t>and authorisation</a:t>
            </a:r>
            <a:r>
              <a:rPr lang="en-GB" sz="2000" smtClean="0">
                <a:solidFill>
                  <a:srgbClr val="0070C0"/>
                </a:solidFill>
              </a:rPr>
              <a:t>). Metadata </a:t>
            </a:r>
            <a:r>
              <a:rPr lang="en-GB" sz="2000" dirty="0">
                <a:solidFill>
                  <a:srgbClr val="0070C0"/>
                </a:solidFill>
              </a:rPr>
              <a:t>should be available even when the data are no longer available.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>
                <a:solidFill>
                  <a:srgbClr val="0070C0"/>
                </a:solidFill>
              </a:rPr>
              <a:t>: Data should be able to be combined with and </a:t>
            </a:r>
            <a:r>
              <a:rPr lang="en-GB" sz="2000" smtClean="0">
                <a:solidFill>
                  <a:srgbClr val="0070C0"/>
                </a:solidFill>
              </a:rPr>
              <a:t>used </a:t>
            </a:r>
            <a:r>
              <a:rPr lang="en-GB" sz="2000">
                <a:solidFill>
                  <a:srgbClr val="0070C0"/>
                </a:solidFill>
              </a:rPr>
              <a:t>with other data or tools. The format of the data should be open </a:t>
            </a:r>
            <a:r>
              <a:rPr lang="en-GB" sz="2000" smtClean="0">
                <a:solidFill>
                  <a:srgbClr val="0070C0"/>
                </a:solidFill>
              </a:rPr>
              <a:t>and </a:t>
            </a:r>
            <a:r>
              <a:rPr lang="en-GB" sz="2000">
                <a:solidFill>
                  <a:srgbClr val="0070C0"/>
                </a:solidFill>
              </a:rPr>
              <a:t>interpretable for various tools. This principle, just like the others, applies both to data </a:t>
            </a:r>
            <a:r>
              <a:rPr lang="en-GB" sz="2000" smtClean="0">
                <a:solidFill>
                  <a:srgbClr val="0070C0"/>
                </a:solidFill>
              </a:rPr>
              <a:t>and metadata</a:t>
            </a:r>
            <a:r>
              <a:rPr lang="en-GB" sz="2000">
                <a:solidFill>
                  <a:srgbClr val="0070C0"/>
                </a:solidFill>
              </a:rPr>
              <a:t>; (meta)data should use vocabularies that follow FAIR principles</a:t>
            </a:r>
            <a:r>
              <a:rPr lang="en-GB" sz="2000" smtClean="0">
                <a:solidFill>
                  <a:srgbClr val="0070C0"/>
                </a:solidFill>
              </a:rPr>
              <a:t>.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>
                <a:solidFill>
                  <a:srgbClr val="0070C0"/>
                </a:solidFill>
              </a:rPr>
              <a:t>: FAIR aims to optimise the reuse of data</a:t>
            </a:r>
            <a:r>
              <a:rPr lang="en-GB" sz="2000" smtClean="0">
                <a:solidFill>
                  <a:srgbClr val="0070C0"/>
                </a:solidFill>
              </a:rPr>
              <a:t>. Metadata </a:t>
            </a:r>
            <a:r>
              <a:rPr lang="en-GB" sz="2000">
                <a:solidFill>
                  <a:srgbClr val="0070C0"/>
                </a:solidFill>
              </a:rPr>
              <a:t>and data should be well-described so that they can be </a:t>
            </a:r>
            <a:r>
              <a:rPr lang="en-GB" sz="2000" smtClean="0">
                <a:solidFill>
                  <a:srgbClr val="0070C0"/>
                </a:solidFill>
              </a:rPr>
              <a:t>replicated </a:t>
            </a:r>
            <a:r>
              <a:rPr lang="en-GB" sz="2000">
                <a:solidFill>
                  <a:srgbClr val="0070C0"/>
                </a:solidFill>
              </a:rPr>
              <a:t>and/or combined in different settings. The conditions </a:t>
            </a:r>
            <a:r>
              <a:rPr lang="en-GB" sz="2000" smtClean="0">
                <a:solidFill>
                  <a:srgbClr val="0070C0"/>
                </a:solidFill>
              </a:rPr>
              <a:t>attached to reuse </a:t>
            </a:r>
            <a:r>
              <a:rPr lang="en-GB" sz="2000">
                <a:solidFill>
                  <a:srgbClr val="0070C0"/>
                </a:solidFill>
              </a:rPr>
              <a:t>of (</a:t>
            </a:r>
            <a:r>
              <a:rPr lang="en-GB" sz="2000" smtClean="0">
                <a:solidFill>
                  <a:srgbClr val="0070C0"/>
                </a:solidFill>
              </a:rPr>
              <a:t>meta)data, </a:t>
            </a:r>
            <a:r>
              <a:rPr lang="en-GB" sz="2000">
                <a:solidFill>
                  <a:srgbClr val="0070C0"/>
                </a:solidFill>
              </a:rPr>
              <a:t>or the absence of conditions, </a:t>
            </a:r>
            <a:r>
              <a:rPr lang="en-GB" sz="2000" smtClean="0">
                <a:solidFill>
                  <a:srgbClr val="0070C0"/>
                </a:solidFill>
              </a:rPr>
              <a:t>should </a:t>
            </a:r>
            <a:r>
              <a:rPr lang="en-GB" sz="2000">
                <a:solidFill>
                  <a:srgbClr val="0070C0"/>
                </a:solidFill>
              </a:rPr>
              <a:t>be stated with </a:t>
            </a:r>
            <a:r>
              <a:rPr lang="en-GB" sz="2000" smtClean="0">
                <a:solidFill>
                  <a:srgbClr val="0070C0"/>
                </a:solidFill>
              </a:rPr>
              <a:t>a clear </a:t>
            </a:r>
            <a:r>
              <a:rPr lang="en-GB" sz="2000">
                <a:solidFill>
                  <a:srgbClr val="0070C0"/>
                </a:solidFill>
              </a:rPr>
              <a:t>and accessible license(s</a:t>
            </a:r>
            <a:r>
              <a:rPr lang="en-GB" sz="2000" smtClean="0">
                <a:solidFill>
                  <a:srgbClr val="0070C0"/>
                </a:solidFill>
              </a:rPr>
              <a:t>). </a:t>
            </a:r>
          </a:p>
          <a:p>
            <a:endParaRPr lang="en-GB" sz="2000">
              <a:solidFill>
                <a:srgbClr val="0070C0"/>
              </a:solidFill>
            </a:endParaRPr>
          </a:p>
          <a:p>
            <a:r>
              <a:rPr lang="en-GB" sz="2000" smtClean="0">
                <a:solidFill>
                  <a:srgbClr val="0070C0"/>
                </a:solidFill>
              </a:rPr>
              <a:t>Credits[4]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1020</Words>
  <Application>Microsoft Office PowerPoint</Application>
  <PresentationFormat>Widescreen</PresentationFormat>
  <Paragraphs>112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Interoperable</vt:lpstr>
      <vt:lpstr>Reusable</vt:lpstr>
      <vt:lpstr>Reusable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Pauline Ward</cp:lastModifiedBy>
  <cp:revision>64</cp:revision>
  <dcterms:created xsi:type="dcterms:W3CDTF">2021-05-18T22:49:39Z</dcterms:created>
  <dcterms:modified xsi:type="dcterms:W3CDTF">2022-08-19T14:58:23Z</dcterms:modified>
</cp:coreProperties>
</file>