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71" r:id="rId4"/>
    <p:sldId id="257" r:id="rId5"/>
    <p:sldId id="269" r:id="rId6"/>
    <p:sldId id="266" r:id="rId7"/>
    <p:sldId id="268" r:id="rId8"/>
    <p:sldId id="264" r:id="rId9"/>
    <p:sldId id="265" r:id="rId10"/>
    <p:sldId id="263" r:id="rId11"/>
    <p:sldId id="262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32" autoAdjust="0"/>
  </p:normalViewPr>
  <p:slideViewPr>
    <p:cSldViewPr snapToGrid="0" snapToObjects="1">
      <p:cViewPr varScale="1">
        <p:scale>
          <a:sx n="143" d="100"/>
          <a:sy n="143" d="100"/>
        </p:scale>
        <p:origin x="-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A2C-E512-704A-868E-82528D836E4B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2E1B-BA84-6041-87E2-CB41538C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A2C-E512-704A-868E-82528D836E4B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2E1B-BA84-6041-87E2-CB41538C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A2C-E512-704A-868E-82528D836E4B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2E1B-BA84-6041-87E2-CB41538C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A2C-E512-704A-868E-82528D836E4B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2E1B-BA84-6041-87E2-CB41538C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A2C-E512-704A-868E-82528D836E4B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2E1B-BA84-6041-87E2-CB41538C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A2C-E512-704A-868E-82528D836E4B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2E1B-BA84-6041-87E2-CB41538C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1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A2C-E512-704A-868E-82528D836E4B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2E1B-BA84-6041-87E2-CB41538C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A2C-E512-704A-868E-82528D836E4B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2E1B-BA84-6041-87E2-CB41538C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3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A2C-E512-704A-868E-82528D836E4B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2E1B-BA84-6041-87E2-CB41538C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A2C-E512-704A-868E-82528D836E4B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2E1B-BA84-6041-87E2-CB41538C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A2C-E512-704A-868E-82528D836E4B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2E1B-BA84-6041-87E2-CB41538C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3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DA2C-E512-704A-868E-82528D836E4B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2E1B-BA84-6041-87E2-CB41538C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4" Type="http://schemas.openxmlformats.org/officeDocument/2006/relationships/image" Target="../media/image44.gif"/><Relationship Id="rId5" Type="http://schemas.openxmlformats.org/officeDocument/2006/relationships/image" Target="../media/image45.gif"/><Relationship Id="rId6" Type="http://schemas.openxmlformats.org/officeDocument/2006/relationships/image" Target="../media/image46.gif"/><Relationship Id="rId7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4" Type="http://schemas.openxmlformats.org/officeDocument/2006/relationships/image" Target="../media/image49.gif"/><Relationship Id="rId5" Type="http://schemas.openxmlformats.org/officeDocument/2006/relationships/image" Target="../media/image50.gif"/><Relationship Id="rId6" Type="http://schemas.openxmlformats.org/officeDocument/2006/relationships/image" Target="../media/image51.gif"/><Relationship Id="rId7" Type="http://schemas.openxmlformats.org/officeDocument/2006/relationships/image" Target="../media/image5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4" Type="http://schemas.openxmlformats.org/officeDocument/2006/relationships/image" Target="../media/image49.gif"/><Relationship Id="rId5" Type="http://schemas.openxmlformats.org/officeDocument/2006/relationships/image" Target="../media/image55.gif"/><Relationship Id="rId6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4" Type="http://schemas.openxmlformats.org/officeDocument/2006/relationships/image" Target="../media/image19.gif"/><Relationship Id="rId5" Type="http://schemas.openxmlformats.org/officeDocument/2006/relationships/image" Target="../media/image20.gif"/><Relationship Id="rId6" Type="http://schemas.openxmlformats.org/officeDocument/2006/relationships/image" Target="../media/image21.gif"/><Relationship Id="rId7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gif"/><Relationship Id="rId12" Type="http://schemas.openxmlformats.org/officeDocument/2006/relationships/image" Target="../media/image33.gif"/><Relationship Id="rId13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gif"/><Relationship Id="rId3" Type="http://schemas.openxmlformats.org/officeDocument/2006/relationships/image" Target="../media/image24.gif"/><Relationship Id="rId4" Type="http://schemas.openxmlformats.org/officeDocument/2006/relationships/image" Target="../media/image25.gif"/><Relationship Id="rId5" Type="http://schemas.openxmlformats.org/officeDocument/2006/relationships/image" Target="../media/image26.gif"/><Relationship Id="rId6" Type="http://schemas.openxmlformats.org/officeDocument/2006/relationships/image" Target="../media/image27.gif"/><Relationship Id="rId7" Type="http://schemas.openxmlformats.org/officeDocument/2006/relationships/image" Target="../media/image28.gif"/><Relationship Id="rId8" Type="http://schemas.openxmlformats.org/officeDocument/2006/relationships/image" Target="../media/image29.gif"/><Relationship Id="rId9" Type="http://schemas.openxmlformats.org/officeDocument/2006/relationships/image" Target="../media/image30.gif"/><Relationship Id="rId10" Type="http://schemas.openxmlformats.org/officeDocument/2006/relationships/image" Target="../media/image3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port_vector_machine" TargetMode="External"/><Relationship Id="rId4" Type="http://schemas.openxmlformats.org/officeDocument/2006/relationships/image" Target="../media/image36.gif"/><Relationship Id="rId5" Type="http://schemas.openxmlformats.org/officeDocument/2006/relationships/image" Target="../media/image37.gif"/><Relationship Id="rId6" Type="http://schemas.openxmlformats.org/officeDocument/2006/relationships/image" Target="../media/image38.gif"/><Relationship Id="rId7" Type="http://schemas.openxmlformats.org/officeDocument/2006/relationships/image" Target="../media/image39.gif"/><Relationship Id="rId8" Type="http://schemas.openxmlformats.org/officeDocument/2006/relationships/image" Target="../media/image40.gif"/><Relationship Id="rId9" Type="http://schemas.openxmlformats.org/officeDocument/2006/relationships/image" Target="../media/image41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425" y="1588746"/>
            <a:ext cx="40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425" y="2181614"/>
            <a:ext cx="42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9869" y="1970001"/>
            <a:ext cx="350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z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62746" y="1184440"/>
            <a:ext cx="65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w</a:t>
            </a:r>
            <a:r>
              <a:rPr lang="en-US" sz="1400" i="1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122" y="1011609"/>
            <a:ext cx="42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0378" y="955840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7066" y="3100091"/>
            <a:ext cx="42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err="1" smtClean="0">
                <a:latin typeface="Times New Roman"/>
                <a:cs typeface="Times New Roman"/>
              </a:rPr>
              <a:t>n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>
            <a:stCxn id="20" idx="6"/>
            <a:endCxn id="53" idx="2"/>
          </p:cNvCxnSpPr>
          <p:nvPr/>
        </p:nvCxnSpPr>
        <p:spPr>
          <a:xfrm>
            <a:off x="1027578" y="1184440"/>
            <a:ext cx="1563825" cy="98438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62746" y="1616598"/>
            <a:ext cx="65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w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endParaRPr lang="en-US" sz="1400" i="1" baseline="-25000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2746" y="2010544"/>
            <a:ext cx="65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w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2</a:t>
            </a:r>
            <a:endParaRPr lang="en-US" sz="1400" i="1" baseline="-25000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2746" y="2418563"/>
            <a:ext cx="65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latin typeface="Times New Roman"/>
                <a:cs typeface="Times New Roman"/>
              </a:rPr>
              <a:t>w</a:t>
            </a:r>
            <a:r>
              <a:rPr lang="en-US" sz="1400" i="1" baseline="-25000" dirty="0" err="1" smtClean="0">
                <a:latin typeface="Times New Roman"/>
                <a:cs typeface="Times New Roman"/>
              </a:rPr>
              <a:t>n</a:t>
            </a:r>
            <a:endParaRPr lang="en-US" sz="1400" i="1" baseline="-25000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96716" y="1211168"/>
            <a:ext cx="2081388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Binary setting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0184" y="3982318"/>
            <a:ext cx="2081388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Multi-class setting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(e.g. 3 classes)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39" name="Straight Connector 38"/>
          <p:cNvCxnSpPr>
            <a:stCxn id="53" idx="6"/>
            <a:endCxn id="43" idx="2"/>
          </p:cNvCxnSpPr>
          <p:nvPr/>
        </p:nvCxnSpPr>
        <p:spPr>
          <a:xfrm>
            <a:off x="3048603" y="2168824"/>
            <a:ext cx="438684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5400000">
            <a:off x="2936954" y="1988907"/>
            <a:ext cx="1460500" cy="359834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4" name="TextBox 43"/>
          <p:cNvSpPr txBox="1"/>
          <p:nvPr/>
        </p:nvSpPr>
        <p:spPr>
          <a:xfrm rot="5400000">
            <a:off x="3216450" y="1979409"/>
            <a:ext cx="89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logistic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45" name="Straight Connector 44"/>
          <p:cNvCxnSpPr>
            <a:stCxn id="44" idx="0"/>
            <a:endCxn id="52" idx="2"/>
          </p:cNvCxnSpPr>
          <p:nvPr/>
        </p:nvCxnSpPr>
        <p:spPr>
          <a:xfrm>
            <a:off x="3846235" y="2164075"/>
            <a:ext cx="476501" cy="474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15229" y="1965497"/>
            <a:ext cx="36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y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70378" y="1564918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0378" y="2168824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70378" y="3076171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5400000">
            <a:off x="756996" y="2616895"/>
            <a:ext cx="25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322736" y="1940224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91403" y="1940224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" idx="3"/>
            <a:endCxn id="53" idx="2"/>
          </p:cNvCxnSpPr>
          <p:nvPr/>
        </p:nvCxnSpPr>
        <p:spPr>
          <a:xfrm>
            <a:off x="1034634" y="1758023"/>
            <a:ext cx="1556769" cy="41080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9" idx="6"/>
            <a:endCxn id="53" idx="2"/>
          </p:cNvCxnSpPr>
          <p:nvPr/>
        </p:nvCxnSpPr>
        <p:spPr>
          <a:xfrm flipV="1">
            <a:off x="1027578" y="2168824"/>
            <a:ext cx="1563825" cy="22860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0" idx="6"/>
            <a:endCxn id="53" idx="2"/>
          </p:cNvCxnSpPr>
          <p:nvPr/>
        </p:nvCxnSpPr>
        <p:spPr>
          <a:xfrm flipV="1">
            <a:off x="1027578" y="2168824"/>
            <a:ext cx="1563825" cy="113594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30969" y="4501076"/>
            <a:ext cx="40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0969" y="5093944"/>
            <a:ext cx="42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56245" y="4882331"/>
            <a:ext cx="37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z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2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1666" y="3923939"/>
            <a:ext cx="42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567922" y="3868170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4610" y="6012421"/>
            <a:ext cx="42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err="1" smtClean="0">
                <a:latin typeface="Times New Roman"/>
                <a:cs typeface="Times New Roman"/>
              </a:rPr>
              <a:t>n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>
            <a:stCxn id="77" idx="6"/>
            <a:endCxn id="93" idx="2"/>
          </p:cNvCxnSpPr>
          <p:nvPr/>
        </p:nvCxnSpPr>
        <p:spPr>
          <a:xfrm>
            <a:off x="1025122" y="4096770"/>
            <a:ext cx="1566281" cy="98438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93" idx="6"/>
            <a:endCxn id="84" idx="2"/>
          </p:cNvCxnSpPr>
          <p:nvPr/>
        </p:nvCxnSpPr>
        <p:spPr>
          <a:xfrm>
            <a:off x="3048603" y="5081154"/>
            <a:ext cx="436228" cy="597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 rot="5400000">
            <a:off x="2674388" y="4907213"/>
            <a:ext cx="1980720" cy="359834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n>
                <a:solidFill>
                  <a:schemeClr val="tx1"/>
                </a:solidFill>
              </a:ln>
              <a:noFill/>
              <a:latin typeface="Times New Roman"/>
              <a:cs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3162710" y="4891739"/>
            <a:ext cx="99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softmax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86" name="Straight Connector 85"/>
          <p:cNvCxnSpPr>
            <a:stCxn id="85" idx="0"/>
            <a:endCxn id="92" idx="2"/>
          </p:cNvCxnSpPr>
          <p:nvPr/>
        </p:nvCxnSpPr>
        <p:spPr>
          <a:xfrm>
            <a:off x="3843779" y="5076406"/>
            <a:ext cx="476501" cy="474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84549" y="4877827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y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2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567922" y="4477248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67922" y="5081154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567922" y="5988501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91" name="TextBox 90"/>
          <p:cNvSpPr txBox="1"/>
          <p:nvPr/>
        </p:nvSpPr>
        <p:spPr>
          <a:xfrm rot="5400000">
            <a:off x="754540" y="5529225"/>
            <a:ext cx="25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i="1" dirty="0" smtClean="0">
                <a:latin typeface="Times New Roman"/>
                <a:cs typeface="Times New Roman"/>
              </a:rPr>
              <a:t>…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320280" y="4852554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591403" y="4852554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cxnSp>
        <p:nvCxnSpPr>
          <p:cNvPr id="94" name="Straight Connector 93"/>
          <p:cNvCxnSpPr>
            <a:stCxn id="72" idx="3"/>
            <a:endCxn id="93" idx="2"/>
          </p:cNvCxnSpPr>
          <p:nvPr/>
        </p:nvCxnSpPr>
        <p:spPr>
          <a:xfrm>
            <a:off x="1032178" y="4670353"/>
            <a:ext cx="1559225" cy="41080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9" idx="6"/>
            <a:endCxn id="93" idx="2"/>
          </p:cNvCxnSpPr>
          <p:nvPr/>
        </p:nvCxnSpPr>
        <p:spPr>
          <a:xfrm flipV="1">
            <a:off x="1025122" y="5081154"/>
            <a:ext cx="1566281" cy="22860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0" idx="6"/>
          </p:cNvCxnSpPr>
          <p:nvPr/>
        </p:nvCxnSpPr>
        <p:spPr>
          <a:xfrm flipV="1">
            <a:off x="1025122" y="5093944"/>
            <a:ext cx="1538426" cy="112315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2588947" y="4175947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591403" y="5531301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cxnSp>
        <p:nvCxnSpPr>
          <p:cNvPr id="105" name="Straight Connector 104"/>
          <p:cNvCxnSpPr>
            <a:stCxn id="102" idx="6"/>
          </p:cNvCxnSpPr>
          <p:nvPr/>
        </p:nvCxnSpPr>
        <p:spPr>
          <a:xfrm>
            <a:off x="3048603" y="5759901"/>
            <a:ext cx="425843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051059" y="4398345"/>
            <a:ext cx="436228" cy="597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47121" y="5759901"/>
            <a:ext cx="476501" cy="474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843779" y="4391035"/>
            <a:ext cx="476501" cy="474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387891" y="5550672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y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3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323622" y="5525399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84549" y="4195018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y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320280" y="4169745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58701" y="5557728"/>
            <a:ext cx="37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z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3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660845" y="4207900"/>
            <a:ext cx="37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z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17" name="Straight Connector 116"/>
          <p:cNvCxnSpPr>
            <a:stCxn id="77" idx="6"/>
            <a:endCxn id="101" idx="2"/>
          </p:cNvCxnSpPr>
          <p:nvPr/>
        </p:nvCxnSpPr>
        <p:spPr>
          <a:xfrm>
            <a:off x="1025122" y="4096770"/>
            <a:ext cx="1563825" cy="30777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7" idx="6"/>
            <a:endCxn id="102" idx="2"/>
          </p:cNvCxnSpPr>
          <p:nvPr/>
        </p:nvCxnSpPr>
        <p:spPr>
          <a:xfrm>
            <a:off x="1025122" y="4096770"/>
            <a:ext cx="1566281" cy="166313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2" idx="3"/>
            <a:endCxn id="101" idx="2"/>
          </p:cNvCxnSpPr>
          <p:nvPr/>
        </p:nvCxnSpPr>
        <p:spPr>
          <a:xfrm flipV="1">
            <a:off x="1032178" y="4404547"/>
            <a:ext cx="1556769" cy="26580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72" idx="3"/>
            <a:endCxn id="102" idx="2"/>
          </p:cNvCxnSpPr>
          <p:nvPr/>
        </p:nvCxnSpPr>
        <p:spPr>
          <a:xfrm>
            <a:off x="1032178" y="4670353"/>
            <a:ext cx="1559225" cy="108954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89" idx="6"/>
            <a:endCxn id="101" idx="2"/>
          </p:cNvCxnSpPr>
          <p:nvPr/>
        </p:nvCxnSpPr>
        <p:spPr>
          <a:xfrm flipV="1">
            <a:off x="1025122" y="4404547"/>
            <a:ext cx="1563825" cy="90520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89" idx="6"/>
            <a:endCxn id="102" idx="2"/>
          </p:cNvCxnSpPr>
          <p:nvPr/>
        </p:nvCxnSpPr>
        <p:spPr>
          <a:xfrm>
            <a:off x="1025122" y="5309754"/>
            <a:ext cx="1566281" cy="45014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90" idx="6"/>
            <a:endCxn id="102" idx="2"/>
          </p:cNvCxnSpPr>
          <p:nvPr/>
        </p:nvCxnSpPr>
        <p:spPr>
          <a:xfrm flipV="1">
            <a:off x="1025122" y="5759901"/>
            <a:ext cx="1566281" cy="45720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0" idx="6"/>
            <a:endCxn id="101" idx="2"/>
          </p:cNvCxnSpPr>
          <p:nvPr/>
        </p:nvCxnSpPr>
        <p:spPr>
          <a:xfrm flipV="1">
            <a:off x="1025122" y="4404547"/>
            <a:ext cx="1563825" cy="181255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 rot="5400000">
            <a:off x="4665306" y="1682739"/>
            <a:ext cx="1460500" cy="974557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908278" y="2028405"/>
            <a:ext cx="791118" cy="2681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156118" y="2028405"/>
            <a:ext cx="5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0.86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1" name="Rounded Rectangle 150"/>
          <p:cNvSpPr/>
          <p:nvPr/>
        </p:nvSpPr>
        <p:spPr>
          <a:xfrm rot="5400000">
            <a:off x="4408201" y="4602857"/>
            <a:ext cx="1980720" cy="968547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914286" y="4259417"/>
            <a:ext cx="665159" cy="2681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914287" y="5626838"/>
            <a:ext cx="220659" cy="2681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914287" y="4962326"/>
            <a:ext cx="58381" cy="2681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156119" y="4254973"/>
            <a:ext cx="5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0.76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156119" y="4951068"/>
            <a:ext cx="5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0.05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156119" y="5635256"/>
            <a:ext cx="5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0.19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60" name="Titl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751"/>
          </a:xfrm>
          <a:solidFill>
            <a:srgbClr val="D9D9D9"/>
          </a:solidFill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latin typeface="Arial"/>
                <a:cs typeface="Arial"/>
              </a:rPr>
              <a:t>Logistic </a:t>
            </a:r>
            <a:r>
              <a:rPr lang="en-US" sz="2400" i="1" dirty="0" smtClean="0">
                <a:latin typeface="Arial"/>
                <a:cs typeface="Arial"/>
              </a:rPr>
              <a:t>Regression: </a:t>
            </a:r>
            <a:r>
              <a:rPr lang="en-US" sz="1800" dirty="0" smtClean="0">
                <a:latin typeface="Arial"/>
                <a:cs typeface="Arial"/>
              </a:rPr>
              <a:t>Representations and Inference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162" name="Picture 161" descr="logistic_regression_multiclass_eq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74" y="4613914"/>
            <a:ext cx="2286000" cy="724215"/>
          </a:xfrm>
          <a:prstGeom prst="rect">
            <a:avLst/>
          </a:prstGeom>
        </p:spPr>
      </p:pic>
      <p:pic>
        <p:nvPicPr>
          <p:cNvPr id="163" name="Picture 162" descr="logistic_regression_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72" y="5548369"/>
            <a:ext cx="1371600" cy="650048"/>
          </a:xfrm>
          <a:prstGeom prst="rect">
            <a:avLst/>
          </a:prstGeom>
        </p:spPr>
      </p:pic>
      <p:pic>
        <p:nvPicPr>
          <p:cNvPr id="164" name="Picture 163" descr="logistic_regression_binary_eq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16" y="1663683"/>
            <a:ext cx="2011680" cy="711926"/>
          </a:xfrm>
          <a:prstGeom prst="rect">
            <a:avLst/>
          </a:prstGeom>
        </p:spPr>
      </p:pic>
      <p:pic>
        <p:nvPicPr>
          <p:cNvPr id="165" name="Picture 164" descr="logistics_regression_1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04" y="2576638"/>
            <a:ext cx="1280160" cy="541867"/>
          </a:xfrm>
          <a:prstGeom prst="rect">
            <a:avLst/>
          </a:prstGeom>
        </p:spPr>
      </p:pic>
      <p:sp>
        <p:nvSpPr>
          <p:cNvPr id="166" name="Rectangle 165"/>
          <p:cNvSpPr/>
          <p:nvPr/>
        </p:nvSpPr>
        <p:spPr>
          <a:xfrm>
            <a:off x="6185219" y="1069922"/>
            <a:ext cx="2501581" cy="22348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6188687" y="3846138"/>
            <a:ext cx="2501581" cy="24605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4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179610" y="1961436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48288" y="2396058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08121" y="1869714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8105" y="2651416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79244" y="2586559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67438" y="4037181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03133" y="3275180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35549" y="3529181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72577" y="1961436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56577" y="1370180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19422" y="2586559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48211" y="3183458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2655" y="2731902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32966" y="3437459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36266" y="3712625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32966" y="2099724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07616" y="4037181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11155" y="3275180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34766" y="1869714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95772" y="3999080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19926" y="1003292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526744" y="4006137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922812" y="1003292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86009" y="4384042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971172" y="2953447"/>
            <a:ext cx="176389" cy="183444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4" idx="3"/>
            <a:endCxn id="17" idx="0"/>
          </p:cNvCxnSpPr>
          <p:nvPr/>
        </p:nvCxnSpPr>
        <p:spPr>
          <a:xfrm flipH="1">
            <a:off x="2923744" y="3110026"/>
            <a:ext cx="73260" cy="419155"/>
          </a:xfrm>
          <a:prstGeom prst="line">
            <a:avLst/>
          </a:pr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5"/>
            <a:endCxn id="23" idx="1"/>
          </p:cNvCxnSpPr>
          <p:nvPr/>
        </p:nvCxnSpPr>
        <p:spPr>
          <a:xfrm>
            <a:off x="3121729" y="3110026"/>
            <a:ext cx="237069" cy="354298"/>
          </a:xfrm>
          <a:prstGeom prst="line">
            <a:avLst/>
          </a:pr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4" idx="1"/>
            <a:endCxn id="14" idx="5"/>
          </p:cNvCxnSpPr>
          <p:nvPr/>
        </p:nvCxnSpPr>
        <p:spPr>
          <a:xfrm flipH="1" flipV="1">
            <a:off x="2629801" y="2743138"/>
            <a:ext cx="367203" cy="237174"/>
          </a:xfrm>
          <a:prstGeom prst="line">
            <a:avLst/>
          </a:pr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057901" y="1499880"/>
            <a:ext cx="2190043" cy="18415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208186" y="1989534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208186" y="1622646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26911" y="1576079"/>
            <a:ext cx="1658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0 training point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26911" y="1938315"/>
            <a:ext cx="170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Class 1 training point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660093" y="2089845"/>
            <a:ext cx="176389" cy="183444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63" idx="7"/>
            <a:endCxn id="12" idx="2"/>
          </p:cNvCxnSpPr>
          <p:nvPr/>
        </p:nvCxnSpPr>
        <p:spPr>
          <a:xfrm flipV="1">
            <a:off x="1810650" y="1961436"/>
            <a:ext cx="297471" cy="155274"/>
          </a:xfrm>
          <a:prstGeom prst="line">
            <a:avLst/>
          </a:pr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3" idx="4"/>
            <a:endCxn id="11" idx="1"/>
          </p:cNvCxnSpPr>
          <p:nvPr/>
        </p:nvCxnSpPr>
        <p:spPr>
          <a:xfrm>
            <a:off x="1748288" y="2273289"/>
            <a:ext cx="25832" cy="149634"/>
          </a:xfrm>
          <a:prstGeom prst="line">
            <a:avLst/>
          </a:pr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1330167" y="2081328"/>
            <a:ext cx="329926" cy="63552"/>
          </a:xfrm>
          <a:prstGeom prst="line">
            <a:avLst/>
          </a:pr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4719383" y="3437459"/>
            <a:ext cx="176389" cy="183444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endCxn id="29" idx="0"/>
          </p:cNvCxnSpPr>
          <p:nvPr/>
        </p:nvCxnSpPr>
        <p:spPr>
          <a:xfrm>
            <a:off x="4835092" y="3616724"/>
            <a:ext cx="148875" cy="382356"/>
          </a:xfrm>
          <a:prstGeom prst="line">
            <a:avLst/>
          </a:pr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7"/>
            <a:endCxn id="27" idx="2"/>
          </p:cNvCxnSpPr>
          <p:nvPr/>
        </p:nvCxnSpPr>
        <p:spPr>
          <a:xfrm flipV="1">
            <a:off x="4869940" y="3366902"/>
            <a:ext cx="341215" cy="97422"/>
          </a:xfrm>
          <a:prstGeom prst="line">
            <a:avLst/>
          </a:pr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0" idx="3"/>
            <a:endCxn id="24" idx="7"/>
          </p:cNvCxnSpPr>
          <p:nvPr/>
        </p:nvCxnSpPr>
        <p:spPr>
          <a:xfrm flipH="1">
            <a:off x="4486823" y="3594038"/>
            <a:ext cx="258392" cy="145452"/>
          </a:xfrm>
          <a:prstGeom prst="line">
            <a:avLst/>
          </a:pr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2655633" y="2713452"/>
            <a:ext cx="367203" cy="237174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147561" y="3090975"/>
            <a:ext cx="237069" cy="354298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2955967" y="3124138"/>
            <a:ext cx="73260" cy="419155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4" idx="7"/>
            <a:endCxn id="20" idx="3"/>
          </p:cNvCxnSpPr>
          <p:nvPr/>
        </p:nvCxnSpPr>
        <p:spPr>
          <a:xfrm flipV="1">
            <a:off x="3121729" y="2743138"/>
            <a:ext cx="523525" cy="237174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4" idx="0"/>
            <a:endCxn id="25" idx="3"/>
          </p:cNvCxnSpPr>
          <p:nvPr/>
        </p:nvCxnSpPr>
        <p:spPr>
          <a:xfrm flipV="1">
            <a:off x="3059367" y="2256303"/>
            <a:ext cx="299431" cy="697144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787641" y="2273289"/>
            <a:ext cx="25832" cy="149634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1337656" y="2045997"/>
            <a:ext cx="329926" cy="63552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1836482" y="1989606"/>
            <a:ext cx="297471" cy="155274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13" idx="7"/>
          </p:cNvCxnSpPr>
          <p:nvPr/>
        </p:nvCxnSpPr>
        <p:spPr>
          <a:xfrm flipH="1">
            <a:off x="1278662" y="2246424"/>
            <a:ext cx="388921" cy="431857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0"/>
            <a:endCxn id="30" idx="4"/>
          </p:cNvCxnSpPr>
          <p:nvPr/>
        </p:nvCxnSpPr>
        <p:spPr>
          <a:xfrm flipV="1">
            <a:off x="1748288" y="1186736"/>
            <a:ext cx="359833" cy="903109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4888716" y="3402857"/>
            <a:ext cx="341215" cy="97422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795502" y="3616615"/>
            <a:ext cx="148875" cy="382356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460991" y="3567173"/>
            <a:ext cx="258392" cy="145452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0" idx="1"/>
            <a:endCxn id="22" idx="4"/>
          </p:cNvCxnSpPr>
          <p:nvPr/>
        </p:nvCxnSpPr>
        <p:spPr>
          <a:xfrm flipH="1" flipV="1">
            <a:off x="4600850" y="2915346"/>
            <a:ext cx="144365" cy="548978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90" idx="2"/>
            <a:endCxn id="21" idx="5"/>
          </p:cNvCxnSpPr>
          <p:nvPr/>
        </p:nvCxnSpPr>
        <p:spPr>
          <a:xfrm flipH="1" flipV="1">
            <a:off x="4098768" y="3340037"/>
            <a:ext cx="620615" cy="189144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208186" y="2366303"/>
            <a:ext cx="176389" cy="183444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426911" y="2309855"/>
            <a:ext cx="170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New point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6208186" y="2856065"/>
            <a:ext cx="214760" cy="0"/>
          </a:xfrm>
          <a:prstGeom prst="line">
            <a:avLst/>
          </a:pr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208186" y="3127623"/>
            <a:ext cx="222957" cy="0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31141" y="2717565"/>
            <a:ext cx="170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K</a:t>
            </a:r>
            <a:r>
              <a:rPr lang="en-US" sz="1200" dirty="0" smtClean="0">
                <a:latin typeface="Arial"/>
                <a:cs typeface="Arial"/>
              </a:rPr>
              <a:t> = 3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431141" y="2989123"/>
            <a:ext cx="170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K</a:t>
            </a:r>
            <a:r>
              <a:rPr lang="en-US" sz="1200" dirty="0" smtClean="0">
                <a:latin typeface="Arial"/>
                <a:cs typeface="Arial"/>
              </a:rPr>
              <a:t> = 5</a:t>
            </a: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47" name="Picture 146" descr="knn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2" y="5931713"/>
            <a:ext cx="2286000" cy="758310"/>
          </a:xfrm>
          <a:prstGeom prst="rect">
            <a:avLst/>
          </a:prstGeom>
        </p:spPr>
      </p:pic>
      <p:pic>
        <p:nvPicPr>
          <p:cNvPr id="148" name="Picture 147" descr="knn_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1" y="5181822"/>
            <a:ext cx="1965960" cy="607053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3256565" y="5265655"/>
            <a:ext cx="1989667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Manhattan distance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(L</a:t>
            </a:r>
            <a:r>
              <a:rPr lang="en-US" sz="1200" baseline="30000" dirty="0" smtClean="0">
                <a:latin typeface="Arial"/>
                <a:cs typeface="Arial"/>
              </a:rPr>
              <a:t>1</a:t>
            </a:r>
            <a:r>
              <a:rPr lang="en-US" sz="1200" dirty="0" smtClean="0">
                <a:latin typeface="Arial"/>
                <a:cs typeface="Arial"/>
              </a:rPr>
              <a:t> distance)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256565" y="6060674"/>
            <a:ext cx="1989667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Euclidean distance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(L</a:t>
            </a:r>
            <a:r>
              <a:rPr lang="en-US" sz="1200" baseline="30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 distance)</a:t>
            </a: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51" name="Picture 150" descr="delta_func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44" y="5040588"/>
            <a:ext cx="1828800" cy="620486"/>
          </a:xfrm>
          <a:prstGeom prst="rect">
            <a:avLst/>
          </a:prstGeom>
        </p:spPr>
      </p:pic>
      <p:pic>
        <p:nvPicPr>
          <p:cNvPr id="152" name="Picture 151" descr="knn_3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44" y="5952881"/>
            <a:ext cx="2286000" cy="68580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5806722" y="3739490"/>
            <a:ext cx="2504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Find </a:t>
            </a:r>
            <a:r>
              <a:rPr lang="en-US" sz="1600" i="1" dirty="0" smtClean="0">
                <a:latin typeface="Arial"/>
                <a:cs typeface="Arial"/>
              </a:rPr>
              <a:t>K</a:t>
            </a:r>
            <a:r>
              <a:rPr lang="en-US" sz="1600" dirty="0" smtClean="0">
                <a:latin typeface="Arial"/>
                <a:cs typeface="Arial"/>
              </a:rPr>
              <a:t> training points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55" name="Picture 154" descr="knn_4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44" y="4118905"/>
            <a:ext cx="2286000" cy="275219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5806721" y="4519834"/>
            <a:ext cx="287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closest to the new point    .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57" name="Picture 156" descr="bold_x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023" y="4645350"/>
            <a:ext cx="137160" cy="118457"/>
          </a:xfrm>
          <a:prstGeom prst="rect">
            <a:avLst/>
          </a:prstGeom>
        </p:spPr>
      </p:pic>
      <p:sp>
        <p:nvSpPr>
          <p:cNvPr id="158" name="Rectangle 157"/>
          <p:cNvSpPr/>
          <p:nvPr/>
        </p:nvSpPr>
        <p:spPr>
          <a:xfrm>
            <a:off x="5889980" y="5842366"/>
            <a:ext cx="2421464" cy="90311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itl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751"/>
          </a:xfrm>
          <a:solidFill>
            <a:srgbClr val="D9D9D9"/>
          </a:solidFill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latin typeface="Arial"/>
                <a:cs typeface="Arial"/>
              </a:rPr>
              <a:t>K-Nearest </a:t>
            </a:r>
            <a:r>
              <a:rPr lang="en-US" sz="2400" i="1" dirty="0" smtClean="0">
                <a:latin typeface="Arial"/>
                <a:cs typeface="Arial"/>
              </a:rPr>
              <a:t>Neighbors: </a:t>
            </a:r>
            <a:r>
              <a:rPr lang="en-US" sz="1800" dirty="0">
                <a:latin typeface="Arial"/>
                <a:cs typeface="Arial"/>
              </a:rPr>
              <a:t>Representation, </a:t>
            </a:r>
            <a:r>
              <a:rPr lang="en-US" sz="1800" dirty="0" smtClean="0">
                <a:latin typeface="Arial"/>
                <a:cs typeface="Arial"/>
              </a:rPr>
              <a:t>Learning and Inference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84529" y="4731948"/>
            <a:ext cx="4900698" cy="20135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461431" y="4775709"/>
            <a:ext cx="331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Measure of distance: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61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3478" y="1114300"/>
            <a:ext cx="36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y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60985" y="1089027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6830" y="2483481"/>
            <a:ext cx="40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53783" y="2459653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00007" y="2472443"/>
            <a:ext cx="42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236960" y="2459653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6832" y="2472443"/>
            <a:ext cx="42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3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03785" y="2459653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42228" y="2472443"/>
            <a:ext cx="42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4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79181" y="2459653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7063" y="2472443"/>
            <a:ext cx="42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err="1" smtClean="0">
                <a:latin typeface="Times New Roman"/>
                <a:cs typeface="Times New Roman"/>
              </a:rPr>
              <a:t>n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54016" y="2459653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65862" y="2469258"/>
            <a:ext cx="5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……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1482383" y="1546227"/>
            <a:ext cx="2407202" cy="91342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9" idx="0"/>
          </p:cNvCxnSpPr>
          <p:nvPr/>
        </p:nvCxnSpPr>
        <p:spPr>
          <a:xfrm flipH="1">
            <a:off x="2465560" y="1546227"/>
            <a:ext cx="1424025" cy="91342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11" idx="0"/>
          </p:cNvCxnSpPr>
          <p:nvPr/>
        </p:nvCxnSpPr>
        <p:spPr>
          <a:xfrm flipH="1">
            <a:off x="3432385" y="1546227"/>
            <a:ext cx="457200" cy="91342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4"/>
            <a:endCxn id="13" idx="0"/>
          </p:cNvCxnSpPr>
          <p:nvPr/>
        </p:nvCxnSpPr>
        <p:spPr>
          <a:xfrm>
            <a:off x="3889585" y="1546227"/>
            <a:ext cx="518196" cy="91342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4"/>
            <a:endCxn id="15" idx="0"/>
          </p:cNvCxnSpPr>
          <p:nvPr/>
        </p:nvCxnSpPr>
        <p:spPr>
          <a:xfrm>
            <a:off x="3889585" y="1546227"/>
            <a:ext cx="2393031" cy="91342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56122" y="1089027"/>
            <a:ext cx="1330678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Class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56123" y="2472443"/>
            <a:ext cx="1330677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Features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8" name="Picture 37" descr="naive_bayes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981" y="3259629"/>
            <a:ext cx="3657600" cy="569522"/>
          </a:xfrm>
          <a:prstGeom prst="rect">
            <a:avLst/>
          </a:prstGeom>
        </p:spPr>
      </p:pic>
      <p:pic>
        <p:nvPicPr>
          <p:cNvPr id="39" name="Picture 38" descr="naive_bayes_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50" y="4053110"/>
            <a:ext cx="2103120" cy="586324"/>
          </a:xfrm>
          <a:prstGeom prst="rect">
            <a:avLst/>
          </a:prstGeom>
        </p:spPr>
      </p:pic>
      <p:pic>
        <p:nvPicPr>
          <p:cNvPr id="40" name="Picture 39" descr="naive_bayes_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49" y="4912828"/>
            <a:ext cx="3200400" cy="661942"/>
          </a:xfrm>
          <a:prstGeom prst="rect">
            <a:avLst/>
          </a:prstGeom>
        </p:spPr>
      </p:pic>
      <p:pic>
        <p:nvPicPr>
          <p:cNvPr id="41" name="Picture 40" descr="naive_bayes_4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98" y="5865970"/>
            <a:ext cx="2743200" cy="66892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405949" y="5755395"/>
            <a:ext cx="2928055" cy="8839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751"/>
          </a:xfrm>
          <a:solidFill>
            <a:srgbClr val="D9D9D9"/>
          </a:solidFill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latin typeface="Arial"/>
                <a:cs typeface="Arial"/>
              </a:rPr>
              <a:t>Naïve </a:t>
            </a:r>
            <a:r>
              <a:rPr lang="en-US" sz="2400" i="1" dirty="0" smtClean="0">
                <a:latin typeface="Arial"/>
                <a:cs typeface="Arial"/>
              </a:rPr>
              <a:t>Bayes: </a:t>
            </a:r>
            <a:r>
              <a:rPr lang="en-US" sz="1800" dirty="0" smtClean="0">
                <a:latin typeface="Arial"/>
                <a:cs typeface="Arial"/>
              </a:rPr>
              <a:t>Representation and Inference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05218" y="4188592"/>
            <a:ext cx="162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(independence)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4995" y="4912828"/>
            <a:ext cx="2039719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Discrete feature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57988" y="5753864"/>
            <a:ext cx="2039719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Continuous feature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6162" y="4818715"/>
            <a:ext cx="3541596" cy="18206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naive_bayes_5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58" y="5384020"/>
            <a:ext cx="3200400" cy="286703"/>
          </a:xfrm>
          <a:prstGeom prst="rect">
            <a:avLst/>
          </a:prstGeom>
        </p:spPr>
      </p:pic>
      <p:pic>
        <p:nvPicPr>
          <p:cNvPr id="51" name="Picture 50" descr="naive_bayes_6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58" y="6205881"/>
            <a:ext cx="2834640" cy="3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0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499553" y="1298447"/>
            <a:ext cx="676969" cy="661942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4712" y="1298447"/>
            <a:ext cx="470688" cy="661942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751"/>
          </a:xfrm>
          <a:solidFill>
            <a:srgbClr val="D9D9D9"/>
          </a:solidFill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latin typeface="Arial"/>
                <a:cs typeface="Arial"/>
              </a:rPr>
              <a:t>Naïve </a:t>
            </a:r>
            <a:r>
              <a:rPr lang="en-US" sz="2400" i="1" dirty="0" smtClean="0">
                <a:latin typeface="Arial"/>
                <a:cs typeface="Arial"/>
              </a:rPr>
              <a:t>Bayes: </a:t>
            </a:r>
            <a:r>
              <a:rPr lang="en-US" sz="1800" dirty="0" smtClean="0">
                <a:latin typeface="Arial"/>
                <a:cs typeface="Arial"/>
              </a:rPr>
              <a:t>Learning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5" name="Picture 4" descr="learning_eq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06706"/>
            <a:ext cx="2743200" cy="531688"/>
          </a:xfrm>
          <a:prstGeom prst="rect">
            <a:avLst/>
          </a:prstGeom>
        </p:spPr>
      </p:pic>
      <p:pic>
        <p:nvPicPr>
          <p:cNvPr id="6" name="Picture 5" descr="learning_eq_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82" y="3586969"/>
            <a:ext cx="5029200" cy="811924"/>
          </a:xfrm>
          <a:prstGeom prst="rect">
            <a:avLst/>
          </a:prstGeom>
        </p:spPr>
      </p:pic>
      <p:pic>
        <p:nvPicPr>
          <p:cNvPr id="7" name="Picture 6" descr="naive_bayes_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23" y="1298447"/>
            <a:ext cx="3200400" cy="661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959893"/>
            <a:ext cx="162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Recall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968152"/>
            <a:ext cx="1896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To estimate         :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2" name="Picture 11" descr="naive_bayes_3.gi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7" r="32980"/>
          <a:stretch/>
        </p:blipFill>
        <p:spPr>
          <a:xfrm>
            <a:off x="1570602" y="1859519"/>
            <a:ext cx="524633" cy="6619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2838394"/>
            <a:ext cx="215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To estimate              :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4" name="Picture 13" descr="naive_bayes_3.gi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9"/>
          <a:stretch/>
        </p:blipFill>
        <p:spPr>
          <a:xfrm>
            <a:off x="1615006" y="2720764"/>
            <a:ext cx="707311" cy="6619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04987" y="3796871"/>
            <a:ext cx="2039719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Discrete feature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4987" y="5206205"/>
            <a:ext cx="2039719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Continuous feature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7" name="Picture 16" descr="learning_eq_3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82" y="4621183"/>
            <a:ext cx="2743200" cy="692727"/>
          </a:xfrm>
          <a:prstGeom prst="rect">
            <a:avLst/>
          </a:prstGeom>
        </p:spPr>
      </p:pic>
      <p:pic>
        <p:nvPicPr>
          <p:cNvPr id="18" name="Picture 17" descr="learning_eq_4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82" y="5544759"/>
            <a:ext cx="3657600" cy="69979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40188" y="4534537"/>
            <a:ext cx="7846612" cy="18206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0188" y="3498945"/>
            <a:ext cx="7846612" cy="9857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159"/>
          <p:cNvSpPr txBox="1">
            <a:spLocks/>
          </p:cNvSpPr>
          <p:nvPr/>
        </p:nvSpPr>
        <p:spPr>
          <a:xfrm>
            <a:off x="457200" y="274638"/>
            <a:ext cx="8229600" cy="536751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smtClean="0">
                <a:latin typeface="Arial"/>
                <a:cs typeface="Arial"/>
              </a:rPr>
              <a:t>Neural </a:t>
            </a:r>
            <a:r>
              <a:rPr lang="en-US" sz="2400" i="1" dirty="0" smtClean="0">
                <a:latin typeface="Arial"/>
                <a:cs typeface="Arial"/>
              </a:rPr>
              <a:t>Network</a:t>
            </a:r>
            <a:r>
              <a:rPr lang="en-US" sz="2400" i="1" smtClean="0">
                <a:latin typeface="Arial"/>
                <a:cs typeface="Arial"/>
              </a:rPr>
              <a:t>: </a:t>
            </a:r>
            <a:r>
              <a:rPr lang="en-US" sz="1800" smtClean="0">
                <a:latin typeface="Arial"/>
                <a:cs typeface="Arial"/>
              </a:rPr>
              <a:t>Representations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5332" y="2605059"/>
            <a:ext cx="40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5332" y="3197927"/>
            <a:ext cx="42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13841" y="3310890"/>
            <a:ext cx="37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a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2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6029" y="2027922"/>
            <a:ext cx="42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652285" y="1972153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18973" y="4116404"/>
            <a:ext cx="42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err="1" smtClean="0">
                <a:latin typeface="Times New Roman"/>
                <a:cs typeface="Times New Roman"/>
              </a:rPr>
              <a:t>n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07" name="Straight Connector 106"/>
          <p:cNvCxnSpPr>
            <a:stCxn id="105" idx="6"/>
            <a:endCxn id="118" idx="2"/>
          </p:cNvCxnSpPr>
          <p:nvPr/>
        </p:nvCxnSpPr>
        <p:spPr>
          <a:xfrm>
            <a:off x="1109485" y="2200753"/>
            <a:ext cx="739514" cy="13089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8" idx="6"/>
            <a:endCxn id="109" idx="2"/>
          </p:cNvCxnSpPr>
          <p:nvPr/>
        </p:nvCxnSpPr>
        <p:spPr>
          <a:xfrm flipV="1">
            <a:off x="2306199" y="3508633"/>
            <a:ext cx="134439" cy="108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 rot="5400000">
            <a:off x="1747010" y="3211900"/>
            <a:ext cx="1980720" cy="5934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0" name="TextBox 109"/>
          <p:cNvSpPr txBox="1"/>
          <p:nvPr/>
        </p:nvSpPr>
        <p:spPr>
          <a:xfrm rot="5400000">
            <a:off x="1740878" y="3237038"/>
            <a:ext cx="2032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ctivation function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(linear, </a:t>
            </a:r>
            <a:r>
              <a:rPr lang="en-US" sz="1200" dirty="0" err="1" smtClean="0">
                <a:latin typeface="Arial"/>
                <a:cs typeface="Arial"/>
              </a:rPr>
              <a:t>relu</a:t>
            </a:r>
            <a:r>
              <a:rPr lang="en-US" sz="1200" dirty="0" smtClean="0">
                <a:latin typeface="Arial"/>
                <a:cs typeface="Arial"/>
              </a:rPr>
              <a:t>, logistic, </a:t>
            </a:r>
            <a:r>
              <a:rPr lang="en-US" sz="1200" dirty="0" err="1" smtClean="0">
                <a:latin typeface="Arial"/>
                <a:cs typeface="Arial"/>
              </a:rPr>
              <a:t>tanh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1" name="Straight Connector 110"/>
          <p:cNvCxnSpPr>
            <a:stCxn id="110" idx="0"/>
            <a:endCxn id="117" idx="2"/>
          </p:cNvCxnSpPr>
          <p:nvPr/>
        </p:nvCxnSpPr>
        <p:spPr>
          <a:xfrm>
            <a:off x="3034103" y="3514037"/>
            <a:ext cx="166112" cy="18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261142" y="3305232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2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52285" y="2581231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52285" y="3185137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52285" y="4092484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 rot="5400000">
            <a:off x="838903" y="3633208"/>
            <a:ext cx="25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3200215" y="3287326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848999" y="3281113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stCxn id="101" idx="3"/>
            <a:endCxn id="118" idx="2"/>
          </p:cNvCxnSpPr>
          <p:nvPr/>
        </p:nvCxnSpPr>
        <p:spPr>
          <a:xfrm>
            <a:off x="1116541" y="2774336"/>
            <a:ext cx="732458" cy="73537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4" idx="6"/>
            <a:endCxn id="118" idx="2"/>
          </p:cNvCxnSpPr>
          <p:nvPr/>
        </p:nvCxnSpPr>
        <p:spPr>
          <a:xfrm>
            <a:off x="1109485" y="3413737"/>
            <a:ext cx="739514" cy="9597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5" idx="6"/>
            <a:endCxn id="118" idx="2"/>
          </p:cNvCxnSpPr>
          <p:nvPr/>
        </p:nvCxnSpPr>
        <p:spPr>
          <a:xfrm flipV="1">
            <a:off x="1109485" y="3509713"/>
            <a:ext cx="739514" cy="81137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846543" y="2604506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848999" y="3959860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>
            <a:stCxn id="123" idx="6"/>
          </p:cNvCxnSpPr>
          <p:nvPr/>
        </p:nvCxnSpPr>
        <p:spPr>
          <a:xfrm>
            <a:off x="2306199" y="4188460"/>
            <a:ext cx="13443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22" idx="6"/>
          </p:cNvCxnSpPr>
          <p:nvPr/>
        </p:nvCxnSpPr>
        <p:spPr>
          <a:xfrm>
            <a:off x="2303743" y="2833106"/>
            <a:ext cx="136894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29" idx="2"/>
          </p:cNvCxnSpPr>
          <p:nvPr/>
        </p:nvCxnSpPr>
        <p:spPr>
          <a:xfrm>
            <a:off x="3034103" y="4228865"/>
            <a:ext cx="166112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034103" y="2821238"/>
            <a:ext cx="161535" cy="514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264484" y="4013357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3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3200215" y="4000265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3261142" y="2636535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3195638" y="2615859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916297" y="3986287"/>
            <a:ext cx="37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a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3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918441" y="2636459"/>
            <a:ext cx="37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a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34" name="Straight Connector 133"/>
          <p:cNvCxnSpPr>
            <a:stCxn id="105" idx="6"/>
            <a:endCxn id="122" idx="2"/>
          </p:cNvCxnSpPr>
          <p:nvPr/>
        </p:nvCxnSpPr>
        <p:spPr>
          <a:xfrm>
            <a:off x="1109485" y="2200753"/>
            <a:ext cx="737058" cy="63235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5" idx="6"/>
            <a:endCxn id="123" idx="2"/>
          </p:cNvCxnSpPr>
          <p:nvPr/>
        </p:nvCxnSpPr>
        <p:spPr>
          <a:xfrm>
            <a:off x="1109485" y="2200753"/>
            <a:ext cx="739514" cy="198770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1" idx="3"/>
            <a:endCxn id="122" idx="2"/>
          </p:cNvCxnSpPr>
          <p:nvPr/>
        </p:nvCxnSpPr>
        <p:spPr>
          <a:xfrm>
            <a:off x="1116541" y="2774336"/>
            <a:ext cx="730002" cy="5877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1" idx="3"/>
            <a:endCxn id="123" idx="2"/>
          </p:cNvCxnSpPr>
          <p:nvPr/>
        </p:nvCxnSpPr>
        <p:spPr>
          <a:xfrm>
            <a:off x="1116541" y="2774336"/>
            <a:ext cx="732458" cy="141412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4" idx="6"/>
            <a:endCxn id="122" idx="2"/>
          </p:cNvCxnSpPr>
          <p:nvPr/>
        </p:nvCxnSpPr>
        <p:spPr>
          <a:xfrm flipV="1">
            <a:off x="1109485" y="2833106"/>
            <a:ext cx="737058" cy="58063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4" idx="6"/>
            <a:endCxn id="123" idx="2"/>
          </p:cNvCxnSpPr>
          <p:nvPr/>
        </p:nvCxnSpPr>
        <p:spPr>
          <a:xfrm>
            <a:off x="1109485" y="3413737"/>
            <a:ext cx="739514" cy="77472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15" idx="6"/>
            <a:endCxn id="123" idx="2"/>
          </p:cNvCxnSpPr>
          <p:nvPr/>
        </p:nvCxnSpPr>
        <p:spPr>
          <a:xfrm flipV="1">
            <a:off x="1109485" y="4188460"/>
            <a:ext cx="739514" cy="13262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5" idx="6"/>
            <a:endCxn id="122" idx="2"/>
          </p:cNvCxnSpPr>
          <p:nvPr/>
        </p:nvCxnSpPr>
        <p:spPr>
          <a:xfrm flipV="1">
            <a:off x="1109485" y="2833106"/>
            <a:ext cx="737058" cy="148797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538714" y="2968886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z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446224" y="2943613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31" idx="6"/>
            <a:endCxn id="143" idx="2"/>
          </p:cNvCxnSpPr>
          <p:nvPr/>
        </p:nvCxnSpPr>
        <p:spPr>
          <a:xfrm>
            <a:off x="3652838" y="2844459"/>
            <a:ext cx="793386" cy="32775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7" idx="6"/>
            <a:endCxn id="143" idx="2"/>
          </p:cNvCxnSpPr>
          <p:nvPr/>
        </p:nvCxnSpPr>
        <p:spPr>
          <a:xfrm flipV="1">
            <a:off x="3657415" y="3172213"/>
            <a:ext cx="788809" cy="34371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29" idx="6"/>
            <a:endCxn id="143" idx="2"/>
          </p:cNvCxnSpPr>
          <p:nvPr/>
        </p:nvCxnSpPr>
        <p:spPr>
          <a:xfrm flipV="1">
            <a:off x="3657415" y="3172213"/>
            <a:ext cx="788809" cy="105665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911851" y="3172213"/>
            <a:ext cx="16277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434455" y="3169905"/>
            <a:ext cx="16277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699728" y="2966578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y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5607238" y="2941305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3195638" y="1929817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268245" y="1989877"/>
            <a:ext cx="320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53" name="Straight Connector 152"/>
          <p:cNvCxnSpPr>
            <a:stCxn id="151" idx="6"/>
            <a:endCxn id="143" idx="2"/>
          </p:cNvCxnSpPr>
          <p:nvPr/>
        </p:nvCxnSpPr>
        <p:spPr>
          <a:xfrm>
            <a:off x="3652838" y="2158417"/>
            <a:ext cx="793386" cy="101379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 rot="5400000">
            <a:off x="4524288" y="3009755"/>
            <a:ext cx="1460500" cy="359834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803784" y="3000257"/>
            <a:ext cx="89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logistic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04" name="Rounded Rectangle 203"/>
          <p:cNvSpPr/>
          <p:nvPr/>
        </p:nvSpPr>
        <p:spPr>
          <a:xfrm rot="5400000">
            <a:off x="6030862" y="2697859"/>
            <a:ext cx="1460500" cy="974557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273834" y="3043525"/>
            <a:ext cx="660907" cy="2681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6521674" y="3043525"/>
            <a:ext cx="5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0.73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397211" y="3002936"/>
            <a:ext cx="1289591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Binary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4658" y="4682247"/>
            <a:ext cx="118861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Input layer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790776" y="4682247"/>
            <a:ext cx="1920711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Hidden layer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373111" y="4682247"/>
            <a:ext cx="1726586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Output layer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185736" y="4682247"/>
            <a:ext cx="1172889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Prediction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33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2385" y="2640968"/>
            <a:ext cx="40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385" y="3233836"/>
            <a:ext cx="42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0894" y="3346799"/>
            <a:ext cx="37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a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2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082" y="2063831"/>
            <a:ext cx="42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9338" y="2008062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6026" y="4152313"/>
            <a:ext cx="42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err="1" smtClean="0">
                <a:latin typeface="Times New Roman"/>
                <a:cs typeface="Times New Roman"/>
              </a:rPr>
              <a:t>n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>
            <a:stCxn id="8" idx="6"/>
            <a:endCxn id="21" idx="2"/>
          </p:cNvCxnSpPr>
          <p:nvPr/>
        </p:nvCxnSpPr>
        <p:spPr>
          <a:xfrm>
            <a:off x="1116538" y="2236662"/>
            <a:ext cx="739514" cy="13089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1" idx="6"/>
            <a:endCxn id="12" idx="2"/>
          </p:cNvCxnSpPr>
          <p:nvPr/>
        </p:nvCxnSpPr>
        <p:spPr>
          <a:xfrm flipV="1">
            <a:off x="2313252" y="3544542"/>
            <a:ext cx="134439" cy="108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 rot="5400000">
            <a:off x="1754063" y="3247809"/>
            <a:ext cx="1980720" cy="5934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747931" y="3272947"/>
            <a:ext cx="2032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ctivation function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(linear, </a:t>
            </a:r>
            <a:r>
              <a:rPr lang="en-US" sz="1200" dirty="0" err="1" smtClean="0">
                <a:latin typeface="Arial"/>
                <a:cs typeface="Arial"/>
              </a:rPr>
              <a:t>relu</a:t>
            </a:r>
            <a:r>
              <a:rPr lang="en-US" sz="1200" dirty="0" smtClean="0">
                <a:latin typeface="Arial"/>
                <a:cs typeface="Arial"/>
              </a:rPr>
              <a:t>, logistic, </a:t>
            </a:r>
            <a:r>
              <a:rPr lang="en-US" sz="1200" dirty="0" err="1" smtClean="0">
                <a:latin typeface="Arial"/>
                <a:cs typeface="Arial"/>
              </a:rPr>
              <a:t>tanh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>
            <a:stCxn id="13" idx="0"/>
            <a:endCxn id="20" idx="2"/>
          </p:cNvCxnSpPr>
          <p:nvPr/>
        </p:nvCxnSpPr>
        <p:spPr>
          <a:xfrm>
            <a:off x="3041156" y="3549946"/>
            <a:ext cx="166112" cy="18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8195" y="3341141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2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9338" y="2617140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9338" y="3221046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9338" y="4128393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845956" y="3669117"/>
            <a:ext cx="25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7268" y="3323235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56052" y="3317022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4" idx="3"/>
            <a:endCxn id="21" idx="2"/>
          </p:cNvCxnSpPr>
          <p:nvPr/>
        </p:nvCxnSpPr>
        <p:spPr>
          <a:xfrm>
            <a:off x="1123594" y="2810245"/>
            <a:ext cx="732458" cy="73537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6"/>
            <a:endCxn id="21" idx="2"/>
          </p:cNvCxnSpPr>
          <p:nvPr/>
        </p:nvCxnSpPr>
        <p:spPr>
          <a:xfrm>
            <a:off x="1116538" y="3449646"/>
            <a:ext cx="739514" cy="9597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6"/>
            <a:endCxn id="21" idx="2"/>
          </p:cNvCxnSpPr>
          <p:nvPr/>
        </p:nvCxnSpPr>
        <p:spPr>
          <a:xfrm flipV="1">
            <a:off x="1116538" y="3545622"/>
            <a:ext cx="739514" cy="81137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53596" y="2640415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56052" y="3995769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6" idx="6"/>
          </p:cNvCxnSpPr>
          <p:nvPr/>
        </p:nvCxnSpPr>
        <p:spPr>
          <a:xfrm>
            <a:off x="2313252" y="4224369"/>
            <a:ext cx="13443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6"/>
          </p:cNvCxnSpPr>
          <p:nvPr/>
        </p:nvCxnSpPr>
        <p:spPr>
          <a:xfrm>
            <a:off x="2310796" y="2869015"/>
            <a:ext cx="136894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2" idx="2"/>
          </p:cNvCxnSpPr>
          <p:nvPr/>
        </p:nvCxnSpPr>
        <p:spPr>
          <a:xfrm>
            <a:off x="3041156" y="4264774"/>
            <a:ext cx="166112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4" idx="2"/>
          </p:cNvCxnSpPr>
          <p:nvPr/>
        </p:nvCxnSpPr>
        <p:spPr>
          <a:xfrm>
            <a:off x="3041156" y="2875226"/>
            <a:ext cx="161535" cy="514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1537" y="4049266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3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207268" y="4036174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68195" y="2672444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202691" y="2651768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23350" y="4022196"/>
            <a:ext cx="37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a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3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25494" y="2672368"/>
            <a:ext cx="37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a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37" name="Straight Connector 36"/>
          <p:cNvCxnSpPr>
            <a:stCxn id="8" idx="6"/>
            <a:endCxn id="25" idx="2"/>
          </p:cNvCxnSpPr>
          <p:nvPr/>
        </p:nvCxnSpPr>
        <p:spPr>
          <a:xfrm>
            <a:off x="1116538" y="2236662"/>
            <a:ext cx="737058" cy="63235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26" idx="2"/>
          </p:cNvCxnSpPr>
          <p:nvPr/>
        </p:nvCxnSpPr>
        <p:spPr>
          <a:xfrm>
            <a:off x="1116538" y="2236662"/>
            <a:ext cx="739514" cy="198770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3"/>
            <a:endCxn id="25" idx="2"/>
          </p:cNvCxnSpPr>
          <p:nvPr/>
        </p:nvCxnSpPr>
        <p:spPr>
          <a:xfrm>
            <a:off x="1123594" y="2810245"/>
            <a:ext cx="730002" cy="5877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3"/>
            <a:endCxn id="26" idx="2"/>
          </p:cNvCxnSpPr>
          <p:nvPr/>
        </p:nvCxnSpPr>
        <p:spPr>
          <a:xfrm>
            <a:off x="1123594" y="2810245"/>
            <a:ext cx="732458" cy="141412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6"/>
            <a:endCxn id="25" idx="2"/>
          </p:cNvCxnSpPr>
          <p:nvPr/>
        </p:nvCxnSpPr>
        <p:spPr>
          <a:xfrm flipV="1">
            <a:off x="1116538" y="2869015"/>
            <a:ext cx="737058" cy="58063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6"/>
            <a:endCxn id="26" idx="2"/>
          </p:cNvCxnSpPr>
          <p:nvPr/>
        </p:nvCxnSpPr>
        <p:spPr>
          <a:xfrm>
            <a:off x="1116538" y="3449646"/>
            <a:ext cx="739514" cy="77472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8" idx="6"/>
            <a:endCxn id="26" idx="2"/>
          </p:cNvCxnSpPr>
          <p:nvPr/>
        </p:nvCxnSpPr>
        <p:spPr>
          <a:xfrm flipV="1">
            <a:off x="1116538" y="4224369"/>
            <a:ext cx="739514" cy="13262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6"/>
            <a:endCxn id="25" idx="2"/>
          </p:cNvCxnSpPr>
          <p:nvPr/>
        </p:nvCxnSpPr>
        <p:spPr>
          <a:xfrm flipV="1">
            <a:off x="1116538" y="2869015"/>
            <a:ext cx="737058" cy="148797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 rot="5400000">
            <a:off x="5449843" y="2724366"/>
            <a:ext cx="2630635" cy="968547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80888" y="2096201"/>
            <a:ext cx="79562" cy="2681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0887" y="3427388"/>
            <a:ext cx="566395" cy="2681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280888" y="2736352"/>
            <a:ext cx="58381" cy="2681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819059" y="2096201"/>
            <a:ext cx="5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0.09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19059" y="2737192"/>
            <a:ext cx="5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0.05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19059" y="3437587"/>
            <a:ext cx="5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0.62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14204" y="2675112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z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2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449935" y="2649839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517546" y="3347957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z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3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453277" y="3322684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204" y="1992303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z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449935" y="1967030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514204" y="4050634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z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4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49935" y="4025361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34" idx="6"/>
            <a:endCxn id="57" idx="2"/>
          </p:cNvCxnSpPr>
          <p:nvPr/>
        </p:nvCxnSpPr>
        <p:spPr>
          <a:xfrm flipV="1">
            <a:off x="3659891" y="2195630"/>
            <a:ext cx="790044" cy="68473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4" idx="6"/>
            <a:endCxn id="53" idx="2"/>
          </p:cNvCxnSpPr>
          <p:nvPr/>
        </p:nvCxnSpPr>
        <p:spPr>
          <a:xfrm flipV="1">
            <a:off x="3659891" y="2878439"/>
            <a:ext cx="790044" cy="192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4" idx="6"/>
            <a:endCxn id="55" idx="2"/>
          </p:cNvCxnSpPr>
          <p:nvPr/>
        </p:nvCxnSpPr>
        <p:spPr>
          <a:xfrm>
            <a:off x="3659891" y="2880368"/>
            <a:ext cx="793386" cy="67091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4" idx="6"/>
            <a:endCxn id="59" idx="2"/>
          </p:cNvCxnSpPr>
          <p:nvPr/>
        </p:nvCxnSpPr>
        <p:spPr>
          <a:xfrm>
            <a:off x="3659891" y="2880368"/>
            <a:ext cx="790044" cy="137359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6"/>
            <a:endCxn id="57" idx="2"/>
          </p:cNvCxnSpPr>
          <p:nvPr/>
        </p:nvCxnSpPr>
        <p:spPr>
          <a:xfrm flipV="1">
            <a:off x="3664468" y="2195630"/>
            <a:ext cx="785467" cy="135620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0" idx="6"/>
            <a:endCxn id="53" idx="2"/>
          </p:cNvCxnSpPr>
          <p:nvPr/>
        </p:nvCxnSpPr>
        <p:spPr>
          <a:xfrm flipV="1">
            <a:off x="3664468" y="2878439"/>
            <a:ext cx="785467" cy="67339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0" idx="6"/>
            <a:endCxn id="55" idx="2"/>
          </p:cNvCxnSpPr>
          <p:nvPr/>
        </p:nvCxnSpPr>
        <p:spPr>
          <a:xfrm flipV="1">
            <a:off x="3664468" y="3551284"/>
            <a:ext cx="788809" cy="55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0" idx="6"/>
            <a:endCxn id="59" idx="2"/>
          </p:cNvCxnSpPr>
          <p:nvPr/>
        </p:nvCxnSpPr>
        <p:spPr>
          <a:xfrm>
            <a:off x="3664468" y="3551835"/>
            <a:ext cx="785467" cy="70212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2" idx="6"/>
            <a:endCxn id="57" idx="2"/>
          </p:cNvCxnSpPr>
          <p:nvPr/>
        </p:nvCxnSpPr>
        <p:spPr>
          <a:xfrm flipV="1">
            <a:off x="3664468" y="2195630"/>
            <a:ext cx="785467" cy="206914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2" idx="6"/>
            <a:endCxn id="53" idx="2"/>
          </p:cNvCxnSpPr>
          <p:nvPr/>
        </p:nvCxnSpPr>
        <p:spPr>
          <a:xfrm flipV="1">
            <a:off x="3664468" y="2878439"/>
            <a:ext cx="785467" cy="138633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6"/>
            <a:endCxn id="55" idx="2"/>
          </p:cNvCxnSpPr>
          <p:nvPr/>
        </p:nvCxnSpPr>
        <p:spPr>
          <a:xfrm flipV="1">
            <a:off x="3664468" y="3551284"/>
            <a:ext cx="788809" cy="71349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2" idx="6"/>
            <a:endCxn id="59" idx="2"/>
          </p:cNvCxnSpPr>
          <p:nvPr/>
        </p:nvCxnSpPr>
        <p:spPr>
          <a:xfrm flipV="1">
            <a:off x="3664468" y="4253961"/>
            <a:ext cx="785467" cy="1081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 rot="5400000">
            <a:off x="3908040" y="3064269"/>
            <a:ext cx="2682815" cy="359834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4606346" y="3036653"/>
            <a:ext cx="127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/>
                <a:cs typeface="Arial"/>
              </a:rPr>
              <a:t>softmax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910477" y="2195630"/>
            <a:ext cx="16277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10477" y="2878439"/>
            <a:ext cx="16277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18904" y="3551284"/>
            <a:ext cx="16277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10477" y="4235335"/>
            <a:ext cx="16277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29365" y="2195630"/>
            <a:ext cx="16277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28479" y="2875226"/>
            <a:ext cx="16277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428479" y="3551284"/>
            <a:ext cx="16277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32707" y="4235335"/>
            <a:ext cx="16277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56404" y="2675112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y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2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5592135" y="2649839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59746" y="3347957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y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3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595477" y="3322684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6404" y="1992303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y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592135" y="1967030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Times New Roman"/>
              <a:cs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56404" y="4050634"/>
            <a:ext cx="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y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4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592135" y="4025361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202691" y="1965726"/>
            <a:ext cx="457200" cy="4572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275298" y="2025786"/>
            <a:ext cx="320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1</a:t>
            </a:r>
            <a:endParaRPr lang="en-US" sz="16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92" name="Straight Connector 91"/>
          <p:cNvCxnSpPr>
            <a:stCxn id="90" idx="6"/>
            <a:endCxn id="57" idx="2"/>
          </p:cNvCxnSpPr>
          <p:nvPr/>
        </p:nvCxnSpPr>
        <p:spPr>
          <a:xfrm>
            <a:off x="3659891" y="2194326"/>
            <a:ext cx="790044" cy="130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6"/>
            <a:endCxn id="53" idx="2"/>
          </p:cNvCxnSpPr>
          <p:nvPr/>
        </p:nvCxnSpPr>
        <p:spPr>
          <a:xfrm>
            <a:off x="3659891" y="2194326"/>
            <a:ext cx="790044" cy="68411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0" idx="6"/>
            <a:endCxn id="55" idx="2"/>
          </p:cNvCxnSpPr>
          <p:nvPr/>
        </p:nvCxnSpPr>
        <p:spPr>
          <a:xfrm>
            <a:off x="3659891" y="2194326"/>
            <a:ext cx="793386" cy="135695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0" idx="6"/>
            <a:endCxn id="59" idx="2"/>
          </p:cNvCxnSpPr>
          <p:nvPr/>
        </p:nvCxnSpPr>
        <p:spPr>
          <a:xfrm>
            <a:off x="3659891" y="2194326"/>
            <a:ext cx="790044" cy="205963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280889" y="4090333"/>
            <a:ext cx="206560" cy="2681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19059" y="4081445"/>
            <a:ext cx="5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0.24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04265" y="3048141"/>
            <a:ext cx="1289591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Multiclass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(e.g. 4 classes)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9" name="Title 159"/>
          <p:cNvSpPr txBox="1">
            <a:spLocks/>
          </p:cNvSpPr>
          <p:nvPr/>
        </p:nvSpPr>
        <p:spPr>
          <a:xfrm>
            <a:off x="457200" y="274638"/>
            <a:ext cx="8229600" cy="536751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smtClean="0">
                <a:latin typeface="Arial"/>
                <a:cs typeface="Arial"/>
              </a:rPr>
              <a:t>Neural </a:t>
            </a:r>
            <a:r>
              <a:rPr lang="en-US" sz="2400" i="1" dirty="0" smtClean="0">
                <a:latin typeface="Arial"/>
                <a:cs typeface="Arial"/>
              </a:rPr>
              <a:t>Network</a:t>
            </a:r>
            <a:r>
              <a:rPr lang="en-US" sz="2400" i="1" smtClean="0">
                <a:latin typeface="Arial"/>
                <a:cs typeface="Arial"/>
              </a:rPr>
              <a:t>: </a:t>
            </a:r>
            <a:r>
              <a:rPr lang="en-US" sz="1800" smtClean="0">
                <a:latin typeface="Arial"/>
                <a:cs typeface="Arial"/>
              </a:rPr>
              <a:t>Representations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8370" y="4664459"/>
            <a:ext cx="118861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Input layer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94488" y="4664459"/>
            <a:ext cx="1920711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Hidden layer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76823" y="4664459"/>
            <a:ext cx="1726586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Output layer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89448" y="4664459"/>
            <a:ext cx="1172889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Prediction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27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logis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52" y="3600889"/>
            <a:ext cx="3657600" cy="2743200"/>
          </a:xfrm>
          <a:prstGeom prst="rect">
            <a:avLst/>
          </a:prstGeom>
        </p:spPr>
      </p:pic>
      <p:pic>
        <p:nvPicPr>
          <p:cNvPr id="10" name="Picture 9" descr="line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52" y="740566"/>
            <a:ext cx="3657600" cy="2743200"/>
          </a:xfrm>
          <a:prstGeom prst="rect">
            <a:avLst/>
          </a:prstGeom>
        </p:spPr>
      </p:pic>
      <p:pic>
        <p:nvPicPr>
          <p:cNvPr id="11" name="Picture 10" descr="rel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52" y="740566"/>
            <a:ext cx="3657600" cy="2743200"/>
          </a:xfrm>
          <a:prstGeom prst="rect">
            <a:avLst/>
          </a:prstGeom>
        </p:spPr>
      </p:pic>
      <p:pic>
        <p:nvPicPr>
          <p:cNvPr id="13" name="Picture 12" descr="tan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52" y="3600889"/>
            <a:ext cx="3657600" cy="2743200"/>
          </a:xfrm>
          <a:prstGeom prst="rect">
            <a:avLst/>
          </a:prstGeom>
        </p:spPr>
      </p:pic>
      <p:pic>
        <p:nvPicPr>
          <p:cNvPr id="14" name="Picture 13" descr="tanh_eq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72" y="4028034"/>
            <a:ext cx="914400" cy="388127"/>
          </a:xfrm>
          <a:prstGeom prst="rect">
            <a:avLst/>
          </a:prstGeom>
        </p:spPr>
      </p:pic>
      <p:pic>
        <p:nvPicPr>
          <p:cNvPr id="15" name="Picture 14" descr="sigmoid_eq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55" y="4027330"/>
            <a:ext cx="914400" cy="374073"/>
          </a:xfrm>
          <a:prstGeom prst="rect">
            <a:avLst/>
          </a:prstGeom>
        </p:spPr>
      </p:pic>
      <p:pic>
        <p:nvPicPr>
          <p:cNvPr id="16" name="Picture 15" descr="relu_eq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72" y="1131729"/>
            <a:ext cx="1188720" cy="418011"/>
          </a:xfrm>
          <a:prstGeom prst="rect">
            <a:avLst/>
          </a:prstGeom>
        </p:spPr>
      </p:pic>
      <p:pic>
        <p:nvPicPr>
          <p:cNvPr id="17" name="Picture 16" descr="linear_eq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55" y="1232627"/>
            <a:ext cx="594360" cy="218616"/>
          </a:xfrm>
          <a:prstGeom prst="rect">
            <a:avLst/>
          </a:prstGeom>
        </p:spPr>
      </p:pic>
      <p:sp>
        <p:nvSpPr>
          <p:cNvPr id="19" name="Titl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751"/>
          </a:xfrm>
          <a:solidFill>
            <a:srgbClr val="D9D9D9"/>
          </a:solidFill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latin typeface="Arial"/>
                <a:cs typeface="Arial"/>
              </a:rPr>
              <a:t>Logistic Regression &amp; Neural Network: </a:t>
            </a:r>
            <a:r>
              <a:rPr lang="en-US" sz="1800" dirty="0" smtClean="0">
                <a:latin typeface="Arial"/>
                <a:cs typeface="Arial"/>
              </a:rPr>
              <a:t>Activation Functions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3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040920" y="1387092"/>
            <a:ext cx="1004818" cy="806132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90665" y="1387092"/>
            <a:ext cx="3768001" cy="79539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751"/>
          </a:xfrm>
          <a:solidFill>
            <a:srgbClr val="D9D9D9"/>
          </a:solidFill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latin typeface="Arial"/>
                <a:cs typeface="Arial"/>
              </a:rPr>
              <a:t>Logistic Regression &amp; Neural </a:t>
            </a:r>
            <a:r>
              <a:rPr lang="en-US" sz="2400" i="1" dirty="0" smtClean="0">
                <a:latin typeface="Arial"/>
                <a:cs typeface="Arial"/>
              </a:rPr>
              <a:t>Network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1800" dirty="0" smtClean="0">
                <a:latin typeface="Arial"/>
                <a:cs typeface="Arial"/>
              </a:rPr>
              <a:t>Learning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5" name="Picture 4" descr="logistic_fun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33" y="1397700"/>
            <a:ext cx="6858000" cy="784790"/>
          </a:xfrm>
          <a:prstGeom prst="rect">
            <a:avLst/>
          </a:prstGeom>
        </p:spPr>
      </p:pic>
      <p:pic>
        <p:nvPicPr>
          <p:cNvPr id="6" name="Picture 5" descr="true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33" y="2587189"/>
            <a:ext cx="3657600" cy="2743200"/>
          </a:xfrm>
          <a:prstGeom prst="rect">
            <a:avLst/>
          </a:prstGeom>
        </p:spPr>
      </p:pic>
      <p:pic>
        <p:nvPicPr>
          <p:cNvPr id="7" name="Picture 6" descr="tru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33" y="2587189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847977"/>
            <a:ext cx="1745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B</a:t>
            </a:r>
            <a:r>
              <a:rPr lang="en-US" sz="1600" dirty="0" smtClean="0">
                <a:latin typeface="Arial"/>
                <a:cs typeface="Arial"/>
              </a:rPr>
              <a:t>inary problem: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0666" y="2182490"/>
            <a:ext cx="3768000" cy="246221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Cross-entropy loss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0920" y="2182490"/>
            <a:ext cx="1004818" cy="246221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Regularization </a:t>
            </a:r>
            <a:endParaRPr lang="en-US" sz="1000" dirty="0">
              <a:latin typeface="Arial"/>
              <a:cs typeface="Arial"/>
            </a:endParaRPr>
          </a:p>
        </p:txBody>
      </p:sp>
      <p:pic>
        <p:nvPicPr>
          <p:cNvPr id="14" name="Picture 13" descr="softmax_func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33" y="5941772"/>
            <a:ext cx="5486400" cy="7579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5493932"/>
            <a:ext cx="201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M</a:t>
            </a:r>
            <a:r>
              <a:rPr lang="en-US" sz="1600" dirty="0" smtClean="0">
                <a:latin typeface="Arial"/>
                <a:cs typeface="Arial"/>
              </a:rPr>
              <a:t>ulticlass problem: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95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751"/>
          </a:xfrm>
          <a:solidFill>
            <a:srgbClr val="D9D9D9"/>
          </a:solidFill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latin typeface="Arial"/>
                <a:cs typeface="Arial"/>
              </a:rPr>
              <a:t>Decision </a:t>
            </a:r>
            <a:r>
              <a:rPr lang="en-US" sz="2400" i="1" dirty="0" smtClean="0">
                <a:latin typeface="Arial"/>
                <a:cs typeface="Arial"/>
              </a:rPr>
              <a:t>Tree: </a:t>
            </a:r>
            <a:r>
              <a:rPr lang="en-US" sz="1800" dirty="0" smtClean="0">
                <a:latin typeface="Arial"/>
                <a:cs typeface="Arial"/>
              </a:rPr>
              <a:t>Representation, Learning and Inference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7234" y="1704024"/>
            <a:ext cx="1460500" cy="42333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4180" y="1731025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Gender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74967" y="2127357"/>
            <a:ext cx="907617" cy="63235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674834" y="2127357"/>
            <a:ext cx="900134" cy="63235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44584" y="2770999"/>
            <a:ext cx="1460500" cy="42333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70730" y="2770999"/>
            <a:ext cx="60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Age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674833" y="3194332"/>
            <a:ext cx="907617" cy="63235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74700" y="3194332"/>
            <a:ext cx="900134" cy="63235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827234" y="3826685"/>
            <a:ext cx="1460500" cy="42333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59962" y="3861965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BMI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74966" y="4250018"/>
            <a:ext cx="907617" cy="63235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674833" y="4250018"/>
            <a:ext cx="900134" cy="632353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298" y="2243259"/>
            <a:ext cx="518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male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8984" y="2243259"/>
            <a:ext cx="646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female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700" y="3313071"/>
            <a:ext cx="48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&lt; 30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6886" y="3312462"/>
            <a:ext cx="48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≥ 30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6714" y="4345587"/>
            <a:ext cx="61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&lt; 25.5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8740" y="4357260"/>
            <a:ext cx="61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≥ 25.5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39567" y="2770999"/>
            <a:ext cx="691445" cy="423333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54885" y="2794609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28977" y="3846618"/>
            <a:ext cx="691445" cy="423333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44295" y="3870228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329111" y="4882371"/>
            <a:ext cx="691445" cy="423333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444429" y="4905981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27393" y="4888190"/>
            <a:ext cx="691445" cy="423333"/>
          </a:xfrm>
          <a:prstGeom prst="roundRect">
            <a:avLst/>
          </a:prstGeom>
          <a:solidFill>
            <a:srgbClr val="008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01966" y="4911800"/>
            <a:ext cx="5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978" y="5996933"/>
            <a:ext cx="29289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Feature set </a:t>
            </a:r>
            <a:r>
              <a:rPr lang="en-US" sz="1600" b="1" dirty="0" smtClean="0">
                <a:latin typeface="Times New Roman"/>
                <a:cs typeface="Times New Roman"/>
              </a:rPr>
              <a:t>F</a:t>
            </a:r>
            <a:r>
              <a:rPr lang="en-US" sz="1600" dirty="0" smtClean="0">
                <a:latin typeface="Arial"/>
                <a:cs typeface="Arial"/>
              </a:rPr>
              <a:t> = </a:t>
            </a:r>
            <a:r>
              <a:rPr lang="en-US" sz="1600" dirty="0" smtClean="0">
                <a:latin typeface="Times New Roman"/>
                <a:cs typeface="Times New Roman"/>
              </a:rPr>
              <a:t>{</a:t>
            </a:r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1600" i="1" dirty="0" smtClean="0">
                <a:latin typeface="Times New Roman"/>
                <a:cs typeface="Times New Roman"/>
              </a:rPr>
              <a:t> , </a:t>
            </a:r>
            <a:r>
              <a:rPr lang="mr-IN" sz="1600" i="1" dirty="0" smtClean="0">
                <a:latin typeface="Times New Roman"/>
                <a:cs typeface="Times New Roman"/>
              </a:rPr>
              <a:t>…</a:t>
            </a:r>
            <a:r>
              <a:rPr lang="en-US" sz="1600" i="1" dirty="0" smtClean="0">
                <a:latin typeface="Times New Roman"/>
                <a:cs typeface="Times New Roman"/>
              </a:rPr>
              <a:t>, </a:t>
            </a:r>
            <a:r>
              <a:rPr lang="en-US" sz="1600" i="1" dirty="0" err="1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1600" dirty="0" smtClean="0">
                <a:latin typeface="Times New Roman"/>
                <a:cs typeface="Times New Roman"/>
              </a:rPr>
              <a:t>}</a:t>
            </a:r>
          </a:p>
          <a:p>
            <a:r>
              <a:rPr lang="en-US" sz="1600" dirty="0">
                <a:latin typeface="Arial"/>
                <a:cs typeface="Arial"/>
              </a:rPr>
              <a:t>C</a:t>
            </a:r>
            <a:r>
              <a:rPr lang="en-US" sz="1600" dirty="0" smtClean="0">
                <a:latin typeface="Arial"/>
                <a:cs typeface="Arial"/>
              </a:rPr>
              <a:t>lasses </a:t>
            </a:r>
            <a:r>
              <a:rPr lang="en-US" sz="1600" i="1" dirty="0" smtClean="0">
                <a:latin typeface="Times New Roman"/>
                <a:cs typeface="Times New Roman"/>
              </a:rPr>
              <a:t>k = 1, </a:t>
            </a:r>
            <a:r>
              <a:rPr lang="mr-IN" sz="1600" i="1" dirty="0" smtClean="0">
                <a:latin typeface="Times New Roman"/>
                <a:cs typeface="Times New Roman"/>
              </a:rPr>
              <a:t>…</a:t>
            </a:r>
            <a:r>
              <a:rPr lang="en-US" sz="1600" i="1" dirty="0" smtClean="0">
                <a:latin typeface="Times New Roman"/>
                <a:cs typeface="Times New Roman"/>
              </a:rPr>
              <a:t>, 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54970" y="5950767"/>
            <a:ext cx="4956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Split with feature that reduces uncertainty the most: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54971" y="1002807"/>
            <a:ext cx="4078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Given training data </a:t>
            </a:r>
            <a:r>
              <a:rPr lang="en-US" sz="1600" i="1" dirty="0" smtClean="0">
                <a:latin typeface="Times New Roman"/>
                <a:cs typeface="Times New Roman"/>
              </a:rPr>
              <a:t>D</a:t>
            </a:r>
            <a:r>
              <a:rPr lang="en-US" sz="1600" dirty="0" smtClean="0">
                <a:latin typeface="Arial"/>
                <a:cs typeface="Arial"/>
              </a:rPr>
              <a:t> of size </a:t>
            </a:r>
            <a:r>
              <a:rPr lang="en-US" sz="1600" i="1" dirty="0" smtClean="0">
                <a:latin typeface="Times New Roman"/>
                <a:cs typeface="Times New Roman"/>
              </a:rPr>
              <a:t>N</a:t>
            </a:r>
            <a:r>
              <a:rPr lang="en-US" sz="1600" dirty="0" smtClean="0">
                <a:latin typeface="Arial"/>
                <a:cs typeface="Arial"/>
              </a:rPr>
              <a:t> at node </a:t>
            </a:r>
            <a:r>
              <a:rPr lang="en-US" sz="1600" i="1" dirty="0" smtClean="0">
                <a:latin typeface="Times New Roman"/>
                <a:cs typeface="Times New Roman"/>
              </a:rPr>
              <a:t>m</a:t>
            </a:r>
            <a:r>
              <a:rPr lang="en-US" sz="1600" dirty="0" smtClean="0">
                <a:latin typeface="Arial"/>
                <a:cs typeface="Arial"/>
              </a:rPr>
              <a:t>,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47" name="Picture 46" descr="decision_tree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05" y="1396353"/>
            <a:ext cx="2286000" cy="590282"/>
          </a:xfrm>
          <a:prstGeom prst="rect">
            <a:avLst/>
          </a:prstGeom>
        </p:spPr>
      </p:pic>
      <p:pic>
        <p:nvPicPr>
          <p:cNvPr id="54" name="Picture 53" descr="decision_tree_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05" y="4463917"/>
            <a:ext cx="3840479" cy="47557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954971" y="4009878"/>
            <a:ext cx="331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Given feature </a:t>
            </a:r>
            <a:r>
              <a:rPr lang="en-US" sz="1600" i="1" dirty="0" smtClean="0"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1600" dirty="0" smtClean="0">
                <a:latin typeface="Arial"/>
                <a:cs typeface="Arial"/>
              </a:rPr>
              <a:t>: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54971" y="4933586"/>
            <a:ext cx="331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where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57" name="Picture 56" descr="decision_tree_5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05" y="5272139"/>
            <a:ext cx="4389120" cy="591894"/>
          </a:xfrm>
          <a:prstGeom prst="rect">
            <a:avLst/>
          </a:prstGeom>
        </p:spPr>
      </p:pic>
      <p:pic>
        <p:nvPicPr>
          <p:cNvPr id="58" name="Picture 57" descr="decision_tree_6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05" y="6405017"/>
            <a:ext cx="2743200" cy="33427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349432" y="2099918"/>
            <a:ext cx="331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Measure of uncertainty: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24552" y="2626000"/>
            <a:ext cx="898812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/>
                <a:cs typeface="Arial"/>
              </a:rPr>
              <a:t>Gini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24551" y="3376085"/>
            <a:ext cx="898813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Entropy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62" name="Picture 61" descr="decision_tree_2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02" y="2478006"/>
            <a:ext cx="2286000" cy="603464"/>
          </a:xfrm>
          <a:prstGeom prst="rect">
            <a:avLst/>
          </a:prstGeom>
        </p:spPr>
      </p:pic>
      <p:pic>
        <p:nvPicPr>
          <p:cNvPr id="63" name="Picture 62" descr="decision_tree_3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02" y="3207778"/>
            <a:ext cx="2377440" cy="604608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4349432" y="2082855"/>
            <a:ext cx="3865361" cy="18789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751"/>
          </a:xfrm>
          <a:solidFill>
            <a:srgbClr val="D9D9D9"/>
          </a:solidFill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latin typeface="Arial"/>
                <a:cs typeface="Arial"/>
              </a:rPr>
              <a:t>Random </a:t>
            </a:r>
            <a:r>
              <a:rPr lang="en-US" sz="2400" i="1" dirty="0" smtClean="0">
                <a:latin typeface="Arial"/>
                <a:cs typeface="Arial"/>
              </a:rPr>
              <a:t>Forest: </a:t>
            </a:r>
            <a:r>
              <a:rPr lang="en-US" sz="1800" dirty="0">
                <a:latin typeface="Arial"/>
                <a:cs typeface="Arial"/>
              </a:rPr>
              <a:t>Representation, </a:t>
            </a:r>
            <a:r>
              <a:rPr lang="en-US" sz="1800" dirty="0" smtClean="0">
                <a:latin typeface="Arial"/>
                <a:cs typeface="Arial"/>
              </a:rPr>
              <a:t>Learning and Inference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52205" y="3310199"/>
            <a:ext cx="1671687" cy="1676047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716306" y="3310199"/>
            <a:ext cx="1671687" cy="1676047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73001" y="3310199"/>
            <a:ext cx="1671687" cy="1676047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600" y="3310199"/>
            <a:ext cx="1671687" cy="1676047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561891" y="3410872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95" idx="3"/>
            <a:endCxn id="97" idx="0"/>
          </p:cNvCxnSpPr>
          <p:nvPr/>
        </p:nvCxnSpPr>
        <p:spPr>
          <a:xfrm flipH="1">
            <a:off x="5379011" y="3723068"/>
            <a:ext cx="236444" cy="21439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196131" y="3937460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927651" y="3927838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5" idx="5"/>
            <a:endCxn id="98" idx="0"/>
          </p:cNvCxnSpPr>
          <p:nvPr/>
        </p:nvCxnSpPr>
        <p:spPr>
          <a:xfrm>
            <a:off x="5874087" y="3723068"/>
            <a:ext cx="236444" cy="20477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7" idx="3"/>
            <a:endCxn id="101" idx="0"/>
          </p:cNvCxnSpPr>
          <p:nvPr/>
        </p:nvCxnSpPr>
        <p:spPr>
          <a:xfrm flipH="1">
            <a:off x="5001941" y="4249656"/>
            <a:ext cx="247754" cy="24871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819061" y="4498368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550581" y="4488746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97" idx="5"/>
            <a:endCxn id="102" idx="0"/>
          </p:cNvCxnSpPr>
          <p:nvPr/>
        </p:nvCxnSpPr>
        <p:spPr>
          <a:xfrm>
            <a:off x="5508327" y="4249656"/>
            <a:ext cx="225134" cy="23909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737626" y="3430116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104" idx="3"/>
            <a:endCxn id="107" idx="0"/>
          </p:cNvCxnSpPr>
          <p:nvPr/>
        </p:nvCxnSpPr>
        <p:spPr>
          <a:xfrm flipH="1">
            <a:off x="2554746" y="3742312"/>
            <a:ext cx="236444" cy="21439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371866" y="3956704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03386" y="3947082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4" idx="5"/>
            <a:endCxn id="109" idx="0"/>
          </p:cNvCxnSpPr>
          <p:nvPr/>
        </p:nvCxnSpPr>
        <p:spPr>
          <a:xfrm>
            <a:off x="3049822" y="3742312"/>
            <a:ext cx="236444" cy="20477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9" idx="3"/>
            <a:endCxn id="115" idx="0"/>
          </p:cNvCxnSpPr>
          <p:nvPr/>
        </p:nvCxnSpPr>
        <p:spPr>
          <a:xfrm flipH="1">
            <a:off x="2909196" y="4259278"/>
            <a:ext cx="247754" cy="24871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2726316" y="4507990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457836" y="4498368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>
            <a:stCxn id="109" idx="5"/>
            <a:endCxn id="116" idx="0"/>
          </p:cNvCxnSpPr>
          <p:nvPr/>
        </p:nvCxnSpPr>
        <p:spPr>
          <a:xfrm>
            <a:off x="3415582" y="4259278"/>
            <a:ext cx="225134" cy="23909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403307" y="3430116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>
            <a:stCxn id="136" idx="3"/>
            <a:endCxn id="138" idx="0"/>
          </p:cNvCxnSpPr>
          <p:nvPr/>
        </p:nvCxnSpPr>
        <p:spPr>
          <a:xfrm flipH="1">
            <a:off x="1220427" y="3742312"/>
            <a:ext cx="236444" cy="21439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1037547" y="3956704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769067" y="3947082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>
            <a:stCxn id="136" idx="5"/>
            <a:endCxn id="139" idx="0"/>
          </p:cNvCxnSpPr>
          <p:nvPr/>
        </p:nvCxnSpPr>
        <p:spPr>
          <a:xfrm>
            <a:off x="1715503" y="3742312"/>
            <a:ext cx="236444" cy="20477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8" idx="3"/>
            <a:endCxn id="143" idx="0"/>
          </p:cNvCxnSpPr>
          <p:nvPr/>
        </p:nvCxnSpPr>
        <p:spPr>
          <a:xfrm flipH="1">
            <a:off x="843357" y="4268900"/>
            <a:ext cx="247754" cy="24871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60477" y="4517612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391997" y="4507990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>
            <a:stCxn id="138" idx="5"/>
            <a:endCxn id="144" idx="0"/>
          </p:cNvCxnSpPr>
          <p:nvPr/>
        </p:nvCxnSpPr>
        <p:spPr>
          <a:xfrm>
            <a:off x="1349743" y="4268900"/>
            <a:ext cx="225134" cy="23909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6897588" y="3410871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>
            <a:stCxn id="147" idx="3"/>
            <a:endCxn id="150" idx="0"/>
          </p:cNvCxnSpPr>
          <p:nvPr/>
        </p:nvCxnSpPr>
        <p:spPr>
          <a:xfrm flipH="1">
            <a:off x="6714708" y="3723067"/>
            <a:ext cx="236444" cy="21439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6531828" y="3937459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7263348" y="3927837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>
            <a:stCxn id="147" idx="5"/>
            <a:endCxn id="151" idx="0"/>
          </p:cNvCxnSpPr>
          <p:nvPr/>
        </p:nvCxnSpPr>
        <p:spPr>
          <a:xfrm>
            <a:off x="7209784" y="3723067"/>
            <a:ext cx="236444" cy="20477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51" idx="3"/>
            <a:endCxn id="154" idx="0"/>
          </p:cNvCxnSpPr>
          <p:nvPr/>
        </p:nvCxnSpPr>
        <p:spPr>
          <a:xfrm flipH="1">
            <a:off x="7069158" y="4240033"/>
            <a:ext cx="247754" cy="24871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6886278" y="4488745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617798" y="4479123"/>
            <a:ext cx="365760" cy="3657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151" idx="5"/>
            <a:endCxn id="155" idx="0"/>
          </p:cNvCxnSpPr>
          <p:nvPr/>
        </p:nvCxnSpPr>
        <p:spPr>
          <a:xfrm>
            <a:off x="7575544" y="4240033"/>
            <a:ext cx="225134" cy="23909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076947" y="3962921"/>
            <a:ext cx="60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……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482155" y="2580767"/>
            <a:ext cx="7697172" cy="24556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3086863" y="942821"/>
            <a:ext cx="2421464" cy="2919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3657607" y="942821"/>
            <a:ext cx="1272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Training data </a:t>
            </a:r>
            <a:r>
              <a:rPr lang="en-US" sz="1200" i="1" dirty="0" smtClean="0">
                <a:latin typeface="Times New Roman"/>
                <a:cs typeface="Times New Roman"/>
              </a:rPr>
              <a:t>D</a:t>
            </a:r>
            <a:endParaRPr lang="en-US" sz="1200" i="1" dirty="0">
              <a:latin typeface="Times New Roman"/>
              <a:cs typeface="Times New Roman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955850" y="2162605"/>
            <a:ext cx="903238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1086765" y="2162606"/>
            <a:ext cx="641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Set </a:t>
            </a:r>
            <a:r>
              <a:rPr lang="en-US" sz="1200" i="1" dirty="0" smtClean="0">
                <a:latin typeface="Times New Roman"/>
                <a:cs typeface="Times New Roman"/>
              </a:rPr>
              <a:t>D</a:t>
            </a:r>
            <a:r>
              <a:rPr lang="en-US" sz="1200" i="1" baseline="-25000" dirty="0" smtClean="0">
                <a:latin typeface="Times New Roman"/>
                <a:cs typeface="Times New Roman"/>
              </a:rPr>
              <a:t>1</a:t>
            </a:r>
            <a:endParaRPr lang="en-US" sz="1200" i="1" baseline="-25000" dirty="0">
              <a:latin typeface="Times New Roman"/>
              <a:cs typeface="Times New Roman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717403" y="2156107"/>
            <a:ext cx="903238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2848319" y="2156108"/>
            <a:ext cx="641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Set </a:t>
            </a:r>
            <a:r>
              <a:rPr lang="en-US" sz="1200" i="1" dirty="0" smtClean="0">
                <a:latin typeface="Times New Roman"/>
                <a:cs typeface="Times New Roman"/>
              </a:rPr>
              <a:t>D</a:t>
            </a:r>
            <a:r>
              <a:rPr lang="en-US" sz="1200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098962" y="2144685"/>
            <a:ext cx="903238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178582" y="2144686"/>
            <a:ext cx="743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S</a:t>
            </a:r>
            <a:r>
              <a:rPr lang="en-US" sz="1200" dirty="0" smtClean="0">
                <a:latin typeface="Arial"/>
                <a:cs typeface="Arial"/>
              </a:rPr>
              <a:t>et </a:t>
            </a:r>
            <a:r>
              <a:rPr lang="en-US" sz="1200" i="1" dirty="0" smtClean="0">
                <a:latin typeface="Times New Roman"/>
                <a:cs typeface="Times New Roman"/>
              </a:rPr>
              <a:t>D</a:t>
            </a:r>
            <a:r>
              <a:rPr lang="en-US" sz="1200" i="1" baseline="-25000" dirty="0" smtClean="0">
                <a:latin typeface="Times New Roman"/>
                <a:cs typeface="Times New Roman"/>
              </a:rPr>
              <a:t>T-</a:t>
            </a:r>
            <a:r>
              <a:rPr lang="en-US" sz="1200" i="1" baseline="-25000" dirty="0" smtClean="0">
                <a:latin typeface="Times New Roman"/>
                <a:cs typeface="Times New Roman"/>
              </a:rPr>
              <a:t>1</a:t>
            </a:r>
            <a:endParaRPr lang="en-US" sz="1200" i="1" baseline="-25000" dirty="0">
              <a:latin typeface="Times New Roman"/>
              <a:cs typeface="Times New Roman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865293" y="2162605"/>
            <a:ext cx="903238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987643" y="2162606"/>
            <a:ext cx="658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Set </a:t>
            </a:r>
            <a:r>
              <a:rPr lang="en-US" sz="1200" i="1" dirty="0" smtClean="0">
                <a:latin typeface="Times New Roman"/>
                <a:cs typeface="Times New Roman"/>
              </a:rPr>
              <a:t>D</a:t>
            </a:r>
            <a:r>
              <a:rPr lang="en-US" sz="1200" i="1" baseline="-25000" dirty="0" smtClean="0">
                <a:latin typeface="Times New Roman"/>
                <a:cs typeface="Times New Roman"/>
              </a:rPr>
              <a:t>T</a:t>
            </a:r>
            <a:endParaRPr lang="en-US" sz="12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72" name="Elbow Connector 171"/>
          <p:cNvCxnSpPr>
            <a:endCxn id="162" idx="0"/>
          </p:cNvCxnSpPr>
          <p:nvPr/>
        </p:nvCxnSpPr>
        <p:spPr>
          <a:xfrm rot="10800000" flipV="1">
            <a:off x="1407469" y="1909317"/>
            <a:ext cx="1761554" cy="253288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endCxn id="164" idx="0"/>
          </p:cNvCxnSpPr>
          <p:nvPr/>
        </p:nvCxnSpPr>
        <p:spPr>
          <a:xfrm rot="10800000" flipV="1">
            <a:off x="3169023" y="1909315"/>
            <a:ext cx="1128573" cy="246792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59" idx="2"/>
            <a:endCxn id="166" idx="0"/>
          </p:cNvCxnSpPr>
          <p:nvPr/>
        </p:nvCxnSpPr>
        <p:spPr>
          <a:xfrm rot="16200000" flipH="1">
            <a:off x="4469117" y="1063220"/>
            <a:ext cx="909943" cy="1252986"/>
          </a:xfrm>
          <a:prstGeom prst="bentConnector3">
            <a:avLst>
              <a:gd name="adj1" fmla="val 74321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>
            <a:off x="5540731" y="1909320"/>
            <a:ext cx="1755021" cy="253291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194972" y="1341077"/>
            <a:ext cx="2192641" cy="461665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Sample </a:t>
            </a:r>
            <a:r>
              <a:rPr lang="en-US" sz="1200" i="1" dirty="0" smtClean="0">
                <a:latin typeface="Times New Roman"/>
                <a:cs typeface="Times New Roman"/>
              </a:rPr>
              <a:t>D </a:t>
            </a:r>
            <a:r>
              <a:rPr lang="en-US" sz="1200" dirty="0" smtClean="0">
                <a:latin typeface="Arial"/>
                <a:cs typeface="Arial"/>
              </a:rPr>
              <a:t>with </a:t>
            </a:r>
            <a:r>
              <a:rPr lang="en-US" sz="1200" dirty="0" smtClean="0">
                <a:latin typeface="Arial"/>
                <a:cs typeface="Arial"/>
              </a:rPr>
              <a:t>replacement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(Bootstrap)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424888" y="2659358"/>
            <a:ext cx="68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Times New Roman"/>
                <a:cs typeface="Times New Roman"/>
              </a:rPr>
              <a:t>T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trees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726316" y="2639024"/>
            <a:ext cx="3147771" cy="3036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3756388" y="2639024"/>
            <a:ext cx="116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Feature Set </a:t>
            </a:r>
            <a:r>
              <a:rPr lang="en-US" sz="1200" i="1" dirty="0" smtClean="0">
                <a:latin typeface="Times New Roman"/>
                <a:cs typeface="Times New Roman"/>
              </a:rPr>
              <a:t>F</a:t>
            </a:r>
            <a:endParaRPr lang="en-US" sz="1200" i="1" dirty="0"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712824" y="2949509"/>
            <a:ext cx="3161264" cy="276999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Sample </a:t>
            </a:r>
            <a:r>
              <a:rPr lang="en-US" sz="1200" i="1" dirty="0">
                <a:latin typeface="Times New Roman"/>
                <a:cs typeface="Times New Roman"/>
              </a:rPr>
              <a:t>F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without replacement at each </a:t>
            </a:r>
            <a:r>
              <a:rPr lang="en-US" sz="1200" dirty="0" smtClean="0">
                <a:latin typeface="Arial"/>
                <a:cs typeface="Arial"/>
              </a:rPr>
              <a:t>node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023" y="854059"/>
            <a:ext cx="7772400" cy="42497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7844394" y="2812878"/>
            <a:ext cx="1318199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Learning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52023" y="5180756"/>
            <a:ext cx="7772400" cy="164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 rot="16200000">
            <a:off x="7868450" y="5829340"/>
            <a:ext cx="1270090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Inference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513825" y="5204481"/>
            <a:ext cx="1698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Given a new sample </a:t>
            </a:r>
            <a:r>
              <a:rPr lang="en-US" sz="1200" b="1" dirty="0" smtClean="0">
                <a:latin typeface="Times New Roman"/>
                <a:cs typeface="Times New Roman"/>
              </a:rPr>
              <a:t>x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955851" y="5509471"/>
            <a:ext cx="903238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1270204" y="5509472"/>
            <a:ext cx="27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+</a:t>
            </a:r>
            <a:endParaRPr lang="en-US" sz="1200" baseline="-25000" dirty="0">
              <a:latin typeface="Times New Roman"/>
              <a:cs typeface="Times New Roman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712823" y="5523372"/>
            <a:ext cx="903238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3027176" y="5523373"/>
            <a:ext cx="27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+</a:t>
            </a:r>
            <a:endParaRPr lang="en-US" sz="1200" baseline="-25000" dirty="0">
              <a:latin typeface="Times New Roman"/>
              <a:cs typeface="Times New Roman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098962" y="5509472"/>
            <a:ext cx="903238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432626" y="5509473"/>
            <a:ext cx="235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-</a:t>
            </a:r>
            <a:endParaRPr lang="en-US" sz="1200" baseline="-25000" dirty="0">
              <a:latin typeface="Times New Roman"/>
              <a:cs typeface="Times New Roman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67000" y="5506393"/>
            <a:ext cx="903238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7181353" y="5506394"/>
            <a:ext cx="27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+</a:t>
            </a:r>
            <a:endParaRPr lang="en-US" sz="1200" baseline="-25000" dirty="0">
              <a:latin typeface="Times New Roman"/>
              <a:cs typeface="Times New Roman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076947" y="5431805"/>
            <a:ext cx="60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……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3080560" y="6477219"/>
            <a:ext cx="2421464" cy="2919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4160329" y="6477219"/>
            <a:ext cx="27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+</a:t>
            </a:r>
            <a:endParaRPr lang="en-US" sz="1200" dirty="0">
              <a:latin typeface="Times New Roman"/>
              <a:cs typeface="Times New Roman"/>
            </a:endParaRPr>
          </a:p>
        </p:txBody>
      </p:sp>
      <p:cxnSp>
        <p:nvCxnSpPr>
          <p:cNvPr id="199" name="Elbow Connector 198"/>
          <p:cNvCxnSpPr>
            <a:stCxn id="190" idx="2"/>
            <a:endCxn id="197" idx="0"/>
          </p:cNvCxnSpPr>
          <p:nvPr/>
        </p:nvCxnSpPr>
        <p:spPr>
          <a:xfrm rot="16200000" flipH="1">
            <a:off x="3389443" y="5575370"/>
            <a:ext cx="676848" cy="1126850"/>
          </a:xfrm>
          <a:prstGeom prst="bentConnector3">
            <a:avLst>
              <a:gd name="adj1" fmla="val 31519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88" idx="2"/>
            <a:endCxn id="197" idx="0"/>
          </p:cNvCxnSpPr>
          <p:nvPr/>
        </p:nvCxnSpPr>
        <p:spPr>
          <a:xfrm rot="16200000" flipH="1">
            <a:off x="2504007" y="4689933"/>
            <a:ext cx="690749" cy="2883822"/>
          </a:xfrm>
          <a:prstGeom prst="bentConnector3">
            <a:avLst>
              <a:gd name="adj1" fmla="val 3328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192" idx="2"/>
            <a:endCxn id="197" idx="0"/>
          </p:cNvCxnSpPr>
          <p:nvPr/>
        </p:nvCxnSpPr>
        <p:spPr>
          <a:xfrm rot="5400000">
            <a:off x="4575563" y="5502201"/>
            <a:ext cx="690748" cy="1259289"/>
          </a:xfrm>
          <a:prstGeom prst="bentConnector3">
            <a:avLst>
              <a:gd name="adj1" fmla="val 3328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94" idx="2"/>
            <a:endCxn id="197" idx="0"/>
          </p:cNvCxnSpPr>
          <p:nvPr/>
        </p:nvCxnSpPr>
        <p:spPr>
          <a:xfrm rot="5400000">
            <a:off x="5458043" y="4616642"/>
            <a:ext cx="693827" cy="3027327"/>
          </a:xfrm>
          <a:prstGeom prst="bentConnector3">
            <a:avLst>
              <a:gd name="adj1" fmla="val 33359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344286" y="6071002"/>
            <a:ext cx="1906619" cy="276999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Majority vote</a:t>
            </a:r>
          </a:p>
        </p:txBody>
      </p:sp>
      <p:cxnSp>
        <p:nvCxnSpPr>
          <p:cNvPr id="204" name="Straight Connector 203"/>
          <p:cNvCxnSpPr>
            <a:endCxn id="189" idx="0"/>
          </p:cNvCxnSpPr>
          <p:nvPr/>
        </p:nvCxnSpPr>
        <p:spPr>
          <a:xfrm>
            <a:off x="1407471" y="5204481"/>
            <a:ext cx="0" cy="30499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endCxn id="190" idx="0"/>
          </p:cNvCxnSpPr>
          <p:nvPr/>
        </p:nvCxnSpPr>
        <p:spPr>
          <a:xfrm>
            <a:off x="3156950" y="5204385"/>
            <a:ext cx="7492" cy="31898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92" idx="0"/>
          </p:cNvCxnSpPr>
          <p:nvPr/>
        </p:nvCxnSpPr>
        <p:spPr>
          <a:xfrm flipH="1">
            <a:off x="5550581" y="5204385"/>
            <a:ext cx="1" cy="30508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194" idx="0"/>
          </p:cNvCxnSpPr>
          <p:nvPr/>
        </p:nvCxnSpPr>
        <p:spPr>
          <a:xfrm>
            <a:off x="7316912" y="5204481"/>
            <a:ext cx="1707" cy="30191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4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751"/>
          </a:xfrm>
          <a:solidFill>
            <a:srgbClr val="D9D9D9"/>
          </a:solidFill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latin typeface="Arial"/>
                <a:cs typeface="Arial"/>
              </a:rPr>
              <a:t>Linear SVM: </a:t>
            </a:r>
            <a:r>
              <a:rPr lang="en-US" sz="1800" dirty="0" smtClean="0">
                <a:latin typeface="Arial"/>
                <a:cs typeface="Arial"/>
              </a:rPr>
              <a:t>Representation, Learning and Inference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7" name="Picture 6" descr="linear_svm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22" y="1806976"/>
            <a:ext cx="2743200" cy="835819"/>
          </a:xfrm>
          <a:prstGeom prst="rect">
            <a:avLst/>
          </a:prstGeom>
        </p:spPr>
      </p:pic>
      <p:pic>
        <p:nvPicPr>
          <p:cNvPr id="8" name="Picture 7" descr="linear_svm_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22" y="3497626"/>
            <a:ext cx="2743200" cy="324678"/>
          </a:xfrm>
          <a:prstGeom prst="rect">
            <a:avLst/>
          </a:prstGeom>
        </p:spPr>
      </p:pic>
      <p:pic>
        <p:nvPicPr>
          <p:cNvPr id="9" name="Picture 8" descr="linear_svm_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22" y="3968937"/>
            <a:ext cx="2011680" cy="3030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9654" y="3084108"/>
            <a:ext cx="2504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s</a:t>
            </a:r>
            <a:r>
              <a:rPr lang="en-US" sz="1600" i="1" dirty="0" smtClean="0">
                <a:latin typeface="Arial"/>
                <a:cs typeface="Arial"/>
              </a:rPr>
              <a:t>ubject to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9654" y="1412636"/>
            <a:ext cx="2504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Objective function: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9654" y="4443267"/>
            <a:ext cx="2504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Given a new point     ,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3" name="Picture 12" descr="bold_x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65" y="4580802"/>
            <a:ext cx="137160" cy="118458"/>
          </a:xfrm>
          <a:prstGeom prst="rect">
            <a:avLst/>
          </a:prstGeom>
        </p:spPr>
      </p:pic>
      <p:pic>
        <p:nvPicPr>
          <p:cNvPr id="14" name="Picture 13" descr="linear_svm_4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76" y="4968250"/>
            <a:ext cx="1828800" cy="3005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46424" y="4881497"/>
            <a:ext cx="2421464" cy="50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gn_func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24" y="5452929"/>
            <a:ext cx="2286000" cy="736169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998858" y="2813789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567536" y="3248411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27369" y="2722067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47353" y="3503769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400885" y="2405977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27369" y="3767699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5083" y="3384226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10297" y="4177970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298491" y="2222533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30793" y="2630345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74086" y="3292504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74983" y="4361414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31903" y="3584255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26864" y="3767699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55514" y="4564978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07787" y="2973245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9257" y="4977453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711253" y="4177970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42208" y="3156689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51112" y="4977453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39174" y="1855645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345992" y="3994526"/>
            <a:ext cx="176389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53222" y="3981403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26864" y="4553151"/>
            <a:ext cx="176389" cy="183444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52" idx="2"/>
          </p:cNvCxnSpPr>
          <p:nvPr/>
        </p:nvCxnSpPr>
        <p:spPr>
          <a:xfrm flipH="1">
            <a:off x="1567537" y="1952638"/>
            <a:ext cx="2407930" cy="36419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9087" y="1188125"/>
            <a:ext cx="2724365" cy="412057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075083" y="1750796"/>
            <a:ext cx="2724365" cy="412057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468942" y="1620088"/>
            <a:ext cx="994945" cy="679794"/>
          </a:xfrm>
          <a:prstGeom prst="line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014951">
            <a:off x="3559185" y="1698756"/>
            <a:ext cx="98578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margin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53" name="Straight Connector 52"/>
          <p:cNvCxnSpPr>
            <a:endCxn id="34" idx="5"/>
          </p:cNvCxnSpPr>
          <p:nvPr/>
        </p:nvCxnSpPr>
        <p:spPr>
          <a:xfrm flipH="1" flipV="1">
            <a:off x="3324643" y="3449083"/>
            <a:ext cx="202221" cy="135172"/>
          </a:xfrm>
          <a:prstGeom prst="line">
            <a:avLst/>
          </a:pr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1" idx="1"/>
          </p:cNvCxnSpPr>
          <p:nvPr/>
        </p:nvCxnSpPr>
        <p:spPr>
          <a:xfrm>
            <a:off x="1953201" y="3994526"/>
            <a:ext cx="282928" cy="210309"/>
          </a:xfrm>
          <a:prstGeom prst="line">
            <a:avLst/>
          </a:pr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8944" y="3767699"/>
            <a:ext cx="119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support vector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56" name="Straight Connector 55"/>
          <p:cNvCxnSpPr>
            <a:stCxn id="55" idx="3"/>
            <a:endCxn id="29" idx="2"/>
          </p:cNvCxnSpPr>
          <p:nvPr/>
        </p:nvCxnSpPr>
        <p:spPr>
          <a:xfrm flipV="1">
            <a:off x="1302424" y="3859421"/>
            <a:ext cx="624945" cy="46778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linear_svm_eq_2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55800">
            <a:off x="748129" y="4707862"/>
            <a:ext cx="914400" cy="167951"/>
          </a:xfrm>
          <a:prstGeom prst="rect">
            <a:avLst/>
          </a:prstGeom>
        </p:spPr>
      </p:pic>
      <p:pic>
        <p:nvPicPr>
          <p:cNvPr id="58" name="Picture 57" descr="linear_svm_eq_1.gif"/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74985">
            <a:off x="1239489" y="4994116"/>
            <a:ext cx="914400" cy="166255"/>
          </a:xfrm>
          <a:prstGeom prst="rect">
            <a:avLst/>
          </a:prstGeom>
        </p:spPr>
      </p:pic>
      <p:pic>
        <p:nvPicPr>
          <p:cNvPr id="59" name="Picture 58" descr="linear_svm_eq_3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62391">
            <a:off x="1716222" y="5237031"/>
            <a:ext cx="1097280" cy="176349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 flipH="1" flipV="1">
            <a:off x="3783452" y="2299882"/>
            <a:ext cx="417274" cy="289539"/>
          </a:xfrm>
          <a:prstGeom prst="line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1_w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854">
            <a:off x="3766159" y="2455836"/>
            <a:ext cx="274320" cy="320040"/>
          </a:xfrm>
          <a:prstGeom prst="rect">
            <a:avLst/>
          </a:prstGeom>
        </p:spPr>
      </p:pic>
      <p:pic>
        <p:nvPicPr>
          <p:cNvPr id="62" name="Picture 61" descr="i_w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832">
            <a:off x="3169721" y="3554392"/>
            <a:ext cx="274320" cy="320040"/>
          </a:xfrm>
          <a:prstGeom prst="rect">
            <a:avLst/>
          </a:prstGeom>
        </p:spPr>
      </p:pic>
      <p:pic>
        <p:nvPicPr>
          <p:cNvPr id="63" name="Picture 62" descr="j_w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871">
            <a:off x="2133283" y="3791124"/>
            <a:ext cx="274320" cy="32004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343172" y="3385078"/>
            <a:ext cx="58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slack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65" name="Straight Connector 64"/>
          <p:cNvCxnSpPr>
            <a:endCxn id="63" idx="0"/>
          </p:cNvCxnSpPr>
          <p:nvPr/>
        </p:nvCxnSpPr>
        <p:spPr>
          <a:xfrm flipH="1">
            <a:off x="2362983" y="3638282"/>
            <a:ext cx="111899" cy="182314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1"/>
          </p:cNvCxnSpPr>
          <p:nvPr/>
        </p:nvCxnSpPr>
        <p:spPr>
          <a:xfrm>
            <a:off x="2812112" y="3567670"/>
            <a:ext cx="380677" cy="70612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4465" y="1806976"/>
            <a:ext cx="1312335" cy="864174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374465" y="2660416"/>
            <a:ext cx="1312335" cy="246221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Slack penalty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245575" y="1806976"/>
            <a:ext cx="894671" cy="864174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245575" y="2660416"/>
            <a:ext cx="894672" cy="246221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Margin size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562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9"/>
          <p:cNvSpPr txBox="1">
            <a:spLocks/>
          </p:cNvSpPr>
          <p:nvPr/>
        </p:nvSpPr>
        <p:spPr>
          <a:xfrm>
            <a:off x="457200" y="274638"/>
            <a:ext cx="8229600" cy="536751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smtClean="0">
                <a:latin typeface="Arial"/>
                <a:cs typeface="Arial"/>
              </a:rPr>
              <a:t>Kernel SVM: </a:t>
            </a:r>
            <a:r>
              <a:rPr lang="en-US" sz="1800" dirty="0" smtClean="0">
                <a:latin typeface="Arial"/>
                <a:cs typeface="Arial"/>
              </a:rPr>
              <a:t>Representation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5" name="Picture 4" descr="svm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1087234"/>
            <a:ext cx="7315200" cy="3306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7223" y="4400896"/>
            <a:ext cx="2504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(Image from </a:t>
            </a:r>
            <a:r>
              <a:rPr lang="en-US" sz="1600" dirty="0" smtClean="0">
                <a:latin typeface="Arial"/>
                <a:cs typeface="Arial"/>
                <a:hlinkClick r:id="rId3"/>
              </a:rPr>
              <a:t>Wikipedia</a:t>
            </a:r>
            <a:r>
              <a:rPr lang="en-US" sz="1600" dirty="0" smtClean="0"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7" name="Picture 6" descr="kernel_svm_1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5239134"/>
            <a:ext cx="2286000" cy="256190"/>
          </a:xfrm>
          <a:prstGeom prst="rect">
            <a:avLst/>
          </a:prstGeom>
        </p:spPr>
      </p:pic>
      <p:pic>
        <p:nvPicPr>
          <p:cNvPr id="9" name="Picture 8" descr="kernel_linear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91" y="4853082"/>
            <a:ext cx="1828800" cy="270295"/>
          </a:xfrm>
          <a:prstGeom prst="rect">
            <a:avLst/>
          </a:prstGeom>
        </p:spPr>
      </p:pic>
      <p:pic>
        <p:nvPicPr>
          <p:cNvPr id="10" name="Picture 9" descr="kernel_rbf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91" y="5207687"/>
            <a:ext cx="2286000" cy="343759"/>
          </a:xfrm>
          <a:prstGeom prst="rect">
            <a:avLst/>
          </a:prstGeom>
        </p:spPr>
      </p:pic>
      <p:pic>
        <p:nvPicPr>
          <p:cNvPr id="11" name="Picture 10" descr="kernel_poly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91" y="5686894"/>
            <a:ext cx="2743200" cy="295154"/>
          </a:xfrm>
          <a:prstGeom prst="rect">
            <a:avLst/>
          </a:prstGeom>
        </p:spPr>
      </p:pic>
      <p:pic>
        <p:nvPicPr>
          <p:cNvPr id="12" name="Picture 11" descr="kernel_sigmoid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91" y="6136217"/>
            <a:ext cx="3108960" cy="2746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21590" y="4775909"/>
            <a:ext cx="1147715" cy="307777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linear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1590" y="5212892"/>
            <a:ext cx="1147715" cy="307777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RBF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1590" y="5633028"/>
            <a:ext cx="1147715" cy="307777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polynomial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21590" y="6067451"/>
            <a:ext cx="1147715" cy="307777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sigmoid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17" name="Picture 16" descr="kernel_svm_2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5593739"/>
            <a:ext cx="2743200" cy="30992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139310" y="4654282"/>
            <a:ext cx="4547490" cy="18789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427</Words>
  <Application>Microsoft Macintosh PowerPoint</Application>
  <PresentationFormat>On-screen Show (4:3)</PresentationFormat>
  <Paragraphs>188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Logistic Regression: Representations and Inference</vt:lpstr>
      <vt:lpstr>PowerPoint Presentation</vt:lpstr>
      <vt:lpstr>PowerPoint Presentation</vt:lpstr>
      <vt:lpstr>Logistic Regression &amp; Neural Network: Activation Functions</vt:lpstr>
      <vt:lpstr>Logistic Regression &amp; Neural Network: Learning</vt:lpstr>
      <vt:lpstr>Decision Tree: Representation, Learning and Inference</vt:lpstr>
      <vt:lpstr>Random Forest: Representation, Learning and Inference</vt:lpstr>
      <vt:lpstr>Linear SVM: Representation, Learning and Inference</vt:lpstr>
      <vt:lpstr>PowerPoint Presentation</vt:lpstr>
      <vt:lpstr>K-Nearest Neighbors: Representation, Learning and Inference</vt:lpstr>
      <vt:lpstr>Naïve Bayes: Representation and Inference</vt:lpstr>
      <vt:lpstr>Naïve Bayes: Learning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Fangzhou Mu</dc:creator>
  <cp:lastModifiedBy>Fangzhou Mu</cp:lastModifiedBy>
  <cp:revision>122</cp:revision>
  <dcterms:created xsi:type="dcterms:W3CDTF">2018-08-06T21:32:06Z</dcterms:created>
  <dcterms:modified xsi:type="dcterms:W3CDTF">2018-08-09T21:42:44Z</dcterms:modified>
</cp:coreProperties>
</file>