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0" r:id="rId2"/>
    <p:sldId id="261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DF8"/>
    <a:srgbClr val="FEF5E4"/>
    <a:srgbClr val="65A0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82"/>
    <p:restoredTop sz="94648"/>
  </p:normalViewPr>
  <p:slideViewPr>
    <p:cSldViewPr snapToGrid="0" snapToObjects="1">
      <p:cViewPr>
        <p:scale>
          <a:sx n="163" d="100"/>
          <a:sy n="163" d="100"/>
        </p:scale>
        <p:origin x="176" y="-5824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471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C41A6-8CB8-2CB2-E3D9-FD0E7F3AD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C8A49E-5894-34FE-38E0-47CE2CA192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5304B4-EA4B-601E-4E72-23BF31D5AD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711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2.jpe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hyperlink" Target="edu.nl/pa78a" TargetMode="External"/><Relationship Id="rId11" Type="http://schemas.openxmlformats.org/officeDocument/2006/relationships/image" Target="../media/image6.svg"/><Relationship Id="rId5" Type="http://schemas.openxmlformats.org/officeDocument/2006/relationships/hyperlink" Target="http://rbanism.org/" TargetMode="External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19" Type="http://schemas.openxmlformats.org/officeDocument/2006/relationships/image" Target="../media/image14.png"/><Relationship Id="rId4" Type="http://schemas.openxmlformats.org/officeDocument/2006/relationships/hyperlink" Target="mailto:rbanism@tudelft.nl" TargetMode="External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2.jpeg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15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hyperlink" Target="edu.nl/pa78a" TargetMode="External"/><Relationship Id="rId11" Type="http://schemas.openxmlformats.org/officeDocument/2006/relationships/image" Target="../media/image17.jpeg"/><Relationship Id="rId5" Type="http://schemas.openxmlformats.org/officeDocument/2006/relationships/hyperlink" Target="http://rbanism.org/" TargetMode="External"/><Relationship Id="rId10" Type="http://schemas.openxmlformats.org/officeDocument/2006/relationships/image" Target="../media/image16.png"/><Relationship Id="rId4" Type="http://schemas.openxmlformats.org/officeDocument/2006/relationships/hyperlink" Target="mailto:rbanism@tudelft.nl" TargetMode="Externa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0" y="361177"/>
            <a:ext cx="13399781" cy="80334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r>
              <a:rPr lang="en-US" sz="4000" dirty="0"/>
              <a:t>Geospatial Data Carpentry Workshop for Urbanism: : </a:t>
            </a:r>
            <a:r>
              <a:rPr lang="en-US"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CHEATSHEET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>
                <a:hlinkClick r:id="rId3"/>
              </a:rPr>
              <a:t>CC BY SA</a:t>
            </a:r>
            <a:r>
              <a:rPr dirty="0"/>
              <a:t> </a:t>
            </a:r>
            <a:r>
              <a:rPr lang="en-US" dirty="0"/>
              <a:t>• </a:t>
            </a:r>
            <a:r>
              <a:rPr lang="en-US" dirty="0" err="1"/>
              <a:t>Rbanism</a:t>
            </a:r>
            <a:r>
              <a:rPr lang="en-US" dirty="0"/>
              <a:t> community </a:t>
            </a:r>
            <a:r>
              <a:rPr dirty="0"/>
              <a:t>•  </a:t>
            </a:r>
            <a:r>
              <a:rPr lang="en-US" dirty="0">
                <a:hlinkClick r:id="rId4"/>
              </a:rPr>
              <a:t>rbanism@tudelft.nl</a:t>
            </a:r>
            <a:r>
              <a:rPr lang="en-US" dirty="0"/>
              <a:t> </a:t>
            </a:r>
            <a:r>
              <a:rPr dirty="0"/>
              <a:t>• </a:t>
            </a:r>
            <a:r>
              <a:rPr lang="en-US" dirty="0"/>
              <a:t> TU Delft Library • </a:t>
            </a:r>
            <a:r>
              <a:rPr lang="en-US" dirty="0">
                <a:hlinkClick r:id="rId5"/>
              </a:rPr>
              <a:t>Rbanism.org</a:t>
            </a:r>
            <a:r>
              <a:rPr lang="en-US" dirty="0"/>
              <a:t> </a:t>
            </a:r>
            <a:r>
              <a:rPr dirty="0"/>
              <a:t>•  Learn more at 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  <a:hlinkClick r:id="rId6"/>
              </a:rPr>
              <a:t>edu.nl/pa78a</a:t>
            </a:r>
            <a:r>
              <a:rPr lang="en-US" dirty="0"/>
              <a:t> •</a:t>
            </a:r>
            <a:r>
              <a:rPr dirty="0"/>
              <a:t>  </a:t>
            </a:r>
            <a:r>
              <a:rPr lang="en-US" dirty="0"/>
              <a:t>Workshop</a:t>
            </a:r>
            <a:r>
              <a:rPr dirty="0"/>
              <a:t> version  </a:t>
            </a:r>
            <a:r>
              <a:rPr lang="en-US" dirty="0"/>
              <a:t>beta</a:t>
            </a:r>
            <a:r>
              <a:rPr dirty="0"/>
              <a:t> •  Updated: </a:t>
            </a:r>
            <a:r>
              <a:rPr lang="en-US" dirty="0"/>
              <a:t>2025-02</a:t>
            </a:r>
            <a:endParaRPr dirty="0"/>
          </a:p>
        </p:txBody>
      </p:sp>
      <p:pic>
        <p:nvPicPr>
          <p:cNvPr id="137" name="Picture 136" descr="A logo with colorful lines&#10;&#10;AI-generated content may be incorrect.">
            <a:extLst>
              <a:ext uri="{FF2B5EF4-FFF2-40B4-BE49-F238E27FC236}">
                <a16:creationId xmlns:a16="http://schemas.microsoft.com/office/drawing/2014/main" id="{4D5A7432-B61A-5080-1914-C4FCCD8E46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00" y="9673495"/>
            <a:ext cx="1804178" cy="1028022"/>
          </a:xfrm>
          <a:prstGeom prst="rect">
            <a:avLst/>
          </a:prstGeom>
        </p:spPr>
      </p:pic>
      <p:sp>
        <p:nvSpPr>
          <p:cNvPr id="193" name="Useful Elements">
            <a:extLst>
              <a:ext uri="{FF2B5EF4-FFF2-40B4-BE49-F238E27FC236}">
                <a16:creationId xmlns:a16="http://schemas.microsoft.com/office/drawing/2014/main" id="{8F20237E-737E-DBED-5408-5FBCE32EFFAC}"/>
              </a:ext>
            </a:extLst>
          </p:cNvPr>
          <p:cNvSpPr txBox="1"/>
          <p:nvPr/>
        </p:nvSpPr>
        <p:spPr>
          <a:xfrm>
            <a:off x="10411370" y="1265085"/>
            <a:ext cx="1562928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Vector data</a:t>
            </a:r>
            <a:endParaRPr dirty="0"/>
          </a:p>
        </p:txBody>
      </p:sp>
      <p:sp>
        <p:nvSpPr>
          <p:cNvPr id="194" name="Line">
            <a:extLst>
              <a:ext uri="{FF2B5EF4-FFF2-40B4-BE49-F238E27FC236}">
                <a16:creationId xmlns:a16="http://schemas.microsoft.com/office/drawing/2014/main" id="{E26818A7-893E-8184-7CFF-253B3B0B63AF}"/>
              </a:ext>
            </a:extLst>
          </p:cNvPr>
          <p:cNvSpPr/>
          <p:nvPr/>
        </p:nvSpPr>
        <p:spPr>
          <a:xfrm>
            <a:off x="10384282" y="1217208"/>
            <a:ext cx="2128270" cy="22474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6" name="Rounded Rectangular Callout 195">
            <a:extLst>
              <a:ext uri="{FF2B5EF4-FFF2-40B4-BE49-F238E27FC236}">
                <a16:creationId xmlns:a16="http://schemas.microsoft.com/office/drawing/2014/main" id="{4D91F4AA-73D9-F342-020E-27F07BEDB8B8}"/>
              </a:ext>
            </a:extLst>
          </p:cNvPr>
          <p:cNvSpPr/>
          <p:nvPr/>
        </p:nvSpPr>
        <p:spPr>
          <a:xfrm>
            <a:off x="10411370" y="3731622"/>
            <a:ext cx="1401835" cy="530552"/>
          </a:xfrm>
          <a:prstGeom prst="wedgeRoundRectCallout">
            <a:avLst>
              <a:gd name="adj1" fmla="val -34956"/>
              <a:gd name="adj2" fmla="val -65473"/>
              <a:gd name="adj3" fmla="val 16667"/>
            </a:avLst>
          </a:prstGeom>
          <a:solidFill>
            <a:srgbClr val="65A0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Long output with all CRS info</a:t>
            </a:r>
          </a:p>
        </p:txBody>
      </p:sp>
      <p:pic>
        <p:nvPicPr>
          <p:cNvPr id="199" name="tibble.png">
            <a:extLst>
              <a:ext uri="{FF2B5EF4-FFF2-40B4-BE49-F238E27FC236}">
                <a16:creationId xmlns:a16="http://schemas.microsoft.com/office/drawing/2014/main" id="{8A56532C-62C6-A07A-7D99-1D44A45ECD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43597" y="1581945"/>
            <a:ext cx="799609" cy="799609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5B471DBE-2FF6-F02D-CFE2-16E7AF53B671}"/>
              </a:ext>
            </a:extLst>
          </p:cNvPr>
          <p:cNvSpPr txBox="1"/>
          <p:nvPr/>
        </p:nvSpPr>
        <p:spPr>
          <a:xfrm>
            <a:off x="10369660" y="2151360"/>
            <a:ext cx="2333727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st_read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dsn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, layer, ...) Read file or database vector dataset as a sf object</a:t>
            </a:r>
            <a:endParaRPr dirty="0">
              <a:latin typeface="+mn-lt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3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27A4C801-2710-2ECC-4269-F94A0A75E631}"/>
              </a:ext>
            </a:extLst>
          </p:cNvPr>
          <p:cNvSpPr txBox="1"/>
          <p:nvPr/>
        </p:nvSpPr>
        <p:spPr>
          <a:xfrm>
            <a:off x="10369660" y="2767429"/>
            <a:ext cx="3207385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st_geometry_type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(x,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by_geometry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= TRUE) Return the geometry type of an object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4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3A051D92-C40A-0348-D808-A39D0768E28C}"/>
              </a:ext>
            </a:extLst>
          </p:cNvPr>
          <p:cNvSpPr txBox="1"/>
          <p:nvPr/>
        </p:nvSpPr>
        <p:spPr>
          <a:xfrm>
            <a:off x="10369660" y="3270253"/>
            <a:ext cx="3207385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st_crs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(x, …) Set or retrieve coordinate reference system (CRS) from an sf object</a:t>
            </a:r>
          </a:p>
        </p:txBody>
      </p:sp>
      <p:sp>
        <p:nvSpPr>
          <p:cNvPr id="205" name="dplyr::lag() - Offset elements by 1…">
            <a:extLst>
              <a:ext uri="{FF2B5EF4-FFF2-40B4-BE49-F238E27FC236}">
                <a16:creationId xmlns:a16="http://schemas.microsoft.com/office/drawing/2014/main" id="{FE2955A6-6E6C-C7A2-9B0B-E80BB81744EC}"/>
              </a:ext>
            </a:extLst>
          </p:cNvPr>
          <p:cNvSpPr txBox="1"/>
          <p:nvPr/>
        </p:nvSpPr>
        <p:spPr>
          <a:xfrm>
            <a:off x="10795903" y="4319148"/>
            <a:ext cx="2354898" cy="535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st_crs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(x, …)$Name </a:t>
            </a:r>
            <a:r>
              <a:rPr lang="en-US" dirty="0"/>
              <a:t>–</a:t>
            </a:r>
            <a:r>
              <a:rPr dirty="0"/>
              <a:t> </a:t>
            </a:r>
            <a:r>
              <a:rPr lang="en-US" dirty="0"/>
              <a:t>Get CRS name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st_crs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(x, …)$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epsg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dirty="0"/>
              <a:t>–</a:t>
            </a:r>
            <a:r>
              <a:rPr dirty="0"/>
              <a:t> </a:t>
            </a:r>
            <a:r>
              <a:rPr lang="en-US" dirty="0"/>
              <a:t>Get EPSG code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209" name="Rounded Rectangular Callout 208">
            <a:extLst>
              <a:ext uri="{FF2B5EF4-FFF2-40B4-BE49-F238E27FC236}">
                <a16:creationId xmlns:a16="http://schemas.microsoft.com/office/drawing/2014/main" id="{7F29CA34-063F-7E97-64CB-DB5379CB9B68}"/>
              </a:ext>
            </a:extLst>
          </p:cNvPr>
          <p:cNvSpPr/>
          <p:nvPr/>
        </p:nvSpPr>
        <p:spPr>
          <a:xfrm>
            <a:off x="11898558" y="3731622"/>
            <a:ext cx="1565396" cy="530552"/>
          </a:xfrm>
          <a:prstGeom prst="wedgeRoundRectCallout">
            <a:avLst>
              <a:gd name="adj1" fmla="val -41997"/>
              <a:gd name="adj2" fmla="val 63704"/>
              <a:gd name="adj3" fmla="val 16667"/>
            </a:avLst>
          </a:prstGeom>
          <a:solidFill>
            <a:srgbClr val="65A0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Short output with specific parts of CRS</a:t>
            </a:r>
          </a:p>
        </p:txBody>
      </p:sp>
      <p:sp>
        <p:nvSpPr>
          <p:cNvPr id="210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8C0DE41A-7BAA-D375-4692-1B3FB9350739}"/>
              </a:ext>
            </a:extLst>
          </p:cNvPr>
          <p:cNvSpPr txBox="1"/>
          <p:nvPr/>
        </p:nvSpPr>
        <p:spPr>
          <a:xfrm>
            <a:off x="10369660" y="4713470"/>
            <a:ext cx="3207385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st_bbox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(obj, ...) Return bounding box of an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sf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object as an object of class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bbox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with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xmin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ymin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xmax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ymax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values</a:t>
            </a:r>
          </a:p>
        </p:txBody>
      </p:sp>
      <p:sp>
        <p:nvSpPr>
          <p:cNvPr id="216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D33437FF-E66A-0384-617A-9CE53F0BD8A6}"/>
              </a:ext>
            </a:extLst>
          </p:cNvPr>
          <p:cNvSpPr txBox="1"/>
          <p:nvPr/>
        </p:nvSpPr>
        <p:spPr>
          <a:xfrm>
            <a:off x="10369660" y="5391398"/>
            <a:ext cx="3207385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st_transform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(x,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crs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, ...) Convert coordinates of an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sf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,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sfc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,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sfg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 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or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bbox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object</a:t>
            </a:r>
          </a:p>
        </p:txBody>
      </p:sp>
      <p:sp>
        <p:nvSpPr>
          <p:cNvPr id="217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990E5979-CD22-EA39-9658-9E5F29A99559}"/>
              </a:ext>
            </a:extLst>
          </p:cNvPr>
          <p:cNvSpPr txBox="1"/>
          <p:nvPr/>
        </p:nvSpPr>
        <p:spPr>
          <a:xfrm>
            <a:off x="10369660" y="5859406"/>
            <a:ext cx="3207385" cy="775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st_length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(x, ...) Compute the length of a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LINESTRING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or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MULTILINESTRING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geometry in a projected CRS like Amersfoort / RD New (EPSG:28992)</a:t>
            </a:r>
          </a:p>
        </p:txBody>
      </p:sp>
      <p:sp>
        <p:nvSpPr>
          <p:cNvPr id="218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B0A7483E-5A55-7AFA-3ECF-ABA1506C1B27}"/>
              </a:ext>
            </a:extLst>
          </p:cNvPr>
          <p:cNvSpPr txBox="1"/>
          <p:nvPr/>
        </p:nvSpPr>
        <p:spPr>
          <a:xfrm>
            <a:off x="10369660" y="6678832"/>
            <a:ext cx="3207385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st_write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(obj,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dsn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, layer = NULL, ...) Write sf object to file</a:t>
            </a:r>
          </a:p>
        </p:txBody>
      </p:sp>
      <p:sp>
        <p:nvSpPr>
          <p:cNvPr id="219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58506303-835B-31C5-2EF1-76373FB36382}"/>
              </a:ext>
            </a:extLst>
          </p:cNvPr>
          <p:cNvSpPr txBox="1"/>
          <p:nvPr/>
        </p:nvSpPr>
        <p:spPr>
          <a:xfrm>
            <a:off x="10369660" y="7806580"/>
            <a:ext cx="3207385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geom_sf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()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visualise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sf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objects with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ggplot2</a:t>
            </a:r>
          </a:p>
        </p:txBody>
      </p:sp>
      <p:sp>
        <p:nvSpPr>
          <p:cNvPr id="220" name="FONTS">
            <a:extLst>
              <a:ext uri="{FF2B5EF4-FFF2-40B4-BE49-F238E27FC236}">
                <a16:creationId xmlns:a16="http://schemas.microsoft.com/office/drawing/2014/main" id="{26F32717-152D-A5AE-0DD8-50718F1FB1DD}"/>
              </a:ext>
            </a:extLst>
          </p:cNvPr>
          <p:cNvSpPr txBox="1"/>
          <p:nvPr/>
        </p:nvSpPr>
        <p:spPr>
          <a:xfrm>
            <a:off x="10411370" y="1859928"/>
            <a:ext cx="70852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SF BASICS</a:t>
            </a:r>
            <a:endParaRPr dirty="0"/>
          </a:p>
        </p:txBody>
      </p:sp>
      <p:sp>
        <p:nvSpPr>
          <p:cNvPr id="221" name="Line">
            <a:extLst>
              <a:ext uri="{FF2B5EF4-FFF2-40B4-BE49-F238E27FC236}">
                <a16:creationId xmlns:a16="http://schemas.microsoft.com/office/drawing/2014/main" id="{7BFA3C87-8F92-E69D-D5F6-F2E7CF4F2226}"/>
              </a:ext>
            </a:extLst>
          </p:cNvPr>
          <p:cNvSpPr/>
          <p:nvPr/>
        </p:nvSpPr>
        <p:spPr>
          <a:xfrm>
            <a:off x="10408375" y="1814020"/>
            <a:ext cx="2333727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4" name="KEYNOTE">
            <a:extLst>
              <a:ext uri="{FF2B5EF4-FFF2-40B4-BE49-F238E27FC236}">
                <a16:creationId xmlns:a16="http://schemas.microsoft.com/office/drawing/2014/main" id="{D1D3C855-4C84-F7B0-8E2A-D301BE249466}"/>
              </a:ext>
            </a:extLst>
          </p:cNvPr>
          <p:cNvSpPr txBox="1"/>
          <p:nvPr/>
        </p:nvSpPr>
        <p:spPr>
          <a:xfrm>
            <a:off x="10405185" y="7409173"/>
            <a:ext cx="1739259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VISUALISING SF OBJECTS</a:t>
            </a:r>
            <a:endParaRPr dirty="0"/>
          </a:p>
        </p:txBody>
      </p:sp>
      <p:sp>
        <p:nvSpPr>
          <p:cNvPr id="225" name="Line">
            <a:extLst>
              <a:ext uri="{FF2B5EF4-FFF2-40B4-BE49-F238E27FC236}">
                <a16:creationId xmlns:a16="http://schemas.microsoft.com/office/drawing/2014/main" id="{F6AEFA30-345B-FA77-4A0E-436C956A809E}"/>
              </a:ext>
            </a:extLst>
          </p:cNvPr>
          <p:cNvSpPr/>
          <p:nvPr/>
        </p:nvSpPr>
        <p:spPr>
          <a:xfrm>
            <a:off x="10384282" y="7348546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6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F6662D62-97EC-3B4E-1D35-4B2A50DC1676}"/>
              </a:ext>
            </a:extLst>
          </p:cNvPr>
          <p:cNvSpPr txBox="1"/>
          <p:nvPr/>
        </p:nvSpPr>
        <p:spPr>
          <a:xfrm>
            <a:off x="10369660" y="8044705"/>
            <a:ext cx="3207385" cy="775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coord_sf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() ensures that all layers use the same CRS, either specified with the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crs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parameter or taken automatically from the first layer that defines a CRS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  <a:sym typeface="Source Sans Pro"/>
            </a:endParaRPr>
          </a:p>
        </p:txBody>
      </p:sp>
      <p:sp>
        <p:nvSpPr>
          <p:cNvPr id="227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E8A42A20-6779-76A6-368F-7B050B7AC19E}"/>
              </a:ext>
            </a:extLst>
          </p:cNvPr>
          <p:cNvSpPr txBox="1"/>
          <p:nvPr/>
        </p:nvSpPr>
        <p:spPr>
          <a:xfrm>
            <a:off x="10369660" y="9631135"/>
            <a:ext cx="3207385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>
                <a:latin typeface="Source Sans Pro"/>
                <a:ea typeface="Source Sans Pro"/>
                <a:cs typeface="Source Sans Pro"/>
                <a:sym typeface="Source Sans Pro"/>
              </a:rPr>
              <a:t>rainbow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(n) Create a vector of n colors, optionally customized with the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palette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parameter (e.g.,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palette = “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viridis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”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</p:txBody>
      </p:sp>
      <p:sp>
        <p:nvSpPr>
          <p:cNvPr id="229" name="ggplot(mpg, aes(hwy, cty)) +…">
            <a:extLst>
              <a:ext uri="{FF2B5EF4-FFF2-40B4-BE49-F238E27FC236}">
                <a16:creationId xmlns:a16="http://schemas.microsoft.com/office/drawing/2014/main" id="{DA5ACAF7-9382-A0F6-3F47-FC96E0925696}"/>
              </a:ext>
            </a:extLst>
          </p:cNvPr>
          <p:cNvSpPr txBox="1"/>
          <p:nvPr/>
        </p:nvSpPr>
        <p:spPr>
          <a:xfrm>
            <a:off x="10413939" y="8835949"/>
            <a:ext cx="3127772" cy="664204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 err="1"/>
              <a:t>ggplot</a:t>
            </a:r>
            <a:r>
              <a:rPr dirty="0"/>
              <a:t>(</a:t>
            </a:r>
            <a:r>
              <a:rPr lang="en-US" dirty="0"/>
              <a:t>data</a:t>
            </a:r>
            <a:r>
              <a:rPr dirty="0"/>
              <a:t>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</a:t>
            </a:r>
            <a:r>
              <a:rPr dirty="0" err="1"/>
              <a:t>geom_</a:t>
            </a:r>
            <a:r>
              <a:rPr lang="en-US" dirty="0" err="1"/>
              <a:t>sf</a:t>
            </a:r>
            <a:r>
              <a:rPr dirty="0"/>
              <a:t>()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</a:t>
            </a:r>
            <a:r>
              <a:rPr lang="en-US" dirty="0" err="1"/>
              <a:t>coord_sf</a:t>
            </a:r>
            <a:r>
              <a:rPr lang="en-US" dirty="0"/>
              <a:t>(datum = </a:t>
            </a:r>
            <a:r>
              <a:rPr lang="en-US" dirty="0" err="1"/>
              <a:t>st_crs</a:t>
            </a:r>
            <a:r>
              <a:rPr lang="en-US" dirty="0"/>
              <a:t>(28992))</a:t>
            </a:r>
            <a:endParaRPr dirty="0"/>
          </a:p>
        </p:txBody>
      </p:sp>
      <p:sp>
        <p:nvSpPr>
          <p:cNvPr id="230" name="Rounded Rectangular Callout 229">
            <a:extLst>
              <a:ext uri="{FF2B5EF4-FFF2-40B4-BE49-F238E27FC236}">
                <a16:creationId xmlns:a16="http://schemas.microsoft.com/office/drawing/2014/main" id="{AA45CF72-D604-D81B-F6AC-E547099527B0}"/>
              </a:ext>
            </a:extLst>
          </p:cNvPr>
          <p:cNvSpPr/>
          <p:nvPr/>
        </p:nvSpPr>
        <p:spPr>
          <a:xfrm>
            <a:off x="11784970" y="8607089"/>
            <a:ext cx="727582" cy="326241"/>
          </a:xfrm>
          <a:prstGeom prst="wedgeRoundRectCallout">
            <a:avLst>
              <a:gd name="adj1" fmla="val -98103"/>
              <a:gd name="adj2" fmla="val 38278"/>
              <a:gd name="adj3" fmla="val 16667"/>
            </a:avLst>
          </a:prstGeom>
          <a:solidFill>
            <a:srgbClr val="65A0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sf object</a:t>
            </a:r>
          </a:p>
        </p:txBody>
      </p:sp>
      <p:sp>
        <p:nvSpPr>
          <p:cNvPr id="232" name="Rounded Rectangular Callout 231">
            <a:extLst>
              <a:ext uri="{FF2B5EF4-FFF2-40B4-BE49-F238E27FC236}">
                <a16:creationId xmlns:a16="http://schemas.microsoft.com/office/drawing/2014/main" id="{1255A8E0-376C-FA23-1641-4806F3AFD4B6}"/>
              </a:ext>
            </a:extLst>
          </p:cNvPr>
          <p:cNvSpPr/>
          <p:nvPr/>
        </p:nvSpPr>
        <p:spPr>
          <a:xfrm>
            <a:off x="11874034" y="8948744"/>
            <a:ext cx="1901476" cy="326241"/>
          </a:xfrm>
          <a:prstGeom prst="wedgeRoundRectCallout">
            <a:avLst>
              <a:gd name="adj1" fmla="val -63982"/>
              <a:gd name="adj2" fmla="val 24403"/>
              <a:gd name="adj3" fmla="val 16667"/>
            </a:avLst>
          </a:prstGeom>
          <a:solidFill>
            <a:srgbClr val="65A0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No need to specify x and 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DF89F4-0E41-D4CF-A36A-359656112F05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t="8958"/>
          <a:stretch/>
        </p:blipFill>
        <p:spPr>
          <a:xfrm>
            <a:off x="5263062" y="8416705"/>
            <a:ext cx="1321818" cy="847140"/>
          </a:xfrm>
          <a:prstGeom prst="rect">
            <a:avLst/>
          </a:prstGeom>
        </p:spPr>
      </p:pic>
      <p:sp>
        <p:nvSpPr>
          <p:cNvPr id="3" name="Rectangle">
            <a:extLst>
              <a:ext uri="{FF2B5EF4-FFF2-40B4-BE49-F238E27FC236}">
                <a16:creationId xmlns:a16="http://schemas.microsoft.com/office/drawing/2014/main" id="{FAA28676-555F-E07D-8225-A36ACB74B8DA}"/>
              </a:ext>
            </a:extLst>
          </p:cNvPr>
          <p:cNvSpPr/>
          <p:nvPr/>
        </p:nvSpPr>
        <p:spPr>
          <a:xfrm>
            <a:off x="3724007" y="8263970"/>
            <a:ext cx="3029623" cy="2084219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 scaled="0"/>
          </a:gra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t" anchorCtr="0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dirty="0">
                <a:solidFill>
                  <a:srgbClr val="424242"/>
                </a:solidFill>
              </a:rPr>
              <a:t>GROUP CASES 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424242"/>
                </a:solidFill>
              </a:rPr>
              <a:t>to create summaries 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424242"/>
                </a:solidFill>
              </a:rPr>
              <a:t>by category</a:t>
            </a:r>
          </a:p>
        </p:txBody>
      </p:sp>
      <p:sp>
        <p:nvSpPr>
          <p:cNvPr id="4" name="Rectangle">
            <a:extLst>
              <a:ext uri="{FF2B5EF4-FFF2-40B4-BE49-F238E27FC236}">
                <a16:creationId xmlns:a16="http://schemas.microsoft.com/office/drawing/2014/main" id="{4E748A9D-613E-D8B9-6BEC-F51BCA34A995}"/>
              </a:ext>
            </a:extLst>
          </p:cNvPr>
          <p:cNvSpPr/>
          <p:nvPr/>
        </p:nvSpPr>
        <p:spPr>
          <a:xfrm>
            <a:off x="7035831" y="5220082"/>
            <a:ext cx="3127589" cy="3062014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 scaled="0"/>
          </a:gra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t" anchorCtr="0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b="0" dirty="0">
                <a:solidFill>
                  <a:srgbClr val="424242"/>
                </a:solidFill>
              </a:rPr>
              <a:t>The </a:t>
            </a:r>
            <a:r>
              <a:rPr lang="en-US" dirty="0" err="1">
                <a:solidFill>
                  <a:srgbClr val="424242"/>
                </a:solidFill>
              </a:rPr>
              <a:t>geom</a:t>
            </a:r>
            <a:r>
              <a:rPr lang="en-US" dirty="0">
                <a:solidFill>
                  <a:srgbClr val="424242"/>
                </a:solidFill>
              </a:rPr>
              <a:t>_</a:t>
            </a:r>
            <a:r>
              <a:rPr lang="en-US" b="0" dirty="0">
                <a:solidFill>
                  <a:srgbClr val="424242"/>
                </a:solidFill>
              </a:rPr>
              <a:t> functions define shape of a plot.</a:t>
            </a: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3352AB02-B54D-1BA1-C322-242A506FD156}"/>
              </a:ext>
            </a:extLst>
          </p:cNvPr>
          <p:cNvSpPr/>
          <p:nvPr/>
        </p:nvSpPr>
        <p:spPr>
          <a:xfrm>
            <a:off x="230468" y="2833553"/>
            <a:ext cx="3283375" cy="1820545"/>
          </a:xfrm>
          <a:prstGeom prst="rect">
            <a:avLst/>
          </a:prstGeom>
          <a:solidFill>
            <a:srgbClr val="79B0DC">
              <a:alpha val="23776"/>
            </a:srgbClr>
          </a:soli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" name="Section 3">
            <a:extLst>
              <a:ext uri="{FF2B5EF4-FFF2-40B4-BE49-F238E27FC236}">
                <a16:creationId xmlns:a16="http://schemas.microsoft.com/office/drawing/2014/main" id="{BBF6AA12-A696-DA8C-1777-D488B284C7D6}"/>
              </a:ext>
            </a:extLst>
          </p:cNvPr>
          <p:cNvSpPr txBox="1"/>
          <p:nvPr/>
        </p:nvSpPr>
        <p:spPr>
          <a:xfrm>
            <a:off x="410247" y="2077141"/>
            <a:ext cx="25715" cy="1765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424242"/>
                </a:solidFill>
              </a:defRPr>
            </a:pPr>
            <a:endParaRPr/>
          </a:p>
        </p:txBody>
      </p:sp>
      <p:sp>
        <p:nvSpPr>
          <p:cNvPr id="7" name="Basics">
            <a:extLst>
              <a:ext uri="{FF2B5EF4-FFF2-40B4-BE49-F238E27FC236}">
                <a16:creationId xmlns:a16="http://schemas.microsoft.com/office/drawing/2014/main" id="{CA64719A-CFA8-37C1-3DB5-013A96EC8BB7}"/>
              </a:ext>
            </a:extLst>
          </p:cNvPr>
          <p:cNvSpPr txBox="1"/>
          <p:nvPr/>
        </p:nvSpPr>
        <p:spPr>
          <a:xfrm>
            <a:off x="230469" y="1285569"/>
            <a:ext cx="87043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Basics</a:t>
            </a:r>
            <a:endParaRPr dirty="0"/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0C7D021E-A40B-F96E-A3E7-6E61D1F2AD1F}"/>
              </a:ext>
            </a:extLst>
          </p:cNvPr>
          <p:cNvSpPr/>
          <p:nvPr/>
        </p:nvSpPr>
        <p:spPr>
          <a:xfrm>
            <a:off x="471784" y="1279326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EBFBF0A4-D660-0F16-B724-C8229B57B3A8}"/>
              </a:ext>
            </a:extLst>
          </p:cNvPr>
          <p:cNvSpPr/>
          <p:nvPr/>
        </p:nvSpPr>
        <p:spPr>
          <a:xfrm flipV="1">
            <a:off x="230468" y="1217193"/>
            <a:ext cx="3244809" cy="22489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" name="Layout Suggestions">
            <a:extLst>
              <a:ext uri="{FF2B5EF4-FFF2-40B4-BE49-F238E27FC236}">
                <a16:creationId xmlns:a16="http://schemas.microsoft.com/office/drawing/2014/main" id="{F910CE86-529A-4AD9-852B-67F2A0753FFC}"/>
              </a:ext>
            </a:extLst>
          </p:cNvPr>
          <p:cNvSpPr txBox="1"/>
          <p:nvPr/>
        </p:nvSpPr>
        <p:spPr>
          <a:xfrm>
            <a:off x="7016805" y="1286816"/>
            <a:ext cx="2412520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Data visualization</a:t>
            </a:r>
            <a:endParaRPr dirty="0"/>
          </a:p>
        </p:txBody>
      </p:sp>
      <p:sp>
        <p:nvSpPr>
          <p:cNvPr id="11" name="Line">
            <a:extLst>
              <a:ext uri="{FF2B5EF4-FFF2-40B4-BE49-F238E27FC236}">
                <a16:creationId xmlns:a16="http://schemas.microsoft.com/office/drawing/2014/main" id="{DDD1CE61-D31A-EE06-5693-1BCA10A1B347}"/>
              </a:ext>
            </a:extLst>
          </p:cNvPr>
          <p:cNvSpPr/>
          <p:nvPr/>
        </p:nvSpPr>
        <p:spPr>
          <a:xfrm>
            <a:off x="7029204" y="1214079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3F64DD5-09E1-49BF-6381-3654D6AA2D3A}"/>
              </a:ext>
            </a:extLst>
          </p:cNvPr>
          <p:cNvGrpSpPr/>
          <p:nvPr/>
        </p:nvGrpSpPr>
        <p:grpSpPr>
          <a:xfrm>
            <a:off x="3750016" y="3754099"/>
            <a:ext cx="3042608" cy="1240695"/>
            <a:chOff x="516786" y="6664917"/>
            <a:chExt cx="3042608" cy="1240695"/>
          </a:xfrm>
        </p:grpSpPr>
        <p:grpSp>
          <p:nvGrpSpPr>
            <p:cNvPr id="19" name="Group">
              <a:extLst>
                <a:ext uri="{FF2B5EF4-FFF2-40B4-BE49-F238E27FC236}">
                  <a16:creationId xmlns:a16="http://schemas.microsoft.com/office/drawing/2014/main" id="{70CDC22D-7488-13CC-398E-96193AB86E57}"/>
                </a:ext>
              </a:extLst>
            </p:cNvPr>
            <p:cNvGrpSpPr/>
            <p:nvPr/>
          </p:nvGrpSpPr>
          <p:grpSpPr>
            <a:xfrm>
              <a:off x="516786" y="6664917"/>
              <a:ext cx="3042608" cy="1240695"/>
              <a:chOff x="823" y="-66463"/>
              <a:chExt cx="2259319" cy="615149"/>
            </a:xfrm>
          </p:grpSpPr>
          <p:sp>
            <p:nvSpPr>
              <p:cNvPr id="21" name="Rectangle">
                <a:extLst>
                  <a:ext uri="{FF2B5EF4-FFF2-40B4-BE49-F238E27FC236}">
                    <a16:creationId xmlns:a16="http://schemas.microsoft.com/office/drawing/2014/main" id="{B85D75A7-0167-4CC6-7CEA-F5553822F6D1}"/>
                  </a:ext>
                </a:extLst>
              </p:cNvPr>
              <p:cNvSpPr/>
              <p:nvPr/>
            </p:nvSpPr>
            <p:spPr>
              <a:xfrm>
                <a:off x="823" y="-66463"/>
                <a:ext cx="2259319" cy="615149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alpha val="32629"/>
                    </a:srgbClr>
                  </a:gs>
                  <a:gs pos="100000">
                    <a:srgbClr val="FABF53">
                      <a:alpha val="32629"/>
                    </a:srgb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>
                  <a:solidFill>
                    <a:srgbClr val="424242"/>
                  </a:solidFill>
                </a:endParaRPr>
              </a:p>
            </p:txBody>
          </p:sp>
          <p:sp>
            <p:nvSpPr>
              <p:cNvPr id="22" name="Section 2">
                <a:extLst>
                  <a:ext uri="{FF2B5EF4-FFF2-40B4-BE49-F238E27FC236}">
                    <a16:creationId xmlns:a16="http://schemas.microsoft.com/office/drawing/2014/main" id="{80AE5D68-D667-1AD2-E6DF-73123148ED8B}"/>
                  </a:ext>
                </a:extLst>
              </p:cNvPr>
              <p:cNvSpPr txBox="1"/>
              <p:nvPr/>
            </p:nvSpPr>
            <p:spPr>
              <a:xfrm>
                <a:off x="36569" y="42140"/>
                <a:ext cx="565405" cy="875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12700" tIns="12700" rIns="12700" bIns="12700" numCol="1" anchor="ctr">
                <a:spAutoFit/>
              </a:bodyPr>
              <a:lstStyle/>
              <a:p>
                <a:pPr lvl="1" indent="0"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424242"/>
                    </a:solidFill>
                  </a:defRPr>
                </a:pPr>
                <a:r>
                  <a:rPr lang="en-US" dirty="0">
                    <a:solidFill>
                      <a:srgbClr val="424242"/>
                    </a:solidFill>
                  </a:rPr>
                  <a:t>            Pipes</a:t>
                </a:r>
                <a:endParaRPr dirty="0">
                  <a:solidFill>
                    <a:srgbClr val="424242"/>
                  </a:solidFill>
                </a:endParaRPr>
              </a:p>
            </p:txBody>
          </p:sp>
        </p:grp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F6862B16-4942-2DDD-7F77-437CB4330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70672" y="6753347"/>
              <a:ext cx="301962" cy="301962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1C9ABEA-0B5F-0B58-8AC3-B5F39F7706BE}"/>
              </a:ext>
            </a:extLst>
          </p:cNvPr>
          <p:cNvSpPr txBox="1"/>
          <p:nvPr/>
        </p:nvSpPr>
        <p:spPr>
          <a:xfrm>
            <a:off x="3733290" y="4271094"/>
            <a:ext cx="3020340" cy="5363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l" defTabSz="584200" rtl="0" fontAlgn="auto" latinLnBrk="0" hangingPunct="0">
              <a:lnSpc>
                <a:spcPts val="18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x %&gt;% f(y)        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or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	      x    |&gt;   f(y)</a:t>
            </a:r>
            <a:b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becomes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f(</a:t>
            </a:r>
            <a:r>
              <a:rPr kumimoji="0" lang="en-US" sz="12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x,y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kumimoji="0" lang="nl-NL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F37D58-E85D-E849-2241-6FF385366719}"/>
              </a:ext>
            </a:extLst>
          </p:cNvPr>
          <p:cNvSpPr txBox="1"/>
          <p:nvPr/>
        </p:nvSpPr>
        <p:spPr>
          <a:xfrm>
            <a:off x="3724007" y="5841482"/>
            <a:ext cx="2368661" cy="305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1100" b="0" dirty="0" err="1">
                <a:latin typeface="Menlo"/>
              </a:rPr>
              <a:t>df</a:t>
            </a:r>
            <a:r>
              <a:rPr lang="nl-NL" sz="1100" b="0" dirty="0">
                <a:latin typeface="Menlo"/>
              </a:rPr>
              <a:t> %&gt;% </a:t>
            </a:r>
            <a:r>
              <a:rPr lang="nl-NL" sz="1100" dirty="0">
                <a:solidFill>
                  <a:schemeClr val="accent1">
                    <a:lumMod val="75000"/>
                  </a:schemeClr>
                </a:solidFill>
                <a:latin typeface="Menlo"/>
              </a:rPr>
              <a:t>filter</a:t>
            </a:r>
            <a:r>
              <a:rPr lang="nl-NL" sz="1100" b="0" dirty="0">
                <a:latin typeface="Menlo"/>
              </a:rPr>
              <a:t>(</a:t>
            </a:r>
            <a:r>
              <a:rPr lang="nl-NL" sz="1100" b="0" dirty="0" err="1">
                <a:latin typeface="Menlo"/>
              </a:rPr>
              <a:t>condition</a:t>
            </a:r>
            <a:r>
              <a:rPr lang="nl-NL" sz="1100" b="0" dirty="0">
                <a:latin typeface="Menlo"/>
              </a:rPr>
              <a:t>) </a:t>
            </a:r>
            <a:r>
              <a:rPr lang="en-US" sz="1100" b="0" dirty="0">
                <a:latin typeface="Menlo"/>
              </a:rPr>
              <a:t>​​​</a:t>
            </a:r>
          </a:p>
        </p:txBody>
      </p:sp>
      <p:sp>
        <p:nvSpPr>
          <p:cNvPr id="24" name="These are just font awesome characters">
            <a:extLst>
              <a:ext uri="{FF2B5EF4-FFF2-40B4-BE49-F238E27FC236}">
                <a16:creationId xmlns:a16="http://schemas.microsoft.com/office/drawing/2014/main" id="{C7E2A0CD-3EFA-644E-5F93-D7DB84E1A136}"/>
              </a:ext>
            </a:extLst>
          </p:cNvPr>
          <p:cNvSpPr txBox="1"/>
          <p:nvPr/>
        </p:nvSpPr>
        <p:spPr>
          <a:xfrm>
            <a:off x="3724007" y="5635667"/>
            <a:ext cx="2617832" cy="262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 lang="nl-NL" sz="1100" dirty="0"/>
              <a:t>Extract </a:t>
            </a:r>
            <a:r>
              <a:rPr lang="nl-NL" sz="1100" dirty="0" err="1"/>
              <a:t>rows</a:t>
            </a:r>
            <a:r>
              <a:rPr lang="nl-NL" sz="1100" dirty="0"/>
              <a:t> meeting </a:t>
            </a:r>
            <a:r>
              <a:rPr lang="nl-NL" sz="1100" dirty="0" err="1"/>
              <a:t>logical</a:t>
            </a:r>
            <a:r>
              <a:rPr lang="nl-NL" sz="1100" dirty="0"/>
              <a:t> </a:t>
            </a:r>
            <a:r>
              <a:rPr lang="nl-NL" sz="1100" dirty="0" err="1"/>
              <a:t>condition</a:t>
            </a:r>
            <a:r>
              <a:rPr lang="nl-NL" sz="1100" dirty="0"/>
              <a:t> </a:t>
            </a:r>
            <a:endParaRPr 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05053F-CD8D-9952-DF68-8CCC0CD360CD}"/>
              </a:ext>
            </a:extLst>
          </p:cNvPr>
          <p:cNvSpPr txBox="1"/>
          <p:nvPr/>
        </p:nvSpPr>
        <p:spPr>
          <a:xfrm>
            <a:off x="230469" y="2580779"/>
            <a:ext cx="2940946" cy="6976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endParaRPr lang="nl-NL" sz="1200" b="1" dirty="0"/>
          </a:p>
          <a:p>
            <a:pPr algn="l"/>
            <a:endParaRPr lang="nl-NL" sz="1200" b="1" dirty="0"/>
          </a:p>
          <a:p>
            <a:pPr algn="l"/>
            <a:endParaRPr lang="nl-NL" sz="1200" b="1" dirty="0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8628F7A1-C1E0-15AF-D5D8-045637A7B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762417"/>
              </p:ext>
            </p:extLst>
          </p:nvPr>
        </p:nvGraphicFramePr>
        <p:xfrm>
          <a:off x="294893" y="2822920"/>
          <a:ext cx="3222547" cy="1828800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1500196">
                  <a:extLst>
                    <a:ext uri="{9D8B030D-6E8A-4147-A177-3AD203B41FA5}">
                      <a16:colId xmlns:a16="http://schemas.microsoft.com/office/drawing/2014/main" val="1059534430"/>
                    </a:ext>
                  </a:extLst>
                </a:gridCol>
                <a:gridCol w="897291">
                  <a:extLst>
                    <a:ext uri="{9D8B030D-6E8A-4147-A177-3AD203B41FA5}">
                      <a16:colId xmlns:a16="http://schemas.microsoft.com/office/drawing/2014/main" val="3323446887"/>
                    </a:ext>
                  </a:extLst>
                </a:gridCol>
                <a:gridCol w="825060">
                  <a:extLst>
                    <a:ext uri="{9D8B030D-6E8A-4147-A177-3AD203B41FA5}">
                      <a16:colId xmlns:a16="http://schemas.microsoft.com/office/drawing/2014/main" val="2365501380"/>
                    </a:ext>
                  </a:extLst>
                </a:gridCol>
              </a:tblGrid>
              <a:tr h="290287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12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/>
                          <a:ea typeface="Source Sans Pro"/>
                          <a:sym typeface="Source Sans Pro"/>
                        </a:rPr>
                        <a:t>as.character</a:t>
                      </a:r>
                      <a:r>
                        <a:rPr kumimoji="0" lang="nl-NL" sz="1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/>
                          <a:ea typeface="Source Sans Pro"/>
                          <a:sym typeface="Source Sans Pro"/>
                        </a:rPr>
                        <a:t>(x)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10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Menlo"/>
                          <a:ea typeface="Source Sans Pro"/>
                          <a:cs typeface="+mn-cs"/>
                          <a:sym typeface="Helvetica Light"/>
                        </a:rPr>
                        <a:t>“1” , “2”,  “</a:t>
                      </a:r>
                      <a:r>
                        <a:rPr kumimoji="0" lang="nl-NL" sz="1000" b="0" i="0" u="none" strike="noStrike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Menlo"/>
                          <a:ea typeface="Source Sans Pro"/>
                          <a:cs typeface="+mn-cs"/>
                          <a:sym typeface="Helvetica Light"/>
                        </a:rPr>
                        <a:t>one</a:t>
                      </a:r>
                      <a:r>
                        <a:rPr kumimoji="0" lang="nl-NL" sz="10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Menlo"/>
                          <a:ea typeface="Source Sans Pro"/>
                          <a:cs typeface="+mn-cs"/>
                          <a:sym typeface="Helvetica Light"/>
                        </a:rPr>
                        <a:t>” 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Character strings</a:t>
                      </a:r>
                      <a:endParaRPr kumimoji="0" lang="nl-NL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84548895"/>
                  </a:ext>
                </a:extLst>
              </a:tr>
              <a:tr h="174172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12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/>
                          <a:ea typeface="Source Sans Pro"/>
                          <a:sym typeface="Source Sans Pro"/>
                        </a:rPr>
                        <a:t>as.numeric</a:t>
                      </a:r>
                      <a:r>
                        <a:rPr kumimoji="0" lang="nl-NL" sz="1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/>
                          <a:ea typeface="Source Sans Pro"/>
                          <a:sym typeface="Source Sans Pro"/>
                        </a:rPr>
                        <a:t>(x)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Menlo"/>
                          <a:ea typeface="Source Sans Pro"/>
                          <a:cs typeface="+mn-cs"/>
                          <a:sym typeface="Helvetica Light"/>
                        </a:rPr>
                        <a:t>1, 2, 1</a:t>
                      </a:r>
                      <a:endParaRPr kumimoji="0" lang="nl-NL" sz="1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Menlo"/>
                        <a:ea typeface="Source Sans Pro"/>
                        <a:cs typeface="+mn-cs"/>
                        <a:sym typeface="Helvetica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Numbers</a:t>
                      </a:r>
                      <a:endParaRPr kumimoji="0" lang="nl-NL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3057165"/>
                  </a:ext>
                </a:extLst>
              </a:tr>
              <a:tr h="251582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12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/>
                          <a:ea typeface="Source Sans Pro"/>
                          <a:sym typeface="Source Sans Pro"/>
                        </a:rPr>
                        <a:t>as.logical</a:t>
                      </a:r>
                      <a:r>
                        <a:rPr kumimoji="0" lang="nl-NL" sz="1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/>
                          <a:ea typeface="Source Sans Pro"/>
                          <a:sym typeface="Source Sans Pro"/>
                        </a:rPr>
                        <a:t>(x)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Menlo"/>
                          <a:ea typeface="Source Sans Pro"/>
                          <a:cs typeface="+mn-cs"/>
                          <a:sym typeface="Helvetica Light"/>
                        </a:rPr>
                        <a:t>TRUE, FALSE, T</a:t>
                      </a:r>
                      <a:endParaRPr kumimoji="0" lang="nl-NL" sz="1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Menlo"/>
                        <a:ea typeface="Source Sans Pro"/>
                        <a:cs typeface="+mn-cs"/>
                        <a:sym typeface="Helvetica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Boolean</a:t>
                      </a:r>
                      <a:endParaRPr kumimoji="0" lang="nl-NL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0475903"/>
                  </a:ext>
                </a:extLst>
              </a:tr>
              <a:tr h="445107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12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/>
                          <a:ea typeface="Source Sans Pro"/>
                          <a:sym typeface="Source Sans Pro"/>
                        </a:rPr>
                        <a:t>as.factor</a:t>
                      </a:r>
                      <a:r>
                        <a:rPr kumimoji="0" lang="nl-NL" sz="1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/>
                          <a:ea typeface="Source Sans Pro"/>
                          <a:sym typeface="Source Sans Pro"/>
                        </a:rPr>
                        <a:t>(x)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Menlo"/>
                          <a:ea typeface="Source Sans Pro"/>
                          <a:cs typeface="+mn-cs"/>
                          <a:sym typeface="Helvetica Light"/>
                        </a:rPr>
                        <a:t>“1”, “2”, “1” </a:t>
                      </a:r>
                    </a:p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Menlo"/>
                          <a:ea typeface="Source Sans Pro"/>
                          <a:cs typeface="+mn-cs"/>
                          <a:sym typeface="Helvetica Light"/>
                        </a:rPr>
                        <a:t>Levels:  “1”, “2”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Strings with preset levels</a:t>
                      </a:r>
                      <a:endParaRPr kumimoji="0" lang="nl-NL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9134340"/>
                  </a:ext>
                </a:extLst>
              </a:tr>
            </a:tbl>
          </a:graphicData>
        </a:graphic>
      </p:graphicFrame>
      <p:sp>
        <p:nvSpPr>
          <p:cNvPr id="29" name="Section 2">
            <a:extLst>
              <a:ext uri="{FF2B5EF4-FFF2-40B4-BE49-F238E27FC236}">
                <a16:creationId xmlns:a16="http://schemas.microsoft.com/office/drawing/2014/main" id="{85A78B6D-DD8C-1233-A1AB-8AC97C55F522}"/>
              </a:ext>
            </a:extLst>
          </p:cNvPr>
          <p:cNvSpPr txBox="1"/>
          <p:nvPr/>
        </p:nvSpPr>
        <p:spPr>
          <a:xfrm>
            <a:off x="2404806" y="1752002"/>
            <a:ext cx="1104272" cy="1854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424242"/>
                </a:solidFill>
              </a:defRPr>
            </a:pPr>
            <a:r>
              <a:rPr lang="en-US" dirty="0">
                <a:solidFill>
                  <a:srgbClr val="424242"/>
                </a:solidFill>
              </a:rPr>
              <a:t>  ASSIGNMENT</a:t>
            </a:r>
            <a:endParaRPr dirty="0">
              <a:solidFill>
                <a:srgbClr val="424242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D070D84-473B-EBF0-E4C1-5BCBC345ADFC}"/>
              </a:ext>
            </a:extLst>
          </p:cNvPr>
          <p:cNvSpPr txBox="1"/>
          <p:nvPr/>
        </p:nvSpPr>
        <p:spPr>
          <a:xfrm>
            <a:off x="2273388" y="1949165"/>
            <a:ext cx="1199133" cy="2559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91440" tIns="45720" rIns="91440" bIns="45720" anchor="t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enlo"/>
                <a:sym typeface="Source Sans Pro"/>
              </a:rPr>
              <a:t>x </a:t>
            </a:r>
            <a:r>
              <a:rPr lang="en-US" sz="1050" b="0" dirty="0">
                <a:solidFill>
                  <a:srgbClr val="000000"/>
                </a:solidFill>
                <a:latin typeface="Menlo"/>
              </a:rPr>
              <a:t>&lt;-</a:t>
            </a: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enlo"/>
                <a:sym typeface="Source Sans Pro"/>
              </a:rPr>
              <a:t> “apple”</a:t>
            </a:r>
            <a:endParaRPr lang="nl-NL" sz="105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enlo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410198-5F92-BD70-1C51-5CC2CBE475F3}"/>
              </a:ext>
            </a:extLst>
          </p:cNvPr>
          <p:cNvSpPr txBox="1"/>
          <p:nvPr/>
        </p:nvSpPr>
        <p:spPr>
          <a:xfrm>
            <a:off x="389961" y="5058433"/>
            <a:ext cx="3097462" cy="4154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91440" tIns="45720" rIns="91440" bIns="45720" anchor="t">
            <a:spAutoFit/>
          </a:bodyPr>
          <a:lstStyle/>
          <a:p>
            <a:r>
              <a:rPr lang="nl-NL" sz="1050" b="0" dirty="0" err="1">
                <a:solidFill>
                  <a:srgbClr val="000000"/>
                </a:solidFill>
                <a:latin typeface="Menlo"/>
                <a:cs typeface="Segoe UI"/>
              </a:rPr>
              <a:t>Function</a:t>
            </a:r>
            <a:r>
              <a:rPr lang="nl-NL" sz="1050" b="0" dirty="0">
                <a:solidFill>
                  <a:srgbClr val="000000"/>
                </a:solidFill>
                <a:latin typeface="Menlo"/>
                <a:cs typeface="Segoe UI"/>
              </a:rPr>
              <a:t> </a:t>
            </a:r>
            <a:r>
              <a:rPr lang="nl-NL" sz="1050" dirty="0">
                <a:solidFill>
                  <a:srgbClr val="000000"/>
                </a:solidFill>
                <a:latin typeface="Menlo"/>
                <a:cs typeface="Segoe UI"/>
              </a:rPr>
              <a:t>c() </a:t>
            </a:r>
            <a:r>
              <a:rPr lang="nl-NL" sz="1050" b="0" dirty="0" err="1">
                <a:solidFill>
                  <a:srgbClr val="000000"/>
                </a:solidFill>
                <a:latin typeface="Menlo"/>
                <a:cs typeface="Segoe UI"/>
              </a:rPr>
              <a:t>joins</a:t>
            </a:r>
            <a:r>
              <a:rPr lang="nl-NL" sz="1050" b="0" dirty="0">
                <a:solidFill>
                  <a:srgbClr val="000000"/>
                </a:solidFill>
                <a:latin typeface="Menlo"/>
                <a:cs typeface="Segoe UI"/>
              </a:rPr>
              <a:t> </a:t>
            </a:r>
            <a:r>
              <a:rPr lang="nl-NL" sz="1050" b="0" dirty="0" err="1">
                <a:solidFill>
                  <a:srgbClr val="000000"/>
                </a:solidFill>
                <a:latin typeface="Menlo"/>
                <a:cs typeface="Segoe UI"/>
              </a:rPr>
              <a:t>elements</a:t>
            </a:r>
            <a:r>
              <a:rPr lang="nl-NL" sz="1050" b="0" dirty="0">
                <a:solidFill>
                  <a:srgbClr val="000000"/>
                </a:solidFill>
                <a:latin typeface="Menlo"/>
                <a:cs typeface="Segoe UI"/>
              </a:rPr>
              <a:t> of the </a:t>
            </a:r>
            <a:r>
              <a:rPr lang="nl-NL" sz="1050" b="0" dirty="0" err="1">
                <a:solidFill>
                  <a:srgbClr val="000000"/>
                </a:solidFill>
                <a:latin typeface="Menlo"/>
                <a:cs typeface="Segoe UI"/>
              </a:rPr>
              <a:t>same</a:t>
            </a:r>
            <a:r>
              <a:rPr lang="nl-NL" sz="1050" b="0" dirty="0">
                <a:solidFill>
                  <a:srgbClr val="000000"/>
                </a:solidFill>
                <a:latin typeface="Menlo"/>
                <a:cs typeface="Segoe UI"/>
              </a:rPr>
              <a:t> data type:</a:t>
            </a:r>
            <a:endParaRPr lang="nl-NL" sz="1050" dirty="0">
              <a:solidFill>
                <a:srgbClr val="000000"/>
              </a:solidFill>
              <a:latin typeface="Menlo"/>
              <a:cs typeface="Segoe UI"/>
            </a:endParaRPr>
          </a:p>
        </p:txBody>
      </p:sp>
      <p:sp>
        <p:nvSpPr>
          <p:cNvPr id="32" name="ggplot(mpg, aes(hwy, cty)) +…">
            <a:extLst>
              <a:ext uri="{FF2B5EF4-FFF2-40B4-BE49-F238E27FC236}">
                <a16:creationId xmlns:a16="http://schemas.microsoft.com/office/drawing/2014/main" id="{6A7948BC-DCF1-C945-033A-2E1D1E67F1E3}"/>
              </a:ext>
            </a:extLst>
          </p:cNvPr>
          <p:cNvSpPr txBox="1"/>
          <p:nvPr/>
        </p:nvSpPr>
        <p:spPr>
          <a:xfrm>
            <a:off x="230469" y="5585142"/>
            <a:ext cx="1443290" cy="479538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dirty="0">
                <a:latin typeface="Menlo"/>
                <a:cs typeface="Segoe UI"/>
              </a:rPr>
              <a:t>c(1, 2, 4, 5)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dirty="0">
                <a:latin typeface="Menlo"/>
                <a:cs typeface="Segoe UI"/>
              </a:rPr>
              <a:t>c(y, x)</a:t>
            </a:r>
            <a:endParaRPr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FBD7BB-B608-F72E-BFDD-A6F860FA15E8}"/>
              </a:ext>
            </a:extLst>
          </p:cNvPr>
          <p:cNvSpPr txBox="1"/>
          <p:nvPr/>
        </p:nvSpPr>
        <p:spPr>
          <a:xfrm>
            <a:off x="169381" y="1965085"/>
            <a:ext cx="2833065" cy="37254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050" dirty="0" err="1">
                <a:latin typeface="Menlo"/>
              </a:rPr>
              <a:t>install.package</a:t>
            </a:r>
            <a:r>
              <a:rPr lang="en-US" sz="1050" dirty="0">
                <a:latin typeface="Menlo"/>
              </a:rPr>
              <a:t>(“here”)</a:t>
            </a:r>
          </a:p>
          <a:p>
            <a:pPr>
              <a:lnSpc>
                <a:spcPct val="150000"/>
              </a:lnSpc>
            </a:pPr>
            <a:r>
              <a:rPr lang="en-US" sz="1050" dirty="0">
                <a:latin typeface="Menlo"/>
              </a:rPr>
              <a:t>library(here)</a:t>
            </a:r>
            <a:endParaRPr lang="nl-NL" sz="1050" dirty="0">
              <a:latin typeface="Menlo"/>
            </a:endParaRPr>
          </a:p>
        </p:txBody>
      </p:sp>
      <p:pic>
        <p:nvPicPr>
          <p:cNvPr id="41" name="Picture 40" descr="A graph of geometrical functions&#10;&#10;Description automatically generated with medium confidence">
            <a:extLst>
              <a:ext uri="{FF2B5EF4-FFF2-40B4-BE49-F238E27FC236}">
                <a16:creationId xmlns:a16="http://schemas.microsoft.com/office/drawing/2014/main" id="{B31350C1-E9B8-13C5-47DA-9B4D7C52FCDB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2" r="826"/>
          <a:stretch/>
        </p:blipFill>
        <p:spPr>
          <a:xfrm>
            <a:off x="7039666" y="3074941"/>
            <a:ext cx="3033850" cy="87752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20C28907-115C-3DFE-5884-6BB172F41BA9}"/>
              </a:ext>
            </a:extLst>
          </p:cNvPr>
          <p:cNvSpPr txBox="1"/>
          <p:nvPr/>
        </p:nvSpPr>
        <p:spPr>
          <a:xfrm>
            <a:off x="7099354" y="4111639"/>
            <a:ext cx="3079672" cy="7411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dirty="0" err="1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ggplot</a:t>
            </a:r>
            <a:r>
              <a:rPr lang="nl-NL" b="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(dataset, </a:t>
            </a:r>
          </a:p>
          <a:p>
            <a:r>
              <a:rPr lang="nl-NL" b="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nl-NL" b="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aes</a:t>
            </a:r>
            <a:r>
              <a:rPr lang="nl-NL" b="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(x=</a:t>
            </a:r>
            <a:r>
              <a:rPr lang="nl-NL" b="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variable</a:t>
            </a:r>
            <a:r>
              <a:rPr lang="nl-NL" b="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+ </a:t>
            </a:r>
          </a:p>
          <a:p>
            <a:r>
              <a:rPr lang="nl-NL" b="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nl-NL" b="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geom_histogram</a:t>
            </a:r>
            <a:r>
              <a:rPr lang="nl-NL" b="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lang="en-US" b="0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6" name="Logistics">
            <a:extLst>
              <a:ext uri="{FF2B5EF4-FFF2-40B4-BE49-F238E27FC236}">
                <a16:creationId xmlns:a16="http://schemas.microsoft.com/office/drawing/2014/main" id="{71F82F4C-6EFC-7A78-7009-C463A7A5C9DA}"/>
              </a:ext>
            </a:extLst>
          </p:cNvPr>
          <p:cNvSpPr txBox="1"/>
          <p:nvPr/>
        </p:nvSpPr>
        <p:spPr>
          <a:xfrm>
            <a:off x="10552607" y="5807769"/>
            <a:ext cx="25713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endParaRPr lang="nl-NL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958A753-5D31-F88C-F126-ABE5F54AAD4F}"/>
              </a:ext>
            </a:extLst>
          </p:cNvPr>
          <p:cNvGrpSpPr/>
          <p:nvPr/>
        </p:nvGrpSpPr>
        <p:grpSpPr>
          <a:xfrm>
            <a:off x="7243000" y="5464493"/>
            <a:ext cx="3016247" cy="2401298"/>
            <a:chOff x="3667488" y="7649610"/>
            <a:chExt cx="3016247" cy="2401298"/>
          </a:xfrm>
        </p:grpSpPr>
        <p:sp>
          <p:nvSpPr>
            <p:cNvPr id="48" name="Copyright">
              <a:extLst>
                <a:ext uri="{FF2B5EF4-FFF2-40B4-BE49-F238E27FC236}">
                  <a16:creationId xmlns:a16="http://schemas.microsoft.com/office/drawing/2014/main" id="{E30F233C-168F-3BAD-4A5E-D6D1EB9EBB3D}"/>
                </a:ext>
              </a:extLst>
            </p:cNvPr>
            <p:cNvSpPr txBox="1"/>
            <p:nvPr/>
          </p:nvSpPr>
          <p:spPr>
            <a:xfrm>
              <a:off x="3667488" y="8185867"/>
              <a:ext cx="25713" cy="34002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endParaRPr dirty="0"/>
            </a:p>
          </p:txBody>
        </p:sp>
        <p:sp>
          <p:nvSpPr>
            <p:cNvPr id="49" name="These are just font awesome characters">
              <a:extLst>
                <a:ext uri="{FF2B5EF4-FFF2-40B4-BE49-F238E27FC236}">
                  <a16:creationId xmlns:a16="http://schemas.microsoft.com/office/drawing/2014/main" id="{27322D06-6B09-9EF2-9C7B-8EA4E7F95155}"/>
                </a:ext>
              </a:extLst>
            </p:cNvPr>
            <p:cNvSpPr txBox="1"/>
            <p:nvPr/>
          </p:nvSpPr>
          <p:spPr>
            <a:xfrm>
              <a:off x="4544781" y="7720158"/>
              <a:ext cx="2042788" cy="6718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>
                <a:defRPr sz="1000" b="0">
                  <a:solidFill>
                    <a:srgbClr val="000000"/>
                  </a:solidFill>
                  <a:cs typeface="Segoe UI"/>
                </a:defRPr>
              </a:lvl1pPr>
            </a:lstStyle>
            <a:p>
              <a:endParaRPr lang="nl-NL" sz="1050" dirty="0"/>
            </a:p>
            <a:p>
              <a:r>
                <a:rPr lang="nl-NL" sz="1050" dirty="0" err="1"/>
                <a:t>ggplot</a:t>
              </a:r>
              <a:r>
                <a:rPr lang="nl-NL" sz="1050" dirty="0"/>
                <a:t>(</a:t>
              </a:r>
              <a:r>
                <a:rPr lang="nl-NL" sz="1050" dirty="0" err="1"/>
                <a:t>df</a:t>
              </a:r>
              <a:r>
                <a:rPr lang="nl-NL" sz="1050" dirty="0"/>
                <a:t>, </a:t>
              </a:r>
              <a:r>
                <a:rPr lang="nl-NL" sz="1050" dirty="0" err="1"/>
                <a:t>aes</a:t>
              </a:r>
              <a:r>
                <a:rPr lang="nl-NL" sz="1050" dirty="0"/>
                <a:t>(x = var1,  y = var2)  + </a:t>
              </a:r>
              <a:endParaRPr lang="en-US" sz="1050" dirty="0"/>
            </a:p>
            <a:p>
              <a:r>
                <a:rPr lang="nl-NL" sz="1050" b="1" dirty="0" err="1">
                  <a:solidFill>
                    <a:srgbClr val="024C90"/>
                  </a:solidFill>
                </a:rPr>
                <a:t>geom_point</a:t>
              </a:r>
              <a:r>
                <a:rPr lang="nl-NL" sz="1050" b="1" dirty="0">
                  <a:solidFill>
                    <a:srgbClr val="024C90"/>
                  </a:solidFill>
                </a:rPr>
                <a:t>()</a:t>
              </a:r>
              <a:endParaRPr lang="en-US" sz="1050" b="1" dirty="0">
                <a:solidFill>
                  <a:srgbClr val="024C90"/>
                </a:solidFill>
              </a:endParaRPr>
            </a:p>
          </p:txBody>
        </p:sp>
        <p:pic>
          <p:nvPicPr>
            <p:cNvPr id="50" name="Picture 49" descr="A graph with black dots&#10;&#10;Description automatically generated">
              <a:extLst>
                <a:ext uri="{FF2B5EF4-FFF2-40B4-BE49-F238E27FC236}">
                  <a16:creationId xmlns:a16="http://schemas.microsoft.com/office/drawing/2014/main" id="{CBE055D0-99B9-DBD6-FCD7-61170A9BA1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l="26508" t="8373" r="9476" b="17240"/>
            <a:stretch/>
          </p:blipFill>
          <p:spPr>
            <a:xfrm>
              <a:off x="3790462" y="7649610"/>
              <a:ext cx="684000" cy="684000"/>
            </a:xfrm>
            <a:prstGeom prst="rect">
              <a:avLst/>
            </a:prstGeom>
          </p:spPr>
        </p:pic>
        <p:pic>
          <p:nvPicPr>
            <p:cNvPr id="51" name="Picture 50" descr="A graph of a graph&#10;&#10;Description automatically generated">
              <a:extLst>
                <a:ext uri="{FF2B5EF4-FFF2-40B4-BE49-F238E27FC236}">
                  <a16:creationId xmlns:a16="http://schemas.microsoft.com/office/drawing/2014/main" id="{02FD795E-18C5-F6F3-5C1B-BAFC8BCDD6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20585" t="7058" r="12311" b="15339"/>
            <a:stretch/>
          </p:blipFill>
          <p:spPr>
            <a:xfrm>
              <a:off x="3790462" y="8508596"/>
              <a:ext cx="684000" cy="683326"/>
            </a:xfrm>
            <a:prstGeom prst="rect">
              <a:avLst/>
            </a:prstGeom>
          </p:spPr>
        </p:pic>
        <p:pic>
          <p:nvPicPr>
            <p:cNvPr id="52" name="Picture 51" descr="A graph of a bar&#10;&#10;Description automatically generated">
              <a:extLst>
                <a:ext uri="{FF2B5EF4-FFF2-40B4-BE49-F238E27FC236}">
                  <a16:creationId xmlns:a16="http://schemas.microsoft.com/office/drawing/2014/main" id="{28C1E0D2-61FB-8BD1-D06B-227BE3643B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l="17490" t="6298" r="12761" b="14698"/>
            <a:stretch/>
          </p:blipFill>
          <p:spPr>
            <a:xfrm>
              <a:off x="3790462" y="9366908"/>
              <a:ext cx="684000" cy="68400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F0BB83F-5F19-C2F6-E2ED-7F8E4955B0F2}"/>
                </a:ext>
              </a:extLst>
            </p:cNvPr>
            <p:cNvSpPr txBox="1"/>
            <p:nvPr/>
          </p:nvSpPr>
          <p:spPr>
            <a:xfrm>
              <a:off x="4544494" y="8668076"/>
              <a:ext cx="1882811" cy="4846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nl-NL" sz="1050" b="0" dirty="0" err="1">
                  <a:solidFill>
                    <a:srgbClr val="000000"/>
                  </a:solidFill>
                  <a:cs typeface="Segoe UI"/>
                </a:rPr>
                <a:t>ggplot</a:t>
              </a:r>
              <a:r>
                <a:rPr lang="nl-NL" sz="1050" b="0" dirty="0">
                  <a:solidFill>
                    <a:srgbClr val="000000"/>
                  </a:solidFill>
                  <a:cs typeface="Segoe UI"/>
                </a:rPr>
                <a:t>(</a:t>
              </a:r>
              <a:r>
                <a:rPr lang="nl-NL" sz="1050" b="0" dirty="0" err="1">
                  <a:solidFill>
                    <a:srgbClr val="000000"/>
                  </a:solidFill>
                  <a:cs typeface="Segoe UI"/>
                </a:rPr>
                <a:t>df</a:t>
              </a:r>
              <a:r>
                <a:rPr lang="nl-NL" sz="1050" b="0" dirty="0">
                  <a:solidFill>
                    <a:srgbClr val="000000"/>
                  </a:solidFill>
                  <a:cs typeface="Segoe UI"/>
                </a:rPr>
                <a:t>, </a:t>
              </a:r>
              <a:r>
                <a:rPr lang="nl-NL" sz="1050" b="0" dirty="0" err="1">
                  <a:solidFill>
                    <a:srgbClr val="000000"/>
                  </a:solidFill>
                  <a:cs typeface="Segoe UI"/>
                </a:rPr>
                <a:t>aes</a:t>
              </a:r>
              <a:r>
                <a:rPr lang="nl-NL" sz="1050" b="0" dirty="0">
                  <a:solidFill>
                    <a:srgbClr val="000000"/>
                  </a:solidFill>
                  <a:cs typeface="Segoe UI"/>
                </a:rPr>
                <a:t>(x = var1) + </a:t>
              </a:r>
              <a:r>
                <a:rPr lang="en-US" sz="1050" b="0" dirty="0">
                  <a:solidFill>
                    <a:srgbClr val="000000"/>
                  </a:solidFill>
                  <a:cs typeface="Segoe UI"/>
                </a:rPr>
                <a:t>​</a:t>
              </a:r>
              <a:endParaRPr lang="en-US" sz="1050" b="0" dirty="0">
                <a:solidFill>
                  <a:srgbClr val="000000"/>
                </a:solidFill>
              </a:endParaRPr>
            </a:p>
            <a:p>
              <a:pPr marL="0" marR="0" indent="0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050" dirty="0" err="1">
                  <a:solidFill>
                    <a:srgbClr val="024C90"/>
                  </a:solidFill>
                  <a:cs typeface="Segoe UI"/>
                </a:rPr>
                <a:t>geom_histogram</a:t>
              </a:r>
              <a:r>
                <a:rPr lang="nl-NL" sz="1050" dirty="0">
                  <a:solidFill>
                    <a:srgbClr val="024C90"/>
                  </a:solidFill>
                  <a:cs typeface="Segoe UI"/>
                </a:rPr>
                <a:t>()</a:t>
              </a:r>
              <a:endParaRPr lang="nl-NL" sz="1050" baseline="0" dirty="0">
                <a:solidFill>
                  <a:srgbClr val="024C90"/>
                </a:solidFill>
                <a:latin typeface="Segoe UI"/>
                <a:cs typeface="Segoe UI"/>
              </a:endParaRPr>
            </a:p>
          </p:txBody>
        </p:sp>
        <p:sp>
          <p:nvSpPr>
            <p:cNvPr id="54" name="These are just font awesome characters">
              <a:extLst>
                <a:ext uri="{FF2B5EF4-FFF2-40B4-BE49-F238E27FC236}">
                  <a16:creationId xmlns:a16="http://schemas.microsoft.com/office/drawing/2014/main" id="{A66085A1-4491-6A2E-925C-68C392003A10}"/>
                </a:ext>
              </a:extLst>
            </p:cNvPr>
            <p:cNvSpPr txBox="1"/>
            <p:nvPr/>
          </p:nvSpPr>
          <p:spPr>
            <a:xfrm>
              <a:off x="4547382" y="9544850"/>
              <a:ext cx="2136353" cy="4846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>
                <a:defRPr sz="1000" b="0">
                  <a:solidFill>
                    <a:srgbClr val="000000"/>
                  </a:solidFill>
                  <a:cs typeface="Segoe UI"/>
                </a:defRPr>
              </a:lvl1pPr>
            </a:lstStyle>
            <a:p>
              <a:r>
                <a:rPr lang="nl-NL" sz="1050" dirty="0" err="1"/>
                <a:t>ggplot</a:t>
              </a:r>
              <a:r>
                <a:rPr lang="nl-NL" sz="1050" dirty="0"/>
                <a:t>(</a:t>
              </a:r>
              <a:r>
                <a:rPr lang="nl-NL" sz="1050" dirty="0" err="1"/>
                <a:t>df</a:t>
              </a:r>
              <a:r>
                <a:rPr lang="nl-NL" sz="1050" dirty="0"/>
                <a:t>, </a:t>
              </a:r>
              <a:r>
                <a:rPr lang="nl-NL" sz="1050" dirty="0" err="1"/>
                <a:t>aes</a:t>
              </a:r>
              <a:r>
                <a:rPr lang="nl-NL" sz="1050" dirty="0"/>
                <a:t>(x = var1, y = var2) + </a:t>
              </a:r>
              <a:endParaRPr lang="en-US" sz="1050" dirty="0"/>
            </a:p>
            <a:p>
              <a:r>
                <a:rPr lang="nl-NL" sz="1050" b="1" dirty="0" err="1">
                  <a:solidFill>
                    <a:srgbClr val="024C90"/>
                  </a:solidFill>
                </a:rPr>
                <a:t>geom_col</a:t>
              </a:r>
              <a:r>
                <a:rPr lang="nl-NL" sz="1050" b="1" dirty="0">
                  <a:solidFill>
                    <a:srgbClr val="024C90"/>
                  </a:solidFill>
                </a:rPr>
                <a:t>()</a:t>
              </a:r>
              <a:endParaRPr lang="en-US" sz="1050" b="1" dirty="0">
                <a:solidFill>
                  <a:srgbClr val="024C90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4FCA8A3-4874-FD3A-7DD0-97BD562BE9DE}"/>
                </a:ext>
              </a:extLst>
            </p:cNvPr>
            <p:cNvSpPr txBox="1"/>
            <p:nvPr/>
          </p:nvSpPr>
          <p:spPr>
            <a:xfrm>
              <a:off x="4544781" y="7684416"/>
              <a:ext cx="1248841" cy="297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nl-NL" sz="1050" dirty="0">
                  <a:solidFill>
                    <a:srgbClr val="262626"/>
                  </a:solidFill>
                </a:rPr>
                <a:t>SCATTER PLOT</a:t>
              </a:r>
              <a:endParaRPr lang="en-US" sz="105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210C958-28A5-557B-BF4D-60CF320BF7DC}"/>
                </a:ext>
              </a:extLst>
            </p:cNvPr>
            <p:cNvSpPr txBox="1"/>
            <p:nvPr/>
          </p:nvSpPr>
          <p:spPr>
            <a:xfrm>
              <a:off x="4544494" y="8490196"/>
              <a:ext cx="1520542" cy="297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nl-NL" sz="1050" dirty="0">
                  <a:solidFill>
                    <a:srgbClr val="262626"/>
                  </a:solidFill>
                </a:rPr>
                <a:t>HISTOGRAM</a:t>
              </a:r>
              <a:endParaRPr lang="en-US" sz="105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3CD8C24-1708-6BC8-BCA7-7EEE5B3C3843}"/>
                </a:ext>
              </a:extLst>
            </p:cNvPr>
            <p:cNvSpPr txBox="1"/>
            <p:nvPr/>
          </p:nvSpPr>
          <p:spPr>
            <a:xfrm>
              <a:off x="4577300" y="9362472"/>
              <a:ext cx="1520542" cy="297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nl-NL" sz="1050" dirty="0">
                  <a:solidFill>
                    <a:srgbClr val="262626"/>
                  </a:solidFill>
                </a:rPr>
                <a:t>BAR CHART</a:t>
              </a:r>
              <a:endParaRPr lang="en-US" sz="1050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A1CE3AC-D021-A8D5-E805-7781400D6575}"/>
              </a:ext>
            </a:extLst>
          </p:cNvPr>
          <p:cNvGrpSpPr/>
          <p:nvPr/>
        </p:nvGrpSpPr>
        <p:grpSpPr>
          <a:xfrm>
            <a:off x="7117070" y="8167965"/>
            <a:ext cx="3031485" cy="268287"/>
            <a:chOff x="3869357" y="4664413"/>
            <a:chExt cx="3031485" cy="268287"/>
          </a:xfrm>
        </p:grpSpPr>
        <p:sp>
          <p:nvSpPr>
            <p:cNvPr id="59" name="ICONS">
              <a:extLst>
                <a:ext uri="{FF2B5EF4-FFF2-40B4-BE49-F238E27FC236}">
                  <a16:creationId xmlns:a16="http://schemas.microsoft.com/office/drawing/2014/main" id="{9A7EED3A-F8F7-6DC3-3B91-E4F9AED46284}"/>
                </a:ext>
              </a:extLst>
            </p:cNvPr>
            <p:cNvSpPr txBox="1"/>
            <p:nvPr/>
          </p:nvSpPr>
          <p:spPr>
            <a:xfrm>
              <a:off x="3910599" y="4722386"/>
              <a:ext cx="1352934" cy="21031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/>
              <a:r>
                <a:rPr lang="en-US" dirty="0"/>
                <a:t>TITLES AND LABELS</a:t>
              </a:r>
              <a:endParaRPr dirty="0"/>
            </a:p>
          </p:txBody>
        </p:sp>
        <p:sp>
          <p:nvSpPr>
            <p:cNvPr id="60" name="Line">
              <a:extLst>
                <a:ext uri="{FF2B5EF4-FFF2-40B4-BE49-F238E27FC236}">
                  <a16:creationId xmlns:a16="http://schemas.microsoft.com/office/drawing/2014/main" id="{288DF035-E6FC-E25A-EBF3-7D91481C0550}"/>
                </a:ext>
              </a:extLst>
            </p:cNvPr>
            <p:cNvSpPr/>
            <p:nvPr/>
          </p:nvSpPr>
          <p:spPr>
            <a:xfrm>
              <a:off x="3869357" y="4664413"/>
              <a:ext cx="3031485" cy="1"/>
            </a:xfrm>
            <a:prstGeom prst="line">
              <a:avLst/>
            </a:prstGeom>
            <a:ln w="12700">
              <a:solidFill>
                <a:srgbClr val="4C4C4C"/>
              </a:solidFill>
              <a:custDash>
                <a:ds d="100000" sp="200000"/>
              </a:custDash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62" name="ICONS">
            <a:extLst>
              <a:ext uri="{FF2B5EF4-FFF2-40B4-BE49-F238E27FC236}">
                <a16:creationId xmlns:a16="http://schemas.microsoft.com/office/drawing/2014/main" id="{E1453C6C-0B20-FEEF-1D28-2819FFA7B5C0}"/>
              </a:ext>
            </a:extLst>
          </p:cNvPr>
          <p:cNvSpPr txBox="1"/>
          <p:nvPr/>
        </p:nvSpPr>
        <p:spPr>
          <a:xfrm>
            <a:off x="230469" y="4831780"/>
            <a:ext cx="655629" cy="231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VECTORS</a:t>
            </a:r>
            <a:endParaRPr dirty="0"/>
          </a:p>
        </p:txBody>
      </p:sp>
      <p:sp>
        <p:nvSpPr>
          <p:cNvPr id="133" name="ICONS">
            <a:extLst>
              <a:ext uri="{FF2B5EF4-FFF2-40B4-BE49-F238E27FC236}">
                <a16:creationId xmlns:a16="http://schemas.microsoft.com/office/drawing/2014/main" id="{96E162C5-6D30-18FA-438A-97BF6DCDFC84}"/>
              </a:ext>
            </a:extLst>
          </p:cNvPr>
          <p:cNvSpPr txBox="1"/>
          <p:nvPr/>
        </p:nvSpPr>
        <p:spPr>
          <a:xfrm>
            <a:off x="230469" y="2589612"/>
            <a:ext cx="84157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DATA TYPES</a:t>
            </a:r>
            <a:endParaRPr dirty="0"/>
          </a:p>
        </p:txBody>
      </p:sp>
      <p:sp>
        <p:nvSpPr>
          <p:cNvPr id="135" name="Rounded Rectangular Callout 314">
            <a:extLst>
              <a:ext uri="{FF2B5EF4-FFF2-40B4-BE49-F238E27FC236}">
                <a16:creationId xmlns:a16="http://schemas.microsoft.com/office/drawing/2014/main" id="{EB569127-A35F-A2C2-FBD7-E5398FAD0213}"/>
              </a:ext>
            </a:extLst>
          </p:cNvPr>
          <p:cNvSpPr/>
          <p:nvPr/>
        </p:nvSpPr>
        <p:spPr>
          <a:xfrm>
            <a:off x="2127274" y="5372009"/>
            <a:ext cx="1354962" cy="734864"/>
          </a:xfrm>
          <a:prstGeom prst="wedgeRoundRectCallout">
            <a:avLst>
              <a:gd name="adj1" fmla="val -128737"/>
              <a:gd name="adj2" fmla="val 26769"/>
              <a:gd name="adj3" fmla="val 16667"/>
            </a:avLst>
          </a:prstGeom>
          <a:solidFill>
            <a:srgbClr val="65A0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Combine vectors to create a new one</a:t>
            </a:r>
          </a:p>
        </p:txBody>
      </p:sp>
      <p:pic>
        <p:nvPicPr>
          <p:cNvPr id="136" name="Picture 2">
            <a:extLst>
              <a:ext uri="{FF2B5EF4-FFF2-40B4-BE49-F238E27FC236}">
                <a16:creationId xmlns:a16="http://schemas.microsoft.com/office/drawing/2014/main" id="{2F5D2E34-AE7F-3604-D514-A82328C01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968" y="1626476"/>
            <a:ext cx="660729" cy="76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7A5B10CC-D033-D4B7-F793-44FD888BDC5E}"/>
              </a:ext>
            </a:extLst>
          </p:cNvPr>
          <p:cNvSpPr txBox="1"/>
          <p:nvPr/>
        </p:nvSpPr>
        <p:spPr>
          <a:xfrm>
            <a:off x="7007032" y="2155952"/>
            <a:ext cx="2617833" cy="941203"/>
          </a:xfrm>
          <a:prstGeom prst="rect">
            <a:avLst/>
          </a:prstGeom>
          <a:ln w="12700">
            <a:miter lim="400000"/>
          </a:ln>
        </p:spPr>
        <p:txBody>
          <a:bodyPr wrap="square" lIns="54570" tIns="54570" rIns="54570" bIns="5457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lvl1pPr>
          </a:lstStyle>
          <a:p>
            <a:r>
              <a:rPr lang="en-US" b="1" dirty="0"/>
              <a:t>ggplot2</a:t>
            </a:r>
            <a:r>
              <a:rPr lang="en-US" dirty="0"/>
              <a:t> is based on the grammar of graphics - idea that plots are build based on three components:  data set,  coordinate system, and </a:t>
            </a:r>
            <a:r>
              <a:rPr lang="en-US" dirty="0" err="1"/>
              <a:t>geoms</a:t>
            </a:r>
            <a:r>
              <a:rPr lang="en-US" dirty="0"/>
              <a:t>—visual marks that represent data points. </a:t>
            </a:r>
            <a:endParaRPr lang="nl-NL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74D4D3B-8F6A-7E37-DD7E-88AD91425623}"/>
              </a:ext>
            </a:extLst>
          </p:cNvPr>
          <p:cNvSpPr txBox="1"/>
          <p:nvPr/>
        </p:nvSpPr>
        <p:spPr>
          <a:xfrm>
            <a:off x="7094047" y="8854909"/>
            <a:ext cx="2211928" cy="13285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0" dirty="0"/>
              <a:t>plot1 +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labs</a:t>
            </a:r>
            <a:r>
              <a:rPr lang="en-US" b="0" dirty="0"/>
              <a:t>( </a:t>
            </a:r>
            <a:r>
              <a:rPr lang="en-US" dirty="0">
                <a:solidFill>
                  <a:srgbClr val="024C90"/>
                </a:solidFill>
              </a:rPr>
              <a:t>title</a:t>
            </a:r>
            <a:r>
              <a:rPr lang="en-US" b="0" dirty="0"/>
              <a:t> = “Plot title",  </a:t>
            </a:r>
          </a:p>
          <a:p>
            <a:r>
              <a:rPr lang="en-US" b="0" dirty="0"/>
              <a:t>           </a:t>
            </a:r>
            <a:r>
              <a:rPr lang="en-US" dirty="0">
                <a:solidFill>
                  <a:srgbClr val="024C90"/>
                </a:solidFill>
              </a:rPr>
              <a:t>subtitle</a:t>
            </a:r>
            <a:r>
              <a:rPr lang="en-US" b="0" dirty="0"/>
              <a:t> = “Plot subtitle”</a:t>
            </a:r>
          </a:p>
          <a:p>
            <a:r>
              <a:rPr lang="en-US" b="0" dirty="0"/>
              <a:t>             </a:t>
            </a:r>
            <a:r>
              <a:rPr lang="en-US" dirty="0">
                <a:solidFill>
                  <a:srgbClr val="024C90"/>
                </a:solidFill>
              </a:rPr>
              <a:t>x</a:t>
            </a:r>
            <a:r>
              <a:rPr lang="en-US" b="0" dirty="0"/>
              <a:t>  =  “Axis X",      </a:t>
            </a:r>
          </a:p>
          <a:p>
            <a:r>
              <a:rPr lang="en-US" b="0" dirty="0">
                <a:solidFill>
                  <a:srgbClr val="024C90"/>
                </a:solidFill>
              </a:rPr>
              <a:t>             </a:t>
            </a:r>
            <a:r>
              <a:rPr lang="en-US" dirty="0">
                <a:solidFill>
                  <a:srgbClr val="024C90"/>
                </a:solidFill>
              </a:rPr>
              <a:t>y</a:t>
            </a:r>
            <a:r>
              <a:rPr lang="en-US" dirty="0"/>
              <a:t> </a:t>
            </a:r>
            <a:r>
              <a:rPr lang="en-US" b="0" dirty="0"/>
              <a:t>= “ Axis Y", </a:t>
            </a:r>
          </a:p>
          <a:p>
            <a:r>
              <a:rPr lang="en-US" b="0" dirty="0"/>
              <a:t>           </a:t>
            </a:r>
            <a:r>
              <a:rPr lang="en-US" dirty="0">
                <a:solidFill>
                  <a:srgbClr val="024C90"/>
                </a:solidFill>
              </a:rPr>
              <a:t>color</a:t>
            </a:r>
            <a:r>
              <a:rPr lang="en-US" b="0" dirty="0"/>
              <a:t> = “Legend title ")</a:t>
            </a:r>
            <a:endParaRPr lang="nl-NL" b="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F67ADEA-7E46-6549-BCFD-F9AFDDF380AE}"/>
              </a:ext>
            </a:extLst>
          </p:cNvPr>
          <p:cNvSpPr txBox="1"/>
          <p:nvPr/>
        </p:nvSpPr>
        <p:spPr>
          <a:xfrm>
            <a:off x="7102976" y="8448851"/>
            <a:ext cx="2970302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/>
              <a:t>labs() </a:t>
            </a:r>
            <a:r>
              <a:rPr lang="en-US" b="0" dirty="0"/>
              <a:t>function allows naming axes, adding titles  and useful legend names</a:t>
            </a:r>
            <a:endParaRPr lang="nl-NL" b="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EEFCB47-4062-6C43-0827-C15131DD0124}"/>
              </a:ext>
            </a:extLst>
          </p:cNvPr>
          <p:cNvSpPr txBox="1"/>
          <p:nvPr/>
        </p:nvSpPr>
        <p:spPr>
          <a:xfrm>
            <a:off x="3724007" y="5314356"/>
            <a:ext cx="2909932" cy="305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1100" b="0" dirty="0" err="1">
                <a:latin typeface="Menlo"/>
                <a:ea typeface="Meiryo" panose="020B0400000000000000" pitchFamily="34" charset="-128"/>
              </a:rPr>
              <a:t>df</a:t>
            </a:r>
            <a:r>
              <a:rPr lang="nl-NL" sz="1100" b="0" dirty="0">
                <a:latin typeface="Menlo"/>
                <a:ea typeface="Meiryo" panose="020B0400000000000000" pitchFamily="34" charset="-128"/>
              </a:rPr>
              <a:t> %&gt;%</a:t>
            </a:r>
            <a:r>
              <a:rPr lang="nl-NL" sz="1100" dirty="0">
                <a:latin typeface="Menlo"/>
                <a:ea typeface="Meiryo" panose="020B0400000000000000" pitchFamily="34" charset="-128"/>
              </a:rPr>
              <a:t> </a:t>
            </a:r>
            <a:r>
              <a:rPr lang="nl-NL" sz="1100" dirty="0">
                <a:solidFill>
                  <a:schemeClr val="accent1">
                    <a:lumMod val="75000"/>
                  </a:schemeClr>
                </a:solidFill>
                <a:latin typeface="Menlo"/>
                <a:ea typeface="Meiryo" panose="020B0400000000000000" pitchFamily="34" charset="-128"/>
              </a:rPr>
              <a:t>select</a:t>
            </a:r>
            <a:r>
              <a:rPr lang="nl-NL" sz="1100" b="0" dirty="0">
                <a:latin typeface="Menlo"/>
                <a:ea typeface="Meiryo" panose="020B0400000000000000" pitchFamily="34" charset="-128"/>
              </a:rPr>
              <a:t>(variables) </a:t>
            </a:r>
            <a:r>
              <a:rPr lang="en-US" sz="1100" b="0" dirty="0">
                <a:latin typeface="Menlo"/>
              </a:rPr>
              <a:t>​​​</a:t>
            </a:r>
          </a:p>
        </p:txBody>
      </p:sp>
      <p:sp>
        <p:nvSpPr>
          <p:cNvPr id="142" name="These are just font awesome characters">
            <a:extLst>
              <a:ext uri="{FF2B5EF4-FFF2-40B4-BE49-F238E27FC236}">
                <a16:creationId xmlns:a16="http://schemas.microsoft.com/office/drawing/2014/main" id="{EDFFF806-E38C-6828-B9B0-95F6404E8B91}"/>
              </a:ext>
            </a:extLst>
          </p:cNvPr>
          <p:cNvSpPr txBox="1"/>
          <p:nvPr/>
        </p:nvSpPr>
        <p:spPr>
          <a:xfrm>
            <a:off x="3724007" y="5158588"/>
            <a:ext cx="1864469" cy="262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 lang="en-US" sz="1100" dirty="0"/>
              <a:t>Select columns by name. </a:t>
            </a:r>
            <a:endParaRPr lang="nl-NL" sz="1100" dirty="0"/>
          </a:p>
        </p:txBody>
      </p:sp>
      <p:sp>
        <p:nvSpPr>
          <p:cNvPr id="143" name="ICONS">
            <a:extLst>
              <a:ext uri="{FF2B5EF4-FFF2-40B4-BE49-F238E27FC236}">
                <a16:creationId xmlns:a16="http://schemas.microsoft.com/office/drawing/2014/main" id="{14056A5A-9367-7C55-C278-96B52DC12954}"/>
              </a:ext>
            </a:extLst>
          </p:cNvPr>
          <p:cNvSpPr txBox="1"/>
          <p:nvPr/>
        </p:nvSpPr>
        <p:spPr>
          <a:xfrm>
            <a:off x="3724007" y="4967365"/>
            <a:ext cx="119584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SUBSET &amp; FILTER</a:t>
            </a:r>
            <a:endParaRPr dirty="0"/>
          </a:p>
        </p:txBody>
      </p:sp>
      <p:sp>
        <p:nvSpPr>
          <p:cNvPr id="144" name="Line">
            <a:extLst>
              <a:ext uri="{FF2B5EF4-FFF2-40B4-BE49-F238E27FC236}">
                <a16:creationId xmlns:a16="http://schemas.microsoft.com/office/drawing/2014/main" id="{444898C7-0171-E190-01A2-2907D70E2CE7}"/>
              </a:ext>
            </a:extLst>
          </p:cNvPr>
          <p:cNvSpPr/>
          <p:nvPr/>
        </p:nvSpPr>
        <p:spPr>
          <a:xfrm>
            <a:off x="3724007" y="4909392"/>
            <a:ext cx="2983264" cy="1501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en-US" dirty="0"/>
          </a:p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nl-NL" dirty="0"/>
          </a:p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nl-NL" dirty="0"/>
          </a:p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nl-NL" dirty="0"/>
          </a:p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nl-NL" dirty="0"/>
          </a:p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nl-NL" dirty="0"/>
          </a:p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nl-NL" dirty="0"/>
          </a:p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nl-NL" dirty="0"/>
          </a:p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nl-NL" dirty="0"/>
          </a:p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nl-NL" dirty="0"/>
          </a:p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45" name="ICONS">
            <a:extLst>
              <a:ext uri="{FF2B5EF4-FFF2-40B4-BE49-F238E27FC236}">
                <a16:creationId xmlns:a16="http://schemas.microsoft.com/office/drawing/2014/main" id="{482E4E50-83D5-ACB6-7F2A-4B1001B5589C}"/>
              </a:ext>
            </a:extLst>
          </p:cNvPr>
          <p:cNvSpPr txBox="1"/>
          <p:nvPr/>
        </p:nvSpPr>
        <p:spPr>
          <a:xfrm>
            <a:off x="3724007" y="6275757"/>
            <a:ext cx="158697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CREATE NEW VARIABLE</a:t>
            </a:r>
            <a:endParaRPr dirty="0"/>
          </a:p>
        </p:txBody>
      </p:sp>
      <p:sp>
        <p:nvSpPr>
          <p:cNvPr id="146" name="Line">
            <a:extLst>
              <a:ext uri="{FF2B5EF4-FFF2-40B4-BE49-F238E27FC236}">
                <a16:creationId xmlns:a16="http://schemas.microsoft.com/office/drawing/2014/main" id="{9ADEC83C-0D41-A1FF-4906-6D9E869302B3}"/>
              </a:ext>
            </a:extLst>
          </p:cNvPr>
          <p:cNvSpPr/>
          <p:nvPr/>
        </p:nvSpPr>
        <p:spPr>
          <a:xfrm>
            <a:off x="3724007" y="6217784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en-US" dirty="0"/>
          </a:p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49" name="ICONS">
            <a:extLst>
              <a:ext uri="{FF2B5EF4-FFF2-40B4-BE49-F238E27FC236}">
                <a16:creationId xmlns:a16="http://schemas.microsoft.com/office/drawing/2014/main" id="{F712C615-84B1-F772-BC7F-237ECA67D536}"/>
              </a:ext>
            </a:extLst>
          </p:cNvPr>
          <p:cNvSpPr txBox="1"/>
          <p:nvPr/>
        </p:nvSpPr>
        <p:spPr>
          <a:xfrm>
            <a:off x="3724007" y="7278903"/>
            <a:ext cx="84638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SUMMARISE</a:t>
            </a:r>
            <a:endParaRPr dirty="0"/>
          </a:p>
        </p:txBody>
      </p:sp>
      <p:sp>
        <p:nvSpPr>
          <p:cNvPr id="150" name="Line">
            <a:extLst>
              <a:ext uri="{FF2B5EF4-FFF2-40B4-BE49-F238E27FC236}">
                <a16:creationId xmlns:a16="http://schemas.microsoft.com/office/drawing/2014/main" id="{2EEE9177-B586-3F69-DAE5-F5759F56D265}"/>
              </a:ext>
            </a:extLst>
          </p:cNvPr>
          <p:cNvSpPr/>
          <p:nvPr/>
        </p:nvSpPr>
        <p:spPr>
          <a:xfrm>
            <a:off x="3724007" y="7220930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en-US" dirty="0"/>
          </a:p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pic>
        <p:nvPicPr>
          <p:cNvPr id="154" name="Picture 153">
            <a:extLst>
              <a:ext uri="{FF2B5EF4-FFF2-40B4-BE49-F238E27FC236}">
                <a16:creationId xmlns:a16="http://schemas.microsoft.com/office/drawing/2014/main" id="{8AFF8A4E-D804-5E9C-8C63-2297A0E87526}"/>
              </a:ext>
            </a:extLst>
          </p:cNvPr>
          <p:cNvPicPr>
            <a:picLocks noChangeAspect="1"/>
          </p:cNvPicPr>
          <p:nvPr/>
        </p:nvPicPr>
        <p:blipFill>
          <a:blip r:embed="rId17"/>
          <a:srcRect t="7711" b="17733"/>
          <a:stretch/>
        </p:blipFill>
        <p:spPr>
          <a:xfrm>
            <a:off x="5727355" y="7381129"/>
            <a:ext cx="790685" cy="490064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5AF17C00-3ABA-B72F-0B54-EF649409EB34}"/>
              </a:ext>
            </a:extLst>
          </p:cNvPr>
          <p:cNvPicPr>
            <a:picLocks noChangeAspect="1"/>
          </p:cNvPicPr>
          <p:nvPr/>
        </p:nvPicPr>
        <p:blipFill>
          <a:blip r:embed="rId18"/>
          <a:srcRect l="5493" t="13681" b="-1"/>
          <a:stretch/>
        </p:blipFill>
        <p:spPr>
          <a:xfrm>
            <a:off x="5689392" y="6398304"/>
            <a:ext cx="981326" cy="468714"/>
          </a:xfrm>
          <a:prstGeom prst="rect">
            <a:avLst/>
          </a:prstGeom>
        </p:spPr>
      </p:pic>
      <p:sp>
        <p:nvSpPr>
          <p:cNvPr id="159" name="Rounded Rectangular Callout 314">
            <a:extLst>
              <a:ext uri="{FF2B5EF4-FFF2-40B4-BE49-F238E27FC236}">
                <a16:creationId xmlns:a16="http://schemas.microsoft.com/office/drawing/2014/main" id="{B6FE110E-1A1F-904E-7FB9-5BEAE56AF2CA}"/>
              </a:ext>
            </a:extLst>
          </p:cNvPr>
          <p:cNvSpPr/>
          <p:nvPr/>
        </p:nvSpPr>
        <p:spPr>
          <a:xfrm>
            <a:off x="5061048" y="9913223"/>
            <a:ext cx="1419615" cy="326241"/>
          </a:xfrm>
          <a:prstGeom prst="wedgeRoundRectCallout">
            <a:avLst>
              <a:gd name="adj1" fmla="val -66878"/>
              <a:gd name="adj2" fmla="val -56652"/>
              <a:gd name="adj3" fmla="val 16667"/>
            </a:avLst>
          </a:prstGeom>
          <a:solidFill>
            <a:srgbClr val="65A0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Remove grouping</a:t>
            </a:r>
          </a:p>
        </p:txBody>
      </p:sp>
      <p:sp>
        <p:nvSpPr>
          <p:cNvPr id="160" name="FONTS">
            <a:extLst>
              <a:ext uri="{FF2B5EF4-FFF2-40B4-BE49-F238E27FC236}">
                <a16:creationId xmlns:a16="http://schemas.microsoft.com/office/drawing/2014/main" id="{03DC4097-02CC-8CF5-609B-D51FC75104BF}"/>
              </a:ext>
            </a:extLst>
          </p:cNvPr>
          <p:cNvSpPr txBox="1"/>
          <p:nvPr/>
        </p:nvSpPr>
        <p:spPr>
          <a:xfrm>
            <a:off x="7039666" y="1871689"/>
            <a:ext cx="66524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GGPLOT2</a:t>
            </a:r>
            <a:endParaRPr dirty="0"/>
          </a:p>
        </p:txBody>
      </p:sp>
      <p:sp>
        <p:nvSpPr>
          <p:cNvPr id="161" name="Line">
            <a:extLst>
              <a:ext uri="{FF2B5EF4-FFF2-40B4-BE49-F238E27FC236}">
                <a16:creationId xmlns:a16="http://schemas.microsoft.com/office/drawing/2014/main" id="{AD361FE4-615B-E26B-0994-7050F13C262B}"/>
              </a:ext>
            </a:extLst>
          </p:cNvPr>
          <p:cNvSpPr/>
          <p:nvPr/>
        </p:nvSpPr>
        <p:spPr>
          <a:xfrm>
            <a:off x="7036671" y="1825781"/>
            <a:ext cx="2333727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2" name="Rounded Rectangular Callout 314">
            <a:extLst>
              <a:ext uri="{FF2B5EF4-FFF2-40B4-BE49-F238E27FC236}">
                <a16:creationId xmlns:a16="http://schemas.microsoft.com/office/drawing/2014/main" id="{E2CF1AA5-BDC9-2D9A-9F2C-872053E568C5}"/>
              </a:ext>
            </a:extLst>
          </p:cNvPr>
          <p:cNvSpPr/>
          <p:nvPr/>
        </p:nvSpPr>
        <p:spPr>
          <a:xfrm>
            <a:off x="8295896" y="3950668"/>
            <a:ext cx="514672" cy="222827"/>
          </a:xfrm>
          <a:prstGeom prst="wedgeRoundRectCallout">
            <a:avLst>
              <a:gd name="adj1" fmla="val 2977"/>
              <a:gd name="adj2" fmla="val 89672"/>
              <a:gd name="adj3" fmla="val 16667"/>
            </a:avLst>
          </a:prstGeom>
          <a:solidFill>
            <a:srgbClr val="65A0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163" name="Rounded Rectangular Callout 314">
            <a:extLst>
              <a:ext uri="{FF2B5EF4-FFF2-40B4-BE49-F238E27FC236}">
                <a16:creationId xmlns:a16="http://schemas.microsoft.com/office/drawing/2014/main" id="{1FB8AB45-DED4-A13A-E578-ECED981536B4}"/>
              </a:ext>
            </a:extLst>
          </p:cNvPr>
          <p:cNvSpPr/>
          <p:nvPr/>
        </p:nvSpPr>
        <p:spPr>
          <a:xfrm>
            <a:off x="9124978" y="4050035"/>
            <a:ext cx="859399" cy="222827"/>
          </a:xfrm>
          <a:prstGeom prst="wedgeRoundRectCallout">
            <a:avLst>
              <a:gd name="adj1" fmla="val -48166"/>
              <a:gd name="adj2" fmla="val 110328"/>
              <a:gd name="adj3" fmla="val 16667"/>
            </a:avLst>
          </a:prstGeom>
          <a:solidFill>
            <a:srgbClr val="65A0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aesthetics</a:t>
            </a:r>
          </a:p>
        </p:txBody>
      </p:sp>
      <p:sp>
        <p:nvSpPr>
          <p:cNvPr id="164" name="Rounded Rectangular Callout 314">
            <a:extLst>
              <a:ext uri="{FF2B5EF4-FFF2-40B4-BE49-F238E27FC236}">
                <a16:creationId xmlns:a16="http://schemas.microsoft.com/office/drawing/2014/main" id="{76BB74EA-5A61-B214-4B87-E5584B86B66E}"/>
              </a:ext>
            </a:extLst>
          </p:cNvPr>
          <p:cNvSpPr/>
          <p:nvPr/>
        </p:nvSpPr>
        <p:spPr>
          <a:xfrm>
            <a:off x="8815583" y="4897955"/>
            <a:ext cx="809282" cy="245110"/>
          </a:xfrm>
          <a:prstGeom prst="wedgeRoundRectCallout">
            <a:avLst>
              <a:gd name="adj1" fmla="val -24471"/>
              <a:gd name="adj2" fmla="val -78920"/>
              <a:gd name="adj3" fmla="val 16667"/>
            </a:avLst>
          </a:prstGeom>
          <a:solidFill>
            <a:srgbClr val="65A0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geometry</a:t>
            </a:r>
          </a:p>
        </p:txBody>
      </p:sp>
      <p:sp>
        <p:nvSpPr>
          <p:cNvPr id="165" name="Layout Suggestions">
            <a:extLst>
              <a:ext uri="{FF2B5EF4-FFF2-40B4-BE49-F238E27FC236}">
                <a16:creationId xmlns:a16="http://schemas.microsoft.com/office/drawing/2014/main" id="{587F0537-1F8B-811B-4072-5AD0C2161DAC}"/>
              </a:ext>
            </a:extLst>
          </p:cNvPr>
          <p:cNvSpPr txBox="1"/>
          <p:nvPr/>
        </p:nvSpPr>
        <p:spPr>
          <a:xfrm>
            <a:off x="3726532" y="2914003"/>
            <a:ext cx="2532745" cy="374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Data manipulation</a:t>
            </a:r>
            <a:endParaRPr dirty="0"/>
          </a:p>
        </p:txBody>
      </p:sp>
      <p:sp>
        <p:nvSpPr>
          <p:cNvPr id="167" name="FONTS">
            <a:extLst>
              <a:ext uri="{FF2B5EF4-FFF2-40B4-BE49-F238E27FC236}">
                <a16:creationId xmlns:a16="http://schemas.microsoft.com/office/drawing/2014/main" id="{46BAFD9B-9FF6-9A3A-170E-9A91A2E91FD7}"/>
              </a:ext>
            </a:extLst>
          </p:cNvPr>
          <p:cNvSpPr txBox="1"/>
          <p:nvPr/>
        </p:nvSpPr>
        <p:spPr>
          <a:xfrm>
            <a:off x="3724007" y="3448100"/>
            <a:ext cx="469680" cy="210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DPLYR</a:t>
            </a:r>
            <a:endParaRPr dirty="0"/>
          </a:p>
        </p:txBody>
      </p:sp>
      <p:sp>
        <p:nvSpPr>
          <p:cNvPr id="168" name="Line">
            <a:extLst>
              <a:ext uri="{FF2B5EF4-FFF2-40B4-BE49-F238E27FC236}">
                <a16:creationId xmlns:a16="http://schemas.microsoft.com/office/drawing/2014/main" id="{B1376289-DB9F-B002-D11B-6BD278C69A22}"/>
              </a:ext>
            </a:extLst>
          </p:cNvPr>
          <p:cNvSpPr/>
          <p:nvPr/>
        </p:nvSpPr>
        <p:spPr>
          <a:xfrm>
            <a:off x="3746398" y="3370108"/>
            <a:ext cx="2333727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5DFFE79-F878-974F-DD4C-524375222687}"/>
              </a:ext>
            </a:extLst>
          </p:cNvPr>
          <p:cNvSpPr txBox="1"/>
          <p:nvPr/>
        </p:nvSpPr>
        <p:spPr>
          <a:xfrm>
            <a:off x="3724007" y="6849358"/>
            <a:ext cx="2926832" cy="305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1100" b="0" dirty="0" err="1">
                <a:latin typeface="Menlo"/>
                <a:ea typeface="Meiryo" panose="020B0400000000000000" pitchFamily="34" charset="-128"/>
              </a:rPr>
              <a:t>df</a:t>
            </a:r>
            <a:r>
              <a:rPr lang="nl-NL" sz="1100" b="0" dirty="0">
                <a:latin typeface="Menlo"/>
                <a:ea typeface="Meiryo" panose="020B0400000000000000" pitchFamily="34" charset="-128"/>
              </a:rPr>
              <a:t> %&gt;%</a:t>
            </a:r>
            <a:r>
              <a:rPr lang="nl-NL" sz="1100" dirty="0">
                <a:latin typeface="Menlo"/>
                <a:ea typeface="Meiryo" panose="020B0400000000000000" pitchFamily="34" charset="-128"/>
              </a:rPr>
              <a:t> </a:t>
            </a:r>
            <a:r>
              <a:rPr lang="nl-NL" sz="1100" dirty="0" err="1">
                <a:solidFill>
                  <a:schemeClr val="accent1">
                    <a:lumMod val="75000"/>
                  </a:schemeClr>
                </a:solidFill>
                <a:latin typeface="Menlo"/>
                <a:ea typeface="Meiryo" panose="020B0400000000000000" pitchFamily="34" charset="-128"/>
              </a:rPr>
              <a:t>mutate</a:t>
            </a:r>
            <a:r>
              <a:rPr lang="nl-NL" sz="1100" b="0" dirty="0">
                <a:latin typeface="Menlo"/>
                <a:ea typeface="Meiryo" panose="020B0400000000000000" pitchFamily="34" charset="-128"/>
              </a:rPr>
              <a:t>(x=</a:t>
            </a:r>
            <a:r>
              <a:rPr lang="nl-NL" sz="1100" b="0" dirty="0" err="1">
                <a:latin typeface="Menlo"/>
                <a:ea typeface="Meiryo" panose="020B0400000000000000" pitchFamily="34" charset="-128"/>
              </a:rPr>
              <a:t>mean</a:t>
            </a:r>
            <a:r>
              <a:rPr lang="nl-NL" sz="1100" b="0" dirty="0">
                <a:latin typeface="Menlo"/>
                <a:ea typeface="Meiryo" panose="020B0400000000000000" pitchFamily="34" charset="-128"/>
              </a:rPr>
              <a:t>(y)) </a:t>
            </a:r>
            <a:r>
              <a:rPr lang="en-US" sz="1100" b="0" dirty="0">
                <a:latin typeface="Menlo"/>
              </a:rPr>
              <a:t>​​​</a:t>
            </a:r>
          </a:p>
        </p:txBody>
      </p:sp>
      <p:sp>
        <p:nvSpPr>
          <p:cNvPr id="170" name="These are just font awesome characters">
            <a:extLst>
              <a:ext uri="{FF2B5EF4-FFF2-40B4-BE49-F238E27FC236}">
                <a16:creationId xmlns:a16="http://schemas.microsoft.com/office/drawing/2014/main" id="{081AC3A6-C727-D2B3-3483-C91185EBBBDD}"/>
              </a:ext>
            </a:extLst>
          </p:cNvPr>
          <p:cNvSpPr txBox="1"/>
          <p:nvPr/>
        </p:nvSpPr>
        <p:spPr>
          <a:xfrm>
            <a:off x="3724007" y="6570623"/>
            <a:ext cx="1797610" cy="262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 lang="en-US" sz="1100" dirty="0"/>
              <a:t>Compute new columns </a:t>
            </a:r>
            <a:endParaRPr lang="nl-NL" sz="1100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A15AA562-A51E-74BC-AB86-0B4F16B402F2}"/>
              </a:ext>
            </a:extLst>
          </p:cNvPr>
          <p:cNvSpPr txBox="1"/>
          <p:nvPr/>
        </p:nvSpPr>
        <p:spPr>
          <a:xfrm>
            <a:off x="3724007" y="7839800"/>
            <a:ext cx="2916502" cy="305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1100" b="0" dirty="0" err="1">
                <a:latin typeface="Menlo"/>
                <a:ea typeface="Meiryo" panose="020B0400000000000000" pitchFamily="34" charset="-128"/>
              </a:rPr>
              <a:t>df</a:t>
            </a:r>
            <a:r>
              <a:rPr lang="nl-NL" sz="1100" b="0" dirty="0">
                <a:latin typeface="Menlo"/>
                <a:ea typeface="Meiryo" panose="020B0400000000000000" pitchFamily="34" charset="-128"/>
              </a:rPr>
              <a:t> %&gt;%</a:t>
            </a:r>
            <a:r>
              <a:rPr lang="nl-NL" sz="1100" dirty="0">
                <a:latin typeface="Menlo"/>
                <a:ea typeface="Meiryo" panose="020B0400000000000000" pitchFamily="34" charset="-128"/>
              </a:rPr>
              <a:t> </a:t>
            </a:r>
            <a:r>
              <a:rPr lang="nl-NL" sz="1100" dirty="0" err="1">
                <a:solidFill>
                  <a:schemeClr val="accent1">
                    <a:lumMod val="75000"/>
                  </a:schemeClr>
                </a:solidFill>
                <a:latin typeface="Menlo"/>
                <a:ea typeface="Meiryo" panose="020B0400000000000000" pitchFamily="34" charset="-128"/>
              </a:rPr>
              <a:t>summarize</a:t>
            </a:r>
            <a:r>
              <a:rPr lang="nl-NL" sz="1100" b="0" dirty="0">
                <a:latin typeface="Menlo"/>
                <a:ea typeface="Meiryo" panose="020B0400000000000000" pitchFamily="34" charset="-128"/>
              </a:rPr>
              <a:t>(x=</a:t>
            </a:r>
            <a:r>
              <a:rPr lang="nl-NL" sz="1100" b="0" dirty="0" err="1">
                <a:latin typeface="Menlo"/>
                <a:ea typeface="Meiryo" panose="020B0400000000000000" pitchFamily="34" charset="-128"/>
              </a:rPr>
              <a:t>mean</a:t>
            </a:r>
            <a:r>
              <a:rPr lang="nl-NL" sz="1100" b="0" dirty="0">
                <a:latin typeface="Menlo"/>
                <a:ea typeface="Meiryo" panose="020B0400000000000000" pitchFamily="34" charset="-128"/>
              </a:rPr>
              <a:t>(y)) </a:t>
            </a:r>
            <a:r>
              <a:rPr lang="en-US" sz="1100" b="0" dirty="0">
                <a:latin typeface="Menlo"/>
              </a:rPr>
              <a:t>​​​</a:t>
            </a:r>
          </a:p>
        </p:txBody>
      </p:sp>
      <p:sp>
        <p:nvSpPr>
          <p:cNvPr id="172" name="These are just font awesome characters">
            <a:extLst>
              <a:ext uri="{FF2B5EF4-FFF2-40B4-BE49-F238E27FC236}">
                <a16:creationId xmlns:a16="http://schemas.microsoft.com/office/drawing/2014/main" id="{BE105A6F-79D7-4797-D4DA-1429FDEF681F}"/>
              </a:ext>
            </a:extLst>
          </p:cNvPr>
          <p:cNvSpPr txBox="1"/>
          <p:nvPr/>
        </p:nvSpPr>
        <p:spPr>
          <a:xfrm>
            <a:off x="3724007" y="7480339"/>
            <a:ext cx="1327451" cy="414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 lang="en-US" sz="1100" dirty="0"/>
              <a:t>Summarize data into summary table</a:t>
            </a:r>
            <a:endParaRPr lang="nl-NL" sz="1100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FD5A63C5-ED05-4033-8A4A-2CA4879C2F9A}"/>
              </a:ext>
            </a:extLst>
          </p:cNvPr>
          <p:cNvSpPr txBox="1"/>
          <p:nvPr/>
        </p:nvSpPr>
        <p:spPr>
          <a:xfrm>
            <a:off x="3947461" y="9164425"/>
            <a:ext cx="2280106" cy="864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1100" b="0" dirty="0" err="1">
                <a:latin typeface="Menlo"/>
                <a:ea typeface="Meiryo" panose="020B0400000000000000" pitchFamily="34" charset="-128"/>
              </a:rPr>
              <a:t>df</a:t>
            </a:r>
            <a:r>
              <a:rPr lang="nl-NL" sz="1100" b="0" dirty="0">
                <a:latin typeface="Menlo"/>
                <a:ea typeface="Meiryo" panose="020B0400000000000000" pitchFamily="34" charset="-128"/>
              </a:rPr>
              <a:t> %&gt;%</a:t>
            </a:r>
            <a:r>
              <a:rPr lang="nl-NL" sz="1100" dirty="0">
                <a:latin typeface="Menlo"/>
                <a:ea typeface="Meiryo" panose="020B0400000000000000" pitchFamily="34" charset="-128"/>
              </a:rPr>
              <a:t>  </a:t>
            </a:r>
          </a:p>
          <a:p>
            <a:r>
              <a:rPr lang="nl-NL" sz="1100" dirty="0" err="1">
                <a:solidFill>
                  <a:schemeClr val="accent1">
                    <a:lumMod val="75000"/>
                  </a:schemeClr>
                </a:solidFill>
                <a:latin typeface="Menlo"/>
                <a:ea typeface="Meiryo" panose="020B0400000000000000" pitchFamily="34" charset="-128"/>
              </a:rPr>
              <a:t>group_by</a:t>
            </a:r>
            <a:r>
              <a:rPr lang="nl-NL" sz="1100" b="0" dirty="0">
                <a:latin typeface="Menlo"/>
                <a:ea typeface="Meiryo" panose="020B0400000000000000" pitchFamily="34" charset="-128"/>
              </a:rPr>
              <a:t>(</a:t>
            </a:r>
            <a:r>
              <a:rPr lang="nl-NL" sz="1100" b="0" dirty="0" err="1">
                <a:latin typeface="Menlo"/>
                <a:ea typeface="Meiryo" panose="020B0400000000000000" pitchFamily="34" charset="-128"/>
              </a:rPr>
              <a:t>variable</a:t>
            </a:r>
            <a:r>
              <a:rPr lang="nl-NL" sz="1100" b="0" dirty="0">
                <a:latin typeface="Menlo"/>
                <a:ea typeface="Meiryo" panose="020B0400000000000000" pitchFamily="34" charset="-128"/>
              </a:rPr>
              <a:t>) </a:t>
            </a:r>
            <a:r>
              <a:rPr lang="en-US" sz="1100" b="0" dirty="0">
                <a:latin typeface="Menlo"/>
              </a:rPr>
              <a:t>​​​%&gt;%</a:t>
            </a:r>
            <a:r>
              <a:rPr lang="nl-NL" sz="1100" dirty="0">
                <a:latin typeface="Menlo"/>
                <a:ea typeface="Meiryo" panose="020B0400000000000000" pitchFamily="34" charset="-128"/>
              </a:rPr>
              <a:t> </a:t>
            </a:r>
            <a:r>
              <a:rPr lang="nl-NL" sz="1100" dirty="0" err="1">
                <a:solidFill>
                  <a:schemeClr val="accent1">
                    <a:lumMod val="75000"/>
                  </a:schemeClr>
                </a:solidFill>
                <a:latin typeface="Menlo"/>
                <a:ea typeface="Meiryo" panose="020B0400000000000000" pitchFamily="34" charset="-128"/>
              </a:rPr>
              <a:t>summarize</a:t>
            </a:r>
            <a:r>
              <a:rPr lang="nl-NL" sz="1100" b="0" dirty="0">
                <a:latin typeface="Menlo"/>
                <a:ea typeface="Meiryo" panose="020B0400000000000000" pitchFamily="34" charset="-128"/>
              </a:rPr>
              <a:t>(x=</a:t>
            </a:r>
            <a:r>
              <a:rPr lang="nl-NL" sz="1100" b="0" dirty="0" err="1">
                <a:latin typeface="Menlo"/>
                <a:ea typeface="Meiryo" panose="020B0400000000000000" pitchFamily="34" charset="-128"/>
              </a:rPr>
              <a:t>mean</a:t>
            </a:r>
            <a:r>
              <a:rPr lang="nl-NL" sz="1100" b="0" dirty="0">
                <a:latin typeface="Menlo"/>
                <a:ea typeface="Meiryo" panose="020B0400000000000000" pitchFamily="34" charset="-128"/>
              </a:rPr>
              <a:t>(y)) </a:t>
            </a:r>
            <a:r>
              <a:rPr lang="en-US" sz="1100" b="0" dirty="0">
                <a:latin typeface="Menlo"/>
              </a:rPr>
              <a:t>​​​%&gt;%</a:t>
            </a:r>
          </a:p>
          <a:p>
            <a:r>
              <a:rPr lang="nl-NL" sz="1100" dirty="0" err="1">
                <a:solidFill>
                  <a:schemeClr val="accent1">
                    <a:lumMod val="75000"/>
                  </a:schemeClr>
                </a:solidFill>
                <a:latin typeface="Menlo"/>
                <a:ea typeface="Meiryo" panose="020B0400000000000000" pitchFamily="34" charset="-128"/>
              </a:rPr>
              <a:t>ungroup</a:t>
            </a:r>
            <a:r>
              <a:rPr lang="nl-NL" sz="1100" b="0" dirty="0">
                <a:latin typeface="Menlo"/>
                <a:ea typeface="Meiryo" panose="020B0400000000000000" pitchFamily="34" charset="-128"/>
              </a:rPr>
              <a:t>() </a:t>
            </a:r>
            <a:r>
              <a:rPr lang="en-US" sz="1100" b="0" dirty="0">
                <a:latin typeface="Menlo"/>
              </a:rPr>
              <a:t>​​​</a:t>
            </a:r>
          </a:p>
        </p:txBody>
      </p:sp>
      <p:sp>
        <p:nvSpPr>
          <p:cNvPr id="12" name="Line">
            <a:extLst>
              <a:ext uri="{FF2B5EF4-FFF2-40B4-BE49-F238E27FC236}">
                <a16:creationId xmlns:a16="http://schemas.microsoft.com/office/drawing/2014/main" id="{77F2E594-6E5F-069B-C87A-076D01B108BB}"/>
              </a:ext>
            </a:extLst>
          </p:cNvPr>
          <p:cNvSpPr/>
          <p:nvPr/>
        </p:nvSpPr>
        <p:spPr>
          <a:xfrm>
            <a:off x="3738931" y="2862523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4" name="Line">
            <a:extLst>
              <a:ext uri="{FF2B5EF4-FFF2-40B4-BE49-F238E27FC236}">
                <a16:creationId xmlns:a16="http://schemas.microsoft.com/office/drawing/2014/main" id="{2E8DEBBF-388B-96D3-7DD8-1E2A472D5114}"/>
              </a:ext>
            </a:extLst>
          </p:cNvPr>
          <p:cNvSpPr/>
          <p:nvPr/>
        </p:nvSpPr>
        <p:spPr>
          <a:xfrm flipV="1">
            <a:off x="3741589" y="1196854"/>
            <a:ext cx="3077014" cy="1618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F32A04CF-1557-FF2C-4C22-C4705C3D1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643771"/>
              </p:ext>
            </p:extLst>
          </p:nvPr>
        </p:nvGraphicFramePr>
        <p:xfrm>
          <a:off x="230469" y="7405932"/>
          <a:ext cx="3283374" cy="2225040"/>
        </p:xfrm>
        <a:graphic>
          <a:graphicData uri="http://schemas.openxmlformats.org/drawingml/2006/table">
            <a:tbl>
              <a:tblPr firstRow="1" bandRow="1">
                <a:solidFill>
                  <a:srgbClr val="E0EDF8"/>
                </a:solidFill>
                <a:tableStyleId>{3B4B98B0-60AC-42C2-AFA5-B58CD77FA1E5}</a:tableStyleId>
              </a:tblPr>
              <a:tblGrid>
                <a:gridCol w="887586">
                  <a:extLst>
                    <a:ext uri="{9D8B030D-6E8A-4147-A177-3AD203B41FA5}">
                      <a16:colId xmlns:a16="http://schemas.microsoft.com/office/drawing/2014/main" val="2725996112"/>
                    </a:ext>
                  </a:extLst>
                </a:gridCol>
                <a:gridCol w="2395788">
                  <a:extLst>
                    <a:ext uri="{9D8B030D-6E8A-4147-A177-3AD203B41FA5}">
                      <a16:colId xmlns:a16="http://schemas.microsoft.com/office/drawing/2014/main" val="3907488392"/>
                    </a:ext>
                  </a:extLst>
                </a:gridCol>
              </a:tblGrid>
              <a:tr h="11719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nl-NL" sz="1000" b="0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 </a:t>
                      </a:r>
                      <a:r>
                        <a:rPr lang="nl-NL" sz="1000" b="1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==</a:t>
                      </a:r>
                      <a:r>
                        <a:rPr lang="nl-NL" sz="1000" b="0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 y</a:t>
                      </a:r>
                    </a:p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00" b="0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 </a:t>
                      </a:r>
                      <a:r>
                        <a:rPr lang="nl-NL" sz="1000" b="1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!=</a:t>
                      </a:r>
                      <a:r>
                        <a:rPr lang="nl-NL" sz="1000" b="0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 y</a:t>
                      </a:r>
                      <a:endParaRPr lang="en-US" sz="1000" b="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DF8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nl-NL" sz="1000" b="0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 </a:t>
                      </a:r>
                      <a:r>
                        <a:rPr lang="nl-NL" sz="1000" b="0" u="none" strike="noStrike" noProof="0" dirty="0" err="1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equal</a:t>
                      </a:r>
                      <a:r>
                        <a:rPr lang="nl-NL" sz="1000" b="0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nl-NL" sz="1000" b="0" u="none" strike="noStrike" noProof="0" dirty="0" err="1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to</a:t>
                      </a:r>
                      <a:r>
                        <a:rPr lang="nl-NL" sz="1000" b="0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y </a:t>
                      </a:r>
                    </a:p>
                    <a:p>
                      <a:pPr lvl="0" algn="l">
                        <a:buNone/>
                      </a:pPr>
                      <a:r>
                        <a:rPr lang="nl-NL" sz="1000" b="0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 </a:t>
                      </a:r>
                      <a:r>
                        <a:rPr lang="nl-NL" sz="1000" b="0" u="none" strike="noStrike" noProof="0" dirty="0" err="1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not</a:t>
                      </a:r>
                      <a:r>
                        <a:rPr lang="nl-NL" sz="1000" b="0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nl-NL" sz="1000" b="0" u="none" strike="noStrike" noProof="0" dirty="0" err="1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equal</a:t>
                      </a:r>
                      <a:r>
                        <a:rPr lang="nl-NL" sz="1000" b="0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nl-NL" sz="1000" b="0" u="none" strike="noStrike" noProof="0" dirty="0" err="1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to</a:t>
                      </a:r>
                      <a:r>
                        <a:rPr lang="nl-NL" sz="1000" b="0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y</a:t>
                      </a:r>
                      <a:endParaRPr lang="en-US" sz="1000" b="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401774"/>
                  </a:ext>
                </a:extLst>
              </a:tr>
              <a:tr h="19044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nl-NL" sz="1000" b="0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 </a:t>
                      </a:r>
                      <a:r>
                        <a:rPr lang="nl-NL" sz="1000" b="1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&gt;</a:t>
                      </a:r>
                      <a:r>
                        <a:rPr lang="nl-NL" sz="1000" b="0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 y      x </a:t>
                      </a:r>
                      <a:r>
                        <a:rPr lang="nl-NL" sz="1000" b="1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&lt;</a:t>
                      </a:r>
                      <a:r>
                        <a:rPr lang="nl-NL" sz="1000" b="0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y</a:t>
                      </a:r>
                      <a:endParaRPr lang="en-US" sz="1000" b="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DF8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nl-NL" sz="1000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 </a:t>
                      </a:r>
                      <a:r>
                        <a:rPr lang="nl-NL" sz="1000" u="none" strike="noStrike" noProof="0" dirty="0" err="1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greater</a:t>
                      </a:r>
                      <a:r>
                        <a:rPr lang="nl-NL" sz="1000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nl-NL" sz="1000" u="none" strike="noStrike" noProof="0" dirty="0" err="1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than</a:t>
                      </a:r>
                      <a:r>
                        <a:rPr lang="nl-NL" sz="1000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y</a:t>
                      </a:r>
                    </a:p>
                    <a:p>
                      <a:pPr lvl="0" algn="l">
                        <a:buNone/>
                      </a:pPr>
                      <a:r>
                        <a:rPr lang="nl-NL" sz="1000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 </a:t>
                      </a:r>
                      <a:r>
                        <a:rPr lang="nl-NL" sz="1000" u="none" strike="noStrike" noProof="0" dirty="0" err="1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less</a:t>
                      </a:r>
                      <a:r>
                        <a:rPr lang="nl-NL" sz="1000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nl-NL" sz="1000" u="none" strike="noStrike" noProof="0" dirty="0" err="1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than</a:t>
                      </a:r>
                      <a:r>
                        <a:rPr lang="nl-NL" sz="1000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y</a:t>
                      </a:r>
                      <a:endParaRPr lang="en-US" sz="10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494247"/>
                  </a:ext>
                </a:extLst>
              </a:tr>
              <a:tr h="19044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nl-NL" sz="1000" b="0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 </a:t>
                      </a:r>
                      <a:r>
                        <a:rPr lang="nl-NL" sz="1000" b="1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&gt;=</a:t>
                      </a:r>
                      <a:r>
                        <a:rPr lang="nl-NL" sz="1000" b="0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y</a:t>
                      </a:r>
                    </a:p>
                    <a:p>
                      <a:pPr lvl="0" algn="l">
                        <a:buNone/>
                      </a:pPr>
                      <a:r>
                        <a:rPr lang="nl-NL" sz="1000" b="0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 </a:t>
                      </a:r>
                      <a:r>
                        <a:rPr lang="nl-NL" sz="1000" b="1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&lt;=</a:t>
                      </a:r>
                      <a:r>
                        <a:rPr lang="nl-NL" sz="1000" b="0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y</a:t>
                      </a:r>
                      <a:endParaRPr lang="en-US" sz="1000" b="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DF8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nl-NL" sz="1000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 </a:t>
                      </a:r>
                      <a:r>
                        <a:rPr lang="nl-NL" sz="1000" u="none" strike="noStrike" noProof="0" dirty="0" err="1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greater</a:t>
                      </a:r>
                      <a:r>
                        <a:rPr lang="nl-NL" sz="1000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nl-NL" sz="1000" u="none" strike="noStrike" noProof="0" dirty="0" err="1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than</a:t>
                      </a:r>
                      <a:r>
                        <a:rPr lang="nl-NL" sz="1000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or </a:t>
                      </a:r>
                      <a:r>
                        <a:rPr lang="nl-NL" sz="1000" u="none" strike="noStrike" noProof="0" dirty="0" err="1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equal</a:t>
                      </a:r>
                      <a:r>
                        <a:rPr lang="nl-NL" sz="1000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nl-NL" sz="1000" u="none" strike="noStrike" noProof="0" dirty="0" err="1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to</a:t>
                      </a:r>
                      <a:r>
                        <a:rPr lang="nl-NL" sz="1000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 y</a:t>
                      </a:r>
                    </a:p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00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 </a:t>
                      </a:r>
                      <a:r>
                        <a:rPr lang="nl-NL" sz="1000" u="none" strike="noStrike" noProof="0" dirty="0" err="1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less</a:t>
                      </a:r>
                      <a:r>
                        <a:rPr lang="nl-NL" sz="1000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nl-NL" sz="1000" u="none" strike="noStrike" noProof="0" dirty="0" err="1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than</a:t>
                      </a:r>
                      <a:r>
                        <a:rPr lang="nl-NL" sz="1000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or </a:t>
                      </a:r>
                      <a:r>
                        <a:rPr lang="nl-NL" sz="1000" u="none" strike="noStrike" noProof="0" dirty="0" err="1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equal</a:t>
                      </a:r>
                      <a:r>
                        <a:rPr lang="nl-NL" sz="1000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nl-NL" sz="1000" u="none" strike="noStrike" noProof="0" dirty="0" err="1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to</a:t>
                      </a:r>
                      <a:r>
                        <a:rPr lang="nl-NL" sz="1000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 y</a:t>
                      </a:r>
                      <a:endParaRPr lang="en-US" sz="10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958303"/>
                  </a:ext>
                </a:extLst>
              </a:tr>
              <a:tr h="1904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00" b="0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 == y </a:t>
                      </a:r>
                      <a:r>
                        <a:rPr lang="nl-NL" sz="1000" b="1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&amp;</a:t>
                      </a:r>
                      <a:r>
                        <a:rPr lang="nl-NL" sz="1000" b="0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00" b="0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 == </a:t>
                      </a:r>
                      <a:r>
                        <a:rPr lang="nl-NL" sz="1000" b="0" u="none" strike="noStrike" noProof="0" dirty="0" err="1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z</a:t>
                      </a:r>
                      <a:endParaRPr lang="en-US" sz="1000" b="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DF8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nl-NL" sz="1000" u="none" strike="noStrike" noProof="0" dirty="0" err="1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Logical</a:t>
                      </a:r>
                      <a:r>
                        <a:rPr lang="nl-NL" sz="1000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‘AND’ operator</a:t>
                      </a:r>
                      <a:endParaRPr lang="en-US" sz="10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677928"/>
                  </a:ext>
                </a:extLst>
              </a:tr>
              <a:tr h="19044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nl-NL" sz="1000" b="0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 == y </a:t>
                      </a:r>
                      <a:r>
                        <a:rPr lang="nl-NL" sz="1000" b="1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|</a:t>
                      </a:r>
                      <a:r>
                        <a:rPr lang="nl-NL" sz="1000" b="0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</a:p>
                    <a:p>
                      <a:pPr lvl="0" algn="l">
                        <a:buNone/>
                      </a:pPr>
                      <a:r>
                        <a:rPr lang="nl-NL" sz="1000" b="0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 == </a:t>
                      </a:r>
                      <a:r>
                        <a:rPr lang="nl-NL" sz="1000" b="0" u="none" strike="noStrike" noProof="0" dirty="0" err="1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z</a:t>
                      </a:r>
                      <a:endParaRPr lang="en-US" sz="1000" b="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DF8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nl-NL" sz="1000" u="none" strike="noStrike" noProof="0" dirty="0" err="1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Logical</a:t>
                      </a:r>
                      <a:r>
                        <a:rPr lang="nl-NL" sz="1000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‘OR’ operator </a:t>
                      </a:r>
                      <a:endParaRPr lang="en-US" sz="10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403262"/>
                  </a:ext>
                </a:extLst>
              </a:tr>
              <a:tr h="11719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nl-NL" sz="1000" b="0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 </a:t>
                      </a:r>
                      <a:r>
                        <a:rPr lang="nl-NL" sz="1000" b="1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%in% </a:t>
                      </a:r>
                      <a:r>
                        <a:rPr lang="nl-NL" sz="1000" b="0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y</a:t>
                      </a:r>
                      <a:endParaRPr lang="en-US" sz="1000" b="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DF8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nl-NL" sz="1000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 </a:t>
                      </a:r>
                      <a:r>
                        <a:rPr lang="nl-NL" sz="1000" u="none" strike="noStrike" noProof="0" dirty="0" err="1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belongs</a:t>
                      </a:r>
                      <a:r>
                        <a:rPr lang="nl-NL" sz="1000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nl-NL" sz="1000" u="none" strike="noStrike" noProof="0" dirty="0" err="1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to</a:t>
                      </a:r>
                      <a:r>
                        <a:rPr lang="nl-NL" sz="1000" u="none" strike="noStrike" noProof="0" dirty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a </a:t>
                      </a:r>
                      <a:r>
                        <a:rPr lang="nl-NL" sz="1000" u="none" strike="noStrike" noProof="0">
                          <a:solidFill>
                            <a:srgbClr val="222222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vector y</a:t>
                      </a:r>
                      <a:endParaRPr lang="nl-NL" sz="1000" u="none" strike="noStrike" noProof="0" dirty="0">
                        <a:solidFill>
                          <a:srgbClr val="222222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34672"/>
                  </a:ext>
                </a:extLst>
              </a:tr>
            </a:tbl>
          </a:graphicData>
        </a:graphic>
      </p:graphicFrame>
      <p:sp>
        <p:nvSpPr>
          <p:cNvPr id="43" name="ICONS">
            <a:extLst>
              <a:ext uri="{FF2B5EF4-FFF2-40B4-BE49-F238E27FC236}">
                <a16:creationId xmlns:a16="http://schemas.microsoft.com/office/drawing/2014/main" id="{3BE872D5-79E3-B2F2-9DDE-F310196C51DA}"/>
              </a:ext>
            </a:extLst>
          </p:cNvPr>
          <p:cNvSpPr txBox="1"/>
          <p:nvPr/>
        </p:nvSpPr>
        <p:spPr>
          <a:xfrm>
            <a:off x="230469" y="7150817"/>
            <a:ext cx="148023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OPERATORS</a:t>
            </a:r>
            <a:endParaRPr dirty="0"/>
          </a:p>
        </p:txBody>
      </p:sp>
      <p:sp>
        <p:nvSpPr>
          <p:cNvPr id="45" name="Line">
            <a:extLst>
              <a:ext uri="{FF2B5EF4-FFF2-40B4-BE49-F238E27FC236}">
                <a16:creationId xmlns:a16="http://schemas.microsoft.com/office/drawing/2014/main" id="{9DA8FB31-2CD6-D062-E194-CB304988051E}"/>
              </a:ext>
            </a:extLst>
          </p:cNvPr>
          <p:cNvSpPr/>
          <p:nvPr/>
        </p:nvSpPr>
        <p:spPr>
          <a:xfrm flipV="1">
            <a:off x="230468" y="7131682"/>
            <a:ext cx="3283374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157" name="Table 156">
            <a:extLst>
              <a:ext uri="{FF2B5EF4-FFF2-40B4-BE49-F238E27FC236}">
                <a16:creationId xmlns:a16="http://schemas.microsoft.com/office/drawing/2014/main" id="{E29DA1E9-A6A4-FEE6-4B94-163369694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889203"/>
              </p:ext>
            </p:extLst>
          </p:nvPr>
        </p:nvGraphicFramePr>
        <p:xfrm>
          <a:off x="389961" y="6504917"/>
          <a:ext cx="2697194" cy="4942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9519">
                  <a:extLst>
                    <a:ext uri="{9D8B030D-6E8A-4147-A177-3AD203B41FA5}">
                      <a16:colId xmlns:a16="http://schemas.microsoft.com/office/drawing/2014/main" val="3547533806"/>
                    </a:ext>
                  </a:extLst>
                </a:gridCol>
                <a:gridCol w="1427675">
                  <a:extLst>
                    <a:ext uri="{9D8B030D-6E8A-4147-A177-3AD203B41FA5}">
                      <a16:colId xmlns:a16="http://schemas.microsoft.com/office/drawing/2014/main" val="344802305"/>
                    </a:ext>
                  </a:extLst>
                </a:gridCol>
              </a:tblGrid>
              <a:tr h="26920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Menlo"/>
                        </a:rPr>
                        <a:t>is.na(x)</a:t>
                      </a:r>
                      <a:endParaRPr lang="nl-NL" sz="1100" b="1" dirty="0">
                        <a:solidFill>
                          <a:srgbClr val="000000"/>
                        </a:solidFill>
                        <a:latin typeface="Menlo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Is missing</a:t>
                      </a:r>
                      <a:endParaRPr lang="nl-NL" sz="11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5687414"/>
                  </a:ext>
                </a:extLst>
              </a:tr>
              <a:tr h="16348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Menlo"/>
                        </a:rPr>
                        <a:t>!is.na(x)</a:t>
                      </a:r>
                      <a:endParaRPr lang="nl-NL" sz="1100" b="1" dirty="0">
                        <a:solidFill>
                          <a:srgbClr val="000000"/>
                        </a:solidFill>
                        <a:latin typeface="Menlo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Not missing</a:t>
                      </a:r>
                      <a:endParaRPr lang="nl-NL" sz="11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659769"/>
                  </a:ext>
                </a:extLst>
              </a:tr>
            </a:tbl>
          </a:graphicData>
        </a:graphic>
      </p:graphicFrame>
      <p:sp>
        <p:nvSpPr>
          <p:cNvPr id="174" name="ICONS">
            <a:extLst>
              <a:ext uri="{FF2B5EF4-FFF2-40B4-BE49-F238E27FC236}">
                <a16:creationId xmlns:a16="http://schemas.microsoft.com/office/drawing/2014/main" id="{F9DB546A-C9D3-2EF4-DA53-9D24CA5C5B92}"/>
              </a:ext>
            </a:extLst>
          </p:cNvPr>
          <p:cNvSpPr txBox="1"/>
          <p:nvPr/>
        </p:nvSpPr>
        <p:spPr>
          <a:xfrm>
            <a:off x="3765249" y="1310194"/>
            <a:ext cx="138339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EXPLORE DATASETS</a:t>
            </a:r>
            <a:endParaRPr dirty="0"/>
          </a:p>
        </p:txBody>
      </p:sp>
      <p:graphicFrame>
        <p:nvGraphicFramePr>
          <p:cNvPr id="176" name="Table 175">
            <a:extLst>
              <a:ext uri="{FF2B5EF4-FFF2-40B4-BE49-F238E27FC236}">
                <a16:creationId xmlns:a16="http://schemas.microsoft.com/office/drawing/2014/main" id="{08B4F957-17A8-89D4-F0B8-9ABB9CDE69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355826"/>
              </p:ext>
            </p:extLst>
          </p:nvPr>
        </p:nvGraphicFramePr>
        <p:xfrm>
          <a:off x="3809617" y="1580699"/>
          <a:ext cx="3058308" cy="9817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0140">
                  <a:extLst>
                    <a:ext uri="{9D8B030D-6E8A-4147-A177-3AD203B41FA5}">
                      <a16:colId xmlns:a16="http://schemas.microsoft.com/office/drawing/2014/main" val="3547533806"/>
                    </a:ext>
                  </a:extLst>
                </a:gridCol>
                <a:gridCol w="1958168">
                  <a:extLst>
                    <a:ext uri="{9D8B030D-6E8A-4147-A177-3AD203B41FA5}">
                      <a16:colId xmlns:a16="http://schemas.microsoft.com/office/drawing/2014/main" val="3448023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Menlo"/>
                        </a:rPr>
                        <a:t>head</a:t>
                      </a:r>
                      <a:r>
                        <a:rPr lang="en-US" sz="1200" b="0" dirty="0">
                          <a:solidFill>
                            <a:srgbClr val="424242"/>
                          </a:solidFill>
                          <a:latin typeface="Menlo"/>
                        </a:rPr>
                        <a:t>(</a:t>
                      </a:r>
                      <a:r>
                        <a:rPr lang="en-US" sz="1200" b="0" dirty="0" err="1">
                          <a:solidFill>
                            <a:srgbClr val="424242"/>
                          </a:solidFill>
                          <a:latin typeface="Menlo"/>
                        </a:rPr>
                        <a:t>df,n</a:t>
                      </a:r>
                      <a:r>
                        <a:rPr lang="en-US" sz="1200" b="0" dirty="0">
                          <a:solidFill>
                            <a:srgbClr val="424242"/>
                          </a:solidFill>
                          <a:latin typeface="Menlo"/>
                        </a:rPr>
                        <a:t>)</a:t>
                      </a:r>
                      <a:endParaRPr lang="nl-NL" sz="1200" b="0" dirty="0">
                        <a:solidFill>
                          <a:srgbClr val="424242"/>
                        </a:solidFill>
                        <a:latin typeface="Menlo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auto" latinLnBrk="0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accent4">
                            <a:hueOff val="384618"/>
                            <a:satOff val="3869"/>
                            <a:lumOff val="5802"/>
                          </a:schemeClr>
                        </a:buClr>
                        <a:buSzTx/>
                        <a:buFontTx/>
                        <a:buNone/>
                        <a:tabLst/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kumimoji="0" lang="nl-NL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Segoe UI"/>
                          <a:sym typeface="Source Sans Pro"/>
                        </a:rPr>
                        <a:t>First </a:t>
                      </a:r>
                      <a:r>
                        <a:rPr kumimoji="0" lang="nl-NL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Segoe UI"/>
                          <a:sym typeface="Source Sans Pro"/>
                        </a:rPr>
                        <a:t>n</a:t>
                      </a:r>
                      <a:r>
                        <a:rPr kumimoji="0" lang="nl-NL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Segoe UI"/>
                          <a:sym typeface="Source Sans Pro"/>
                        </a:rPr>
                        <a:t> </a:t>
                      </a:r>
                      <a:r>
                        <a:rPr kumimoji="0" lang="nl-NL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Segoe UI"/>
                          <a:sym typeface="Source Sans Pro"/>
                        </a:rPr>
                        <a:t>rows</a:t>
                      </a:r>
                      <a:r>
                        <a:rPr kumimoji="0" lang="nl-NL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Segoe UI"/>
                          <a:sym typeface="Source Sans Pro"/>
                        </a:rPr>
                        <a:t> of dataset </a:t>
                      </a:r>
                      <a:r>
                        <a:rPr kumimoji="0" lang="nl-NL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Segoe UI"/>
                          <a:sym typeface="Source Sans Pro"/>
                        </a:rPr>
                        <a:t>df</a:t>
                      </a:r>
                      <a:endParaRPr kumimoji="0" lang="nl-NL" sz="12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5687414"/>
                  </a:ext>
                </a:extLst>
              </a:tr>
              <a:tr h="17049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Menlo"/>
                        </a:rPr>
                        <a:t>summary</a:t>
                      </a:r>
                      <a:r>
                        <a:rPr lang="en-US" sz="1200" b="0" dirty="0">
                          <a:solidFill>
                            <a:srgbClr val="424242"/>
                          </a:solidFill>
                          <a:latin typeface="Menlo"/>
                        </a:rPr>
                        <a:t>(</a:t>
                      </a:r>
                      <a:r>
                        <a:rPr lang="en-US" sz="1200" b="0" dirty="0" err="1">
                          <a:solidFill>
                            <a:srgbClr val="424242"/>
                          </a:solidFill>
                          <a:latin typeface="Menlo"/>
                        </a:rPr>
                        <a:t>df</a:t>
                      </a:r>
                      <a:r>
                        <a:rPr lang="en-US" sz="1200" b="0" dirty="0">
                          <a:solidFill>
                            <a:srgbClr val="424242"/>
                          </a:solidFill>
                          <a:latin typeface="Menlo"/>
                        </a:rPr>
                        <a:t>)</a:t>
                      </a:r>
                      <a:endParaRPr lang="nl-NL" sz="1200" b="0" dirty="0">
                        <a:solidFill>
                          <a:srgbClr val="424242"/>
                        </a:solidFill>
                        <a:latin typeface="Menlo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auto" latinLnBrk="0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accent4">
                            <a:hueOff val="384618"/>
                            <a:satOff val="3869"/>
                            <a:lumOff val="5802"/>
                          </a:schemeClr>
                        </a:buClr>
                        <a:buSzTx/>
                        <a:buFontTx/>
                        <a:buNone/>
                        <a:tabLst/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Summary stats of </a:t>
                      </a:r>
                      <a:r>
                        <a:rPr kumimoji="0" lang="en-US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df</a:t>
                      </a:r>
                      <a:endParaRPr kumimoji="0" lang="nl-NL" sz="12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659769"/>
                  </a:ext>
                </a:extLst>
              </a:tr>
              <a:tr h="17049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Menlo"/>
                        </a:rPr>
                        <a:t>nrow</a:t>
                      </a:r>
                      <a:r>
                        <a:rPr lang="en-US" sz="1200" b="0" dirty="0">
                          <a:solidFill>
                            <a:srgbClr val="424242"/>
                          </a:solidFill>
                          <a:latin typeface="Menlo"/>
                        </a:rPr>
                        <a:t>(</a:t>
                      </a:r>
                      <a:r>
                        <a:rPr lang="en-US" sz="1200" b="0" dirty="0" err="1">
                          <a:solidFill>
                            <a:srgbClr val="424242"/>
                          </a:solidFill>
                          <a:latin typeface="Menlo"/>
                        </a:rPr>
                        <a:t>df</a:t>
                      </a:r>
                      <a:r>
                        <a:rPr lang="en-US" sz="1200" b="0" dirty="0">
                          <a:solidFill>
                            <a:srgbClr val="424242"/>
                          </a:solidFill>
                          <a:latin typeface="Menlo"/>
                        </a:rPr>
                        <a:t>)</a:t>
                      </a:r>
                      <a:endParaRPr lang="nl-NL" sz="1200" b="0" dirty="0">
                        <a:solidFill>
                          <a:srgbClr val="424242"/>
                        </a:solidFill>
                        <a:latin typeface="Menlo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auto" latinLnBrk="0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accent4">
                            <a:hueOff val="384618"/>
                            <a:satOff val="3869"/>
                            <a:lumOff val="5802"/>
                          </a:schemeClr>
                        </a:buClr>
                        <a:buSzTx/>
                        <a:buFontTx/>
                        <a:buNone/>
                        <a:tabLst/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Number of rows in </a:t>
                      </a:r>
                      <a:r>
                        <a:rPr kumimoji="0" lang="en-US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df</a:t>
                      </a:r>
                      <a:endParaRPr kumimoji="0" lang="nl-NL" sz="12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0309935"/>
                  </a:ext>
                </a:extLst>
              </a:tr>
              <a:tr h="17049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Menlo"/>
                        </a:rPr>
                        <a:t>ncol</a:t>
                      </a:r>
                      <a:r>
                        <a:rPr lang="en-US" sz="1200" b="0" dirty="0">
                          <a:solidFill>
                            <a:srgbClr val="424242"/>
                          </a:solidFill>
                          <a:latin typeface="Menlo"/>
                        </a:rPr>
                        <a:t>(</a:t>
                      </a:r>
                      <a:r>
                        <a:rPr lang="en-US" sz="1200" b="0" dirty="0" err="1">
                          <a:solidFill>
                            <a:srgbClr val="424242"/>
                          </a:solidFill>
                          <a:latin typeface="Menlo"/>
                        </a:rPr>
                        <a:t>df</a:t>
                      </a:r>
                      <a:r>
                        <a:rPr lang="en-US" sz="1200" b="0" dirty="0">
                          <a:solidFill>
                            <a:srgbClr val="424242"/>
                          </a:solidFill>
                          <a:latin typeface="Menlo"/>
                        </a:rPr>
                        <a:t>)</a:t>
                      </a:r>
                      <a:endParaRPr lang="nl-NL" sz="1200" b="0" dirty="0">
                        <a:solidFill>
                          <a:srgbClr val="424242"/>
                        </a:solidFill>
                        <a:latin typeface="Menlo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auto" latinLnBrk="0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accent4">
                            <a:hueOff val="384618"/>
                            <a:satOff val="3869"/>
                            <a:lumOff val="5802"/>
                          </a:schemeClr>
                        </a:buClr>
                        <a:buSzTx/>
                        <a:buFontTx/>
                        <a:buNone/>
                        <a:tabLst/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Number of columns in </a:t>
                      </a:r>
                      <a:r>
                        <a:rPr kumimoji="0" lang="en-US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df</a:t>
                      </a:r>
                      <a:endParaRPr kumimoji="0" lang="nl-NL" sz="12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6367766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CC321BBE-C564-8A60-C694-3DB66DAEA2A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111484" y="3172497"/>
            <a:ext cx="696038" cy="803343"/>
          </a:xfrm>
          <a:prstGeom prst="rect">
            <a:avLst/>
          </a:prstGeom>
        </p:spPr>
      </p:pic>
      <p:sp>
        <p:nvSpPr>
          <p:cNvPr id="177" name="ICONS">
            <a:extLst>
              <a:ext uri="{FF2B5EF4-FFF2-40B4-BE49-F238E27FC236}">
                <a16:creationId xmlns:a16="http://schemas.microsoft.com/office/drawing/2014/main" id="{C9966F31-09AD-A059-EFBF-E0A6BF3DE0AC}"/>
              </a:ext>
            </a:extLst>
          </p:cNvPr>
          <p:cNvSpPr txBox="1"/>
          <p:nvPr/>
        </p:nvSpPr>
        <p:spPr>
          <a:xfrm>
            <a:off x="230469" y="6292070"/>
            <a:ext cx="116217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MISSING VALUES</a:t>
            </a:r>
            <a:endParaRPr dirty="0"/>
          </a:p>
        </p:txBody>
      </p:sp>
      <p:sp>
        <p:nvSpPr>
          <p:cNvPr id="179" name="ICONS">
            <a:extLst>
              <a:ext uri="{FF2B5EF4-FFF2-40B4-BE49-F238E27FC236}">
                <a16:creationId xmlns:a16="http://schemas.microsoft.com/office/drawing/2014/main" id="{158BFAAE-F5AC-5E99-9483-1F52436FAB86}"/>
              </a:ext>
            </a:extLst>
          </p:cNvPr>
          <p:cNvSpPr txBox="1"/>
          <p:nvPr/>
        </p:nvSpPr>
        <p:spPr>
          <a:xfrm>
            <a:off x="230469" y="1712142"/>
            <a:ext cx="120385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USING LIBRARIES</a:t>
            </a:r>
            <a:endParaRPr dirty="0"/>
          </a:p>
        </p:txBody>
      </p:sp>
      <p:sp>
        <p:nvSpPr>
          <p:cNvPr id="182" name="Line">
            <a:extLst>
              <a:ext uri="{FF2B5EF4-FFF2-40B4-BE49-F238E27FC236}">
                <a16:creationId xmlns:a16="http://schemas.microsoft.com/office/drawing/2014/main" id="{0ECCB698-FE9A-DB97-5274-2061AE29164D}"/>
              </a:ext>
            </a:extLst>
          </p:cNvPr>
          <p:cNvSpPr/>
          <p:nvPr/>
        </p:nvSpPr>
        <p:spPr>
          <a:xfrm>
            <a:off x="230468" y="1637357"/>
            <a:ext cx="3199558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3" name="Line">
            <a:extLst>
              <a:ext uri="{FF2B5EF4-FFF2-40B4-BE49-F238E27FC236}">
                <a16:creationId xmlns:a16="http://schemas.microsoft.com/office/drawing/2014/main" id="{06E65341-3345-BBDB-F8BF-DC9CE466D962}"/>
              </a:ext>
            </a:extLst>
          </p:cNvPr>
          <p:cNvSpPr/>
          <p:nvPr/>
        </p:nvSpPr>
        <p:spPr>
          <a:xfrm>
            <a:off x="230468" y="2502138"/>
            <a:ext cx="3278609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4" name="Line">
            <a:extLst>
              <a:ext uri="{FF2B5EF4-FFF2-40B4-BE49-F238E27FC236}">
                <a16:creationId xmlns:a16="http://schemas.microsoft.com/office/drawing/2014/main" id="{0BEDD5AC-8883-CB1B-E0A2-C4A5DD636BCE}"/>
              </a:ext>
            </a:extLst>
          </p:cNvPr>
          <p:cNvSpPr/>
          <p:nvPr/>
        </p:nvSpPr>
        <p:spPr>
          <a:xfrm>
            <a:off x="230468" y="4763031"/>
            <a:ext cx="3278609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5" name="Line">
            <a:extLst>
              <a:ext uri="{FF2B5EF4-FFF2-40B4-BE49-F238E27FC236}">
                <a16:creationId xmlns:a16="http://schemas.microsoft.com/office/drawing/2014/main" id="{991BB345-920B-E3E3-2C8E-1C1D058DC314}"/>
              </a:ext>
            </a:extLst>
          </p:cNvPr>
          <p:cNvSpPr/>
          <p:nvPr/>
        </p:nvSpPr>
        <p:spPr>
          <a:xfrm>
            <a:off x="230468" y="6217784"/>
            <a:ext cx="3278609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F7434D5E-1E3A-8B3A-52D8-75085C479B7B}"/>
              </a:ext>
            </a:extLst>
          </p:cNvPr>
          <p:cNvSpPr/>
          <p:nvPr/>
        </p:nvSpPr>
        <p:spPr>
          <a:xfrm>
            <a:off x="1502875" y="1581945"/>
            <a:ext cx="968721" cy="170057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62941884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52429A-BD18-E466-74E8-104648E82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Line">
            <a:extLst>
              <a:ext uri="{FF2B5EF4-FFF2-40B4-BE49-F238E27FC236}">
                <a16:creationId xmlns:a16="http://schemas.microsoft.com/office/drawing/2014/main" id="{026E62EC-6589-37D6-8FF5-679B0C0D170A}"/>
              </a:ext>
            </a:extLst>
          </p:cNvPr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>
            <a:extLst>
              <a:ext uri="{FF2B5EF4-FFF2-40B4-BE49-F238E27FC236}">
                <a16:creationId xmlns:a16="http://schemas.microsoft.com/office/drawing/2014/main" id="{DC9BE508-2EBE-A326-5BD8-94FA1E7B2E57}"/>
              </a:ext>
            </a:extLst>
          </p:cNvPr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>
                <a:hlinkClick r:id="rId3"/>
              </a:rPr>
              <a:t>CC BY SA</a:t>
            </a:r>
            <a:r>
              <a:rPr dirty="0"/>
              <a:t> </a:t>
            </a:r>
            <a:r>
              <a:rPr lang="en-US" dirty="0"/>
              <a:t>• </a:t>
            </a:r>
            <a:r>
              <a:rPr lang="en-US" dirty="0" err="1"/>
              <a:t>Rbanism</a:t>
            </a:r>
            <a:r>
              <a:rPr lang="en-US" dirty="0"/>
              <a:t> community </a:t>
            </a:r>
            <a:r>
              <a:rPr dirty="0"/>
              <a:t>•  </a:t>
            </a:r>
            <a:r>
              <a:rPr lang="en-US" dirty="0">
                <a:hlinkClick r:id="rId4"/>
              </a:rPr>
              <a:t>rbanism@tudelft.nl</a:t>
            </a:r>
            <a:r>
              <a:rPr lang="en-US" dirty="0"/>
              <a:t> </a:t>
            </a:r>
            <a:r>
              <a:rPr dirty="0"/>
              <a:t>• </a:t>
            </a:r>
            <a:r>
              <a:rPr lang="en-US" dirty="0"/>
              <a:t> TU Delft Library • </a:t>
            </a:r>
            <a:r>
              <a:rPr lang="en-US" dirty="0">
                <a:hlinkClick r:id="rId5"/>
              </a:rPr>
              <a:t>Rbanism.org</a:t>
            </a:r>
            <a:r>
              <a:rPr lang="en-US" dirty="0"/>
              <a:t> </a:t>
            </a:r>
            <a:r>
              <a:rPr dirty="0"/>
              <a:t>•  Learn more at 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  <a:hlinkClick r:id="rId6"/>
              </a:rPr>
              <a:t>edu.nl/pa78a</a:t>
            </a:r>
            <a:r>
              <a:rPr lang="en-US" dirty="0"/>
              <a:t> •</a:t>
            </a:r>
            <a:r>
              <a:rPr dirty="0"/>
              <a:t>  </a:t>
            </a:r>
            <a:r>
              <a:rPr lang="en-US" dirty="0"/>
              <a:t>Workshop</a:t>
            </a:r>
            <a:r>
              <a:rPr dirty="0"/>
              <a:t> version  </a:t>
            </a:r>
            <a:r>
              <a:rPr lang="en-US" dirty="0"/>
              <a:t>beta</a:t>
            </a:r>
            <a:r>
              <a:rPr dirty="0"/>
              <a:t> •  Updated: </a:t>
            </a:r>
            <a:r>
              <a:rPr lang="en-US" dirty="0"/>
              <a:t>2025-02</a:t>
            </a:r>
            <a:endParaRPr dirty="0"/>
          </a:p>
        </p:txBody>
      </p:sp>
      <p:sp>
        <p:nvSpPr>
          <p:cNvPr id="189" name="Useful Elements">
            <a:extLst>
              <a:ext uri="{FF2B5EF4-FFF2-40B4-BE49-F238E27FC236}">
                <a16:creationId xmlns:a16="http://schemas.microsoft.com/office/drawing/2014/main" id="{C9127193-41A4-1B73-51C9-90C913F13F01}"/>
              </a:ext>
            </a:extLst>
          </p:cNvPr>
          <p:cNvSpPr txBox="1"/>
          <p:nvPr/>
        </p:nvSpPr>
        <p:spPr>
          <a:xfrm>
            <a:off x="7151460" y="1265085"/>
            <a:ext cx="2268250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Open Street Map</a:t>
            </a:r>
            <a:endParaRPr dirty="0"/>
          </a:p>
        </p:txBody>
      </p:sp>
      <p:sp>
        <p:nvSpPr>
          <p:cNvPr id="190" name="Line">
            <a:extLst>
              <a:ext uri="{FF2B5EF4-FFF2-40B4-BE49-F238E27FC236}">
                <a16:creationId xmlns:a16="http://schemas.microsoft.com/office/drawing/2014/main" id="{FCA94F37-63AA-899E-3E8B-924D4C97ACB0}"/>
              </a:ext>
            </a:extLst>
          </p:cNvPr>
          <p:cNvSpPr/>
          <p:nvPr/>
        </p:nvSpPr>
        <p:spPr>
          <a:xfrm>
            <a:off x="7120683" y="1206817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1" name="Logistics">
            <a:extLst>
              <a:ext uri="{FF2B5EF4-FFF2-40B4-BE49-F238E27FC236}">
                <a16:creationId xmlns:a16="http://schemas.microsoft.com/office/drawing/2014/main" id="{8AB48EAA-B38B-053D-9D47-7BF22D5B6278}"/>
              </a:ext>
            </a:extLst>
          </p:cNvPr>
          <p:cNvSpPr txBox="1"/>
          <p:nvPr/>
        </p:nvSpPr>
        <p:spPr>
          <a:xfrm>
            <a:off x="10573099" y="1262847"/>
            <a:ext cx="200535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Geoprocessing</a:t>
            </a:r>
            <a:endParaRPr dirty="0"/>
          </a:p>
        </p:txBody>
      </p:sp>
      <p:sp>
        <p:nvSpPr>
          <p:cNvPr id="195" name="These are just font awesome characters">
            <a:extLst>
              <a:ext uri="{FF2B5EF4-FFF2-40B4-BE49-F238E27FC236}">
                <a16:creationId xmlns:a16="http://schemas.microsoft.com/office/drawing/2014/main" id="{387AD4F3-3197-324C-6C04-103FA88D02EA}"/>
              </a:ext>
            </a:extLst>
          </p:cNvPr>
          <p:cNvSpPr txBox="1"/>
          <p:nvPr/>
        </p:nvSpPr>
        <p:spPr>
          <a:xfrm>
            <a:off x="7345758" y="3734977"/>
            <a:ext cx="2763056" cy="14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/>
              <a:t>To extract and download Open Street Map (OSM) data into R, we access the Overpass API using a query, to which we add OSM features defined by hierarchical tags called keys and values. To download data about greenhouses for example, the key is “building” and the value “greenhouse”.</a:t>
            </a:r>
            <a:endParaRPr dirty="0"/>
          </a:p>
        </p:txBody>
      </p:sp>
      <p:sp>
        <p:nvSpPr>
          <p:cNvPr id="202" name="ICONS">
            <a:extLst>
              <a:ext uri="{FF2B5EF4-FFF2-40B4-BE49-F238E27FC236}">
                <a16:creationId xmlns:a16="http://schemas.microsoft.com/office/drawing/2014/main" id="{C2124F5B-8155-BE62-7EFC-8CE2F2591E09}"/>
              </a:ext>
            </a:extLst>
          </p:cNvPr>
          <p:cNvSpPr txBox="1"/>
          <p:nvPr/>
        </p:nvSpPr>
        <p:spPr>
          <a:xfrm>
            <a:off x="7189707" y="3549213"/>
            <a:ext cx="124393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OVERPASS QUERY</a:t>
            </a:r>
            <a:endParaRPr dirty="0"/>
          </a:p>
        </p:txBody>
      </p:sp>
      <p:sp>
        <p:nvSpPr>
          <p:cNvPr id="206" name="CODE">
            <a:extLst>
              <a:ext uri="{FF2B5EF4-FFF2-40B4-BE49-F238E27FC236}">
                <a16:creationId xmlns:a16="http://schemas.microsoft.com/office/drawing/2014/main" id="{1951AA23-AB8C-3908-BDC9-735D4B229A3E}"/>
              </a:ext>
            </a:extLst>
          </p:cNvPr>
          <p:cNvSpPr txBox="1"/>
          <p:nvPr/>
        </p:nvSpPr>
        <p:spPr>
          <a:xfrm>
            <a:off x="7189707" y="1859928"/>
            <a:ext cx="109004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BOUNDING BOX</a:t>
            </a:r>
            <a:endParaRPr dirty="0"/>
          </a:p>
        </p:txBody>
      </p:sp>
      <p:sp>
        <p:nvSpPr>
          <p:cNvPr id="207" name="ggplot(mpg, aes(hwy, cty)) +…">
            <a:extLst>
              <a:ext uri="{FF2B5EF4-FFF2-40B4-BE49-F238E27FC236}">
                <a16:creationId xmlns:a16="http://schemas.microsoft.com/office/drawing/2014/main" id="{68129F78-D014-3DDF-02C8-17AC0E696138}"/>
              </a:ext>
            </a:extLst>
          </p:cNvPr>
          <p:cNvSpPr txBox="1"/>
          <p:nvPr/>
        </p:nvSpPr>
        <p:spPr>
          <a:xfrm>
            <a:off x="7156896" y="3050496"/>
            <a:ext cx="3023053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/>
              <a:t>osmdata</a:t>
            </a:r>
            <a:r>
              <a:rPr lang="en-US" dirty="0"/>
              <a:t>::</a:t>
            </a:r>
            <a:r>
              <a:rPr lang="en-US" dirty="0" err="1"/>
              <a:t>getbb</a:t>
            </a:r>
            <a:r>
              <a:rPr lang="en-US" dirty="0"/>
              <a:t>(“place name”)</a:t>
            </a:r>
            <a:endParaRPr dirty="0"/>
          </a:p>
        </p:txBody>
      </p:sp>
      <p:sp>
        <p:nvSpPr>
          <p:cNvPr id="208" name="Where possible, use code that works when run.">
            <a:extLst>
              <a:ext uri="{FF2B5EF4-FFF2-40B4-BE49-F238E27FC236}">
                <a16:creationId xmlns:a16="http://schemas.microsoft.com/office/drawing/2014/main" id="{452E87D0-7403-FF52-AA7A-32CC6D5E6561}"/>
              </a:ext>
            </a:extLst>
          </p:cNvPr>
          <p:cNvSpPr txBox="1"/>
          <p:nvPr/>
        </p:nvSpPr>
        <p:spPr>
          <a:xfrm>
            <a:off x="7345758" y="2073447"/>
            <a:ext cx="2763056" cy="941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With the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OSMdata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package, it is possible to 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geocode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a spatial text using the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Nominatim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API. The function `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getbb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` returns the coordinates of its bounding box: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xmin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xmax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ymin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ymax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2" name="Line">
            <a:extLst>
              <a:ext uri="{FF2B5EF4-FFF2-40B4-BE49-F238E27FC236}">
                <a16:creationId xmlns:a16="http://schemas.microsoft.com/office/drawing/2014/main" id="{2CCBCAC4-C3B4-56F3-A8E7-8B00340F0A09}"/>
              </a:ext>
            </a:extLst>
          </p:cNvPr>
          <p:cNvSpPr/>
          <p:nvPr/>
        </p:nvSpPr>
        <p:spPr>
          <a:xfrm>
            <a:off x="7148465" y="1814019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223" name="Line">
            <a:extLst>
              <a:ext uri="{FF2B5EF4-FFF2-40B4-BE49-F238E27FC236}">
                <a16:creationId xmlns:a16="http://schemas.microsoft.com/office/drawing/2014/main" id="{A8FF7601-E3A7-82FD-65ED-0F7A92B6A2A3}"/>
              </a:ext>
            </a:extLst>
          </p:cNvPr>
          <p:cNvSpPr/>
          <p:nvPr/>
        </p:nvSpPr>
        <p:spPr>
          <a:xfrm>
            <a:off x="7148465" y="3491240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8" name="To use a font awesome icon, copy and paste one from here fortawesome.github.io/Font-Awesome/cheatsheet/. Then set the text font to font awesome.">
            <a:extLst>
              <a:ext uri="{FF2B5EF4-FFF2-40B4-BE49-F238E27FC236}">
                <a16:creationId xmlns:a16="http://schemas.microsoft.com/office/drawing/2014/main" id="{157F6794-1D27-9EE5-E9BA-EE2F876586C3}"/>
              </a:ext>
            </a:extLst>
          </p:cNvPr>
          <p:cNvSpPr txBox="1"/>
          <p:nvPr/>
        </p:nvSpPr>
        <p:spPr>
          <a:xfrm>
            <a:off x="10788486" y="2048920"/>
            <a:ext cx="2832074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/>
              <a:t>A buffer corresponds to a circular polygon around an ‘x’ feature with a specified distance ‘</a:t>
            </a:r>
            <a:r>
              <a:rPr lang="en-US" dirty="0" err="1"/>
              <a:t>dist</a:t>
            </a:r>
            <a:r>
              <a:rPr lang="en-US" dirty="0"/>
              <a:t>’</a:t>
            </a:r>
            <a:endParaRPr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27B8AF-13E5-64D0-0667-59D6CD607901}"/>
              </a:ext>
            </a:extLst>
          </p:cNvPr>
          <p:cNvSpPr txBox="1"/>
          <p:nvPr/>
        </p:nvSpPr>
        <p:spPr>
          <a:xfrm flipH="1">
            <a:off x="11455700" y="1830132"/>
            <a:ext cx="335684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endParaRPr lang="en-NL" sz="800" dirty="0"/>
          </a:p>
        </p:txBody>
      </p:sp>
      <p:sp>
        <p:nvSpPr>
          <p:cNvPr id="24" name="To use a font awesome icon, copy and paste one from here fortawesome.github.io/Font-Awesome/cheatsheet/. Then set the text font to font awesome.">
            <a:extLst>
              <a:ext uri="{FF2B5EF4-FFF2-40B4-BE49-F238E27FC236}">
                <a16:creationId xmlns:a16="http://schemas.microsoft.com/office/drawing/2014/main" id="{4BA5F9A9-5366-A197-8E21-B2983F5E3CEB}"/>
              </a:ext>
            </a:extLst>
          </p:cNvPr>
          <p:cNvSpPr txBox="1"/>
          <p:nvPr/>
        </p:nvSpPr>
        <p:spPr>
          <a:xfrm>
            <a:off x="10805555" y="3388794"/>
            <a:ext cx="2852489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/>
              <a:t>A union corresponds to the combination of polygons by removing internal boundaries</a:t>
            </a:r>
            <a:endParaRPr dirty="0"/>
          </a:p>
        </p:txBody>
      </p:sp>
      <p:sp>
        <p:nvSpPr>
          <p:cNvPr id="231" name="FONTS">
            <a:extLst>
              <a:ext uri="{FF2B5EF4-FFF2-40B4-BE49-F238E27FC236}">
                <a16:creationId xmlns:a16="http://schemas.microsoft.com/office/drawing/2014/main" id="{D92390D1-BD9F-9179-8F5C-1BB83CE0F593}"/>
              </a:ext>
            </a:extLst>
          </p:cNvPr>
          <p:cNvSpPr txBox="1"/>
          <p:nvPr/>
        </p:nvSpPr>
        <p:spPr>
          <a:xfrm>
            <a:off x="10642182" y="1836719"/>
            <a:ext cx="56105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BUFFER</a:t>
            </a:r>
            <a:endParaRPr dirty="0"/>
          </a:p>
        </p:txBody>
      </p:sp>
      <p:sp>
        <p:nvSpPr>
          <p:cNvPr id="25" name="FONTS">
            <a:extLst>
              <a:ext uri="{FF2B5EF4-FFF2-40B4-BE49-F238E27FC236}">
                <a16:creationId xmlns:a16="http://schemas.microsoft.com/office/drawing/2014/main" id="{CBC47094-133F-C13D-33D4-68982B2EDFB4}"/>
              </a:ext>
            </a:extLst>
          </p:cNvPr>
          <p:cNvSpPr txBox="1"/>
          <p:nvPr/>
        </p:nvSpPr>
        <p:spPr>
          <a:xfrm>
            <a:off x="10644874" y="3169417"/>
            <a:ext cx="48571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UNION</a:t>
            </a:r>
            <a:endParaRPr dirty="0"/>
          </a:p>
        </p:txBody>
      </p:sp>
      <p:sp>
        <p:nvSpPr>
          <p:cNvPr id="234" name="Line">
            <a:extLst>
              <a:ext uri="{FF2B5EF4-FFF2-40B4-BE49-F238E27FC236}">
                <a16:creationId xmlns:a16="http://schemas.microsoft.com/office/drawing/2014/main" id="{0E6C07A7-0D48-4427-25D6-169C61795EBD}"/>
              </a:ext>
            </a:extLst>
          </p:cNvPr>
          <p:cNvSpPr/>
          <p:nvPr/>
        </p:nvSpPr>
        <p:spPr>
          <a:xfrm>
            <a:off x="10655903" y="5134648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6" name="ggplot(mpg, aes(hwy, cty)) +…">
            <a:extLst>
              <a:ext uri="{FF2B5EF4-FFF2-40B4-BE49-F238E27FC236}">
                <a16:creationId xmlns:a16="http://schemas.microsoft.com/office/drawing/2014/main" id="{CF6CC221-EA8A-B20E-AE1E-F4C3C5772DD0}"/>
              </a:ext>
            </a:extLst>
          </p:cNvPr>
          <p:cNvSpPr txBox="1"/>
          <p:nvPr/>
        </p:nvSpPr>
        <p:spPr>
          <a:xfrm>
            <a:off x="10659405" y="3861999"/>
            <a:ext cx="3131949" cy="664204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sf::</a:t>
            </a:r>
            <a:r>
              <a:rPr lang="en-US" dirty="0" err="1"/>
              <a:t>st_union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,...) |&gt;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  sf::</a:t>
            </a:r>
            <a:r>
              <a:rPr lang="en-US" dirty="0" err="1"/>
              <a:t>st_cast</a:t>
            </a:r>
            <a:r>
              <a:rPr lang="en-US" dirty="0"/>
              <a:t>(to = “POLYGON”) |&gt;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  sf::</a:t>
            </a:r>
            <a:r>
              <a:rPr lang="en-US" dirty="0" err="1"/>
              <a:t>st_as_sf</a:t>
            </a:r>
            <a:r>
              <a:rPr lang="en-US" dirty="0"/>
              <a:t>()</a:t>
            </a:r>
            <a:endParaRPr dirty="0"/>
          </a:p>
        </p:txBody>
      </p:sp>
      <p:sp>
        <p:nvSpPr>
          <p:cNvPr id="4" name="Logistics">
            <a:extLst>
              <a:ext uri="{FF2B5EF4-FFF2-40B4-BE49-F238E27FC236}">
                <a16:creationId xmlns:a16="http://schemas.microsoft.com/office/drawing/2014/main" id="{F332963F-4B4F-BE25-7871-C07642AF592B}"/>
              </a:ext>
            </a:extLst>
          </p:cNvPr>
          <p:cNvSpPr txBox="1"/>
          <p:nvPr/>
        </p:nvSpPr>
        <p:spPr>
          <a:xfrm>
            <a:off x="7156896" y="6941350"/>
            <a:ext cx="2729914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Interactive mapping</a:t>
            </a:r>
            <a:endParaRPr dirty="0"/>
          </a:p>
        </p:txBody>
      </p:sp>
      <p:sp>
        <p:nvSpPr>
          <p:cNvPr id="5" name="Line">
            <a:extLst>
              <a:ext uri="{FF2B5EF4-FFF2-40B4-BE49-F238E27FC236}">
                <a16:creationId xmlns:a16="http://schemas.microsoft.com/office/drawing/2014/main" id="{6469BB1A-D325-25A8-34FD-1FB2C2C01563}"/>
              </a:ext>
            </a:extLst>
          </p:cNvPr>
          <p:cNvSpPr/>
          <p:nvPr/>
        </p:nvSpPr>
        <p:spPr>
          <a:xfrm>
            <a:off x="7124686" y="6893473"/>
            <a:ext cx="307967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9" name="tibble.png">
            <a:extLst>
              <a:ext uri="{FF2B5EF4-FFF2-40B4-BE49-F238E27FC236}">
                <a16:creationId xmlns:a16="http://schemas.microsoft.com/office/drawing/2014/main" id="{08CCA71B-3D2D-2595-E6CF-63935C0FD7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06145" y="1260842"/>
            <a:ext cx="746487" cy="799609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ggplot(mpg, aes(hwy, cty)) +…">
            <a:extLst>
              <a:ext uri="{FF2B5EF4-FFF2-40B4-BE49-F238E27FC236}">
                <a16:creationId xmlns:a16="http://schemas.microsoft.com/office/drawing/2014/main" id="{F9408009-2C1B-5788-9CAF-1A1117A9BB5D}"/>
              </a:ext>
            </a:extLst>
          </p:cNvPr>
          <p:cNvSpPr txBox="1"/>
          <p:nvPr/>
        </p:nvSpPr>
        <p:spPr>
          <a:xfrm>
            <a:off x="10652531" y="2683722"/>
            <a:ext cx="2165957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sf::</a:t>
            </a:r>
            <a:r>
              <a:rPr lang="en-US" dirty="0" err="1"/>
              <a:t>st_buffer</a:t>
            </a:r>
            <a:r>
              <a:rPr lang="en-US" dirty="0"/>
              <a:t>(</a:t>
            </a:r>
            <a:r>
              <a:rPr lang="en-US" dirty="0" err="1">
                <a:solidFill>
                  <a:schemeClr val="accent5"/>
                </a:solidFill>
              </a:rPr>
              <a:t>x</a:t>
            </a:r>
            <a:r>
              <a:rPr lang="en-US" dirty="0" err="1"/>
              <a:t>,</a:t>
            </a:r>
            <a:r>
              <a:rPr lang="en-US" dirty="0" err="1">
                <a:solidFill>
                  <a:srgbClr val="0070C0"/>
                </a:solidFill>
              </a:rPr>
              <a:t>dist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22BF86E-DA69-536B-2754-F5DED0F4A539}"/>
              </a:ext>
            </a:extLst>
          </p:cNvPr>
          <p:cNvSpPr/>
          <p:nvPr/>
        </p:nvSpPr>
        <p:spPr>
          <a:xfrm>
            <a:off x="11295052" y="1761163"/>
            <a:ext cx="320416" cy="320416"/>
          </a:xfrm>
          <a:prstGeom prst="ellipse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NL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DD046E2A-3291-7946-5D11-1EEDFFA32AEB}"/>
              </a:ext>
            </a:extLst>
          </p:cNvPr>
          <p:cNvSpPr/>
          <p:nvPr/>
        </p:nvSpPr>
        <p:spPr>
          <a:xfrm>
            <a:off x="11400485" y="1865059"/>
            <a:ext cx="113044" cy="113044"/>
          </a:xfrm>
          <a:prstGeom prst="mathMultiply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NL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173EDB3-509A-BB06-63D0-9C93E4D074B2}"/>
              </a:ext>
            </a:extLst>
          </p:cNvPr>
          <p:cNvCxnSpPr>
            <a:cxnSpLocks/>
            <a:stCxn id="12" idx="6"/>
          </p:cNvCxnSpPr>
          <p:nvPr/>
        </p:nvCxnSpPr>
        <p:spPr>
          <a:xfrm flipH="1" flipV="1">
            <a:off x="11456744" y="1920148"/>
            <a:ext cx="158724" cy="1223"/>
          </a:xfrm>
          <a:prstGeom prst="line">
            <a:avLst/>
          </a:prstGeom>
          <a:noFill/>
          <a:ln w="9525" cap="flat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6196E78-BBBE-E92B-A37E-044B6EF6AA6F}"/>
              </a:ext>
            </a:extLst>
          </p:cNvPr>
          <p:cNvGrpSpPr/>
          <p:nvPr/>
        </p:nvGrpSpPr>
        <p:grpSpPr>
          <a:xfrm>
            <a:off x="11214152" y="3138193"/>
            <a:ext cx="1048521" cy="271740"/>
            <a:chOff x="11839571" y="3066972"/>
            <a:chExt cx="1808916" cy="468807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97F5416-F1CC-DBBF-4A76-F8AC38F976C6}"/>
                </a:ext>
              </a:extLst>
            </p:cNvPr>
            <p:cNvGrpSpPr/>
            <p:nvPr/>
          </p:nvGrpSpPr>
          <p:grpSpPr>
            <a:xfrm>
              <a:off x="12895184" y="3066972"/>
              <a:ext cx="753303" cy="461546"/>
              <a:chOff x="12895184" y="3066972"/>
              <a:chExt cx="753303" cy="461546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E5F2241-1719-77F3-AD4B-C97A428B0C00}"/>
                  </a:ext>
                </a:extLst>
              </p:cNvPr>
              <p:cNvSpPr/>
              <p:nvPr/>
            </p:nvSpPr>
            <p:spPr>
              <a:xfrm>
                <a:off x="12895184" y="3072608"/>
                <a:ext cx="455910" cy="455910"/>
              </a:xfrm>
              <a:prstGeom prst="ellipse">
                <a:avLst/>
              </a:prstGeom>
              <a:blipFill rotWithShape="1">
                <a:blip r:embed="rId8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NL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15BBE30-0907-A5BC-3ACD-C8EB49EF879A}"/>
                  </a:ext>
                </a:extLst>
              </p:cNvPr>
              <p:cNvSpPr/>
              <p:nvPr/>
            </p:nvSpPr>
            <p:spPr>
              <a:xfrm>
                <a:off x="13192577" y="3066972"/>
                <a:ext cx="455910" cy="455910"/>
              </a:xfrm>
              <a:prstGeom prst="ellipse">
                <a:avLst/>
              </a:prstGeom>
              <a:blipFill rotWithShape="1">
                <a:blip r:embed="rId8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NL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946397C-E790-37F5-9B15-EDF229A0A9A0}"/>
                </a:ext>
              </a:extLst>
            </p:cNvPr>
            <p:cNvGrpSpPr/>
            <p:nvPr/>
          </p:nvGrpSpPr>
          <p:grpSpPr>
            <a:xfrm>
              <a:off x="11839571" y="3074233"/>
              <a:ext cx="753303" cy="461546"/>
              <a:chOff x="11839571" y="3074233"/>
              <a:chExt cx="753303" cy="461546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51EECDA-296A-98F8-B910-7479787BA1EB}"/>
                  </a:ext>
                </a:extLst>
              </p:cNvPr>
              <p:cNvSpPr/>
              <p:nvPr/>
            </p:nvSpPr>
            <p:spPr>
              <a:xfrm>
                <a:off x="11839571" y="3079869"/>
                <a:ext cx="455910" cy="455910"/>
              </a:xfrm>
              <a:prstGeom prst="ellipse">
                <a:avLst/>
              </a:prstGeom>
              <a:blipFill dpi="0" rotWithShape="1">
                <a:blip r:embed="rId8">
                  <a:alphaModFix amt="50000"/>
                </a:blip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NL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3841357D-9DE4-629C-D494-B335E8775AD0}"/>
                  </a:ext>
                </a:extLst>
              </p:cNvPr>
              <p:cNvSpPr/>
              <p:nvPr/>
            </p:nvSpPr>
            <p:spPr>
              <a:xfrm>
                <a:off x="12136964" y="3074233"/>
                <a:ext cx="455910" cy="455910"/>
              </a:xfrm>
              <a:prstGeom prst="ellipse">
                <a:avLst/>
              </a:prstGeom>
              <a:blipFill dpi="0" rotWithShape="1">
                <a:blip r:embed="rId8">
                  <a:alphaModFix amt="50000"/>
                </a:blip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NL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sp>
          <p:nvSpPr>
            <p:cNvPr id="32" name="Half Frame 31">
              <a:extLst>
                <a:ext uri="{FF2B5EF4-FFF2-40B4-BE49-F238E27FC236}">
                  <a16:creationId xmlns:a16="http://schemas.microsoft.com/office/drawing/2014/main" id="{AA03F6B3-76FB-822A-EA56-1CB290DA0A66}"/>
                </a:ext>
              </a:extLst>
            </p:cNvPr>
            <p:cNvSpPr/>
            <p:nvPr/>
          </p:nvSpPr>
          <p:spPr>
            <a:xfrm rot="7949562">
              <a:off x="12620261" y="3234701"/>
              <a:ext cx="158770" cy="158770"/>
            </a:xfrm>
            <a:prstGeom prst="halfFrame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36" name="Word balloons">
            <a:extLst>
              <a:ext uri="{FF2B5EF4-FFF2-40B4-BE49-F238E27FC236}">
                <a16:creationId xmlns:a16="http://schemas.microsoft.com/office/drawing/2014/main" id="{AF2AE6D2-B339-A567-FC91-6B51FFAB1770}"/>
              </a:ext>
            </a:extLst>
          </p:cNvPr>
          <p:cNvSpPr/>
          <p:nvPr/>
        </p:nvSpPr>
        <p:spPr>
          <a:xfrm>
            <a:off x="10135391" y="4464542"/>
            <a:ext cx="1213441" cy="5384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978" y="0"/>
                </a:moveTo>
                <a:lnTo>
                  <a:pt x="12286" y="4959"/>
                </a:lnTo>
                <a:lnTo>
                  <a:pt x="1832" y="4959"/>
                </a:lnTo>
                <a:cubicBezTo>
                  <a:pt x="822" y="4959"/>
                  <a:pt x="0" y="6200"/>
                  <a:pt x="0" y="7725"/>
                </a:cubicBezTo>
                <a:lnTo>
                  <a:pt x="0" y="18834"/>
                </a:lnTo>
                <a:cubicBezTo>
                  <a:pt x="0" y="20358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8"/>
                  <a:pt x="21600" y="18834"/>
                </a:cubicBezTo>
                <a:lnTo>
                  <a:pt x="21600" y="7725"/>
                </a:lnTo>
                <a:cubicBezTo>
                  <a:pt x="21600" y="6200"/>
                  <a:pt x="20787" y="4959"/>
                  <a:pt x="19778" y="4959"/>
                </a:cubicBezTo>
                <a:lnTo>
                  <a:pt x="15248" y="4959"/>
                </a:lnTo>
                <a:lnTo>
                  <a:pt x="15978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  <a:p>
            <a:r>
              <a:rPr lang="en-US" dirty="0"/>
              <a:t>Format of resulting object</a:t>
            </a:r>
            <a:endParaRPr dirty="0"/>
          </a:p>
        </p:txBody>
      </p:sp>
      <p:sp>
        <p:nvSpPr>
          <p:cNvPr id="37" name="code">
            <a:extLst>
              <a:ext uri="{FF2B5EF4-FFF2-40B4-BE49-F238E27FC236}">
                <a16:creationId xmlns:a16="http://schemas.microsoft.com/office/drawing/2014/main" id="{0BD928FE-FB12-647A-D38D-BDAEDFD812E8}"/>
              </a:ext>
            </a:extLst>
          </p:cNvPr>
          <p:cNvSpPr/>
          <p:nvPr/>
        </p:nvSpPr>
        <p:spPr>
          <a:xfrm>
            <a:off x="12412194" y="4303166"/>
            <a:ext cx="1371604" cy="4564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  <a:p>
            <a:r>
              <a:rPr lang="en-US" dirty="0"/>
              <a:t>Type of resulting object</a:t>
            </a:r>
          </a:p>
        </p:txBody>
      </p:sp>
      <p:sp>
        <p:nvSpPr>
          <p:cNvPr id="38" name="Line">
            <a:extLst>
              <a:ext uri="{FF2B5EF4-FFF2-40B4-BE49-F238E27FC236}">
                <a16:creationId xmlns:a16="http://schemas.microsoft.com/office/drawing/2014/main" id="{30035E68-62AD-58E5-E4C5-7611F0EF3A78}"/>
              </a:ext>
            </a:extLst>
          </p:cNvPr>
          <p:cNvSpPr/>
          <p:nvPr/>
        </p:nvSpPr>
        <p:spPr>
          <a:xfrm>
            <a:off x="10654786" y="3077802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" name="To use a font awesome icon, copy and paste one from here fortawesome.github.io/Font-Awesome/cheatsheet/. Then set the text font to font awesome.">
            <a:extLst>
              <a:ext uri="{FF2B5EF4-FFF2-40B4-BE49-F238E27FC236}">
                <a16:creationId xmlns:a16="http://schemas.microsoft.com/office/drawing/2014/main" id="{5093515A-4295-85D5-2E56-1A35395A5FC3}"/>
              </a:ext>
            </a:extLst>
          </p:cNvPr>
          <p:cNvSpPr txBox="1"/>
          <p:nvPr/>
        </p:nvSpPr>
        <p:spPr>
          <a:xfrm>
            <a:off x="10872985" y="5486181"/>
            <a:ext cx="2815005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/>
              <a:t>A centroid corresponds to the </a:t>
            </a:r>
            <a:r>
              <a:rPr lang="en-US" dirty="0" err="1"/>
              <a:t>centre</a:t>
            </a:r>
            <a:r>
              <a:rPr lang="en-US" dirty="0"/>
              <a:t> of mass of a geometric object. </a:t>
            </a:r>
            <a:endParaRPr dirty="0"/>
          </a:p>
        </p:txBody>
      </p:sp>
      <p:sp>
        <p:nvSpPr>
          <p:cNvPr id="54" name="FONTS">
            <a:extLst>
              <a:ext uri="{FF2B5EF4-FFF2-40B4-BE49-F238E27FC236}">
                <a16:creationId xmlns:a16="http://schemas.microsoft.com/office/drawing/2014/main" id="{4F047E54-9210-55D6-C18D-2E78CB59C9AB}"/>
              </a:ext>
            </a:extLst>
          </p:cNvPr>
          <p:cNvSpPr txBox="1"/>
          <p:nvPr/>
        </p:nvSpPr>
        <p:spPr>
          <a:xfrm>
            <a:off x="10651913" y="5237164"/>
            <a:ext cx="73257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CENTROID</a:t>
            </a:r>
            <a:endParaRPr dirty="0"/>
          </a:p>
        </p:txBody>
      </p:sp>
      <p:sp>
        <p:nvSpPr>
          <p:cNvPr id="55" name="ggplot(mpg, aes(hwy, cty)) +…">
            <a:extLst>
              <a:ext uri="{FF2B5EF4-FFF2-40B4-BE49-F238E27FC236}">
                <a16:creationId xmlns:a16="http://schemas.microsoft.com/office/drawing/2014/main" id="{608218E9-FDA1-8486-CC4B-0E3409D530D3}"/>
              </a:ext>
            </a:extLst>
          </p:cNvPr>
          <p:cNvSpPr txBox="1"/>
          <p:nvPr/>
        </p:nvSpPr>
        <p:spPr>
          <a:xfrm>
            <a:off x="10675480" y="5951496"/>
            <a:ext cx="2537609" cy="664204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sf::sf_use_s2(FALSE)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sf::</a:t>
            </a:r>
            <a:r>
              <a:rPr lang="en-US" dirty="0" err="1"/>
              <a:t>st_centroid</a:t>
            </a:r>
            <a:r>
              <a:rPr lang="en-US" dirty="0"/>
              <a:t>(x) |&gt;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  sf::</a:t>
            </a:r>
            <a:r>
              <a:rPr lang="en-US" dirty="0" err="1"/>
              <a:t>st_transform</a:t>
            </a:r>
            <a:r>
              <a:rPr lang="en-US" dirty="0"/>
              <a:t>(.,</a:t>
            </a:r>
            <a:r>
              <a:rPr lang="en-US" dirty="0" err="1"/>
              <a:t>crs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197" name="Freeform 196">
            <a:extLst>
              <a:ext uri="{FF2B5EF4-FFF2-40B4-BE49-F238E27FC236}">
                <a16:creationId xmlns:a16="http://schemas.microsoft.com/office/drawing/2014/main" id="{57CD5CDC-A119-5A5F-A641-FA9B17564550}"/>
              </a:ext>
            </a:extLst>
          </p:cNvPr>
          <p:cNvSpPr/>
          <p:nvPr/>
        </p:nvSpPr>
        <p:spPr>
          <a:xfrm>
            <a:off x="11487149" y="5192078"/>
            <a:ext cx="573102" cy="345978"/>
          </a:xfrm>
          <a:custGeom>
            <a:avLst/>
            <a:gdLst>
              <a:gd name="connsiteX0" fmla="*/ 0 w 842963"/>
              <a:gd name="connsiteY0" fmla="*/ 314325 h 585787"/>
              <a:gd name="connsiteX1" fmla="*/ 385763 w 842963"/>
              <a:gd name="connsiteY1" fmla="*/ 0 h 585787"/>
              <a:gd name="connsiteX2" fmla="*/ 685800 w 842963"/>
              <a:gd name="connsiteY2" fmla="*/ 71437 h 585787"/>
              <a:gd name="connsiteX3" fmla="*/ 628650 w 842963"/>
              <a:gd name="connsiteY3" fmla="*/ 257175 h 585787"/>
              <a:gd name="connsiteX4" fmla="*/ 842963 w 842963"/>
              <a:gd name="connsiteY4" fmla="*/ 328612 h 585787"/>
              <a:gd name="connsiteX5" fmla="*/ 500063 w 842963"/>
              <a:gd name="connsiteY5" fmla="*/ 585787 h 585787"/>
              <a:gd name="connsiteX6" fmla="*/ 271463 w 842963"/>
              <a:gd name="connsiteY6" fmla="*/ 314325 h 585787"/>
              <a:gd name="connsiteX7" fmla="*/ 71438 w 842963"/>
              <a:gd name="connsiteY7" fmla="*/ 542925 h 585787"/>
              <a:gd name="connsiteX8" fmla="*/ 0 w 842963"/>
              <a:gd name="connsiteY8" fmla="*/ 314325 h 585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42963" h="585787">
                <a:moveTo>
                  <a:pt x="0" y="314325"/>
                </a:moveTo>
                <a:lnTo>
                  <a:pt x="385763" y="0"/>
                </a:lnTo>
                <a:lnTo>
                  <a:pt x="685800" y="71437"/>
                </a:lnTo>
                <a:lnTo>
                  <a:pt x="628650" y="257175"/>
                </a:lnTo>
                <a:lnTo>
                  <a:pt x="842963" y="328612"/>
                </a:lnTo>
                <a:lnTo>
                  <a:pt x="500063" y="585787"/>
                </a:lnTo>
                <a:lnTo>
                  <a:pt x="271463" y="314325"/>
                </a:lnTo>
                <a:lnTo>
                  <a:pt x="71438" y="542925"/>
                </a:lnTo>
                <a:lnTo>
                  <a:pt x="0" y="314325"/>
                </a:lnTo>
                <a:close/>
              </a:path>
            </a:pathLst>
          </a:custGeom>
          <a:blipFill rotWithShape="1">
            <a:blip r:embed="rId8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NL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8" name="Multiply 197">
            <a:extLst>
              <a:ext uri="{FF2B5EF4-FFF2-40B4-BE49-F238E27FC236}">
                <a16:creationId xmlns:a16="http://schemas.microsoft.com/office/drawing/2014/main" id="{A36A7AB1-7A2D-343E-8B87-A7AA2822095B}"/>
              </a:ext>
            </a:extLst>
          </p:cNvPr>
          <p:cNvSpPr/>
          <p:nvPr/>
        </p:nvSpPr>
        <p:spPr>
          <a:xfrm>
            <a:off x="11703702" y="5262932"/>
            <a:ext cx="117620" cy="117620"/>
          </a:xfrm>
          <a:prstGeom prst="mathMultiply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NL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1" name="Rounded Rectangular Callout 200">
            <a:extLst>
              <a:ext uri="{FF2B5EF4-FFF2-40B4-BE49-F238E27FC236}">
                <a16:creationId xmlns:a16="http://schemas.microsoft.com/office/drawing/2014/main" id="{6794BD3C-7D24-6B69-4613-FA34CEE4D027}"/>
              </a:ext>
            </a:extLst>
          </p:cNvPr>
          <p:cNvSpPr/>
          <p:nvPr/>
        </p:nvSpPr>
        <p:spPr>
          <a:xfrm>
            <a:off x="12897860" y="5729380"/>
            <a:ext cx="975401" cy="734864"/>
          </a:xfrm>
          <a:prstGeom prst="wedgeRoundRectCallout">
            <a:avLst>
              <a:gd name="adj1" fmla="val -72087"/>
              <a:gd name="adj2" fmla="val -2744"/>
              <a:gd name="adj3" fmla="val 16667"/>
            </a:avLst>
          </a:prstGeom>
          <a:solidFill>
            <a:srgbClr val="65A0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Disables geographic projection</a:t>
            </a:r>
          </a:p>
        </p:txBody>
      </p:sp>
      <p:sp>
        <p:nvSpPr>
          <p:cNvPr id="211" name="Word balloons">
            <a:extLst>
              <a:ext uri="{FF2B5EF4-FFF2-40B4-BE49-F238E27FC236}">
                <a16:creationId xmlns:a16="http://schemas.microsoft.com/office/drawing/2014/main" id="{F7403EB7-6078-5DF3-8B81-DE29CC1D140D}"/>
              </a:ext>
            </a:extLst>
          </p:cNvPr>
          <p:cNvSpPr/>
          <p:nvPr/>
        </p:nvSpPr>
        <p:spPr>
          <a:xfrm>
            <a:off x="9947178" y="6457098"/>
            <a:ext cx="1213441" cy="5718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978" y="0"/>
                </a:moveTo>
                <a:lnTo>
                  <a:pt x="12286" y="4959"/>
                </a:lnTo>
                <a:lnTo>
                  <a:pt x="1832" y="4959"/>
                </a:lnTo>
                <a:cubicBezTo>
                  <a:pt x="822" y="4959"/>
                  <a:pt x="0" y="6200"/>
                  <a:pt x="0" y="7725"/>
                </a:cubicBezTo>
                <a:lnTo>
                  <a:pt x="0" y="18834"/>
                </a:lnTo>
                <a:cubicBezTo>
                  <a:pt x="0" y="20358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8"/>
                  <a:pt x="21600" y="18834"/>
                </a:cubicBezTo>
                <a:lnTo>
                  <a:pt x="21600" y="7725"/>
                </a:lnTo>
                <a:cubicBezTo>
                  <a:pt x="21600" y="6200"/>
                  <a:pt x="20787" y="4959"/>
                  <a:pt x="19778" y="4959"/>
                </a:cubicBezTo>
                <a:lnTo>
                  <a:pt x="15248" y="4959"/>
                </a:lnTo>
                <a:lnTo>
                  <a:pt x="15978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  <a:p>
            <a:r>
              <a:rPr lang="en-US" dirty="0"/>
              <a:t>Reproject the resulting object</a:t>
            </a:r>
            <a:endParaRPr dirty="0"/>
          </a:p>
        </p:txBody>
      </p:sp>
      <p:sp>
        <p:nvSpPr>
          <p:cNvPr id="212" name="Line">
            <a:extLst>
              <a:ext uri="{FF2B5EF4-FFF2-40B4-BE49-F238E27FC236}">
                <a16:creationId xmlns:a16="http://schemas.microsoft.com/office/drawing/2014/main" id="{6E6DB93B-9770-CD0B-0F72-82B83A8139AF}"/>
              </a:ext>
            </a:extLst>
          </p:cNvPr>
          <p:cNvSpPr/>
          <p:nvPr/>
        </p:nvSpPr>
        <p:spPr>
          <a:xfrm>
            <a:off x="10644018" y="9331627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3" name="To use a font awesome icon, copy and paste one from here fortawesome.github.io/Font-Awesome/cheatsheet/. Then set the text font to font awesome.">
            <a:extLst>
              <a:ext uri="{FF2B5EF4-FFF2-40B4-BE49-F238E27FC236}">
                <a16:creationId xmlns:a16="http://schemas.microsoft.com/office/drawing/2014/main" id="{39A96728-C7DE-0CA4-3517-6FE16F220241}"/>
              </a:ext>
            </a:extLst>
          </p:cNvPr>
          <p:cNvSpPr txBox="1"/>
          <p:nvPr/>
        </p:nvSpPr>
        <p:spPr>
          <a:xfrm>
            <a:off x="10808308" y="7356753"/>
            <a:ext cx="2877962" cy="1018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/>
              <a:t>‘Intersect’ tests whether geometric objects x and y intersect each other.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/>
              <a:t>‘Intersection’ performs the intersection and returns an object of the same type as x.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/>
              <a:t>‘Join’ spatially matches x and y objects.</a:t>
            </a:r>
            <a:endParaRPr dirty="0"/>
          </a:p>
        </p:txBody>
      </p:sp>
      <p:sp>
        <p:nvSpPr>
          <p:cNvPr id="214" name="FONTS">
            <a:extLst>
              <a:ext uri="{FF2B5EF4-FFF2-40B4-BE49-F238E27FC236}">
                <a16:creationId xmlns:a16="http://schemas.microsoft.com/office/drawing/2014/main" id="{8BA6586F-4E05-79F8-F4AD-78DC2D5AD56E}"/>
              </a:ext>
            </a:extLst>
          </p:cNvPr>
          <p:cNvSpPr txBox="1"/>
          <p:nvPr/>
        </p:nvSpPr>
        <p:spPr>
          <a:xfrm>
            <a:off x="10644874" y="7147383"/>
            <a:ext cx="153567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INTERSECTION &amp; JOIN</a:t>
            </a:r>
            <a:endParaRPr dirty="0"/>
          </a:p>
        </p:txBody>
      </p:sp>
      <p:sp>
        <p:nvSpPr>
          <p:cNvPr id="215" name="ggplot(mpg, aes(hwy, cty)) +…">
            <a:extLst>
              <a:ext uri="{FF2B5EF4-FFF2-40B4-BE49-F238E27FC236}">
                <a16:creationId xmlns:a16="http://schemas.microsoft.com/office/drawing/2014/main" id="{F1C68DAE-3DC8-48DF-9F06-14FAE4E25636}"/>
              </a:ext>
            </a:extLst>
          </p:cNvPr>
          <p:cNvSpPr txBox="1"/>
          <p:nvPr/>
        </p:nvSpPr>
        <p:spPr>
          <a:xfrm>
            <a:off x="10641216" y="8410944"/>
            <a:ext cx="2979344" cy="479538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sf::</a:t>
            </a:r>
            <a:r>
              <a:rPr lang="en-US" dirty="0" err="1"/>
              <a:t>st_intersection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sf::</a:t>
            </a:r>
            <a:r>
              <a:rPr lang="en-US" dirty="0" err="1"/>
              <a:t>st_join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, left=T)</a:t>
            </a:r>
          </a:p>
        </p:txBody>
      </p:sp>
      <p:sp>
        <p:nvSpPr>
          <p:cNvPr id="310" name="Line">
            <a:extLst>
              <a:ext uri="{FF2B5EF4-FFF2-40B4-BE49-F238E27FC236}">
                <a16:creationId xmlns:a16="http://schemas.microsoft.com/office/drawing/2014/main" id="{30340D80-DDA3-D442-EA1F-08F9C09BDAFF}"/>
              </a:ext>
            </a:extLst>
          </p:cNvPr>
          <p:cNvSpPr/>
          <p:nvPr/>
        </p:nvSpPr>
        <p:spPr>
          <a:xfrm>
            <a:off x="10654786" y="7055768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1" name="To use a font awesome icon, copy and paste one from here fortawesome.github.io/Font-Awesome/cheatsheet/. Then set the text font to font awesome.">
            <a:extLst>
              <a:ext uri="{FF2B5EF4-FFF2-40B4-BE49-F238E27FC236}">
                <a16:creationId xmlns:a16="http://schemas.microsoft.com/office/drawing/2014/main" id="{60B2CDE6-E283-6DEA-27E5-F0B6AA0D44CC}"/>
              </a:ext>
            </a:extLst>
          </p:cNvPr>
          <p:cNvSpPr txBox="1"/>
          <p:nvPr/>
        </p:nvSpPr>
        <p:spPr>
          <a:xfrm>
            <a:off x="10805554" y="9522124"/>
            <a:ext cx="2852489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/>
              <a:t>Computes the area of features x</a:t>
            </a:r>
            <a:endParaRPr dirty="0"/>
          </a:p>
        </p:txBody>
      </p:sp>
      <p:sp>
        <p:nvSpPr>
          <p:cNvPr id="312" name="FONTS">
            <a:extLst>
              <a:ext uri="{FF2B5EF4-FFF2-40B4-BE49-F238E27FC236}">
                <a16:creationId xmlns:a16="http://schemas.microsoft.com/office/drawing/2014/main" id="{6D98E524-CD84-5A64-EFCA-3CE471C85561}"/>
              </a:ext>
            </a:extLst>
          </p:cNvPr>
          <p:cNvSpPr txBox="1"/>
          <p:nvPr/>
        </p:nvSpPr>
        <p:spPr>
          <a:xfrm>
            <a:off x="10641216" y="9372456"/>
            <a:ext cx="38151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AREA</a:t>
            </a:r>
            <a:endParaRPr dirty="0"/>
          </a:p>
        </p:txBody>
      </p:sp>
      <p:sp>
        <p:nvSpPr>
          <p:cNvPr id="313" name="ggplot(mpg, aes(hwy, cty)) +…">
            <a:extLst>
              <a:ext uri="{FF2B5EF4-FFF2-40B4-BE49-F238E27FC236}">
                <a16:creationId xmlns:a16="http://schemas.microsoft.com/office/drawing/2014/main" id="{ECCD7A53-200B-A361-C50E-3C274F6A3FAF}"/>
              </a:ext>
            </a:extLst>
          </p:cNvPr>
          <p:cNvSpPr txBox="1"/>
          <p:nvPr/>
        </p:nvSpPr>
        <p:spPr>
          <a:xfrm>
            <a:off x="10655747" y="9771273"/>
            <a:ext cx="3131949" cy="479538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sf::</a:t>
            </a:r>
            <a:r>
              <a:rPr lang="en-US" dirty="0" err="1"/>
              <a:t>st_area</a:t>
            </a:r>
            <a:r>
              <a:rPr lang="en-US" dirty="0"/>
              <a:t>(x) |&gt;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  units::</a:t>
            </a:r>
            <a:r>
              <a:rPr lang="en-US" dirty="0" err="1"/>
              <a:t>set_units</a:t>
            </a:r>
            <a:r>
              <a:rPr lang="en-US" dirty="0"/>
              <a:t>(., km^2)</a:t>
            </a:r>
            <a:endParaRPr dirty="0"/>
          </a:p>
        </p:txBody>
      </p:sp>
      <p:sp>
        <p:nvSpPr>
          <p:cNvPr id="315" name="Rounded Rectangular Callout 314">
            <a:extLst>
              <a:ext uri="{FF2B5EF4-FFF2-40B4-BE49-F238E27FC236}">
                <a16:creationId xmlns:a16="http://schemas.microsoft.com/office/drawing/2014/main" id="{2E641EA3-5C2B-28FD-DCC4-88FD1F09D48A}"/>
              </a:ext>
            </a:extLst>
          </p:cNvPr>
          <p:cNvSpPr/>
          <p:nvPr/>
        </p:nvSpPr>
        <p:spPr>
          <a:xfrm>
            <a:off x="13125373" y="9520325"/>
            <a:ext cx="775266" cy="530552"/>
          </a:xfrm>
          <a:prstGeom prst="wedgeRoundRectCallout">
            <a:avLst>
              <a:gd name="adj1" fmla="val -77175"/>
              <a:gd name="adj2" fmla="val 41863"/>
              <a:gd name="adj3" fmla="val 16667"/>
            </a:avLst>
          </a:prstGeom>
          <a:solidFill>
            <a:srgbClr val="65A0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Specifies area unit</a:t>
            </a:r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5538FE10-6600-ECF9-09A0-658E93D6C8B5}"/>
              </a:ext>
            </a:extLst>
          </p:cNvPr>
          <p:cNvSpPr/>
          <p:nvPr/>
        </p:nvSpPr>
        <p:spPr>
          <a:xfrm>
            <a:off x="12633597" y="7107733"/>
            <a:ext cx="264264" cy="264264"/>
          </a:xfrm>
          <a:prstGeom prst="ellipse">
            <a:avLst/>
          </a:prstGeom>
          <a:blipFill dpi="0" rotWithShape="1">
            <a:blip r:embed="rId8">
              <a:alphaModFix amt="50000"/>
            </a:blip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NL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9" name="Half Frame 318">
            <a:extLst>
              <a:ext uri="{FF2B5EF4-FFF2-40B4-BE49-F238E27FC236}">
                <a16:creationId xmlns:a16="http://schemas.microsoft.com/office/drawing/2014/main" id="{63D3E012-2FB1-0A38-823B-12C55E400BB1}"/>
              </a:ext>
            </a:extLst>
          </p:cNvPr>
          <p:cNvSpPr/>
          <p:nvPr/>
        </p:nvSpPr>
        <p:spPr>
          <a:xfrm rot="7949562">
            <a:off x="13086116" y="7197480"/>
            <a:ext cx="92030" cy="92030"/>
          </a:xfrm>
          <a:prstGeom prst="halfFrame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NL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AA61C447-D1FC-B147-EA6D-3066E4EC1624}"/>
              </a:ext>
            </a:extLst>
          </p:cNvPr>
          <p:cNvSpPr/>
          <p:nvPr/>
        </p:nvSpPr>
        <p:spPr>
          <a:xfrm>
            <a:off x="12729934" y="7091971"/>
            <a:ext cx="254866" cy="299118"/>
          </a:xfrm>
          <a:prstGeom prst="rect">
            <a:avLst/>
          </a:prstGeom>
          <a:blipFill dpi="0" rotWithShape="1">
            <a:blip r:embed="rId8">
              <a:alphaModFix amt="50000"/>
            </a:blip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NL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5" name="Chord 324">
            <a:extLst>
              <a:ext uri="{FF2B5EF4-FFF2-40B4-BE49-F238E27FC236}">
                <a16:creationId xmlns:a16="http://schemas.microsoft.com/office/drawing/2014/main" id="{8B51E0A4-ACDF-BD05-286F-3DA3AD4DD530}"/>
              </a:ext>
            </a:extLst>
          </p:cNvPr>
          <p:cNvSpPr/>
          <p:nvPr/>
        </p:nvSpPr>
        <p:spPr>
          <a:xfrm rot="12152760">
            <a:off x="13233085" y="7117713"/>
            <a:ext cx="242671" cy="242671"/>
          </a:xfrm>
          <a:prstGeom prst="chord">
            <a:avLst/>
          </a:prstGeom>
          <a:blipFill dpi="0" rotWithShape="1">
            <a:blip r:embed="rId8">
              <a:alphaModFix amt="75000"/>
            </a:blip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NL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6" name="Line">
            <a:extLst>
              <a:ext uri="{FF2B5EF4-FFF2-40B4-BE49-F238E27FC236}">
                <a16:creationId xmlns:a16="http://schemas.microsoft.com/office/drawing/2014/main" id="{22C712EA-AD44-6943-D16F-623A08F1A805}"/>
              </a:ext>
            </a:extLst>
          </p:cNvPr>
          <p:cNvSpPr/>
          <p:nvPr/>
        </p:nvSpPr>
        <p:spPr>
          <a:xfrm>
            <a:off x="10676419" y="1703580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8" name="tibble.png">
            <a:extLst>
              <a:ext uri="{FF2B5EF4-FFF2-40B4-BE49-F238E27FC236}">
                <a16:creationId xmlns:a16="http://schemas.microsoft.com/office/drawing/2014/main" id="{1DB8A37A-CD49-CF38-1B25-FF67806C62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141281" y="2348109"/>
            <a:ext cx="707016" cy="653808"/>
          </a:xfrm>
          <a:prstGeom prst="rect">
            <a:avLst/>
          </a:prstGeom>
          <a:ln w="12700">
            <a:miter lim="400000"/>
          </a:ln>
        </p:spPr>
      </p:pic>
      <p:sp>
        <p:nvSpPr>
          <p:cNvPr id="328" name="ggplot(mpg, aes(hwy, cty)) +…">
            <a:extLst>
              <a:ext uri="{FF2B5EF4-FFF2-40B4-BE49-F238E27FC236}">
                <a16:creationId xmlns:a16="http://schemas.microsoft.com/office/drawing/2014/main" id="{2FD3769E-A4A9-392C-CCC6-566963C92D59}"/>
              </a:ext>
            </a:extLst>
          </p:cNvPr>
          <p:cNvSpPr txBox="1"/>
          <p:nvPr/>
        </p:nvSpPr>
        <p:spPr>
          <a:xfrm>
            <a:off x="7148465" y="5162228"/>
            <a:ext cx="3031484" cy="664204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/>
              <a:t>osmdata</a:t>
            </a:r>
            <a:r>
              <a:rPr lang="en-US" dirty="0"/>
              <a:t>::</a:t>
            </a:r>
            <a:r>
              <a:rPr lang="en-US" dirty="0" err="1"/>
              <a:t>opq</a:t>
            </a:r>
            <a:r>
              <a:rPr lang="en-US" dirty="0"/>
              <a:t>(</a:t>
            </a:r>
            <a:r>
              <a:rPr lang="en-US" dirty="0" err="1"/>
              <a:t>bbox</a:t>
            </a:r>
            <a:r>
              <a:rPr lang="en-US" dirty="0"/>
              <a:t>) |&gt;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  </a:t>
            </a:r>
            <a:r>
              <a:rPr lang="en-US" dirty="0" err="1"/>
              <a:t>add_osm_feature</a:t>
            </a:r>
            <a:r>
              <a:rPr lang="en-US" dirty="0"/>
              <a:t>(key, value)|&gt;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  </a:t>
            </a:r>
            <a:r>
              <a:rPr lang="en-US" dirty="0" err="1"/>
              <a:t>osmdata_sf</a:t>
            </a:r>
            <a:r>
              <a:rPr lang="en-US" dirty="0"/>
              <a:t>()</a:t>
            </a:r>
            <a:endParaRPr dirty="0"/>
          </a:p>
        </p:txBody>
      </p:sp>
      <p:sp>
        <p:nvSpPr>
          <p:cNvPr id="329" name="code">
            <a:extLst>
              <a:ext uri="{FF2B5EF4-FFF2-40B4-BE49-F238E27FC236}">
                <a16:creationId xmlns:a16="http://schemas.microsoft.com/office/drawing/2014/main" id="{0448804E-A1D3-C529-41C6-F80C915602B4}"/>
              </a:ext>
            </a:extLst>
          </p:cNvPr>
          <p:cNvSpPr/>
          <p:nvPr/>
        </p:nvSpPr>
        <p:spPr>
          <a:xfrm>
            <a:off x="8268873" y="5693624"/>
            <a:ext cx="1371604" cy="5046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  <a:p>
            <a:r>
              <a:rPr lang="en-US" dirty="0"/>
              <a:t>Format of resulting object (sf object)</a:t>
            </a:r>
          </a:p>
        </p:txBody>
      </p:sp>
      <p:sp>
        <p:nvSpPr>
          <p:cNvPr id="332" name="These are just font awesome characters">
            <a:extLst>
              <a:ext uri="{FF2B5EF4-FFF2-40B4-BE49-F238E27FC236}">
                <a16:creationId xmlns:a16="http://schemas.microsoft.com/office/drawing/2014/main" id="{FD08F1DD-0984-C184-A302-7CE810EC1834}"/>
              </a:ext>
            </a:extLst>
          </p:cNvPr>
          <p:cNvSpPr txBox="1"/>
          <p:nvPr/>
        </p:nvSpPr>
        <p:spPr>
          <a:xfrm>
            <a:off x="7345758" y="6253470"/>
            <a:ext cx="2763056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/>
              <a:t>The result of this query can contain </a:t>
            </a:r>
            <a:r>
              <a:rPr lang="en-US" b="1" dirty="0"/>
              <a:t>points</a:t>
            </a:r>
            <a:r>
              <a:rPr lang="en-US" dirty="0"/>
              <a:t>, </a:t>
            </a:r>
            <a:r>
              <a:rPr lang="en-US" b="1" dirty="0"/>
              <a:t>lines</a:t>
            </a:r>
            <a:r>
              <a:rPr lang="en-US" dirty="0"/>
              <a:t> and/or </a:t>
            </a:r>
            <a:r>
              <a:rPr lang="en-US" b="1" dirty="0"/>
              <a:t>polygons</a:t>
            </a:r>
            <a:r>
              <a:rPr lang="en-US" dirty="0"/>
              <a:t>, each described by a data frame. </a:t>
            </a:r>
            <a:endParaRPr dirty="0"/>
          </a:p>
        </p:txBody>
      </p:sp>
      <p:pic>
        <p:nvPicPr>
          <p:cNvPr id="334" name="Picture 333" descr="A map of a city&#10;&#10;Description automatically generated">
            <a:extLst>
              <a:ext uri="{FF2B5EF4-FFF2-40B4-BE49-F238E27FC236}">
                <a16:creationId xmlns:a16="http://schemas.microsoft.com/office/drawing/2014/main" id="{097194F5-A311-F972-76F9-10256D4E9C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011" y="7892966"/>
            <a:ext cx="2210624" cy="1379195"/>
          </a:xfrm>
          <a:prstGeom prst="rect">
            <a:avLst/>
          </a:prstGeom>
        </p:spPr>
      </p:pic>
      <p:sp>
        <p:nvSpPr>
          <p:cNvPr id="335" name="ggplot(mpg, aes(hwy, cty)) +…">
            <a:extLst>
              <a:ext uri="{FF2B5EF4-FFF2-40B4-BE49-F238E27FC236}">
                <a16:creationId xmlns:a16="http://schemas.microsoft.com/office/drawing/2014/main" id="{43DD4CC8-5601-ECB0-108C-4D9E46ECAF29}"/>
              </a:ext>
            </a:extLst>
          </p:cNvPr>
          <p:cNvSpPr txBox="1"/>
          <p:nvPr/>
        </p:nvSpPr>
        <p:spPr>
          <a:xfrm>
            <a:off x="7120683" y="9399732"/>
            <a:ext cx="1576277" cy="664204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leaflet(x) |&gt;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  </a:t>
            </a:r>
            <a:r>
              <a:rPr lang="en-US" dirty="0" err="1"/>
              <a:t>addTiles</a:t>
            </a:r>
            <a:r>
              <a:rPr lang="en-US" dirty="0"/>
              <a:t>() |&gt;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  </a:t>
            </a:r>
            <a:r>
              <a:rPr lang="en-US" dirty="0" err="1"/>
              <a:t>addPolygons</a:t>
            </a:r>
            <a:r>
              <a:rPr lang="en-US" dirty="0"/>
              <a:t>()</a:t>
            </a:r>
            <a:endParaRPr dirty="0"/>
          </a:p>
        </p:txBody>
      </p:sp>
      <p:sp>
        <p:nvSpPr>
          <p:cNvPr id="336" name="Rounded Rectangular Callout 335">
            <a:extLst>
              <a:ext uri="{FF2B5EF4-FFF2-40B4-BE49-F238E27FC236}">
                <a16:creationId xmlns:a16="http://schemas.microsoft.com/office/drawing/2014/main" id="{371519D6-7BFA-F876-C816-196934A4CCE1}"/>
              </a:ext>
            </a:extLst>
          </p:cNvPr>
          <p:cNvSpPr/>
          <p:nvPr/>
        </p:nvSpPr>
        <p:spPr>
          <a:xfrm>
            <a:off x="8769980" y="9382667"/>
            <a:ext cx="1338834" cy="326241"/>
          </a:xfrm>
          <a:prstGeom prst="wedgeRoundRectCallout">
            <a:avLst>
              <a:gd name="adj1" fmla="val -64274"/>
              <a:gd name="adj2" fmla="val 35635"/>
              <a:gd name="adj3" fmla="val 16667"/>
            </a:avLst>
          </a:prstGeom>
          <a:solidFill>
            <a:srgbClr val="65A0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Background map</a:t>
            </a:r>
          </a:p>
        </p:txBody>
      </p:sp>
      <p:sp>
        <p:nvSpPr>
          <p:cNvPr id="337" name="Rounded Rectangular Callout 336">
            <a:extLst>
              <a:ext uri="{FF2B5EF4-FFF2-40B4-BE49-F238E27FC236}">
                <a16:creationId xmlns:a16="http://schemas.microsoft.com/office/drawing/2014/main" id="{AE9C4509-EA63-1F0C-7918-12A7871D981A}"/>
              </a:ext>
            </a:extLst>
          </p:cNvPr>
          <p:cNvSpPr/>
          <p:nvPr/>
        </p:nvSpPr>
        <p:spPr>
          <a:xfrm>
            <a:off x="8796379" y="9764241"/>
            <a:ext cx="1419532" cy="530552"/>
          </a:xfrm>
          <a:prstGeom prst="wedgeRoundRectCallout">
            <a:avLst>
              <a:gd name="adj1" fmla="val -66551"/>
              <a:gd name="adj2" fmla="val -26651"/>
              <a:gd name="adj3" fmla="val 16667"/>
            </a:avLst>
          </a:prstGeom>
          <a:solidFill>
            <a:srgbClr val="65A0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Added geometries from x</a:t>
            </a:r>
          </a:p>
        </p:txBody>
      </p:sp>
      <p:sp>
        <p:nvSpPr>
          <p:cNvPr id="338" name="These are just font awesome characters">
            <a:extLst>
              <a:ext uri="{FF2B5EF4-FFF2-40B4-BE49-F238E27FC236}">
                <a16:creationId xmlns:a16="http://schemas.microsoft.com/office/drawing/2014/main" id="{3C0967E4-9078-FF92-18C1-3AD217AEDDAD}"/>
              </a:ext>
            </a:extLst>
          </p:cNvPr>
          <p:cNvSpPr txBox="1"/>
          <p:nvPr/>
        </p:nvSpPr>
        <p:spPr>
          <a:xfrm>
            <a:off x="7372335" y="7241112"/>
            <a:ext cx="2763056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/>
              <a:t>The </a:t>
            </a:r>
            <a:r>
              <a:rPr lang="en-US" b="1" dirty="0"/>
              <a:t>leaflet </a:t>
            </a:r>
            <a:r>
              <a:rPr lang="en-US" dirty="0"/>
              <a:t>package provides a way to create map with interactive features such as zoom, popups, image overlay, etc.</a:t>
            </a:r>
          </a:p>
        </p:txBody>
      </p:sp>
      <p:sp>
        <p:nvSpPr>
          <p:cNvPr id="3" name="Basics">
            <a:extLst>
              <a:ext uri="{FF2B5EF4-FFF2-40B4-BE49-F238E27FC236}">
                <a16:creationId xmlns:a16="http://schemas.microsoft.com/office/drawing/2014/main" id="{FB9D588F-B2A2-2128-AC1B-E4A6330958AF}"/>
              </a:ext>
            </a:extLst>
          </p:cNvPr>
          <p:cNvSpPr txBox="1"/>
          <p:nvPr/>
        </p:nvSpPr>
        <p:spPr>
          <a:xfrm>
            <a:off x="282688" y="1265085"/>
            <a:ext cx="1577355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Raster Data</a:t>
            </a:r>
            <a:endParaRPr dirty="0"/>
          </a:p>
        </p:txBody>
      </p:sp>
      <p:sp>
        <p:nvSpPr>
          <p:cNvPr id="6" name="Line">
            <a:extLst>
              <a:ext uri="{FF2B5EF4-FFF2-40B4-BE49-F238E27FC236}">
                <a16:creationId xmlns:a16="http://schemas.microsoft.com/office/drawing/2014/main" id="{83033DE4-4F59-3E6A-D221-F2345DB03E93}"/>
              </a:ext>
            </a:extLst>
          </p:cNvPr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" name="Line">
            <a:extLst>
              <a:ext uri="{FF2B5EF4-FFF2-40B4-BE49-F238E27FC236}">
                <a16:creationId xmlns:a16="http://schemas.microsoft.com/office/drawing/2014/main" id="{EFA76F4F-B7BB-B21E-1959-1314A0E030F4}"/>
              </a:ext>
            </a:extLst>
          </p:cNvPr>
          <p:cNvSpPr/>
          <p:nvPr/>
        </p:nvSpPr>
        <p:spPr>
          <a:xfrm flipV="1">
            <a:off x="291339" y="1206818"/>
            <a:ext cx="6534256" cy="1238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" name="FONTS">
            <a:extLst>
              <a:ext uri="{FF2B5EF4-FFF2-40B4-BE49-F238E27FC236}">
                <a16:creationId xmlns:a16="http://schemas.microsoft.com/office/drawing/2014/main" id="{7CCC6D2A-4674-8568-676D-643AFD9FFCD2}"/>
              </a:ext>
            </a:extLst>
          </p:cNvPr>
          <p:cNvSpPr txBox="1"/>
          <p:nvPr/>
        </p:nvSpPr>
        <p:spPr>
          <a:xfrm>
            <a:off x="307965" y="1689283"/>
            <a:ext cx="99065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TERRA BASICS</a:t>
            </a:r>
            <a:endParaRPr dirty="0"/>
          </a:p>
        </p:txBody>
      </p:sp>
      <p:pic>
        <p:nvPicPr>
          <p:cNvPr id="16" name="Picture 2" descr="Shifting from Raster to Terra | OHI">
            <a:extLst>
              <a:ext uri="{FF2B5EF4-FFF2-40B4-BE49-F238E27FC236}">
                <a16:creationId xmlns:a16="http://schemas.microsoft.com/office/drawing/2014/main" id="{226E93C4-0C7E-69F5-3F86-C5B2B43DE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037" y="1445945"/>
            <a:ext cx="746487" cy="836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Line">
            <a:extLst>
              <a:ext uri="{FF2B5EF4-FFF2-40B4-BE49-F238E27FC236}">
                <a16:creationId xmlns:a16="http://schemas.microsoft.com/office/drawing/2014/main" id="{DDCB39FA-8924-CB24-8471-45A69DFFD015}"/>
              </a:ext>
            </a:extLst>
          </p:cNvPr>
          <p:cNvSpPr/>
          <p:nvPr/>
        </p:nvSpPr>
        <p:spPr>
          <a:xfrm>
            <a:off x="3816153" y="5121896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A191814F-214D-1E28-3B7C-B61F3C67048A}"/>
              </a:ext>
            </a:extLst>
          </p:cNvPr>
          <p:cNvSpPr txBox="1"/>
          <p:nvPr/>
        </p:nvSpPr>
        <p:spPr>
          <a:xfrm>
            <a:off x="440594" y="2092082"/>
            <a:ext cx="2011058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>
                <a:latin typeface="Source Sans Pro"/>
                <a:ea typeface="Source Sans Pro"/>
                <a:cs typeface="Source Sans Pro"/>
                <a:sym typeface="Source Sans Pro"/>
              </a:rPr>
              <a:t>describe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(x, ...) Describe the properties</a:t>
            </a:r>
            <a:b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of spatial data in a file.</a:t>
            </a:r>
            <a:endParaRPr lang="en-US" dirty="0">
              <a:latin typeface="+mn-lt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FD55A8F6-1864-187F-C237-0C17E5FA8DD4}"/>
              </a:ext>
            </a:extLst>
          </p:cNvPr>
          <p:cNvSpPr txBox="1"/>
          <p:nvPr/>
        </p:nvSpPr>
        <p:spPr>
          <a:xfrm>
            <a:off x="440594" y="2862681"/>
            <a:ext cx="2913244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rast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(x,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nrows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ncols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,…) Create a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SpatRaster</a:t>
            </a:r>
            <a:r>
              <a:rPr lang="en-US" dirty="0"/>
              <a:t>, 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from scratch, from a filename, or from another object.</a:t>
            </a:r>
          </a:p>
        </p:txBody>
      </p:sp>
      <p:sp>
        <p:nvSpPr>
          <p:cNvPr id="21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199EA790-EAF3-5EA0-C322-E3F75D9CB444}"/>
              </a:ext>
            </a:extLst>
          </p:cNvPr>
          <p:cNvSpPr txBox="1"/>
          <p:nvPr/>
        </p:nvSpPr>
        <p:spPr>
          <a:xfrm>
            <a:off x="440594" y="3556379"/>
            <a:ext cx="2913244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>
                <a:latin typeface="Source Sans Pro"/>
                <a:ea typeface="Source Sans Pro"/>
                <a:cs typeface="Source Sans Pro"/>
                <a:sym typeface="Source Sans Pro"/>
              </a:rPr>
              <a:t>summary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(x, …) Compute summary statistics (min, max, mean, and quartiles). A sample of cells is used for very large files.</a:t>
            </a:r>
          </a:p>
        </p:txBody>
      </p:sp>
      <p:sp>
        <p:nvSpPr>
          <p:cNvPr id="22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035FFF30-FC9A-412B-7A71-D3A424295055}"/>
              </a:ext>
            </a:extLst>
          </p:cNvPr>
          <p:cNvSpPr txBox="1"/>
          <p:nvPr/>
        </p:nvSpPr>
        <p:spPr>
          <a:xfrm>
            <a:off x="440594" y="4276581"/>
            <a:ext cx="2913244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>
                <a:latin typeface="Source Sans Pro"/>
                <a:ea typeface="Source Sans Pro"/>
                <a:cs typeface="Source Sans Pro"/>
                <a:sym typeface="Source Sans Pro"/>
              </a:rPr>
              <a:t>values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(x,…) Get the cell values of a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SpatRaster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or the attributes of a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SpatVector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  <p:sp>
        <p:nvSpPr>
          <p:cNvPr id="23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AE6A3DA7-1887-55F8-92A3-FD37C3978331}"/>
              </a:ext>
            </a:extLst>
          </p:cNvPr>
          <p:cNvSpPr txBox="1"/>
          <p:nvPr/>
        </p:nvSpPr>
        <p:spPr>
          <a:xfrm>
            <a:off x="440594" y="6307424"/>
            <a:ext cx="2913244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as.data.frame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(x,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xy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=FALSE,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geom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, na.rm=NA, …) Coerce a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SpatRaster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or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SpatVector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to a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data.frame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  <p:sp>
        <p:nvSpPr>
          <p:cNvPr id="31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64DD5851-D0CD-F792-A4E8-2C9905660F93}"/>
              </a:ext>
            </a:extLst>
          </p:cNvPr>
          <p:cNvSpPr txBox="1"/>
          <p:nvPr/>
        </p:nvSpPr>
        <p:spPr>
          <a:xfrm>
            <a:off x="3730360" y="2203502"/>
            <a:ext cx="2913244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crs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(x, …) Get or set the coordinate reference system of a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SpatRaster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or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SpatVector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  <p:sp>
        <p:nvSpPr>
          <p:cNvPr id="39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1126313C-02CB-AF56-F604-01A34097DCAE}"/>
              </a:ext>
            </a:extLst>
          </p:cNvPr>
          <p:cNvSpPr txBox="1"/>
          <p:nvPr/>
        </p:nvSpPr>
        <p:spPr>
          <a:xfrm>
            <a:off x="440594" y="7114354"/>
            <a:ext cx="2913244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>
                <a:latin typeface="Source Sans Pro"/>
                <a:ea typeface="Source Sans Pro"/>
                <a:cs typeface="Source Sans Pro"/>
                <a:sym typeface="Source Sans Pro"/>
              </a:rPr>
              <a:t>minmax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(x, …) and </a:t>
            </a: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setminmax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(x, …)  Get or compute the min and max cell values.</a:t>
            </a:r>
          </a:p>
        </p:txBody>
      </p:sp>
      <p:sp>
        <p:nvSpPr>
          <p:cNvPr id="40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B36B0388-9CAD-BE28-3943-07E512C46C50}"/>
              </a:ext>
            </a:extLst>
          </p:cNvPr>
          <p:cNvSpPr txBox="1"/>
          <p:nvPr/>
        </p:nvSpPr>
        <p:spPr>
          <a:xfrm>
            <a:off x="440594" y="7693748"/>
            <a:ext cx="1912978" cy="1107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nlyr</a:t>
            </a:r>
            <a:r>
              <a:rPr lang="en-US" b="0" dirty="0"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x, …)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Get the number of rows (</a:t>
            </a: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nrow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), columns (</a:t>
            </a: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ncol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), cells (</a:t>
            </a: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ncell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), layers (</a:t>
            </a: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nlyr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), resolution (</a:t>
            </a:r>
            <a:r>
              <a:rPr lang="en-US" b="1" dirty="0">
                <a:latin typeface="Source Sans Pro"/>
                <a:ea typeface="Source Sans Pro"/>
                <a:cs typeface="Source Sans Pro"/>
                <a:sym typeface="Source Sans Pro"/>
              </a:rPr>
              <a:t>res</a:t>
            </a:r>
            <a:r>
              <a:rPr lang="en-US" b="0" dirty="0">
                <a:latin typeface="Source Sans Pro"/>
                <a:ea typeface="Source Sans Pro"/>
                <a:cs typeface="Source Sans Pro"/>
                <a:sym typeface="Source Sans Pro"/>
              </a:rPr>
              <a:t>),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and other dimensions of a </a:t>
            </a:r>
            <a:r>
              <a:rPr lang="en-US" b="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SpatRaster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  <p:sp>
        <p:nvSpPr>
          <p:cNvPr id="41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B140692B-34EE-8501-DB67-DBF6E04AE1D2}"/>
              </a:ext>
            </a:extLst>
          </p:cNvPr>
          <p:cNvSpPr txBox="1"/>
          <p:nvPr/>
        </p:nvSpPr>
        <p:spPr>
          <a:xfrm>
            <a:off x="3730360" y="2816356"/>
            <a:ext cx="2982780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>
                <a:latin typeface="Source Sans Pro"/>
                <a:ea typeface="Source Sans Pro"/>
                <a:cs typeface="Source Sans Pro"/>
                <a:sym typeface="Source Sans Pro"/>
              </a:rPr>
              <a:t>project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(x, y, …)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Change the coordinate reference system ("project") of a </a:t>
            </a:r>
            <a:r>
              <a:rPr lang="en-US" b="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SpatVector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SpatRaster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or a matrix with coordinates.</a:t>
            </a:r>
          </a:p>
        </p:txBody>
      </p:sp>
      <p:sp>
        <p:nvSpPr>
          <p:cNvPr id="42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00E4B202-E4F0-187B-831C-D5F5162C5768}"/>
              </a:ext>
            </a:extLst>
          </p:cNvPr>
          <p:cNvSpPr txBox="1"/>
          <p:nvPr/>
        </p:nvSpPr>
        <p:spPr>
          <a:xfrm>
            <a:off x="440594" y="8957127"/>
            <a:ext cx="2982780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ext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(x</a:t>
            </a:r>
            <a:r>
              <a:rPr lang="en-US" dirty="0"/>
              <a:t>,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…)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Get a </a:t>
            </a:r>
            <a:r>
              <a:rPr lang="en-US" b="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SpatExtent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of a </a:t>
            </a:r>
            <a:r>
              <a:rPr lang="en-US" b="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SpatRaster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SpatVector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or other spatial objects.</a:t>
            </a:r>
          </a:p>
        </p:txBody>
      </p:sp>
      <p:sp>
        <p:nvSpPr>
          <p:cNvPr id="43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26CAA7FB-FEAD-0D10-EF84-8FAB69ED385A}"/>
              </a:ext>
            </a:extLst>
          </p:cNvPr>
          <p:cNvSpPr txBox="1"/>
          <p:nvPr/>
        </p:nvSpPr>
        <p:spPr>
          <a:xfrm>
            <a:off x="3730360" y="5517790"/>
            <a:ext cx="2982780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writeRaster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x,filename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,…)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Write a </a:t>
            </a:r>
            <a:r>
              <a:rPr lang="en-US" b="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SpatRaster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to a file.</a:t>
            </a:r>
          </a:p>
        </p:txBody>
      </p:sp>
      <p:sp>
        <p:nvSpPr>
          <p:cNvPr id="44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BBD04B73-2FCB-73AB-A766-22F87FFD1E1D}"/>
              </a:ext>
            </a:extLst>
          </p:cNvPr>
          <p:cNvSpPr txBox="1"/>
          <p:nvPr/>
        </p:nvSpPr>
        <p:spPr>
          <a:xfrm>
            <a:off x="3730360" y="4073375"/>
            <a:ext cx="2982780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plotRGB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x,filename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,…)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Make a Red-Green-Blue plot based on three layers in a </a:t>
            </a:r>
            <a:r>
              <a:rPr lang="en-US" b="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SpatRaster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  <p:sp>
        <p:nvSpPr>
          <p:cNvPr id="46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86DCD985-E93F-2ED6-73DA-DDE5DBF158EC}"/>
              </a:ext>
            </a:extLst>
          </p:cNvPr>
          <p:cNvSpPr txBox="1"/>
          <p:nvPr/>
        </p:nvSpPr>
        <p:spPr>
          <a:xfrm>
            <a:off x="3914389" y="6686634"/>
            <a:ext cx="2982780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>
                <a:latin typeface="Source Sans Pro"/>
                <a:ea typeface="Source Sans Pro"/>
                <a:cs typeface="Source Sans Pro"/>
                <a:sym typeface="Source Sans Pro"/>
              </a:rPr>
              <a:t>ggplot2::</a:t>
            </a: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geom_raster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(x,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aes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(fill=z), …)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Draw a raster plot.</a:t>
            </a:r>
          </a:p>
        </p:txBody>
      </p:sp>
      <p:sp>
        <p:nvSpPr>
          <p:cNvPr id="47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573CA1B3-2552-8898-3D68-5BF0AD665A36}"/>
              </a:ext>
            </a:extLst>
          </p:cNvPr>
          <p:cNvSpPr txBox="1"/>
          <p:nvPr/>
        </p:nvSpPr>
        <p:spPr>
          <a:xfrm>
            <a:off x="3925535" y="7187512"/>
            <a:ext cx="2982780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>
                <a:latin typeface="Source Sans Pro"/>
                <a:ea typeface="Source Sans Pro"/>
                <a:cs typeface="Source Sans Pro"/>
                <a:sym typeface="Source Sans Pro"/>
              </a:rPr>
              <a:t>ggplot2::</a:t>
            </a: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coord_equal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(ratio = 1,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xlim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= NULL,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ylim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= NULL, …)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Cartesian coordinates with fixed "aspect ratio"</a:t>
            </a:r>
          </a:p>
        </p:txBody>
      </p:sp>
      <p:sp>
        <p:nvSpPr>
          <p:cNvPr id="48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BF125631-4184-8E25-481B-FB5C160EC36B}"/>
              </a:ext>
            </a:extLst>
          </p:cNvPr>
          <p:cNvSpPr txBox="1"/>
          <p:nvPr/>
        </p:nvSpPr>
        <p:spPr>
          <a:xfrm>
            <a:off x="3949117" y="7855606"/>
            <a:ext cx="2982780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Terrain.colors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(n, alpha, rev=FALSE)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Create a vector of n contiguous colors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792DE00-57CB-FFA2-4B8F-CA8BB0B9CA04}"/>
              </a:ext>
            </a:extLst>
          </p:cNvPr>
          <p:cNvGrpSpPr/>
          <p:nvPr/>
        </p:nvGrpSpPr>
        <p:grpSpPr>
          <a:xfrm>
            <a:off x="2569011" y="7846670"/>
            <a:ext cx="633421" cy="616351"/>
            <a:chOff x="4589421" y="4622799"/>
            <a:chExt cx="2059596" cy="200409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CA6D2CA-86C7-65D3-CD9E-E597CC647523}"/>
                </a:ext>
              </a:extLst>
            </p:cNvPr>
            <p:cNvSpPr/>
            <p:nvPr/>
          </p:nvSpPr>
          <p:spPr>
            <a:xfrm>
              <a:off x="4597399" y="4622799"/>
              <a:ext cx="460359" cy="460359"/>
            </a:xfrm>
            <a:prstGeom prst="rect">
              <a:avLst/>
            </a:prstGeom>
            <a:solidFill>
              <a:srgbClr val="96BDD4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E6BC986-0B98-3AF9-735B-AEE5087982C0}"/>
                </a:ext>
              </a:extLst>
            </p:cNvPr>
            <p:cNvSpPr/>
            <p:nvPr/>
          </p:nvSpPr>
          <p:spPr>
            <a:xfrm>
              <a:off x="5122826" y="4622799"/>
              <a:ext cx="460359" cy="460359"/>
            </a:xfrm>
            <a:prstGeom prst="rect">
              <a:avLst/>
            </a:prstGeom>
            <a:solidFill>
              <a:srgbClr val="96BDD4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61ECD94-AA47-F3F4-0CA6-70B5D87EEA5F}"/>
                </a:ext>
              </a:extLst>
            </p:cNvPr>
            <p:cNvSpPr/>
            <p:nvPr/>
          </p:nvSpPr>
          <p:spPr>
            <a:xfrm>
              <a:off x="5646701" y="4622799"/>
              <a:ext cx="460359" cy="460359"/>
            </a:xfrm>
            <a:prstGeom prst="rect">
              <a:avLst/>
            </a:prstGeom>
            <a:solidFill>
              <a:srgbClr val="96BDD4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2BF2CAD-5D16-D832-7A56-409220CFC247}"/>
                </a:ext>
              </a:extLst>
            </p:cNvPr>
            <p:cNvSpPr/>
            <p:nvPr/>
          </p:nvSpPr>
          <p:spPr>
            <a:xfrm>
              <a:off x="6188658" y="4622799"/>
              <a:ext cx="460359" cy="460359"/>
            </a:xfrm>
            <a:prstGeom prst="rect">
              <a:avLst/>
            </a:prstGeom>
            <a:solidFill>
              <a:srgbClr val="96BDD4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DC420CD-A845-6353-1ABE-BA65D126B6EC}"/>
                </a:ext>
              </a:extLst>
            </p:cNvPr>
            <p:cNvSpPr/>
            <p:nvPr/>
          </p:nvSpPr>
          <p:spPr>
            <a:xfrm>
              <a:off x="4597399" y="5132604"/>
              <a:ext cx="460359" cy="460359"/>
            </a:xfrm>
            <a:prstGeom prst="rect">
              <a:avLst/>
            </a:prstGeom>
            <a:solidFill>
              <a:srgbClr val="96BDD4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33BF946-9C56-8A78-C3D7-9597F5E40B02}"/>
                </a:ext>
              </a:extLst>
            </p:cNvPr>
            <p:cNvSpPr/>
            <p:nvPr/>
          </p:nvSpPr>
          <p:spPr>
            <a:xfrm>
              <a:off x="5122826" y="5132604"/>
              <a:ext cx="460359" cy="460359"/>
            </a:xfrm>
            <a:prstGeom prst="rect">
              <a:avLst/>
            </a:prstGeom>
            <a:solidFill>
              <a:srgbClr val="96BDD4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EB4F4E6-8F77-ED96-BBA2-DDBA88F51F6B}"/>
                </a:ext>
              </a:extLst>
            </p:cNvPr>
            <p:cNvSpPr/>
            <p:nvPr/>
          </p:nvSpPr>
          <p:spPr>
            <a:xfrm>
              <a:off x="5646701" y="5132604"/>
              <a:ext cx="460359" cy="460359"/>
            </a:xfrm>
            <a:prstGeom prst="rect">
              <a:avLst/>
            </a:prstGeom>
            <a:solidFill>
              <a:srgbClr val="96BDD4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46DE91E-D5D6-80C6-A903-58E99EB2CF31}"/>
                </a:ext>
              </a:extLst>
            </p:cNvPr>
            <p:cNvSpPr/>
            <p:nvPr/>
          </p:nvSpPr>
          <p:spPr>
            <a:xfrm>
              <a:off x="6188658" y="5132604"/>
              <a:ext cx="460359" cy="460359"/>
            </a:xfrm>
            <a:prstGeom prst="rect">
              <a:avLst/>
            </a:prstGeom>
            <a:solidFill>
              <a:srgbClr val="96BDD4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164BB13-7828-8E11-09F7-6690BCA95CF5}"/>
                </a:ext>
              </a:extLst>
            </p:cNvPr>
            <p:cNvSpPr/>
            <p:nvPr/>
          </p:nvSpPr>
          <p:spPr>
            <a:xfrm>
              <a:off x="4589421" y="5656727"/>
              <a:ext cx="460359" cy="460359"/>
            </a:xfrm>
            <a:prstGeom prst="rect">
              <a:avLst/>
            </a:prstGeom>
            <a:solidFill>
              <a:srgbClr val="96BDD4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BB1F8D0-34EB-F96E-41C7-81FF4688A59E}"/>
                </a:ext>
              </a:extLst>
            </p:cNvPr>
            <p:cNvSpPr/>
            <p:nvPr/>
          </p:nvSpPr>
          <p:spPr>
            <a:xfrm>
              <a:off x="5114848" y="5656727"/>
              <a:ext cx="460359" cy="460359"/>
            </a:xfrm>
            <a:prstGeom prst="rect">
              <a:avLst/>
            </a:prstGeom>
            <a:solidFill>
              <a:srgbClr val="96BDD4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05E51EB-26F1-F39B-27EB-9E9F703C782D}"/>
                </a:ext>
              </a:extLst>
            </p:cNvPr>
            <p:cNvSpPr/>
            <p:nvPr/>
          </p:nvSpPr>
          <p:spPr>
            <a:xfrm>
              <a:off x="5638723" y="5656727"/>
              <a:ext cx="460359" cy="460359"/>
            </a:xfrm>
            <a:prstGeom prst="rect">
              <a:avLst/>
            </a:prstGeom>
            <a:solidFill>
              <a:srgbClr val="96BDD4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2D5D54BE-F59F-A90E-9662-D3072B09D3BE}"/>
                </a:ext>
              </a:extLst>
            </p:cNvPr>
            <p:cNvSpPr/>
            <p:nvPr/>
          </p:nvSpPr>
          <p:spPr>
            <a:xfrm>
              <a:off x="6180680" y="5656727"/>
              <a:ext cx="460359" cy="460359"/>
            </a:xfrm>
            <a:prstGeom prst="rect">
              <a:avLst/>
            </a:prstGeom>
            <a:solidFill>
              <a:srgbClr val="96BDD4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A5699AF-3547-4CD9-CCB5-F0CD5416C3FA}"/>
                </a:ext>
              </a:extLst>
            </p:cNvPr>
            <p:cNvSpPr/>
            <p:nvPr/>
          </p:nvSpPr>
          <p:spPr>
            <a:xfrm>
              <a:off x="4589421" y="6166532"/>
              <a:ext cx="460359" cy="460359"/>
            </a:xfrm>
            <a:prstGeom prst="rect">
              <a:avLst/>
            </a:prstGeom>
            <a:solidFill>
              <a:srgbClr val="96BDD4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A8E2475D-B32F-F567-4B1B-EB448F3F1A65}"/>
                </a:ext>
              </a:extLst>
            </p:cNvPr>
            <p:cNvSpPr/>
            <p:nvPr/>
          </p:nvSpPr>
          <p:spPr>
            <a:xfrm>
              <a:off x="5114848" y="6166532"/>
              <a:ext cx="460359" cy="460359"/>
            </a:xfrm>
            <a:prstGeom prst="rect">
              <a:avLst/>
            </a:prstGeom>
            <a:solidFill>
              <a:srgbClr val="96BDD4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0C28BF39-F52F-7557-7C84-4D58FF32F317}"/>
                </a:ext>
              </a:extLst>
            </p:cNvPr>
            <p:cNvSpPr/>
            <p:nvPr/>
          </p:nvSpPr>
          <p:spPr>
            <a:xfrm>
              <a:off x="5638723" y="6166532"/>
              <a:ext cx="460359" cy="460359"/>
            </a:xfrm>
            <a:prstGeom prst="rect">
              <a:avLst/>
            </a:prstGeom>
            <a:solidFill>
              <a:srgbClr val="96BDD4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58632492-5F95-03F0-7FF6-1734706C49F4}"/>
                </a:ext>
              </a:extLst>
            </p:cNvPr>
            <p:cNvSpPr/>
            <p:nvPr/>
          </p:nvSpPr>
          <p:spPr>
            <a:xfrm>
              <a:off x="6180680" y="6166532"/>
              <a:ext cx="460359" cy="460359"/>
            </a:xfrm>
            <a:prstGeom prst="rect">
              <a:avLst/>
            </a:prstGeom>
            <a:solidFill>
              <a:srgbClr val="96BDD4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33" name="Rounded Rectangular Callout 200">
            <a:extLst>
              <a:ext uri="{FF2B5EF4-FFF2-40B4-BE49-F238E27FC236}">
                <a16:creationId xmlns:a16="http://schemas.microsoft.com/office/drawing/2014/main" id="{B533A71B-400B-FDF9-E22D-0846F57C346A}"/>
              </a:ext>
            </a:extLst>
          </p:cNvPr>
          <p:cNvSpPr/>
          <p:nvPr/>
        </p:nvSpPr>
        <p:spPr>
          <a:xfrm>
            <a:off x="705634" y="5672928"/>
            <a:ext cx="1686816" cy="530552"/>
          </a:xfrm>
          <a:prstGeom prst="wedgeRoundRectCallout">
            <a:avLst>
              <a:gd name="adj1" fmla="val 30677"/>
              <a:gd name="adj2" fmla="val 73880"/>
              <a:gd name="adj3" fmla="val 16667"/>
            </a:avLst>
          </a:prstGeom>
          <a:solidFill>
            <a:srgbClr val="65A0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 If TRUE, coordinates are included</a:t>
            </a:r>
          </a:p>
        </p:txBody>
      </p:sp>
      <p:pic>
        <p:nvPicPr>
          <p:cNvPr id="134" name="Picture 7">
            <a:extLst>
              <a:ext uri="{FF2B5EF4-FFF2-40B4-BE49-F238E27FC236}">
                <a16:creationId xmlns:a16="http://schemas.microsoft.com/office/drawing/2014/main" id="{A606F565-F987-E182-7317-593A65BCC3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8" t="17271" r="25232" b="23539"/>
          <a:stretch/>
        </p:blipFill>
        <p:spPr bwMode="auto">
          <a:xfrm>
            <a:off x="3730292" y="8418350"/>
            <a:ext cx="3115666" cy="169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FONTS">
            <a:extLst>
              <a:ext uri="{FF2B5EF4-FFF2-40B4-BE49-F238E27FC236}">
                <a16:creationId xmlns:a16="http://schemas.microsoft.com/office/drawing/2014/main" id="{CD616CFF-DD71-8567-1CA3-5522D41B4987}"/>
              </a:ext>
            </a:extLst>
          </p:cNvPr>
          <p:cNvSpPr txBox="1"/>
          <p:nvPr/>
        </p:nvSpPr>
        <p:spPr>
          <a:xfrm>
            <a:off x="3861939" y="5198247"/>
            <a:ext cx="57387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EXPORT</a:t>
            </a:r>
            <a:endParaRPr dirty="0"/>
          </a:p>
        </p:txBody>
      </p:sp>
      <p:sp>
        <p:nvSpPr>
          <p:cNvPr id="139" name="Logistics">
            <a:extLst>
              <a:ext uri="{FF2B5EF4-FFF2-40B4-BE49-F238E27FC236}">
                <a16:creationId xmlns:a16="http://schemas.microsoft.com/office/drawing/2014/main" id="{3E097E68-514E-D1C7-E9F6-EBEB64A486C4}"/>
              </a:ext>
            </a:extLst>
          </p:cNvPr>
          <p:cNvSpPr txBox="1"/>
          <p:nvPr/>
        </p:nvSpPr>
        <p:spPr>
          <a:xfrm>
            <a:off x="3724417" y="6250402"/>
            <a:ext cx="173284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err="1"/>
              <a:t>Visualisation</a:t>
            </a:r>
            <a:endParaRPr dirty="0"/>
          </a:p>
        </p:txBody>
      </p:sp>
      <p:sp>
        <p:nvSpPr>
          <p:cNvPr id="140" name="Line">
            <a:extLst>
              <a:ext uri="{FF2B5EF4-FFF2-40B4-BE49-F238E27FC236}">
                <a16:creationId xmlns:a16="http://schemas.microsoft.com/office/drawing/2014/main" id="{246F4D6B-F1F8-D6DD-E09C-74B8D957C09F}"/>
              </a:ext>
            </a:extLst>
          </p:cNvPr>
          <p:cNvSpPr/>
          <p:nvPr/>
        </p:nvSpPr>
        <p:spPr>
          <a:xfrm>
            <a:off x="3692207" y="6202525"/>
            <a:ext cx="307967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1" name="Line">
            <a:extLst>
              <a:ext uri="{FF2B5EF4-FFF2-40B4-BE49-F238E27FC236}">
                <a16:creationId xmlns:a16="http://schemas.microsoft.com/office/drawing/2014/main" id="{C68D1E65-951F-677A-E47E-B58FF0BA7455}"/>
              </a:ext>
            </a:extLst>
          </p:cNvPr>
          <p:cNvSpPr/>
          <p:nvPr/>
        </p:nvSpPr>
        <p:spPr>
          <a:xfrm>
            <a:off x="381473" y="1656466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2" name="Line">
            <a:extLst>
              <a:ext uri="{FF2B5EF4-FFF2-40B4-BE49-F238E27FC236}">
                <a16:creationId xmlns:a16="http://schemas.microsoft.com/office/drawing/2014/main" id="{63FE01B6-72BD-F531-E266-24113D5DADCB}"/>
              </a:ext>
            </a:extLst>
          </p:cNvPr>
          <p:cNvSpPr/>
          <p:nvPr/>
        </p:nvSpPr>
        <p:spPr>
          <a:xfrm>
            <a:off x="440594" y="5192078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3" name="FONTS">
            <a:extLst>
              <a:ext uri="{FF2B5EF4-FFF2-40B4-BE49-F238E27FC236}">
                <a16:creationId xmlns:a16="http://schemas.microsoft.com/office/drawing/2014/main" id="{ED243C70-82EA-C551-9A3F-0464574FA97A}"/>
              </a:ext>
            </a:extLst>
          </p:cNvPr>
          <p:cNvSpPr txBox="1"/>
          <p:nvPr/>
        </p:nvSpPr>
        <p:spPr>
          <a:xfrm>
            <a:off x="486380" y="5268429"/>
            <a:ext cx="125034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DATA WRANGLING</a:t>
            </a:r>
            <a:endParaRPr dirty="0"/>
          </a:p>
        </p:txBody>
      </p:sp>
      <p:sp>
        <p:nvSpPr>
          <p:cNvPr id="144" name="Line">
            <a:extLst>
              <a:ext uri="{FF2B5EF4-FFF2-40B4-BE49-F238E27FC236}">
                <a16:creationId xmlns:a16="http://schemas.microsoft.com/office/drawing/2014/main" id="{4EDD104F-AB8E-47F6-D3CA-B5293F1B1B96}"/>
              </a:ext>
            </a:extLst>
          </p:cNvPr>
          <p:cNvSpPr/>
          <p:nvPr/>
        </p:nvSpPr>
        <p:spPr>
          <a:xfrm>
            <a:off x="3794110" y="375952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5" name="FONTS">
            <a:extLst>
              <a:ext uri="{FF2B5EF4-FFF2-40B4-BE49-F238E27FC236}">
                <a16:creationId xmlns:a16="http://schemas.microsoft.com/office/drawing/2014/main" id="{C440034C-D4AC-672E-0D7E-BCA8B05F369D}"/>
              </a:ext>
            </a:extLst>
          </p:cNvPr>
          <p:cNvSpPr txBox="1"/>
          <p:nvPr/>
        </p:nvSpPr>
        <p:spPr>
          <a:xfrm>
            <a:off x="3839896" y="3835878"/>
            <a:ext cx="38792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PLOT</a:t>
            </a:r>
            <a:endParaRPr dirty="0"/>
          </a:p>
        </p:txBody>
      </p:sp>
      <p:sp>
        <p:nvSpPr>
          <p:cNvPr id="146" name="Line">
            <a:extLst>
              <a:ext uri="{FF2B5EF4-FFF2-40B4-BE49-F238E27FC236}">
                <a16:creationId xmlns:a16="http://schemas.microsoft.com/office/drawing/2014/main" id="{7B6EBE28-FCD7-261E-6484-31D0D82AEEFB}"/>
              </a:ext>
            </a:extLst>
          </p:cNvPr>
          <p:cNvSpPr/>
          <p:nvPr/>
        </p:nvSpPr>
        <p:spPr>
          <a:xfrm>
            <a:off x="3748809" y="1662990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2" name="FONTS">
            <a:extLst>
              <a:ext uri="{FF2B5EF4-FFF2-40B4-BE49-F238E27FC236}">
                <a16:creationId xmlns:a16="http://schemas.microsoft.com/office/drawing/2014/main" id="{BA7455A5-65F4-36F3-7C94-686CF16FD23B}"/>
              </a:ext>
            </a:extLst>
          </p:cNvPr>
          <p:cNvSpPr txBox="1"/>
          <p:nvPr/>
        </p:nvSpPr>
        <p:spPr>
          <a:xfrm>
            <a:off x="3794595" y="1739341"/>
            <a:ext cx="99546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PROJECTIONS</a:t>
            </a:r>
            <a:endParaRPr dirty="0"/>
          </a:p>
        </p:txBody>
      </p:sp>
      <p:sp>
        <p:nvSpPr>
          <p:cNvPr id="2" name="Line">
            <a:extLst>
              <a:ext uri="{FF2B5EF4-FFF2-40B4-BE49-F238E27FC236}">
                <a16:creationId xmlns:a16="http://schemas.microsoft.com/office/drawing/2014/main" id="{0BFC653A-C06B-0F3D-2F2C-87D4F78F8F99}"/>
              </a:ext>
            </a:extLst>
          </p:cNvPr>
          <p:cNvSpPr/>
          <p:nvPr/>
        </p:nvSpPr>
        <p:spPr>
          <a:xfrm flipV="1">
            <a:off x="10540888" y="1188511"/>
            <a:ext cx="2014765" cy="1780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10" name="Picture 9" descr="A logo with colorful lines&#10;&#10;AI-generated content may be incorrect.">
            <a:extLst>
              <a:ext uri="{FF2B5EF4-FFF2-40B4-BE49-F238E27FC236}">
                <a16:creationId xmlns:a16="http://schemas.microsoft.com/office/drawing/2014/main" id="{8A74AA45-139F-D908-CF8F-6416BD71A7E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00" y="9673495"/>
            <a:ext cx="1804178" cy="1028022"/>
          </a:xfrm>
          <a:prstGeom prst="rect">
            <a:avLst/>
          </a:prstGeom>
        </p:spPr>
      </p:pic>
      <p:sp>
        <p:nvSpPr>
          <p:cNvPr id="136" name="Four Column Layout : : CHEAT SHEET">
            <a:extLst>
              <a:ext uri="{FF2B5EF4-FFF2-40B4-BE49-F238E27FC236}">
                <a16:creationId xmlns:a16="http://schemas.microsoft.com/office/drawing/2014/main" id="{E87E1659-6A53-6DD2-279D-45D904F14716}"/>
              </a:ext>
            </a:extLst>
          </p:cNvPr>
          <p:cNvSpPr txBox="1">
            <a:spLocks/>
          </p:cNvSpPr>
          <p:nvPr/>
        </p:nvSpPr>
        <p:spPr>
          <a:xfrm>
            <a:off x="275720" y="361177"/>
            <a:ext cx="13399781" cy="803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normAutofit/>
          </a:bodyPr>
          <a:lstStyle>
            <a:lvl1pPr marL="0" marR="0" indent="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1pPr>
            <a:lvl2pPr marL="0" marR="0" indent="2286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2pPr>
            <a:lvl3pPr marL="0" marR="0" indent="4572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3pPr>
            <a:lvl4pPr marL="0" marR="0" indent="6858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4pPr>
            <a:lvl5pPr marL="0" marR="0" indent="9144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5pPr>
            <a:lvl6pPr marL="0" marR="0" indent="11430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6pPr>
            <a:lvl7pPr marL="0" marR="0" indent="13716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7pPr>
            <a:lvl8pPr marL="0" marR="0" indent="16002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8pPr>
            <a:lvl9pPr marL="0" marR="0" indent="18288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9pPr>
          </a:lstStyle>
          <a:p>
            <a:pPr hangingPunct="1"/>
            <a:r>
              <a:rPr lang="en-US" sz="4000"/>
              <a:t>Geospatial Data Carpentry Workshop for Urbanism: : </a:t>
            </a:r>
            <a:r>
              <a:rPr lang="en-US"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CHEATSHEET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154" name="Rounded Rectangular Callout 153">
            <a:extLst>
              <a:ext uri="{FF2B5EF4-FFF2-40B4-BE49-F238E27FC236}">
                <a16:creationId xmlns:a16="http://schemas.microsoft.com/office/drawing/2014/main" id="{61EBA4DB-7635-5A4C-68D1-9DBDCB4BF83C}"/>
              </a:ext>
            </a:extLst>
          </p:cNvPr>
          <p:cNvSpPr/>
          <p:nvPr/>
        </p:nvSpPr>
        <p:spPr>
          <a:xfrm>
            <a:off x="12412194" y="8916738"/>
            <a:ext cx="1436103" cy="530552"/>
          </a:xfrm>
          <a:prstGeom prst="wedgeRoundRectCallout">
            <a:avLst>
              <a:gd name="adj1" fmla="val -24239"/>
              <a:gd name="adj2" fmla="val -66832"/>
              <a:gd name="adj3" fmla="val 16667"/>
            </a:avLst>
          </a:prstGeom>
          <a:solidFill>
            <a:srgbClr val="65A0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T for a left join 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F for an inner join</a:t>
            </a:r>
          </a:p>
        </p:txBody>
      </p:sp>
    </p:spTree>
    <p:extLst>
      <p:ext uri="{BB962C8B-B14F-4D97-AF65-F5344CB8AC3E}">
        <p14:creationId xmlns:p14="http://schemas.microsoft.com/office/powerpoint/2010/main" val="293381183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1759</Words>
  <Application>Microsoft Macintosh PowerPoint</Application>
  <PresentationFormat>Custom</PresentationFormat>
  <Paragraphs>221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-apple-system</vt:lpstr>
      <vt:lpstr>Avenir</vt:lpstr>
      <vt:lpstr>Helvetica Light</vt:lpstr>
      <vt:lpstr>Menlo</vt:lpstr>
      <vt:lpstr>Segoe UI</vt:lpstr>
      <vt:lpstr>Source Sans Pro</vt:lpstr>
      <vt:lpstr>Source Sans Pro Light</vt:lpstr>
      <vt:lpstr>Source Sans Pro Semibold</vt:lpstr>
      <vt:lpstr>White</vt:lpstr>
      <vt:lpstr>Geospatial Data Carpentry Workshop for Urbanism: : CHEATSHEET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cp:lastModifiedBy>Clémentine Cottineau</cp:lastModifiedBy>
  <cp:revision>26</cp:revision>
  <dcterms:modified xsi:type="dcterms:W3CDTF">2025-07-03T09:41:47Z</dcterms:modified>
</cp:coreProperties>
</file>