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09" r:id="rId3"/>
    <p:sldId id="282" r:id="rId4"/>
    <p:sldId id="303" r:id="rId5"/>
    <p:sldId id="304" r:id="rId6"/>
    <p:sldId id="279" r:id="rId7"/>
    <p:sldId id="295" r:id="rId8"/>
    <p:sldId id="306" r:id="rId9"/>
    <p:sldId id="280" r:id="rId10"/>
    <p:sldId id="326" r:id="rId11"/>
    <p:sldId id="307" r:id="rId12"/>
    <p:sldId id="294" r:id="rId13"/>
    <p:sldId id="311" r:id="rId14"/>
    <p:sldId id="327" r:id="rId15"/>
    <p:sldId id="330" r:id="rId16"/>
    <p:sldId id="308" r:id="rId17"/>
    <p:sldId id="296" r:id="rId18"/>
    <p:sldId id="312" r:id="rId19"/>
    <p:sldId id="297" r:id="rId20"/>
    <p:sldId id="329" r:id="rId21"/>
    <p:sldId id="314" r:id="rId22"/>
    <p:sldId id="313" r:id="rId23"/>
    <p:sldId id="298" r:id="rId24"/>
    <p:sldId id="328" r:id="rId25"/>
    <p:sldId id="316" r:id="rId26"/>
    <p:sldId id="315" r:id="rId27"/>
    <p:sldId id="299" r:id="rId28"/>
    <p:sldId id="317" r:id="rId29"/>
    <p:sldId id="300" r:id="rId30"/>
    <p:sldId id="318" r:id="rId31"/>
    <p:sldId id="320" r:id="rId32"/>
    <p:sldId id="288" r:id="rId33"/>
    <p:sldId id="324" r:id="rId34"/>
    <p:sldId id="302" r:id="rId35"/>
    <p:sldId id="319" r:id="rId36"/>
    <p:sldId id="293" r:id="rId37"/>
    <p:sldId id="301" r:id="rId38"/>
    <p:sldId id="291" r:id="rId39"/>
    <p:sldId id="289" r:id="rId40"/>
    <p:sldId id="321" r:id="rId41"/>
    <p:sldId id="322" r:id="rId42"/>
    <p:sldId id="323" r:id="rId4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6"/>
  </p:normalViewPr>
  <p:slideViewPr>
    <p:cSldViewPr snapToGrid="0" snapToObjects="1">
      <p:cViewPr varScale="1">
        <p:scale>
          <a:sx n="64" d="100"/>
          <a:sy n="64" d="100"/>
        </p:scale>
        <p:origin x="16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81444-4770-CF43-8C87-481CA270CB6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123F8-3C5E-5A46-BA38-A04BD3BF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3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Suggestions from participants. EW to mention the time we found 5-year-old raw data needed for publication, on a hard drive in the back of a bottom drawer in the office, after looking for 3 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23F8-3C5E-5A46-BA38-A04BD3BF61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04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really any different from experimental science? Or just different style tools?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123F8-3C5E-5A46-BA38-A04BD3BF61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64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powerful magic. A best practice, even beyond good enough.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23F8-3C5E-5A46-BA38-A04BD3BF616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5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really any different from experimental science? Or just different style tools?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123F8-3C5E-5A46-BA38-A04BD3BF616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80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really any different from experimental science? Or just different style tools?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123F8-3C5E-5A46-BA38-A04BD3BF616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1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Suggestions from participants. EW could say, made simulation code available from 2010 publication, about 1 Masters student/year can still run the simulation. </a:t>
            </a:r>
          </a:p>
          <a:p>
            <a:r>
              <a:rPr lang="en-US" dirty="0"/>
              <a:t>Research computing is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23F8-3C5E-5A46-BA38-A04BD3BF61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23F8-3C5E-5A46-BA38-A04BD3BF61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really any different from experimental science? Or just different style tools?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123F8-3C5E-5A46-BA38-A04BD3BF61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really any different from experimental science? Or just different style tools?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123F8-3C5E-5A46-BA38-A04BD3BF61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really any different from experimental science? Or just different style tools?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123F8-3C5E-5A46-BA38-A04BD3BF61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77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really any different from experimental science? Or just different style tools?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123F8-3C5E-5A46-BA38-A04BD3BF61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4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really any different from experimental science? Or just different style tools?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123F8-3C5E-5A46-BA38-A04BD3BF61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8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ever final.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23F8-3C5E-5A46-BA38-A04BD3BF61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77256-C0DF-42F3-9E50-9B4F15221F49}" type="datetimeFigureOut">
              <a:rPr lang="en-US" altLang="en-US"/>
              <a:pPr>
                <a:defRPr/>
              </a:pPr>
              <a:t>2/17/2021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86CBD-8F20-4226-B5B5-8DFDCC01BC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56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BEEC4-8E2C-4AD4-936E-5CE07466BA78}" type="datetimeFigureOut">
              <a:rPr lang="en-US" altLang="en-US"/>
              <a:pPr>
                <a:defRPr/>
              </a:pPr>
              <a:t>2/17/2021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C5276-7885-4D5E-8278-008B131966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51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FA051-DF2F-4851-BBCA-A695651231D0}" type="datetimeFigureOut">
              <a:rPr lang="en-US" altLang="en-US"/>
              <a:pPr>
                <a:defRPr/>
              </a:pPr>
              <a:t>2/17/2021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E627B-3BBF-4673-AA0E-D4396D7E2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7AC5E-99F7-49AC-AA39-2030902A8D59}" type="datetimeFigureOut">
              <a:rPr lang="en-US" altLang="en-US"/>
              <a:pPr>
                <a:defRPr/>
              </a:pPr>
              <a:t>2/17/2021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8FF9B-C8D0-4B75-9ACD-59A6F9871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31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E9164-332D-4F08-A78C-F64A04B4A01D}" type="datetimeFigureOut">
              <a:rPr lang="en-US" altLang="en-US"/>
              <a:pPr>
                <a:defRPr/>
              </a:pPr>
              <a:t>2/17/2021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5244E-0576-4EF1-A8E0-516102B79E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76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E1B50-9884-4A8A-9A45-794B43D150EE}" type="datetimeFigureOut">
              <a:rPr lang="en-US" altLang="en-US"/>
              <a:pPr>
                <a:defRPr/>
              </a:pPr>
              <a:t>2/17/2021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400AC-857D-45E2-A944-8E0279E3D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35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B5930-EF72-4328-B61F-D14D7C22760C}" type="datetimeFigureOut">
              <a:rPr lang="en-US" altLang="en-US"/>
              <a:pPr>
                <a:defRPr/>
              </a:pPr>
              <a:t>2/17/2021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5A902-F564-4E1C-8D71-469FD1D111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09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3521D-3195-4076-A611-459E8E6FCE5F}" type="datetimeFigureOut">
              <a:rPr lang="en-US" altLang="en-US"/>
              <a:pPr>
                <a:defRPr/>
              </a:pPr>
              <a:t>2/17/2021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AB465-CBCC-4F81-9C70-9FB83DC027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9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6AE23-5729-48F1-8CAF-02C4B11DC180}" type="datetimeFigureOut">
              <a:rPr lang="en-US" altLang="en-US"/>
              <a:pPr>
                <a:defRPr/>
              </a:pPr>
              <a:t>2/17/2021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18147-2F31-481C-81B2-21C51AB567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95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58B5C-DB30-4FA1-A63A-999EF2D24E29}" type="datetimeFigureOut">
              <a:rPr lang="en-US" altLang="en-US"/>
              <a:pPr>
                <a:defRPr/>
              </a:pPr>
              <a:t>2/17/2021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B8E86-3326-401C-831E-497B8AF293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55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51E21-9E68-4881-A00A-876023E5E7E9}" type="datetimeFigureOut">
              <a:rPr lang="en-US" altLang="en-US"/>
              <a:pPr>
                <a:defRPr/>
              </a:pPr>
              <a:t>2/17/2021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59CB1-F40F-40DB-AC02-F8C8B66C7C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17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34CCFF1-D689-4D4A-89B7-74CCD5D3B227}" type="datetimeFigureOut">
              <a:rPr lang="en-US" altLang="en-US"/>
              <a:pPr>
                <a:defRPr/>
              </a:pPr>
              <a:t>2/17/2021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300198A-5316-4E1B-A875-EEC8871E00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witter.com/neil_ferguson/status/124183545470769971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wallace.github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rapp/cookiecutter-reproducible-scienc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dcomics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bio.100174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dcarp.github.io/" TargetMode="External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it-game/git-game" TargetMode="External"/><Relationship Id="rId5" Type="http://schemas.openxmlformats.org/officeDocument/2006/relationships/hyperlink" Target="https://learngitbranching.js.org/" TargetMode="External"/><Relationship Id="rId4" Type="http://schemas.openxmlformats.org/officeDocument/2006/relationships/hyperlink" Target="https://youtu.be/SWYqp7iY_T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s13059-015-0669-2" TargetMode="External"/><Relationship Id="rId2" Type="http://schemas.openxmlformats.org/officeDocument/2006/relationships/hyperlink" Target="https://doi.org/10.1186/s13059-015-0850-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ellcome.ac.uk/news/our-new-policy-sharing-research-data-what-it-means-you" TargetMode="External"/><Relationship Id="rId7" Type="http://schemas.openxmlformats.org/officeDocument/2006/relationships/hyperlink" Target="http://researchparasite.com/" TargetMode="External"/><Relationship Id="rId2" Type="http://schemas.openxmlformats.org/officeDocument/2006/relationships/hyperlink" Target="https://www.force11.org/group/fairgroup/fairprinci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ctavia.zoology.washington.edu/publications/Bergstrom16.pdf" TargetMode="External"/><Relationship Id="rId5" Type="http://schemas.openxmlformats.org/officeDocument/2006/relationships/hyperlink" Target="https://www.nejm.org/doi/full/10.1056/NEJMe1516564" TargetMode="External"/><Relationship Id="rId4" Type="http://schemas.openxmlformats.org/officeDocument/2006/relationships/hyperlink" Target="https://www.ukri.org/funding/information-for-award-holders/data-policy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-redir.net/link?url=https%3A%2F%2Fblog.f1000.com%2F2017%2F07%2F19%2Fso-long-static-we-now-support-interactive-ploty-figures-in-our-articles%2F" TargetMode="External"/><Relationship Id="rId2" Type="http://schemas.openxmlformats.org/officeDocument/2006/relationships/hyperlink" Target="https://slack-redir.net/link?url=https%3A%2F%2Felifesciences.org%2Ffor-the-press%2Feb096af1%2Felife-launches-executable-research-articles-for-publishing-computationally-reproducible-resul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371/journal.pcbi.1003542" TargetMode="External"/><Relationship Id="rId3" Type="http://schemas.openxmlformats.org/officeDocument/2006/relationships/hyperlink" Target="https://datavault.ed.ac.uk/" TargetMode="External"/><Relationship Id="rId7" Type="http://schemas.openxmlformats.org/officeDocument/2006/relationships/hyperlink" Target="http://datadryad.org/" TargetMode="External"/><Relationship Id="rId2" Type="http://schemas.openxmlformats.org/officeDocument/2006/relationships/hyperlink" Target="https://datashare.is.ed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enodo.org/" TargetMode="External"/><Relationship Id="rId5" Type="http://schemas.openxmlformats.org/officeDocument/2006/relationships/hyperlink" Target="http://figshare.com/" TargetMode="External"/><Relationship Id="rId4" Type="http://schemas.openxmlformats.org/officeDocument/2006/relationships/hyperlink" Target="http://thedata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ctions.plos.org/compbiol-education" TargetMode="External"/><Relationship Id="rId2" Type="http://schemas.openxmlformats.org/officeDocument/2006/relationships/hyperlink" Target="https://collections.plos.org/ten-simple-rul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compbiol/article?id=10.1371/journal.pcbi.100328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.ac.uk/clinical-research-facility/courses" TargetMode="External"/><Relationship Id="rId3" Type="http://schemas.openxmlformats.org/officeDocument/2006/relationships/hyperlink" Target="http://www.digitalresearchservices.ed.ac.uk/" TargetMode="External"/><Relationship Id="rId7" Type="http://schemas.openxmlformats.org/officeDocument/2006/relationships/hyperlink" Target="https://genomics.ed.ac.uk/services/training" TargetMode="External"/><Relationship Id="rId2" Type="http://schemas.openxmlformats.org/officeDocument/2006/relationships/hyperlink" Target="https://www.ed.ac.uk/information-services/research-support/research-data-service/about-the-research-data-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inghub.bio.ed.ac.uk/vanilla/" TargetMode="External"/><Relationship Id="rId5" Type="http://schemas.openxmlformats.org/officeDocument/2006/relationships/hyperlink" Target="https://ourcodingclub.github.io/" TargetMode="External"/><Relationship Id="rId10" Type="http://schemas.openxmlformats.org/officeDocument/2006/relationships/hyperlink" Target="http://nextgenbug.org/" TargetMode="External"/><Relationship Id="rId4" Type="http://schemas.openxmlformats.org/officeDocument/2006/relationships/hyperlink" Target="https://edcarp.github.io/" TargetMode="External"/><Relationship Id="rId9" Type="http://schemas.openxmlformats.org/officeDocument/2006/relationships/hyperlink" Target="https://www.maths.ed.ac.uk/school-of-mathematics/scu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ings.cshl.edu/courseshome.aspx" TargetMode="External"/><Relationship Id="rId2" Type="http://schemas.openxmlformats.org/officeDocument/2006/relationships/hyperlink" Target="https://www.embl.de/training/events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bl.edu/education/courses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carpentrie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compbiol/article?id=10.1371/journal.pcbi.100551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371/journal.pcbi.1005510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ewallace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20/8/6/21355674/human-genes-rename-microsoft-excel-misreading-dat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guardian.com/politics/2020/oct/05/how-excel-may-have-caused-loss-of-16000-covid-tests-in-englan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compbiol/article?id=10.1371/journal.pcbi.100551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371/journal.pcbi.10055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1202499"/>
            <a:ext cx="7013575" cy="2818356"/>
          </a:xfrm>
        </p:spPr>
        <p:txBody>
          <a:bodyPr/>
          <a:lstStyle/>
          <a:p>
            <a:pPr eaLnBrk="1" hangingPunct="1"/>
            <a:r>
              <a:rPr lang="en-GB" dirty="0"/>
              <a:t>Good enough practices in research computing</a:t>
            </a:r>
            <a:br>
              <a:rPr lang="en-GB" dirty="0"/>
            </a:br>
            <a:r>
              <a:rPr lang="en-GB" sz="4000" i="1" dirty="0"/>
              <a:t>How to not lose your stuff, and generally be more efficient </a:t>
            </a:r>
            <a:endParaRPr lang="en-US" alt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4020855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Dr. Edward Wallace, ICB &amp; </a:t>
            </a:r>
            <a:r>
              <a:rPr lang="en-US" dirty="0" err="1"/>
              <a:t>SynthSys</a:t>
            </a:r>
            <a:endParaRPr lang="en-US" dirty="0"/>
          </a:p>
          <a:p>
            <a:pPr eaLnBrk="1" hangingPunct="1">
              <a:defRPr/>
            </a:pPr>
            <a:r>
              <a:rPr lang="en-US" dirty="0" err="1"/>
              <a:t>Edward.Wallace@ed.ac.uk</a:t>
            </a:r>
            <a:r>
              <a:rPr lang="en-US" dirty="0"/>
              <a:t> </a:t>
            </a:r>
          </a:p>
          <a:p>
            <a:pPr eaLnBrk="1" hangingPunct="1">
              <a:defRPr/>
            </a:pPr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October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A16CF-5637-9148-9B88-93BDBEDFC500}"/>
              </a:ext>
            </a:extLst>
          </p:cNvPr>
          <p:cNvSpPr txBox="1"/>
          <p:nvPr/>
        </p:nvSpPr>
        <p:spPr>
          <a:xfrm>
            <a:off x="-1828800" y="313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220FE11-336C-2042-83DB-C4919FA7D78E}"/>
              </a:ext>
            </a:extLst>
          </p:cNvPr>
          <p:cNvSpPr txBox="1">
            <a:spLocks/>
          </p:cNvSpPr>
          <p:nvPr/>
        </p:nvSpPr>
        <p:spPr bwMode="auto">
          <a:xfrm>
            <a:off x="1917874" y="5949862"/>
            <a:ext cx="6400800" cy="56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© Edward Wallace 2020, Licence: CC BY 4.0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C6DA2-782D-E349-A33D-0809214E0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638" y="2133426"/>
            <a:ext cx="7332946" cy="317761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2099173-79FD-0F4F-9979-EC2A9965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38" y="977900"/>
            <a:ext cx="7269162" cy="1143000"/>
          </a:xfrm>
        </p:spPr>
        <p:txBody>
          <a:bodyPr/>
          <a:lstStyle/>
          <a:p>
            <a:r>
              <a:rPr lang="en-US" dirty="0"/>
              <a:t>Data management problems</a:t>
            </a:r>
          </a:p>
        </p:txBody>
      </p:sp>
    </p:spTree>
    <p:extLst>
      <p:ext uri="{BB962C8B-B14F-4D97-AF65-F5344CB8AC3E}">
        <p14:creationId xmlns:p14="http://schemas.microsoft.com/office/powerpoint/2010/main" val="337576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FE1E-88C1-0A41-A79D-48915445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10FF-9C46-AA46-BD98-39C0E2F27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can’t remember what this file means</a:t>
            </a:r>
          </a:p>
          <a:p>
            <a:r>
              <a:rPr lang="en-US" dirty="0"/>
              <a:t>I am disgusted to even look at this file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Discussion (breakout rooms) – what goes wrong with data management?</a:t>
            </a:r>
          </a:p>
        </p:txBody>
      </p:sp>
    </p:spTree>
    <p:extLst>
      <p:ext uri="{BB962C8B-B14F-4D97-AF65-F5344CB8AC3E}">
        <p14:creationId xmlns:p14="http://schemas.microsoft.com/office/powerpoint/2010/main" val="428766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7449-15D7-9D44-822D-74D904B2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12" y="1027069"/>
            <a:ext cx="7738888" cy="5473939"/>
          </a:xfrm>
        </p:spPr>
        <p:txBody>
          <a:bodyPr/>
          <a:lstStyle/>
          <a:p>
            <a:r>
              <a:rPr lang="en-GB" sz="2400" dirty="0"/>
              <a:t>Save the raw data.</a:t>
            </a:r>
          </a:p>
          <a:p>
            <a:r>
              <a:rPr lang="en-GB" sz="2400" dirty="0"/>
              <a:t>Ensure that raw data are backed up in more than one location.</a:t>
            </a:r>
          </a:p>
          <a:p>
            <a:r>
              <a:rPr lang="en-GB" sz="2400" dirty="0"/>
              <a:t>Create the data you wish to see in the world.</a:t>
            </a:r>
          </a:p>
          <a:p>
            <a:r>
              <a:rPr lang="en-GB" sz="2400" dirty="0"/>
              <a:t>Create analysis-friendly data.</a:t>
            </a:r>
          </a:p>
          <a:p>
            <a:r>
              <a:rPr lang="en-GB" sz="2400" dirty="0"/>
              <a:t>Record all the steps used to process data.</a:t>
            </a:r>
          </a:p>
          <a:p>
            <a:r>
              <a:rPr lang="en-GB" sz="2400" dirty="0"/>
              <a:t>Anticipate the need to use multiple tables, and use a unique identifier for every record.</a:t>
            </a:r>
          </a:p>
          <a:p>
            <a:r>
              <a:rPr lang="en-GB" sz="2400" dirty="0"/>
              <a:t>Submit data to a reputable DOI-issuing repository so that others can access and cite it.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ADF68-D237-0D4B-9D12-6AE1A8C1CE4D}"/>
              </a:ext>
            </a:extLst>
          </p:cNvPr>
          <p:cNvSpPr txBox="1">
            <a:spLocks/>
          </p:cNvSpPr>
          <p:nvPr/>
        </p:nvSpPr>
        <p:spPr>
          <a:xfrm>
            <a:off x="3783797" y="0"/>
            <a:ext cx="5360203" cy="92692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3781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9A25-F47E-1E4A-9547-03C5D31D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DOI???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DB6F-F459-FA4A-83E5-12A169579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digital object identifier </a:t>
            </a:r>
            <a:r>
              <a:rPr lang="en-US" dirty="0"/>
              <a:t>is a persistent identifier or handle used to identify objects uniquely.</a:t>
            </a:r>
          </a:p>
          <a:p>
            <a:r>
              <a:rPr lang="en-US" dirty="0"/>
              <a:t>Data with a persistent </a:t>
            </a:r>
            <a:r>
              <a:rPr lang="en-US" dirty="0" err="1"/>
              <a:t>doi</a:t>
            </a:r>
            <a:r>
              <a:rPr lang="en-US" dirty="0"/>
              <a:t> can be found even when your lab website dies</a:t>
            </a:r>
          </a:p>
          <a:p>
            <a:r>
              <a:rPr lang="en-US" dirty="0" err="1"/>
              <a:t>doi</a:t>
            </a:r>
            <a:r>
              <a:rPr lang="en-US" dirty="0"/>
              <a:t>-issuing repositories include: </a:t>
            </a:r>
            <a:r>
              <a:rPr lang="en-US" dirty="0" err="1"/>
              <a:t>zenodo</a:t>
            </a:r>
            <a:r>
              <a:rPr lang="en-US" dirty="0"/>
              <a:t>, </a:t>
            </a:r>
            <a:r>
              <a:rPr lang="en-US" dirty="0" err="1"/>
              <a:t>figshare</a:t>
            </a:r>
            <a:r>
              <a:rPr lang="en-US" dirty="0"/>
              <a:t>, dryad, Edinburgh’s </a:t>
            </a:r>
            <a:r>
              <a:rPr lang="en-GB" dirty="0" err="1"/>
              <a:t>DataShare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2690-B11C-E74E-8C3F-43B4D8293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5486399"/>
            <a:ext cx="7269162" cy="6397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Neil Ferguson's covid code twitter thread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7C119-2728-8549-86DB-FBCF933E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38" y="2079319"/>
            <a:ext cx="6996720" cy="3492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C1E641-71F4-D24A-BF5D-9B85B65D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38" y="977900"/>
            <a:ext cx="7269162" cy="1143000"/>
          </a:xfrm>
        </p:spPr>
        <p:txBody>
          <a:bodyPr/>
          <a:lstStyle/>
          <a:p>
            <a:r>
              <a:rPr lang="en-US" dirty="0"/>
              <a:t>What your future self may think...</a:t>
            </a:r>
          </a:p>
        </p:txBody>
      </p:sp>
    </p:spTree>
    <p:extLst>
      <p:ext uri="{BB962C8B-B14F-4D97-AF65-F5344CB8AC3E}">
        <p14:creationId xmlns:p14="http://schemas.microsoft.com/office/powerpoint/2010/main" val="396881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E5CA-8965-D645-BF6D-08610F00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Research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D312-23AC-8244-A4AF-87C57BBD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code that runs in order to process your research data</a:t>
            </a:r>
          </a:p>
          <a:p>
            <a:r>
              <a:rPr lang="en-US" dirty="0"/>
              <a:t> “</a:t>
            </a:r>
            <a:r>
              <a:rPr lang="en-GB" dirty="0"/>
              <a:t>Record all the steps used to process data.</a:t>
            </a:r>
            <a:r>
              <a:rPr lang="en-US" dirty="0"/>
              <a:t>” That means, script everything if possible. Data analysis is software.</a:t>
            </a:r>
          </a:p>
          <a:p>
            <a:r>
              <a:rPr lang="en-US" dirty="0"/>
              <a:t>R, python, MATLAB, shell, </a:t>
            </a:r>
            <a:r>
              <a:rPr lang="en-US" dirty="0" err="1"/>
              <a:t>openrefine</a:t>
            </a:r>
            <a:r>
              <a:rPr lang="en-US" dirty="0"/>
              <a:t>, </a:t>
            </a:r>
            <a:r>
              <a:rPr lang="en-US" dirty="0" err="1"/>
              <a:t>imageJ</a:t>
            </a:r>
            <a:r>
              <a:rPr lang="en-US" dirty="0"/>
              <a:t>, etc. are all scriptable. Use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14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21AD-0D31-464D-BA86-F3D1AD05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C3F3-325A-C645-BBC9-D5063142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remember what this code does</a:t>
            </a:r>
          </a:p>
          <a:p>
            <a:r>
              <a:rPr lang="en-US"/>
              <a:t>This code doesn’t work any more</a:t>
            </a:r>
          </a:p>
          <a:p>
            <a:r>
              <a:rPr lang="en-US"/>
              <a:t>I’m </a:t>
            </a:r>
            <a:r>
              <a:rPr lang="en-US" dirty="0"/>
              <a:t>not sure if this calculation is correct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Discussion (breakout rooms) – what goes wrong with software?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5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7449-15D7-9D44-822D-74D904B2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12" y="1027069"/>
            <a:ext cx="7738888" cy="5473939"/>
          </a:xfrm>
        </p:spPr>
        <p:txBody>
          <a:bodyPr/>
          <a:lstStyle/>
          <a:p>
            <a:r>
              <a:rPr lang="en-GB" sz="2400" dirty="0"/>
              <a:t>Place a brief explanatory comment at the start of every program.</a:t>
            </a:r>
          </a:p>
          <a:p>
            <a:r>
              <a:rPr lang="en-GB" sz="2400" dirty="0"/>
              <a:t>Decompose programs into functions.</a:t>
            </a:r>
          </a:p>
          <a:p>
            <a:r>
              <a:rPr lang="en-GB" sz="2400" dirty="0"/>
              <a:t>Be ruthless about eliminating duplication.</a:t>
            </a:r>
          </a:p>
          <a:p>
            <a:r>
              <a:rPr lang="en-GB" sz="2400" dirty="0"/>
              <a:t>Always search for well-maintained software libraries that do what you need.</a:t>
            </a:r>
          </a:p>
          <a:p>
            <a:r>
              <a:rPr lang="en-GB" sz="2400" dirty="0"/>
              <a:t>Test libraries before relying on them.</a:t>
            </a:r>
          </a:p>
          <a:p>
            <a:r>
              <a:rPr lang="en-GB" sz="2400" dirty="0"/>
              <a:t>Give functions and variables meaningful names.</a:t>
            </a:r>
          </a:p>
          <a:p>
            <a:r>
              <a:rPr lang="en-GB" sz="2400" dirty="0"/>
              <a:t>Make dependencies and requirements explicit.</a:t>
            </a:r>
          </a:p>
          <a:p>
            <a:r>
              <a:rPr lang="en-GB" sz="2400" dirty="0"/>
              <a:t>Do not comment and uncomment sections of code to control a program's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</a:p>
          <a:p>
            <a:r>
              <a:rPr lang="en-GB" sz="2400" dirty="0"/>
              <a:t>Provide a simple example or test data set.</a:t>
            </a:r>
          </a:p>
          <a:p>
            <a:r>
              <a:rPr lang="en-GB" sz="2400" dirty="0"/>
              <a:t>Submit code to a reputable DOI-issuing repository.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ADF68-D237-0D4B-9D12-6AE1A8C1CE4D}"/>
              </a:ext>
            </a:extLst>
          </p:cNvPr>
          <p:cNvSpPr txBox="1">
            <a:spLocks/>
          </p:cNvSpPr>
          <p:nvPr/>
        </p:nvSpPr>
        <p:spPr>
          <a:xfrm>
            <a:off x="3783797" y="0"/>
            <a:ext cx="5360203" cy="92692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GB" dirty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8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21AD-0D31-464D-BA86-F3D1AD05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C3F3-325A-C645-BBC9-D5063142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trying to do?</a:t>
            </a:r>
          </a:p>
          <a:p>
            <a:r>
              <a:rPr lang="en-US" dirty="0"/>
              <a:t>Whose job is it to do this thing?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Discussion (breakout rooms) – what goes wrong with collaboration?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7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7449-15D7-9D44-822D-74D904B2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12" y="1027069"/>
            <a:ext cx="7738888" cy="5473939"/>
          </a:xfrm>
        </p:spPr>
        <p:txBody>
          <a:bodyPr/>
          <a:lstStyle/>
          <a:p>
            <a:r>
              <a:rPr lang="en-GB" sz="2400" dirty="0"/>
              <a:t>Create an overview of your project.</a:t>
            </a:r>
          </a:p>
          <a:p>
            <a:r>
              <a:rPr lang="en-GB" sz="2400" dirty="0"/>
              <a:t>Create a shared "to-do" list for the project.</a:t>
            </a:r>
          </a:p>
          <a:p>
            <a:r>
              <a:rPr lang="en-GB" sz="2400" dirty="0"/>
              <a:t>Decide on communication strategies.</a:t>
            </a:r>
          </a:p>
          <a:p>
            <a:r>
              <a:rPr lang="en-GB" sz="2400" dirty="0"/>
              <a:t>Make the license explicit.</a:t>
            </a:r>
          </a:p>
          <a:p>
            <a:r>
              <a:rPr lang="en-GB" sz="2400" dirty="0"/>
              <a:t>Make the project citable.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ADF68-D237-0D4B-9D12-6AE1A8C1CE4D}"/>
              </a:ext>
            </a:extLst>
          </p:cNvPr>
          <p:cNvSpPr txBox="1">
            <a:spLocks/>
          </p:cNvSpPr>
          <p:nvPr/>
        </p:nvSpPr>
        <p:spPr>
          <a:xfrm>
            <a:off x="3783797" y="0"/>
            <a:ext cx="5360203" cy="92692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GB" dirty="0"/>
              <a:t>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8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0B9E-ED3A-C04E-92BF-4DB0CC07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 and why do I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E99B-7797-994D-94A6-31149AF4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1928943"/>
            <a:ext cx="7269162" cy="3959225"/>
          </a:xfrm>
        </p:spPr>
        <p:txBody>
          <a:bodyPr/>
          <a:lstStyle/>
          <a:p>
            <a:r>
              <a:rPr lang="en-US" dirty="0"/>
              <a:t>PhD simulating biological networks</a:t>
            </a:r>
          </a:p>
          <a:p>
            <a:r>
              <a:rPr lang="en-US" dirty="0"/>
              <a:t>Postdoc, evolution of coding sequences</a:t>
            </a:r>
          </a:p>
          <a:p>
            <a:r>
              <a:rPr lang="en-US" dirty="0"/>
              <a:t>Postdoc, heat shock + proteomics</a:t>
            </a:r>
          </a:p>
          <a:p>
            <a:r>
              <a:rPr lang="en-US" dirty="0"/>
              <a:t>Lab head, environmental responses and gene expression regulation in fungi</a:t>
            </a:r>
          </a:p>
          <a:p>
            <a:pPr marL="0" indent="0">
              <a:buNone/>
            </a:pPr>
            <a:r>
              <a:rPr lang="en-US" dirty="0"/>
              <a:t>Lots of code, data, data re-use. </a:t>
            </a:r>
          </a:p>
          <a:p>
            <a:pPr marL="0" indent="0">
              <a:buNone/>
            </a:pPr>
            <a:r>
              <a:rPr lang="en-US" dirty="0"/>
              <a:t>I’ve learned that good habits matter.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EDB75-2D0C-5B42-9000-96A72D8B7996}"/>
              </a:ext>
            </a:extLst>
          </p:cNvPr>
          <p:cNvSpPr txBox="1"/>
          <p:nvPr/>
        </p:nvSpPr>
        <p:spPr>
          <a:xfrm>
            <a:off x="1417638" y="6025019"/>
            <a:ext cx="608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ewallace.github.io</a:t>
            </a:r>
            <a:r>
              <a:rPr lang="en-US" sz="2400" dirty="0">
                <a:hlinkClick r:id="rId2"/>
              </a:rPr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5454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63DD-75D3-6441-90C5-FEBBFFFA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a </a:t>
            </a:r>
            <a:r>
              <a:rPr lang="en-US" i="1" dirty="0" err="1"/>
              <a:t>licence</a:t>
            </a:r>
            <a:r>
              <a:rPr lang="en-US" i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39901-FC1D-6D4A-B831-D4EA2767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Specifies allowable copying and reuse</a:t>
            </a:r>
          </a:p>
          <a:p>
            <a:r>
              <a:rPr lang="en-US" sz="2800" dirty="0"/>
              <a:t>Without a </a:t>
            </a:r>
            <a:r>
              <a:rPr lang="en-US" sz="2800" dirty="0" err="1"/>
              <a:t>licence</a:t>
            </a:r>
            <a:r>
              <a:rPr lang="en-US" sz="2800" dirty="0"/>
              <a:t>, people cannot legally reuse your code or data</a:t>
            </a:r>
          </a:p>
          <a:p>
            <a:r>
              <a:rPr lang="en-US" sz="2800" dirty="0"/>
              <a:t>Different options for different goals and funder requirements (Apache, MIT, CC, ...)</a:t>
            </a:r>
          </a:p>
          <a:p>
            <a:r>
              <a:rPr lang="en-US" sz="2800" dirty="0"/>
              <a:t>For example, this presentation is reusable with attribution under a Creative Commons Attribution (CC BY) 4.0 </a:t>
            </a:r>
            <a:r>
              <a:rPr lang="en-US" sz="2800" dirty="0" err="1"/>
              <a:t>licence</a:t>
            </a:r>
            <a:r>
              <a:rPr lang="en-US" sz="2800" dirty="0"/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E6CA3F-931F-9D4C-966B-1F2765F0D1DA}"/>
              </a:ext>
            </a:extLst>
          </p:cNvPr>
          <p:cNvSpPr txBox="1">
            <a:spLocks/>
          </p:cNvSpPr>
          <p:nvPr/>
        </p:nvSpPr>
        <p:spPr bwMode="auto">
          <a:xfrm>
            <a:off x="1955452" y="6126163"/>
            <a:ext cx="6400800" cy="56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© Edward Wallace 2020, Licence: CC BY 4.0</a:t>
            </a:r>
          </a:p>
        </p:txBody>
      </p:sp>
    </p:spTree>
    <p:extLst>
      <p:ext uri="{BB962C8B-B14F-4D97-AF65-F5344CB8AC3E}">
        <p14:creationId xmlns:p14="http://schemas.microsoft.com/office/powerpoint/2010/main" val="2222338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63DD-75D3-6441-90C5-FEBBFFFA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README.txt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39901-FC1D-6D4A-B831-D4EA2767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README files are magic</a:t>
            </a:r>
          </a:p>
          <a:p>
            <a:r>
              <a:rPr lang="en-US" dirty="0"/>
              <a:t>You look at a directory (or project), you read it, and it tells you what you need to know</a:t>
            </a:r>
          </a:p>
          <a:p>
            <a:r>
              <a:rPr lang="en-US" dirty="0"/>
              <a:t>As long as you update it</a:t>
            </a:r>
          </a:p>
        </p:txBody>
      </p:sp>
    </p:spTree>
    <p:extLst>
      <p:ext uri="{BB962C8B-B14F-4D97-AF65-F5344CB8AC3E}">
        <p14:creationId xmlns:p14="http://schemas.microsoft.com/office/powerpoint/2010/main" val="2104611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FE1E-88C1-0A41-A79D-48915445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organisation</a:t>
            </a:r>
            <a:r>
              <a:rPr lang="en-US" dirty="0"/>
              <a:t>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10FF-9C46-AA46-BD98-39C0E2F27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is the code that made this figure?</a:t>
            </a:r>
          </a:p>
          <a:p>
            <a:r>
              <a:rPr lang="en-US" dirty="0"/>
              <a:t>I am disgusted to even look at this directory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Discussion (breakout rooms) – what goes wrong with project </a:t>
            </a:r>
            <a:r>
              <a:rPr lang="en-US" dirty="0" err="1"/>
              <a:t>organisation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787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7449-15D7-9D44-822D-74D904B2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12" y="1027069"/>
            <a:ext cx="7738888" cy="5473939"/>
          </a:xfrm>
        </p:spPr>
        <p:txBody>
          <a:bodyPr/>
          <a:lstStyle/>
          <a:p>
            <a:r>
              <a:rPr lang="en-GB" sz="2400" dirty="0"/>
              <a:t>Put each project in its own directory, which is named after the project.</a:t>
            </a:r>
          </a:p>
          <a:p>
            <a:r>
              <a:rPr lang="en-GB" sz="2400" dirty="0"/>
              <a:t>Put text documents associated with the project in the doc directory.</a:t>
            </a:r>
          </a:p>
          <a:p>
            <a:r>
              <a:rPr lang="en-GB" sz="2400" dirty="0"/>
              <a:t>Put raw data and metadata in a data directory and files generated during </a:t>
            </a:r>
            <a:r>
              <a:rPr lang="en-GB" sz="2400" dirty="0" err="1"/>
              <a:t>cleanup</a:t>
            </a:r>
            <a:r>
              <a:rPr lang="en-GB" sz="2400" dirty="0"/>
              <a:t> and analysis in a results directory.</a:t>
            </a:r>
          </a:p>
          <a:p>
            <a:r>
              <a:rPr lang="en-GB" sz="2400" dirty="0"/>
              <a:t>Put project source code in the </a:t>
            </a:r>
            <a:r>
              <a:rPr lang="en-GB" sz="2400" dirty="0" err="1"/>
              <a:t>src</a:t>
            </a:r>
            <a:r>
              <a:rPr lang="en-GB" sz="2400" dirty="0"/>
              <a:t> directory.</a:t>
            </a:r>
          </a:p>
          <a:p>
            <a:r>
              <a:rPr lang="en-GB" sz="2400" dirty="0"/>
              <a:t>Put external scripts or compiled programs in the bin directory.</a:t>
            </a:r>
          </a:p>
          <a:p>
            <a:r>
              <a:rPr lang="en-GB" sz="2400" dirty="0"/>
              <a:t>Name all files to reflect their content or function.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ADF68-D237-0D4B-9D12-6AE1A8C1CE4D}"/>
              </a:ext>
            </a:extLst>
          </p:cNvPr>
          <p:cNvSpPr txBox="1">
            <a:spLocks/>
          </p:cNvSpPr>
          <p:nvPr/>
        </p:nvSpPr>
        <p:spPr>
          <a:xfrm>
            <a:off x="3783797" y="0"/>
            <a:ext cx="5360203" cy="92692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GB" dirty="0"/>
              <a:t>Project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CE26-4852-9941-8DD6-7411DACB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</a:t>
            </a:r>
            <a:r>
              <a:rPr lang="en-US" dirty="0" err="1"/>
              <a:t>organisation</a:t>
            </a:r>
            <a:r>
              <a:rPr lang="en-US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4ECA-0A46-B347-BBC9-C299D0E4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7269162" cy="4096076"/>
          </a:xfrm>
        </p:spPr>
        <p:txBody>
          <a:bodyPr/>
          <a:lstStyle/>
          <a:p>
            <a:r>
              <a:rPr lang="en-US" dirty="0"/>
              <a:t>Integrated Development Environments (IDEs)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for python, etc.</a:t>
            </a:r>
          </a:p>
          <a:p>
            <a:pPr lvl="1"/>
            <a:r>
              <a:rPr lang="en-US" dirty="0" err="1"/>
              <a:t>RStudio</a:t>
            </a:r>
            <a:r>
              <a:rPr lang="en-US" dirty="0"/>
              <a:t> for R, etc.</a:t>
            </a:r>
          </a:p>
          <a:p>
            <a:r>
              <a:rPr lang="en-US" dirty="0"/>
              <a:t>Notebooks (</a:t>
            </a:r>
            <a:r>
              <a:rPr lang="en-US" dirty="0" err="1"/>
              <a:t>jupyter</a:t>
            </a:r>
            <a:r>
              <a:rPr lang="en-US" dirty="0"/>
              <a:t>, .</a:t>
            </a:r>
            <a:r>
              <a:rPr lang="en-US" dirty="0" err="1"/>
              <a:t>Rmd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Collect data, code, results, thinking</a:t>
            </a:r>
          </a:p>
          <a:p>
            <a:r>
              <a:rPr lang="en-US" dirty="0"/>
              <a:t>Cookie Cutter project templates </a:t>
            </a:r>
            <a:r>
              <a:rPr lang="en-US" sz="2000" dirty="0">
                <a:hlinkClick r:id="rId2"/>
              </a:rPr>
              <a:t>https://github.com/mkrapp/cookiecutter-reproducible-science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92369C-A17A-4441-AB2C-11934F28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811" y="1008157"/>
            <a:ext cx="4283901" cy="57118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1DCDD-92BB-5343-AC23-C7C95CE36C43}"/>
              </a:ext>
            </a:extLst>
          </p:cNvPr>
          <p:cNvSpPr txBox="1"/>
          <p:nvPr/>
        </p:nvSpPr>
        <p:spPr>
          <a:xfrm>
            <a:off x="5974915" y="2167003"/>
            <a:ext cx="2567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http://phdcomics.com/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Wit and wisdom from Jorge Cham</a:t>
            </a:r>
          </a:p>
        </p:txBody>
      </p:sp>
    </p:spTree>
    <p:extLst>
      <p:ext uri="{BB962C8B-B14F-4D97-AF65-F5344CB8AC3E}">
        <p14:creationId xmlns:p14="http://schemas.microsoft.com/office/powerpoint/2010/main" val="2950314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FE1E-88C1-0A41-A79D-48915445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10FF-9C46-AA46-BD98-39C0E2F27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fifteen versions of this file and I don’t know which is which</a:t>
            </a:r>
          </a:p>
          <a:p>
            <a:r>
              <a:rPr lang="en-US" dirty="0"/>
              <a:t>I can’t remake this figure from last year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Discussion (breakout rooms) – what goes wrong while keeping track of change?</a:t>
            </a:r>
          </a:p>
        </p:txBody>
      </p:sp>
    </p:spTree>
    <p:extLst>
      <p:ext uri="{BB962C8B-B14F-4D97-AF65-F5344CB8AC3E}">
        <p14:creationId xmlns:p14="http://schemas.microsoft.com/office/powerpoint/2010/main" val="978932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7449-15D7-9D44-822D-74D904B2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12" y="1027069"/>
            <a:ext cx="7738888" cy="5473939"/>
          </a:xfrm>
        </p:spPr>
        <p:txBody>
          <a:bodyPr/>
          <a:lstStyle/>
          <a:p>
            <a:r>
              <a:rPr lang="en-GB" sz="2400" dirty="0"/>
              <a:t>Back up (almost) everything created by a human being as soon as it is created.</a:t>
            </a:r>
          </a:p>
          <a:p>
            <a:r>
              <a:rPr lang="en-GB" sz="2400" dirty="0"/>
              <a:t>Keep changes small.</a:t>
            </a:r>
          </a:p>
          <a:p>
            <a:r>
              <a:rPr lang="en-GB" sz="2400" dirty="0"/>
              <a:t>Share changes frequently.</a:t>
            </a:r>
          </a:p>
          <a:p>
            <a:r>
              <a:rPr lang="en-GB" sz="2400" dirty="0"/>
              <a:t>Create, maintain, and use a checklist for saving and sharing changes to the project.</a:t>
            </a:r>
          </a:p>
          <a:p>
            <a:r>
              <a:rPr lang="en-GB" sz="2400" dirty="0"/>
              <a:t>Store each project in a folder that is mirrored off the researcher's working machine.</a:t>
            </a:r>
          </a:p>
          <a:p>
            <a:r>
              <a:rPr lang="en-GB" sz="2400" dirty="0"/>
              <a:t>Add a file called </a:t>
            </a:r>
            <a:r>
              <a:rPr lang="en-GB" sz="2400" dirty="0" err="1"/>
              <a:t>CHANGELOG.txt</a:t>
            </a:r>
            <a:r>
              <a:rPr lang="en-GB" sz="2400" dirty="0"/>
              <a:t> to the project's docs subfolder.</a:t>
            </a:r>
          </a:p>
          <a:p>
            <a:r>
              <a:rPr lang="en-GB" sz="2400" dirty="0"/>
              <a:t>Copy the entire project whenever a significant change has been made.</a:t>
            </a:r>
          </a:p>
          <a:p>
            <a:r>
              <a:rPr lang="en-GB" sz="2400" dirty="0"/>
              <a:t>Use a version control system.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ADF68-D237-0D4B-9D12-6AE1A8C1CE4D}"/>
              </a:ext>
            </a:extLst>
          </p:cNvPr>
          <p:cNvSpPr txBox="1">
            <a:spLocks/>
          </p:cNvSpPr>
          <p:nvPr/>
        </p:nvSpPr>
        <p:spPr>
          <a:xfrm>
            <a:off x="3783797" y="0"/>
            <a:ext cx="5360203" cy="92692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GB" dirty="0"/>
              <a:t>Keeping track of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96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63DD-75D3-6441-90C5-FEBBFFFA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software, e.g.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39901-FC1D-6D4A-B831-D4EA2767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7269162" cy="4421752"/>
          </a:xfrm>
        </p:spPr>
        <p:txBody>
          <a:bodyPr/>
          <a:lstStyle/>
          <a:p>
            <a:r>
              <a:rPr lang="en-US" dirty="0"/>
              <a:t>git is a system for backup, change tracking, sharing, safely trying things...</a:t>
            </a:r>
          </a:p>
          <a:p>
            <a:r>
              <a:rPr lang="en-US" dirty="0"/>
              <a:t>I use git routinely, even for lab website</a:t>
            </a:r>
          </a:p>
          <a:p>
            <a:r>
              <a:rPr lang="en-US" dirty="0"/>
              <a:t>Good websites make git easy: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git.ecdf.ed.ac.uk</a:t>
            </a:r>
            <a:r>
              <a:rPr lang="en-US" dirty="0"/>
              <a:t>/ - </a:t>
            </a:r>
            <a:r>
              <a:rPr lang="en-US" dirty="0" err="1"/>
              <a:t>UoE</a:t>
            </a:r>
            <a:r>
              <a:rPr lang="en-US" dirty="0"/>
              <a:t> private</a:t>
            </a:r>
          </a:p>
          <a:p>
            <a:r>
              <a:rPr lang="en-US" dirty="0"/>
              <a:t>Best Practices for Scientific Computing. </a:t>
            </a:r>
            <a:r>
              <a:rPr lang="en-US" sz="2800" dirty="0">
                <a:hlinkClick r:id="rId3"/>
              </a:rPr>
              <a:t>https://doi.org/10.1371/journal.pbio.1001745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32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ED2C-02CA-884A-A6AD-093D80F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7FB4-1DC7-7C40-A8CE-34DF8B67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Software Carpentry git workshop </a:t>
            </a:r>
            <a:r>
              <a:rPr lang="en-GB" sz="2400" dirty="0">
                <a:hlinkClick r:id="rId2"/>
              </a:rPr>
              <a:t>https://swcarpentry.github.io/git-novice/</a:t>
            </a:r>
            <a:endParaRPr lang="en-GB" sz="2400" dirty="0"/>
          </a:p>
          <a:p>
            <a:r>
              <a:rPr lang="en-GB" sz="2400" dirty="0"/>
              <a:t>Edinburgh Carpentries runs courses: </a:t>
            </a:r>
            <a:r>
              <a:rPr lang="en-GB" sz="2400" dirty="0">
                <a:hlinkClick r:id="rId3"/>
              </a:rPr>
              <a:t>https://edcarp.github.io/</a:t>
            </a:r>
            <a:endParaRPr lang="en-GB" sz="2400" dirty="0"/>
          </a:p>
          <a:p>
            <a:r>
              <a:rPr lang="en-GB" sz="2400" dirty="0">
                <a:hlinkClick r:id="rId2"/>
              </a:rPr>
              <a:t>https://ourcodingclub.github.io/tutorials/git/</a:t>
            </a:r>
          </a:p>
          <a:p>
            <a:r>
              <a:rPr lang="en-GB" sz="2400" dirty="0"/>
              <a:t>Crash course on </a:t>
            </a:r>
            <a:r>
              <a:rPr lang="en-GB" sz="2400" dirty="0" err="1"/>
              <a:t>youtube</a:t>
            </a:r>
            <a:r>
              <a:rPr lang="en-GB" sz="2400" dirty="0"/>
              <a:t>: </a:t>
            </a:r>
            <a:r>
              <a:rPr lang="en-GB" sz="2400" dirty="0">
                <a:hlinkClick r:id="rId4"/>
              </a:rPr>
              <a:t>https://youtu.be/SWYqp7iY_Tc</a:t>
            </a:r>
            <a:endParaRPr lang="en-GB" sz="2400" dirty="0"/>
          </a:p>
          <a:p>
            <a:r>
              <a:rPr lang="en-GB" sz="2400" dirty="0"/>
              <a:t>Learn git branching: </a:t>
            </a:r>
            <a:r>
              <a:rPr lang="en-GB" sz="2400" dirty="0">
                <a:hlinkClick r:id="rId5"/>
              </a:rPr>
              <a:t>https://learngitbranching.js.org/</a:t>
            </a:r>
            <a:endParaRPr lang="en-GB" sz="2400" dirty="0"/>
          </a:p>
          <a:p>
            <a:r>
              <a:rPr lang="en-GB" sz="2400" dirty="0"/>
              <a:t>Learn git-game: </a:t>
            </a:r>
            <a:r>
              <a:rPr lang="en-GB" sz="2400" dirty="0">
                <a:hlinkClick r:id="rId6"/>
              </a:rPr>
              <a:t>https://</a:t>
            </a:r>
            <a:r>
              <a:rPr lang="en-GB" sz="2400" dirty="0" err="1">
                <a:hlinkClick r:id="rId6"/>
              </a:rPr>
              <a:t>github.com</a:t>
            </a:r>
            <a:r>
              <a:rPr lang="en-GB" sz="2400" dirty="0">
                <a:hlinkClick r:id="rId6"/>
              </a:rPr>
              <a:t>/git-game/git-game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16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38FAF3-F6D5-474F-AA13-476495C30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7" y="952927"/>
            <a:ext cx="7038985" cy="57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06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4F3D-12B9-4640-9D03-E3E1BF9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234C-851E-5749-A3A4-4BE6FF8E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practices are good practices</a:t>
            </a:r>
          </a:p>
          <a:p>
            <a:r>
              <a:rPr lang="en-US" dirty="0"/>
              <a:t>Research is changing</a:t>
            </a:r>
          </a:p>
          <a:p>
            <a:r>
              <a:rPr lang="en-US" dirty="0"/>
              <a:t>There are lots of resources, especially in Edinburgh</a:t>
            </a:r>
          </a:p>
        </p:txBody>
      </p:sp>
    </p:spTree>
    <p:extLst>
      <p:ext uri="{BB962C8B-B14F-4D97-AF65-F5344CB8AC3E}">
        <p14:creationId xmlns:p14="http://schemas.microsoft.com/office/powerpoint/2010/main" val="2702903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A89C-741C-FA40-95A7-F8E6885F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practices are 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0068-A26C-604D-B789-D8589730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Five selfish reasons to work reproducibly.</a:t>
            </a:r>
            <a:r>
              <a:rPr lang="en-GB" sz="2800" dirty="0"/>
              <a:t> </a:t>
            </a:r>
            <a:br>
              <a:rPr lang="en-GB" sz="2800" dirty="0"/>
            </a:br>
            <a:r>
              <a:rPr lang="en-GB" sz="2800" dirty="0"/>
              <a:t>Florian </a:t>
            </a:r>
            <a:r>
              <a:rPr lang="en-GB" sz="2800" dirty="0" err="1"/>
              <a:t>Markowetz</a:t>
            </a:r>
            <a:r>
              <a:rPr lang="en-GB" sz="2800" dirty="0"/>
              <a:t>, </a:t>
            </a:r>
            <a:r>
              <a:rPr lang="en-GB" sz="2800" i="1" dirty="0"/>
              <a:t>Genome Biology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https://doi.org/10.1186/s13059-015-0850-7</a:t>
            </a:r>
            <a:endParaRPr lang="en-GB" sz="2800" dirty="0"/>
          </a:p>
          <a:p>
            <a:r>
              <a:rPr lang="en-GB" sz="2800" b="1" dirty="0"/>
              <a:t>When will ‘open science’ become simply ‘science’?</a:t>
            </a:r>
            <a:r>
              <a:rPr lang="en-GB" sz="2800" dirty="0"/>
              <a:t> Mick Watson, </a:t>
            </a:r>
            <a:r>
              <a:rPr lang="en-GB" sz="2800" i="1" dirty="0"/>
              <a:t>Genome Biology</a:t>
            </a:r>
            <a:r>
              <a:rPr lang="en-GB" sz="2800" dirty="0"/>
              <a:t> </a:t>
            </a:r>
            <a:br>
              <a:rPr lang="en-GB" sz="2800" dirty="0"/>
            </a:br>
            <a:r>
              <a:rPr lang="en-GB" sz="2800" dirty="0">
                <a:hlinkClick r:id="rId3"/>
              </a:rPr>
              <a:t>https://</a:t>
            </a:r>
            <a:r>
              <a:rPr lang="en-GB" sz="2800" dirty="0" err="1">
                <a:hlinkClick r:id="rId3"/>
              </a:rPr>
              <a:t>doi.org</a:t>
            </a:r>
            <a:r>
              <a:rPr lang="en-GB" sz="2800" dirty="0">
                <a:hlinkClick r:id="rId3"/>
              </a:rPr>
              <a:t>/10.1186/s13059-015-0669-2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1288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A611-3508-9F46-A6B8-1D4C8DB8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practices: Data Sharing from Funders and others...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4C34-3A2C-6F47-A0AA-B63C1DC8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FAIR science: </a:t>
            </a:r>
            <a:r>
              <a:rPr lang="en-GB" sz="2000" dirty="0">
                <a:hlinkClick r:id="rId2"/>
              </a:rPr>
              <a:t>https://www.force11.org/group/fairgroup/fairprinciples</a:t>
            </a:r>
            <a:endParaRPr lang="en-GB" sz="2000" dirty="0"/>
          </a:p>
          <a:p>
            <a:r>
              <a:rPr lang="en-GB" sz="2000" dirty="0" err="1"/>
              <a:t>Wellcome</a:t>
            </a:r>
            <a:r>
              <a:rPr lang="en-GB" sz="2000" dirty="0"/>
              <a:t> Trust blogpost on their open data policy: </a:t>
            </a:r>
            <a:r>
              <a:rPr lang="en-GB" sz="2000" dirty="0">
                <a:hlinkClick r:id="rId3"/>
              </a:rPr>
              <a:t>https://wellcome.ac.uk/news/our-new-policy-sharing-research-data-what-it-means-you</a:t>
            </a:r>
            <a:endParaRPr lang="en-GB" sz="2000" dirty="0"/>
          </a:p>
          <a:p>
            <a:r>
              <a:rPr lang="en-GB" sz="2000" dirty="0"/>
              <a:t>UKRI (government science funding) open data policy: </a:t>
            </a:r>
            <a:r>
              <a:rPr lang="en-GB" sz="2000" dirty="0">
                <a:hlinkClick r:id="rId4"/>
              </a:rPr>
              <a:t>https://www.ukri.org/funding/information-for-award-holders/data-policy/</a:t>
            </a:r>
            <a:r>
              <a:rPr lang="en-GB" sz="2000" dirty="0"/>
              <a:t> </a:t>
            </a:r>
          </a:p>
          <a:p>
            <a:r>
              <a:rPr lang="en-GB" sz="2000" dirty="0"/>
              <a:t>A view against open data and analysis, and a response: </a:t>
            </a:r>
            <a:r>
              <a:rPr lang="en-GB" sz="2000" dirty="0">
                <a:hlinkClick r:id="rId5"/>
              </a:rPr>
              <a:t>https://www.nejm.org/doi/full/10.1056/NEJMe1516564</a:t>
            </a:r>
            <a:r>
              <a:rPr lang="en-GB" sz="2000" dirty="0"/>
              <a:t> </a:t>
            </a:r>
            <a:r>
              <a:rPr lang="en-GB" sz="2000" dirty="0">
                <a:hlinkClick r:id="rId6"/>
              </a:rPr>
              <a:t>http://octavia.zoology.washington.edu/publications/Bergstrom16.pdf</a:t>
            </a:r>
            <a:endParaRPr lang="en-GB" sz="2000" dirty="0"/>
          </a:p>
          <a:p>
            <a:r>
              <a:rPr lang="en-GB" sz="2000" dirty="0"/>
              <a:t>The research parasite awards: </a:t>
            </a:r>
            <a:r>
              <a:rPr lang="en-GB" sz="2000" dirty="0">
                <a:hlinkClick r:id="rId7"/>
              </a:rPr>
              <a:t>http://researchparasite.com/</a:t>
            </a:r>
            <a:endParaRPr lang="en-GB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3637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49E6-589E-1840-A1D9-06840748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is changing: “papers” aren’t paper any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DE7C-4AAD-4048-BDEF-0760F5FAD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Executable research articles in </a:t>
            </a:r>
            <a:r>
              <a:rPr lang="en-GB" sz="2800" dirty="0" err="1"/>
              <a:t>eLife</a:t>
            </a:r>
            <a:r>
              <a:rPr lang="en-GB" sz="2800" dirty="0"/>
              <a:t>: </a:t>
            </a:r>
            <a:r>
              <a:rPr lang="en-GB" sz="2400" dirty="0">
                <a:hlinkClick r:id="rId2"/>
              </a:rPr>
              <a:t>https://elifesciences.org/for-the-press/eb096af1/elife-launches-executable-research-articles-for-publishing-computationally-reproducible-results</a:t>
            </a:r>
            <a:endParaRPr lang="en-GB" sz="2400" dirty="0"/>
          </a:p>
          <a:p>
            <a:r>
              <a:rPr lang="en-GB" sz="2800" dirty="0"/>
              <a:t>Interactive figures in f1000 articles:</a:t>
            </a:r>
            <a:br>
              <a:rPr lang="en-GB" dirty="0"/>
            </a:br>
            <a:r>
              <a:rPr lang="en-GB" sz="2400" dirty="0">
                <a:hlinkClick r:id="rId3"/>
              </a:rPr>
              <a:t>https://blog.f1000.com/2017/07/19/so-long-static-we-now-support-interactive-ploty-figures-in-our-articles/</a:t>
            </a:r>
            <a:endParaRPr lang="en-GB" sz="2400" dirty="0"/>
          </a:p>
          <a:p>
            <a:r>
              <a:rPr lang="en-GB" sz="2800" dirty="0"/>
              <a:t>Preprints: </a:t>
            </a:r>
            <a:r>
              <a:rPr lang="en-GB" sz="2800" dirty="0" err="1"/>
              <a:t>arxiv</a:t>
            </a:r>
            <a:r>
              <a:rPr lang="en-GB" sz="2800" dirty="0"/>
              <a:t>, </a:t>
            </a:r>
            <a:r>
              <a:rPr lang="en-GB" sz="2800" dirty="0" err="1"/>
              <a:t>biorxiv</a:t>
            </a:r>
            <a:r>
              <a:rPr lang="en-GB" sz="2800" dirty="0"/>
              <a:t>,...</a:t>
            </a:r>
            <a:endParaRPr lang="en-GB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3713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A611-3508-9F46-A6B8-1D4C8DB8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Places to share Data, with DOIs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4C34-3A2C-6F47-A0AA-B63C1DC8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700" dirty="0" err="1"/>
              <a:t>UoE</a:t>
            </a:r>
            <a:r>
              <a:rPr lang="en-GB" sz="1700" dirty="0"/>
              <a:t> </a:t>
            </a:r>
            <a:r>
              <a:rPr lang="en-GB" sz="1700" dirty="0" err="1"/>
              <a:t>DataShare</a:t>
            </a:r>
            <a:r>
              <a:rPr lang="en-GB" sz="1700" dirty="0"/>
              <a:t> (</a:t>
            </a:r>
            <a:r>
              <a:rPr lang="en-GB" sz="1700" dirty="0">
                <a:hlinkClick r:id="rId2"/>
              </a:rPr>
              <a:t>https://datashare.is.ed.ac.uk/</a:t>
            </a:r>
            <a:r>
              <a:rPr lang="en-GB" sz="1700" dirty="0"/>
              <a:t>) local open-access repository</a:t>
            </a:r>
          </a:p>
          <a:p>
            <a:r>
              <a:rPr lang="en-GB" sz="1700" dirty="0" err="1"/>
              <a:t>UoE</a:t>
            </a:r>
            <a:r>
              <a:rPr lang="en-GB" sz="1700" dirty="0"/>
              <a:t> </a:t>
            </a:r>
            <a:r>
              <a:rPr lang="en-GB" sz="1700" dirty="0" err="1"/>
              <a:t>DataVault</a:t>
            </a:r>
            <a:r>
              <a:rPr lang="en-GB" sz="1700" dirty="0"/>
              <a:t> (</a:t>
            </a:r>
            <a:r>
              <a:rPr lang="en-GB" sz="1700" u="sng" dirty="0">
                <a:hlinkClick r:id="rId3"/>
              </a:rPr>
              <a:t>https://datavault.ed.ac.uk</a:t>
            </a:r>
            <a:r>
              <a:rPr lang="en-GB" sz="1700" dirty="0"/>
              <a:t>) local long-term retention.</a:t>
            </a:r>
          </a:p>
          <a:p>
            <a:r>
              <a:rPr lang="en-GB" sz="1700" dirty="0" err="1"/>
              <a:t>Dataverse</a:t>
            </a:r>
            <a:r>
              <a:rPr lang="en-GB" sz="1700" dirty="0"/>
              <a:t> (</a:t>
            </a:r>
            <a:r>
              <a:rPr lang="en-GB" sz="1700" u="sng" dirty="0">
                <a:hlinkClick r:id="rId4"/>
              </a:rPr>
              <a:t>http://thedata.org</a:t>
            </a:r>
            <a:r>
              <a:rPr lang="en-GB" sz="1700" dirty="0"/>
              <a:t>): A repository for research data that takes care of long-term preservation and good archival practices, while researchers can share, keep control of, and get recognition for their data.</a:t>
            </a:r>
          </a:p>
          <a:p>
            <a:r>
              <a:rPr lang="en-GB" sz="1700" dirty="0" err="1"/>
              <a:t>FigShare</a:t>
            </a:r>
            <a:r>
              <a:rPr lang="en-GB" sz="1700" dirty="0"/>
              <a:t> (</a:t>
            </a:r>
            <a:r>
              <a:rPr lang="en-GB" sz="1700" u="sng" dirty="0">
                <a:hlinkClick r:id="rId5"/>
              </a:rPr>
              <a:t>http://figshare.com</a:t>
            </a:r>
            <a:r>
              <a:rPr lang="en-GB" sz="1700" dirty="0"/>
              <a:t>): A repository where users can make all of their research outputs available in a citable, shareable, and discoverable manner.</a:t>
            </a:r>
          </a:p>
          <a:p>
            <a:r>
              <a:rPr lang="en-GB" sz="1700" dirty="0" err="1"/>
              <a:t>Zenodo</a:t>
            </a:r>
            <a:r>
              <a:rPr lang="en-GB" sz="1700" dirty="0"/>
              <a:t> (</a:t>
            </a:r>
            <a:r>
              <a:rPr lang="en-GB" sz="1700" u="sng" dirty="0">
                <a:hlinkClick r:id="rId6"/>
              </a:rPr>
              <a:t>http://zenodo.org</a:t>
            </a:r>
            <a:r>
              <a:rPr lang="en-GB" sz="1700" dirty="0"/>
              <a:t>): A repository service that enables researchers, scientists, projects, and institutions to share and showcase multidisciplinary research results (data and publications) </a:t>
            </a:r>
          </a:p>
          <a:p>
            <a:r>
              <a:rPr lang="en-GB" sz="1700" dirty="0"/>
              <a:t>Dryad (</a:t>
            </a:r>
            <a:r>
              <a:rPr lang="en-GB" sz="1700" u="sng" dirty="0">
                <a:hlinkClick r:id="rId7"/>
              </a:rPr>
              <a:t>http://datadryad.org</a:t>
            </a:r>
            <a:r>
              <a:rPr lang="en-GB" sz="1700" dirty="0"/>
              <a:t>): A repository that aims to make data archiving as simple and as rewarding as possible through a suite of services not necessarily provided by publishers or institutional websites. </a:t>
            </a:r>
          </a:p>
          <a:p>
            <a:r>
              <a:rPr lang="en-GB" sz="1700" dirty="0"/>
              <a:t>From </a:t>
            </a:r>
            <a:r>
              <a:rPr lang="en-GB" sz="1700" b="1" dirty="0"/>
              <a:t>Ten Simple Rules for the Care and Feeding of Scientific Data: </a:t>
            </a:r>
            <a:r>
              <a:rPr lang="en-GB" sz="1700" dirty="0">
                <a:hlinkClick r:id="rId8"/>
              </a:rPr>
              <a:t>https://doi.org/10.1371/journal.pcbi.1003542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1398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5983-1511-E04C-A719-882B2C76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</a:t>
            </a:r>
            <a:r>
              <a:rPr lang="en-US" dirty="0" err="1"/>
              <a:t>PLoS</a:t>
            </a:r>
            <a:r>
              <a:rPr lang="en-US" dirty="0"/>
              <a:t> Computational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F3A0-2FE9-C247-AEA3-5C8624D4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 Simple rules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err="1">
                <a:hlinkClick r:id="rId2"/>
              </a:rPr>
              <a:t>collections.plos.org</a:t>
            </a:r>
            <a:r>
              <a:rPr lang="en-US" sz="2800" dirty="0">
                <a:hlinkClick r:id="rId2"/>
              </a:rPr>
              <a:t>/ten-simple-rules</a:t>
            </a:r>
            <a:endParaRPr lang="en-US" sz="2800" dirty="0"/>
          </a:p>
          <a:p>
            <a:pPr lvl="1"/>
            <a:r>
              <a:rPr lang="en-US" dirty="0"/>
              <a:t>Data, coding, careers, writing,...</a:t>
            </a:r>
          </a:p>
          <a:p>
            <a:r>
              <a:rPr lang="en-US" dirty="0"/>
              <a:t>Education section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err="1">
                <a:hlinkClick r:id="rId3"/>
              </a:rPr>
              <a:t>collections.plos.org</a:t>
            </a:r>
            <a:r>
              <a:rPr lang="en-US" sz="2800" dirty="0">
                <a:hlinkClick r:id="rId3"/>
              </a:rPr>
              <a:t>/</a:t>
            </a:r>
            <a:r>
              <a:rPr lang="en-US" sz="2800" dirty="0" err="1">
                <a:hlinkClick r:id="rId3"/>
              </a:rPr>
              <a:t>compbiol</a:t>
            </a:r>
            <a:r>
              <a:rPr lang="en-US" sz="2800" dirty="0">
                <a:hlinkClick r:id="rId3"/>
              </a:rPr>
              <a:t>-education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5324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7449-15D7-9D44-822D-74D904B2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12" y="1027069"/>
            <a:ext cx="7738888" cy="54739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500" dirty="0"/>
              <a:t>Keep Track of How Every Result Was Produced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500" dirty="0"/>
              <a:t>Avoid Manual Data Manipulation Steps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500" dirty="0"/>
              <a:t>Track Versions of All External Programs Used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500" dirty="0"/>
              <a:t>Version Control Your Protocols/Scripts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500" dirty="0"/>
              <a:t>Record All Intermediate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500" dirty="0"/>
              <a:t>Track Relevant Sources of Randomness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500" dirty="0"/>
              <a:t>Store Raw Data behind Plots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500" dirty="0"/>
              <a:t>Allow Layers of Detail to Be Inspected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500" dirty="0"/>
              <a:t>Connect Statements to Underlying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500" dirty="0"/>
              <a:t>Share Scripts, Runs, and Results</a:t>
            </a:r>
          </a:p>
          <a:p>
            <a:pPr marL="0" indent="0">
              <a:buNone/>
            </a:pPr>
            <a:r>
              <a:rPr lang="en-GB" sz="2500" dirty="0">
                <a:hlinkClick r:id="rId3"/>
              </a:rPr>
              <a:t>https://journals.plos.org/ploscompbiol/article?id=10.1371/journal.pcbi.1003285</a:t>
            </a:r>
            <a:endParaRPr lang="en-US" sz="2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ADF68-D237-0D4B-9D12-6AE1A8C1CE4D}"/>
              </a:ext>
            </a:extLst>
          </p:cNvPr>
          <p:cNvSpPr txBox="1">
            <a:spLocks/>
          </p:cNvSpPr>
          <p:nvPr/>
        </p:nvSpPr>
        <p:spPr>
          <a:xfrm>
            <a:off x="3783797" y="0"/>
            <a:ext cx="5360203" cy="92692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sz="2900" dirty="0"/>
              <a:t>Ten simple rules for reproducible computational research</a:t>
            </a:r>
          </a:p>
        </p:txBody>
      </p:sp>
    </p:spTree>
    <p:extLst>
      <p:ext uri="{BB962C8B-B14F-4D97-AF65-F5344CB8AC3E}">
        <p14:creationId xmlns:p14="http://schemas.microsoft.com/office/powerpoint/2010/main" val="2265647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3DAE-F468-B547-A0CC-27356DF8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164" y="1077238"/>
            <a:ext cx="7269162" cy="726510"/>
          </a:xfrm>
        </p:spPr>
        <p:txBody>
          <a:bodyPr/>
          <a:lstStyle/>
          <a:p>
            <a:r>
              <a:rPr lang="en-US" dirty="0"/>
              <a:t>Resources in Edinburgh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76C8-C101-C744-A2DD-56FB09840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164" y="1803748"/>
            <a:ext cx="7269162" cy="4584526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Research Data Service</a:t>
            </a:r>
            <a:r>
              <a:rPr lang="en-US" sz="2400" dirty="0"/>
              <a:t> (plans, archiving, skills)</a:t>
            </a:r>
          </a:p>
          <a:p>
            <a:r>
              <a:rPr lang="en-US" sz="2000" dirty="0"/>
              <a:t>Digital Research Services (data management, electronic lab notebooks) </a:t>
            </a:r>
            <a:r>
              <a:rPr lang="en-GB" sz="2000" dirty="0">
                <a:hlinkClick r:id="rId3"/>
              </a:rPr>
              <a:t>http://www.digitalresearchservices.ed.ac.uk/</a:t>
            </a:r>
            <a:endParaRPr lang="en-GB" sz="2000" dirty="0"/>
          </a:p>
          <a:p>
            <a:r>
              <a:rPr lang="en-US" sz="2000" dirty="0"/>
              <a:t>Data/Software Carpentry workshops on computing skills, </a:t>
            </a:r>
            <a:r>
              <a:rPr lang="en-US" sz="2000" dirty="0">
                <a:hlinkClick r:id="rId4"/>
              </a:rPr>
              <a:t>https://edcarp.github.io/</a:t>
            </a:r>
            <a:r>
              <a:rPr lang="en-US" sz="2000" dirty="0"/>
              <a:t> - you can get involved and help!</a:t>
            </a:r>
          </a:p>
          <a:p>
            <a:r>
              <a:rPr lang="en-GB" sz="2000" dirty="0"/>
              <a:t>Geoscience coding club, </a:t>
            </a:r>
            <a:r>
              <a:rPr lang="en-GB" sz="2000" dirty="0">
                <a:hlinkClick r:id="rId5"/>
              </a:rPr>
              <a:t>https://ourcodingclub.github.io/</a:t>
            </a:r>
            <a:endParaRPr lang="en-GB" sz="2000" dirty="0"/>
          </a:p>
          <a:p>
            <a:r>
              <a:rPr lang="en-GB" sz="2000" dirty="0"/>
              <a:t>Quantitative imaging network, </a:t>
            </a:r>
            <a:r>
              <a:rPr lang="en-GB" sz="2000" dirty="0">
                <a:hlinkClick r:id="rId6"/>
              </a:rPr>
              <a:t>http://imaginghub.bio.ed.ac.uk/vanilla/</a:t>
            </a:r>
            <a:endParaRPr lang="en-GB" sz="2000" dirty="0"/>
          </a:p>
          <a:p>
            <a:r>
              <a:rPr lang="en-GB" sz="2000" dirty="0"/>
              <a:t>Edinburgh genomics, </a:t>
            </a:r>
            <a:r>
              <a:rPr lang="en-GB" sz="2000" dirty="0">
                <a:hlinkClick r:id="rId7"/>
              </a:rPr>
              <a:t>https://genomics.ed.ac.uk/services/training</a:t>
            </a:r>
            <a:endParaRPr lang="en-GB" sz="2000" dirty="0"/>
          </a:p>
          <a:p>
            <a:r>
              <a:rPr lang="en-GB" sz="2000" dirty="0"/>
              <a:t>Clinical Research Facility, </a:t>
            </a:r>
            <a:r>
              <a:rPr lang="en-GB" sz="2000" dirty="0">
                <a:hlinkClick r:id="rId8"/>
              </a:rPr>
              <a:t>https://www.ed.ac.uk/clinical-research-facility/courses</a:t>
            </a:r>
            <a:endParaRPr lang="en-GB" sz="2000" dirty="0"/>
          </a:p>
          <a:p>
            <a:r>
              <a:rPr lang="en-GB" sz="2000" dirty="0"/>
              <a:t>Statistics Consulting Unit, </a:t>
            </a:r>
            <a:r>
              <a:rPr lang="en-GB" sz="2000" dirty="0">
                <a:hlinkClick r:id="rId9"/>
              </a:rPr>
              <a:t>https://www.maths.ed.ac.uk/school-of-mathematics/scu</a:t>
            </a:r>
            <a:endParaRPr lang="en-GB" sz="2000" dirty="0"/>
          </a:p>
          <a:p>
            <a:r>
              <a:rPr lang="en-GB" sz="2000" dirty="0"/>
              <a:t>Bioinformatics users group, </a:t>
            </a:r>
            <a:r>
              <a:rPr lang="en-GB" sz="2000" dirty="0">
                <a:hlinkClick r:id="rId10"/>
              </a:rPr>
              <a:t>http://nextgenbug.org/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3681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3DAE-F468-B547-A0CC-27356DF8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164" y="1077238"/>
            <a:ext cx="7269162" cy="726510"/>
          </a:xfrm>
        </p:spPr>
        <p:txBody>
          <a:bodyPr/>
          <a:lstStyle/>
          <a:p>
            <a:r>
              <a:rPr lang="en-US" dirty="0"/>
              <a:t>Resources: External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76C8-C101-C744-A2DD-56FB09840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164" y="2079320"/>
            <a:ext cx="7269162" cy="450936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Many institutions and societies run training courses, for example:</a:t>
            </a:r>
          </a:p>
          <a:p>
            <a:r>
              <a:rPr lang="en-US" sz="2000" dirty="0"/>
              <a:t>EMBL, </a:t>
            </a:r>
            <a:r>
              <a:rPr lang="en-GB" sz="2000" dirty="0">
                <a:hlinkClick r:id="rId2"/>
              </a:rPr>
              <a:t>https://www.embl.de/training/events/index.php</a:t>
            </a:r>
            <a:endParaRPr lang="en-GB" sz="2000" dirty="0"/>
          </a:p>
          <a:p>
            <a:r>
              <a:rPr lang="en-US" sz="2000" dirty="0"/>
              <a:t>Cold Spring Harbor, </a:t>
            </a:r>
            <a:r>
              <a:rPr lang="en-GB" sz="2000" dirty="0">
                <a:hlinkClick r:id="rId3"/>
              </a:rPr>
              <a:t>https://meetings.cshl.edu/courseshome.aspx</a:t>
            </a:r>
            <a:endParaRPr lang="en-GB" sz="2000" dirty="0"/>
          </a:p>
          <a:p>
            <a:r>
              <a:rPr lang="en-GB" sz="2000" dirty="0"/>
              <a:t>Woods Hole, </a:t>
            </a:r>
            <a:r>
              <a:rPr lang="en-GB" sz="2000" dirty="0">
                <a:hlinkClick r:id="rId4"/>
              </a:rPr>
              <a:t>https://www.mbl.edu/education/courses/</a:t>
            </a:r>
            <a:endParaRPr lang="en-US" sz="2000" dirty="0"/>
          </a:p>
          <a:p>
            <a:pPr marL="0" indent="0">
              <a:buNone/>
            </a:pPr>
            <a:r>
              <a:rPr lang="en-GB" sz="2000" dirty="0"/>
              <a:t>Your PhD programme may have funding. Most of these courses have bursaries that you can apply for.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For more courses:</a:t>
            </a:r>
          </a:p>
          <a:p>
            <a:r>
              <a:rPr lang="en-US" sz="2000" dirty="0"/>
              <a:t>look at the posters on the walls around your lab</a:t>
            </a:r>
          </a:p>
          <a:p>
            <a:r>
              <a:rPr lang="en-US" sz="2000" dirty="0"/>
              <a:t>ask for advice! </a:t>
            </a:r>
          </a:p>
          <a:p>
            <a:r>
              <a:rPr lang="en-US" sz="2000" dirty="0"/>
              <a:t>google “bioinformatics course”, etc.</a:t>
            </a:r>
            <a:endParaRPr lang="en-GB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4302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3DAE-F468-B547-A0CC-27356DF8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164" y="1077238"/>
            <a:ext cx="7269162" cy="726510"/>
          </a:xfrm>
        </p:spPr>
        <p:txBody>
          <a:bodyPr/>
          <a:lstStyle/>
          <a:p>
            <a:r>
              <a:rPr lang="en-US" dirty="0"/>
              <a:t>Resources: External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76C8-C101-C744-A2DD-56FB09840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164" y="2204580"/>
            <a:ext cx="7269162" cy="4321479"/>
          </a:xfrm>
        </p:spPr>
        <p:txBody>
          <a:bodyPr/>
          <a:lstStyle/>
          <a:p>
            <a:r>
              <a:rPr lang="en-US" sz="2400" dirty="0"/>
              <a:t>The Carpentries worldwide, </a:t>
            </a:r>
            <a:r>
              <a:rPr lang="en-GB" sz="2400" dirty="0">
                <a:hlinkClick r:id="rId2"/>
              </a:rPr>
              <a:t>https://carpentries.org/</a:t>
            </a:r>
            <a:endParaRPr lang="en-US" sz="2400" dirty="0"/>
          </a:p>
          <a:p>
            <a:r>
              <a:rPr lang="en-US" sz="2400" dirty="0"/>
              <a:t>Stack Overflow, </a:t>
            </a:r>
            <a:r>
              <a:rPr lang="en-GB" sz="2400" dirty="0">
                <a:hlinkClick r:id="rId3"/>
              </a:rPr>
              <a:t>https://stackoverflow.com/</a:t>
            </a:r>
            <a:endParaRPr lang="en-US" sz="2400" dirty="0"/>
          </a:p>
          <a:p>
            <a:r>
              <a:rPr lang="en-GB" sz="2400" dirty="0"/>
              <a:t>Your colleagues! (even on twitter, @</a:t>
            </a:r>
            <a:r>
              <a:rPr lang="en-GB" sz="2400" dirty="0" err="1"/>
              <a:t>ewjwallace</a:t>
            </a:r>
            <a:r>
              <a:rPr lang="en-GB" sz="2400" dirty="0"/>
              <a:t>)</a:t>
            </a:r>
          </a:p>
          <a:p>
            <a:r>
              <a:rPr lang="en-GB" sz="2400" dirty="0"/>
              <a:t>What are your favourite resources?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886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91EE-3BC5-6448-946A-968635A5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 in research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8F05F-671F-EB4C-A231-30C68003A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7269162" cy="3093994"/>
          </a:xfrm>
        </p:spPr>
        <p:txBody>
          <a:bodyPr/>
          <a:lstStyle/>
          <a:p>
            <a:r>
              <a:rPr lang="en-US" dirty="0"/>
              <a:t>You can lose your data.</a:t>
            </a:r>
          </a:p>
          <a:p>
            <a:r>
              <a:rPr lang="en-US" dirty="0"/>
              <a:t>...?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Please respond in the chat box.</a:t>
            </a:r>
          </a:p>
        </p:txBody>
      </p:sp>
    </p:spTree>
    <p:extLst>
      <p:ext uri="{BB962C8B-B14F-4D97-AF65-F5344CB8AC3E}">
        <p14:creationId xmlns:p14="http://schemas.microsoft.com/office/powerpoint/2010/main" val="2185406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18C1-D457-DD42-AABE-F5BBBE6E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session was: Good enough practices in research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DD80-4126-5A4B-8786-2C27CA1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7269162" cy="4321544"/>
          </a:xfrm>
        </p:spPr>
        <p:txBody>
          <a:bodyPr/>
          <a:lstStyle/>
          <a:p>
            <a:r>
              <a:rPr lang="en-GB" dirty="0"/>
              <a:t>A set of good computing practices that </a:t>
            </a:r>
            <a:r>
              <a:rPr lang="en-GB" b="1" dirty="0"/>
              <a:t>every</a:t>
            </a:r>
            <a:r>
              <a:rPr lang="en-GB" dirty="0"/>
              <a:t> researcher can adopt</a:t>
            </a:r>
          </a:p>
          <a:p>
            <a:r>
              <a:rPr lang="en-GB" dirty="0"/>
              <a:t>Practically, future you will</a:t>
            </a:r>
          </a:p>
          <a:p>
            <a:pPr lvl="1"/>
            <a:r>
              <a:rPr lang="en-GB" dirty="0"/>
              <a:t>curse current you (bad), or</a:t>
            </a:r>
          </a:p>
          <a:p>
            <a:pPr lvl="1"/>
            <a:r>
              <a:rPr lang="en-GB" dirty="0"/>
              <a:t>thank current you (better).</a:t>
            </a:r>
          </a:p>
          <a:p>
            <a:r>
              <a:rPr lang="en-GB" dirty="0"/>
              <a:t>Habits and practices that save you time in the future, and improve your work</a:t>
            </a:r>
          </a:p>
          <a:p>
            <a:r>
              <a:rPr lang="en-GB" dirty="0"/>
              <a:t>Focused on </a:t>
            </a:r>
            <a:r>
              <a:rPr lang="en-GB" b="1" dirty="0"/>
              <a:t>motivation</a:t>
            </a:r>
            <a:r>
              <a:rPr lang="en-GB" dirty="0"/>
              <a:t> and 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0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7449-15D7-9D44-822D-74D904B2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12" y="1027069"/>
            <a:ext cx="7738888" cy="54739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Data management</a:t>
            </a:r>
            <a:endParaRPr lang="en-GB" sz="2500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Software</a:t>
            </a:r>
            <a:endParaRPr lang="en-GB" sz="2500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Collaboration</a:t>
            </a:r>
            <a:endParaRPr lang="en-GB" sz="2500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Project organization</a:t>
            </a:r>
            <a:endParaRPr lang="en-GB" sz="2500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Keeping track of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Manuscripts (not covered today)</a:t>
            </a:r>
          </a:p>
          <a:p>
            <a:pPr marL="514350" indent="-514350">
              <a:buFont typeface="+mj-lt"/>
              <a:buAutoNum type="arabicPeriod"/>
            </a:pPr>
            <a:endParaRPr lang="en-GB" sz="2500" dirty="0"/>
          </a:p>
          <a:p>
            <a:pPr marL="0" indent="0">
              <a:buNone/>
            </a:pPr>
            <a:r>
              <a:rPr lang="en-GB" sz="2500" dirty="0"/>
              <a:t>Wilson et al., </a:t>
            </a:r>
            <a:r>
              <a:rPr lang="en-GB" sz="2500" dirty="0" err="1"/>
              <a:t>PLoS</a:t>
            </a:r>
            <a:r>
              <a:rPr lang="en-GB" sz="2500" dirty="0"/>
              <a:t> </a:t>
            </a:r>
            <a:r>
              <a:rPr lang="en-GB" sz="2500" dirty="0" err="1"/>
              <a:t>Comput</a:t>
            </a:r>
            <a:r>
              <a:rPr lang="en-GB" sz="2500" dirty="0"/>
              <a:t>. </a:t>
            </a:r>
            <a:r>
              <a:rPr lang="en-GB" sz="2500" dirty="0" err="1"/>
              <a:t>Biol</a:t>
            </a:r>
            <a:r>
              <a:rPr lang="en-GB" sz="2500" dirty="0"/>
              <a:t> 2017</a:t>
            </a:r>
            <a:br>
              <a:rPr lang="en-GB" sz="2800" dirty="0">
                <a:hlinkClick r:id="rId3"/>
              </a:rPr>
            </a:br>
            <a:r>
              <a:rPr lang="en-GB" sz="2800" dirty="0">
                <a:hlinkClick r:id="rId4"/>
              </a:rPr>
              <a:t>https://doi.org/10.1371/journal.pcbi.1005510</a:t>
            </a:r>
            <a:r>
              <a:rPr lang="en-GB" sz="2800" dirty="0"/>
              <a:t>  </a:t>
            </a:r>
            <a:endParaRPr lang="en-US" sz="2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ADF68-D237-0D4B-9D12-6AE1A8C1CE4D}"/>
              </a:ext>
            </a:extLst>
          </p:cNvPr>
          <p:cNvSpPr txBox="1">
            <a:spLocks/>
          </p:cNvSpPr>
          <p:nvPr/>
        </p:nvSpPr>
        <p:spPr>
          <a:xfrm>
            <a:off x="3783797" y="0"/>
            <a:ext cx="5360203" cy="92692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sz="2900" dirty="0"/>
              <a:t>Good enough practices in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3636659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46D6-7542-0A43-B7F4-D96F58D2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Please send feedback.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32E6-513C-CC49-BCBD-254A03E8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7269162" cy="4421752"/>
          </a:xfrm>
        </p:spPr>
        <p:txBody>
          <a:bodyPr/>
          <a:lstStyle/>
          <a:p>
            <a:r>
              <a:rPr lang="en-US" dirty="0" err="1"/>
              <a:t>Edward.Wallace@ed.ac.uk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ewallace.github.io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endParaRPr lang="en-GB" dirty="0"/>
          </a:p>
          <a:p>
            <a:pPr marL="0" indent="0">
              <a:buNone/>
            </a:pPr>
            <a:r>
              <a:rPr lang="en-GB" i="1" dirty="0"/>
              <a:t>When you lose your data, or stare, disgusted, at a horrible file, think of today.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586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91EE-3BC5-6448-946A-968635A5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right in research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8F05F-671F-EB4C-A231-30C68003A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7269162" cy="3093994"/>
          </a:xfrm>
        </p:spPr>
        <p:txBody>
          <a:bodyPr/>
          <a:lstStyle/>
          <a:p>
            <a:r>
              <a:rPr lang="en-US" dirty="0"/>
              <a:t>You can re-analyze your data in 1 year’s time and learn something important.</a:t>
            </a:r>
          </a:p>
          <a:p>
            <a:r>
              <a:rPr lang="en-US" dirty="0"/>
              <a:t>...?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Please respond in the chat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1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706A-6D22-0E49-B669-F58BCE9A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38" y="977900"/>
            <a:ext cx="7269162" cy="888413"/>
          </a:xfrm>
        </p:spPr>
        <p:txBody>
          <a:bodyPr/>
          <a:lstStyle/>
          <a:p>
            <a:r>
              <a:rPr lang="en-US" dirty="0"/>
              <a:t>Challenges in data-heavy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7F00-5C21-BA44-95BC-01AF91FB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1866313"/>
            <a:ext cx="7269162" cy="4309018"/>
          </a:xfrm>
        </p:spPr>
        <p:txBody>
          <a:bodyPr/>
          <a:lstStyle/>
          <a:p>
            <a:r>
              <a:rPr lang="en-US" dirty="0"/>
              <a:t>All your raw data are digital files</a:t>
            </a:r>
          </a:p>
          <a:p>
            <a:pPr lvl="1"/>
            <a:r>
              <a:rPr lang="en-US" dirty="0"/>
              <a:t>How do you manage them?</a:t>
            </a:r>
          </a:p>
          <a:p>
            <a:r>
              <a:rPr lang="en-US" dirty="0"/>
              <a:t>There are many tools to process data</a:t>
            </a:r>
          </a:p>
          <a:p>
            <a:pPr lvl="1"/>
            <a:r>
              <a:rPr lang="en-US" dirty="0"/>
              <a:t>Too much choice, many bad choices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3"/>
              </a:rPr>
              <a:t>Excel changes gene names</a:t>
            </a:r>
            <a:r>
              <a:rPr lang="en-US" dirty="0"/>
              <a:t>, and </a:t>
            </a:r>
            <a:r>
              <a:rPr lang="en-US" dirty="0">
                <a:hlinkClick r:id="rId4"/>
              </a:rPr>
              <a:t>loses COVID test results</a:t>
            </a:r>
            <a:r>
              <a:rPr lang="en-US" dirty="0"/>
              <a:t>...</a:t>
            </a:r>
          </a:p>
          <a:p>
            <a:r>
              <a:rPr lang="en-US" dirty="0"/>
              <a:t>There are more steps to understand</a:t>
            </a:r>
          </a:p>
          <a:p>
            <a:pPr lvl="1"/>
            <a:r>
              <a:rPr lang="en-US" dirty="0"/>
              <a:t>Where do you even start?</a:t>
            </a:r>
          </a:p>
        </p:txBody>
      </p:sp>
    </p:spTree>
    <p:extLst>
      <p:ext uri="{BB962C8B-B14F-4D97-AF65-F5344CB8AC3E}">
        <p14:creationId xmlns:p14="http://schemas.microsoft.com/office/powerpoint/2010/main" val="123363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706A-6D22-0E49-B669-F58BCE9A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38" y="977900"/>
            <a:ext cx="7269162" cy="888413"/>
          </a:xfrm>
        </p:spPr>
        <p:txBody>
          <a:bodyPr/>
          <a:lstStyle/>
          <a:p>
            <a:r>
              <a:rPr lang="en-US" dirty="0"/>
              <a:t>Good news!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7F00-5C21-BA44-95BC-01AF91FB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1866313"/>
            <a:ext cx="7269162" cy="4309018"/>
          </a:xfrm>
        </p:spPr>
        <p:txBody>
          <a:bodyPr/>
          <a:lstStyle/>
          <a:p>
            <a:r>
              <a:rPr lang="en-US" dirty="0"/>
              <a:t>Your problems are not unique</a:t>
            </a:r>
          </a:p>
          <a:p>
            <a:r>
              <a:rPr lang="en-US" dirty="0"/>
              <a:t>Smart people have thought about good practices and created good tools</a:t>
            </a:r>
          </a:p>
          <a:p>
            <a:r>
              <a:rPr lang="en-US" dirty="0"/>
              <a:t>You don’t have to reinvent them</a:t>
            </a:r>
          </a:p>
          <a:p>
            <a:r>
              <a:rPr lang="en-US" dirty="0"/>
              <a:t>You </a:t>
            </a:r>
            <a:r>
              <a:rPr lang="en-US" i="1" dirty="0"/>
              <a:t>can</a:t>
            </a:r>
            <a:r>
              <a:rPr lang="en-US" dirty="0"/>
              <a:t> learn them</a:t>
            </a:r>
          </a:p>
          <a:p>
            <a:r>
              <a:rPr lang="en-US" dirty="0"/>
              <a:t>This is an ongoing process through your career</a:t>
            </a:r>
          </a:p>
        </p:txBody>
      </p:sp>
    </p:spTree>
    <p:extLst>
      <p:ext uri="{BB962C8B-B14F-4D97-AF65-F5344CB8AC3E}">
        <p14:creationId xmlns:p14="http://schemas.microsoft.com/office/powerpoint/2010/main" val="376011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18C1-D457-DD42-AABE-F5BBBE6E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session: Good enough practices in research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DD80-4126-5A4B-8786-2C27CA19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set of good computing practices that </a:t>
            </a:r>
            <a:r>
              <a:rPr lang="en-GB" b="1" dirty="0"/>
              <a:t>every</a:t>
            </a:r>
            <a:r>
              <a:rPr lang="en-GB" dirty="0"/>
              <a:t> researcher can adopt</a:t>
            </a:r>
          </a:p>
          <a:p>
            <a:r>
              <a:rPr lang="en-GB" dirty="0"/>
              <a:t>Practically, future you will</a:t>
            </a:r>
          </a:p>
          <a:p>
            <a:pPr lvl="1"/>
            <a:r>
              <a:rPr lang="en-GB" dirty="0"/>
              <a:t>curse current you (bad), or</a:t>
            </a:r>
          </a:p>
          <a:p>
            <a:pPr lvl="1"/>
            <a:r>
              <a:rPr lang="en-GB" dirty="0"/>
              <a:t>thank current you (better).</a:t>
            </a:r>
          </a:p>
          <a:p>
            <a:r>
              <a:rPr lang="en-GB" dirty="0"/>
              <a:t>Habits and practices that save you time in the future, and improve your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7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7449-15D7-9D44-822D-74D904B2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12" y="1027069"/>
            <a:ext cx="7738888" cy="54739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Data management</a:t>
            </a:r>
            <a:endParaRPr lang="en-GB" sz="2500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Software</a:t>
            </a:r>
            <a:endParaRPr lang="en-GB" sz="2500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Collaboration</a:t>
            </a:r>
            <a:endParaRPr lang="en-GB" sz="2500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Project organization</a:t>
            </a:r>
            <a:endParaRPr lang="en-GB" sz="2500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Keeping track of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Manuscripts</a:t>
            </a:r>
          </a:p>
          <a:p>
            <a:pPr marL="514350" indent="-514350">
              <a:buFont typeface="+mj-lt"/>
              <a:buAutoNum type="arabicPeriod"/>
            </a:pPr>
            <a:endParaRPr lang="en-GB" sz="2500" dirty="0"/>
          </a:p>
          <a:p>
            <a:pPr marL="0" indent="0">
              <a:buNone/>
            </a:pPr>
            <a:r>
              <a:rPr lang="en-GB" sz="2500" dirty="0"/>
              <a:t>Wilson et al., </a:t>
            </a:r>
            <a:r>
              <a:rPr lang="en-GB" sz="2500" dirty="0" err="1"/>
              <a:t>PLoS</a:t>
            </a:r>
            <a:r>
              <a:rPr lang="en-GB" sz="2500" dirty="0"/>
              <a:t> </a:t>
            </a:r>
            <a:r>
              <a:rPr lang="en-GB" sz="2500" dirty="0" err="1"/>
              <a:t>Comput</a:t>
            </a:r>
            <a:r>
              <a:rPr lang="en-GB" sz="2500" dirty="0"/>
              <a:t>. </a:t>
            </a:r>
            <a:r>
              <a:rPr lang="en-GB" sz="2500" dirty="0" err="1"/>
              <a:t>Biol</a:t>
            </a:r>
            <a:r>
              <a:rPr lang="en-GB" sz="2500" dirty="0"/>
              <a:t> 2017</a:t>
            </a:r>
            <a:br>
              <a:rPr lang="en-GB" sz="2800" dirty="0">
                <a:hlinkClick r:id="rId3"/>
              </a:rPr>
            </a:br>
            <a:r>
              <a:rPr lang="en-GB" sz="2800" dirty="0">
                <a:hlinkClick r:id="rId4"/>
              </a:rPr>
              <a:t>https://doi.org/10.1371/journal.pcbi.1005510</a:t>
            </a:r>
            <a:r>
              <a:rPr lang="en-GB" sz="2800" dirty="0"/>
              <a:t>  </a:t>
            </a:r>
            <a:endParaRPr lang="en-US" sz="2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ADF68-D237-0D4B-9D12-6AE1A8C1CE4D}"/>
              </a:ext>
            </a:extLst>
          </p:cNvPr>
          <p:cNvSpPr txBox="1">
            <a:spLocks/>
          </p:cNvSpPr>
          <p:nvPr/>
        </p:nvSpPr>
        <p:spPr>
          <a:xfrm>
            <a:off x="3783797" y="0"/>
            <a:ext cx="5360203" cy="92692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sz="2900" dirty="0"/>
              <a:t>Good enough practices in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21529583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2184</TotalTime>
  <Words>2599</Words>
  <Application>Microsoft Office PowerPoint</Application>
  <PresentationFormat>On-screen Show (4:3)</PresentationFormat>
  <Paragraphs>283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pres6</vt:lpstr>
      <vt:lpstr>Good enough practices in research computing How to not lose your stuff, and generally be more efficient </vt:lpstr>
      <vt:lpstr>Who am I and why do I care?</vt:lpstr>
      <vt:lpstr>PowerPoint Presentation</vt:lpstr>
      <vt:lpstr>What can go wrong in research computing?</vt:lpstr>
      <vt:lpstr>What can go right in research computing?</vt:lpstr>
      <vt:lpstr>Challenges in data-heavy biology</vt:lpstr>
      <vt:lpstr>Good news!</vt:lpstr>
      <vt:lpstr>Today’s session: Good enough practices in research computing</vt:lpstr>
      <vt:lpstr>PowerPoint Presentation</vt:lpstr>
      <vt:lpstr>Data management problems</vt:lpstr>
      <vt:lpstr>Data management problems</vt:lpstr>
      <vt:lpstr>PowerPoint Presentation</vt:lpstr>
      <vt:lpstr>What is a DOI???</vt:lpstr>
      <vt:lpstr>What your future self may think...</vt:lpstr>
      <vt:lpstr>What is Research Software?</vt:lpstr>
      <vt:lpstr>Software problems</vt:lpstr>
      <vt:lpstr>PowerPoint Presentation</vt:lpstr>
      <vt:lpstr>Collaboration problems</vt:lpstr>
      <vt:lpstr>PowerPoint Presentation</vt:lpstr>
      <vt:lpstr>What is a licence?</vt:lpstr>
      <vt:lpstr>README.txt</vt:lpstr>
      <vt:lpstr>Project organisation problems</vt:lpstr>
      <vt:lpstr>PowerPoint Presentation</vt:lpstr>
      <vt:lpstr>Some helpful organisation tools</vt:lpstr>
      <vt:lpstr>PowerPoint Presentation</vt:lpstr>
      <vt:lpstr>Problems with change</vt:lpstr>
      <vt:lpstr>PowerPoint Presentation</vt:lpstr>
      <vt:lpstr>Version control software, e.g. git</vt:lpstr>
      <vt:lpstr>Some git resources</vt:lpstr>
      <vt:lpstr>Some closing thoughts</vt:lpstr>
      <vt:lpstr>Open practices are good practices</vt:lpstr>
      <vt:lpstr>Open practices: Data Sharing from Funders and others...</vt:lpstr>
      <vt:lpstr>Research is changing: “papers” aren’t paper any more</vt:lpstr>
      <vt:lpstr>Places to share Data, with DOIs</vt:lpstr>
      <vt:lpstr>Resources: PLoS Computational Biology</vt:lpstr>
      <vt:lpstr>PowerPoint Presentation</vt:lpstr>
      <vt:lpstr>Resources in Edinburgh</vt:lpstr>
      <vt:lpstr>Resources: External Training</vt:lpstr>
      <vt:lpstr>Resources: External sites</vt:lpstr>
      <vt:lpstr>Today’s session was: Good enough practices in research computing</vt:lpstr>
      <vt:lpstr>PowerPoint Presentation</vt:lpstr>
      <vt:lpstr>Thank you! Please send feedback.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ZIELINSKI Tomasz</cp:lastModifiedBy>
  <cp:revision>133</cp:revision>
  <dcterms:created xsi:type="dcterms:W3CDTF">2012-04-25T15:10:26Z</dcterms:created>
  <dcterms:modified xsi:type="dcterms:W3CDTF">2021-02-17T16:24:13Z</dcterms:modified>
</cp:coreProperties>
</file>