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1a07389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1a07389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1a073897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1a073897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1a302512f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1a302512f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1a302512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1a30251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1a302512f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1a302512f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1a1dfeef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1a1dfeef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1a073897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1a073897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1a0738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1a07389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problem started when we ran an intro to HPC carpentries workshop and discovered that people didn’t register logins beforehand, the login node became unavailable during the workshop and the Internet also decided to play up. Hence the idea of a self-contained mini-HPC using readily available hardware such as Raspberry Pis, over which instructors have full control, it is portable, inexpensive and actually give learners an idea of what an HPC looks like in real life. You can also create your own contained network so that instructors and learners do not need access to the Internet. All this was in my head and what was documented needed my head to interpret it.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a302512f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a302512f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1a073897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1a073897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1a073897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1a073897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1a302512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1a302512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1a302512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1a302512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1a302512f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1a302512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1a302512f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1a302512f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github.com/carpentriesoffline/CW24_Build_miniHPC" TargetMode="External"/><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github.com/carpentriesoffline/CW24_Build_miniHPC" TargetMode="External"/><Relationship Id="rId5" Type="http://schemas.openxmlformats.org/officeDocument/2006/relationships/hyperlink" Target="https://github.com/carpentriesoffline/pxe-boo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hyperlink" Target="https://github.com/carpentriesoffline/CW24_Build_miniHPC" TargetMode="External"/><Relationship Id="rId5" Type="http://schemas.openxmlformats.org/officeDocument/2006/relationships/hyperlink" Target="https://github.com/carpentriesoffline/pxe-boot" TargetMode="External"/><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Building a miniHPC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a:t>Team: </a:t>
            </a:r>
            <a:r>
              <a:rPr b="1" lang="en-GB"/>
              <a:t>Jannetta Steyn</a:t>
            </a:r>
            <a:r>
              <a:rPr lang="en-GB"/>
              <a:t>, </a:t>
            </a:r>
            <a:r>
              <a:rPr lang="en-GB"/>
              <a:t>Bryn Noel Ubald, Andrew Walker, </a:t>
            </a:r>
            <a:br>
              <a:rPr lang="en-GB"/>
            </a:br>
            <a:r>
              <a:rPr lang="en-GB"/>
              <a:t>Loïc Lannelongue, Colin Sauze, Raniere Silva</a:t>
            </a:r>
            <a:r>
              <a:rPr lang="en-GB"/>
              <a:t>, Mario Antonioletti</a:t>
            </a:r>
            <a:endParaRPr/>
          </a:p>
        </p:txBody>
      </p:sp>
      <p:pic>
        <p:nvPicPr>
          <p:cNvPr id="56" name="Google Shape;56;p13"/>
          <p:cNvPicPr preferRelativeResize="0"/>
          <p:nvPr/>
        </p:nvPicPr>
        <p:blipFill>
          <a:blip r:embed="rId3">
            <a:alphaModFix/>
          </a:blip>
          <a:stretch>
            <a:fillRect/>
          </a:stretch>
        </p:blipFill>
        <p:spPr>
          <a:xfrm>
            <a:off x="7031628" y="-1"/>
            <a:ext cx="2047472" cy="2052600"/>
          </a:xfrm>
          <a:prstGeom prst="rect">
            <a:avLst/>
          </a:prstGeom>
          <a:noFill/>
          <a:ln>
            <a:noFill/>
          </a:ln>
        </p:spPr>
      </p:pic>
      <p:sp>
        <p:nvSpPr>
          <p:cNvPr id="57" name="Google Shape;57;p13"/>
          <p:cNvSpPr txBox="1"/>
          <p:nvPr/>
        </p:nvSpPr>
        <p:spPr>
          <a:xfrm>
            <a:off x="75" y="3972425"/>
            <a:ext cx="9144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u="sng">
                <a:solidFill>
                  <a:schemeClr val="hlink"/>
                </a:solidFill>
                <a:hlinkClick r:id="rId4"/>
              </a:rPr>
              <a:t>https://github.com/carpentriesoffline/CW24_Build_miniHPC</a:t>
            </a:r>
            <a:endParaRPr sz="1600">
              <a:solidFill>
                <a:schemeClr val="dk1"/>
              </a:solidFill>
            </a:endParaRPr>
          </a:p>
          <a:p>
            <a:pPr indent="0" lvl="0" marL="0" rtl="0" algn="ctr">
              <a:spcBef>
                <a:spcPts val="0"/>
              </a:spcBef>
              <a:spcAft>
                <a:spcPts val="0"/>
              </a:spcAft>
              <a:buNone/>
            </a:pPr>
            <a:r>
              <a:rPr lang="en-GB" sz="1600">
                <a:solidFill>
                  <a:schemeClr val="dk1"/>
                </a:solidFill>
              </a:rPr>
              <a:t>https://github.com/carpentriesoffline/pxe-boot</a:t>
            </a:r>
            <a:endParaRPr sz="1600">
              <a:solidFill>
                <a:schemeClr val="dk1"/>
              </a:solidFill>
            </a:endParaRPr>
          </a:p>
        </p:txBody>
      </p:sp>
      <p:pic>
        <p:nvPicPr>
          <p:cNvPr id="58" name="Google Shape;58;p13"/>
          <p:cNvPicPr preferRelativeResize="0"/>
          <p:nvPr/>
        </p:nvPicPr>
        <p:blipFill>
          <a:blip r:embed="rId5">
            <a:alphaModFix/>
          </a:blip>
          <a:stretch>
            <a:fillRect/>
          </a:stretch>
        </p:blipFill>
        <p:spPr>
          <a:xfrm>
            <a:off x="56050" y="51024"/>
            <a:ext cx="1691175" cy="170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approach</a:t>
            </a:r>
            <a:endParaRPr/>
          </a:p>
        </p:txBody>
      </p:sp>
      <p:sp>
        <p:nvSpPr>
          <p:cNvPr id="149" name="Google Shape;149;p22"/>
          <p:cNvSpPr txBox="1"/>
          <p:nvPr/>
        </p:nvSpPr>
        <p:spPr>
          <a:xfrm>
            <a:off x="1154875" y="3421925"/>
            <a:ext cx="168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What worked?</a:t>
            </a:r>
            <a:endParaRPr sz="1800">
              <a:solidFill>
                <a:schemeClr val="dk1"/>
              </a:solidFill>
            </a:endParaRPr>
          </a:p>
        </p:txBody>
      </p:sp>
      <p:sp>
        <p:nvSpPr>
          <p:cNvPr id="150" name="Google Shape;150;p22"/>
          <p:cNvSpPr txBox="1"/>
          <p:nvPr/>
        </p:nvSpPr>
        <p:spPr>
          <a:xfrm>
            <a:off x="5592600" y="3421925"/>
            <a:ext cx="206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What didn’t work?</a:t>
            </a:r>
            <a:endParaRPr sz="1800">
              <a:solidFill>
                <a:schemeClr val="dk1"/>
              </a:solidFill>
            </a:endParaRPr>
          </a:p>
        </p:txBody>
      </p:sp>
      <p:sp>
        <p:nvSpPr>
          <p:cNvPr id="151" name="Google Shape;151;p22"/>
          <p:cNvSpPr txBox="1"/>
          <p:nvPr>
            <p:ph idx="1" type="body"/>
          </p:nvPr>
        </p:nvSpPr>
        <p:spPr>
          <a:xfrm>
            <a:off x="311700" y="1017725"/>
            <a:ext cx="8520600" cy="2404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GB">
                <a:solidFill>
                  <a:schemeClr val="dk1"/>
                </a:solidFill>
              </a:rPr>
              <a:t>Build documentation in a new repository, with pull requests against upstream repos as needed</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Main documentation inside new </a:t>
            </a:r>
            <a:r>
              <a:rPr lang="en-GB">
                <a:solidFill>
                  <a:schemeClr val="dk1"/>
                </a:solidFill>
              </a:rPr>
              <a:t>repository inside </a:t>
            </a:r>
            <a:r>
              <a:rPr lang="en-GB">
                <a:solidFill>
                  <a:schemeClr val="dk1"/>
                </a:solidFill>
              </a:rPr>
              <a:t>carpentriesoffline GitHub organisation, we all have access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New Git repository for pxeboot creation script </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Changes to green </a:t>
            </a:r>
            <a:r>
              <a:rPr lang="en-GB">
                <a:solidFill>
                  <a:schemeClr val="dk1"/>
                </a:solidFill>
              </a:rPr>
              <a:t>algorithms</a:t>
            </a:r>
            <a:r>
              <a:rPr lang="en-GB">
                <a:solidFill>
                  <a:schemeClr val="dk1"/>
                </a:solidFill>
              </a:rPr>
              <a:t> project (added Pi as a hardware choice)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Worked in parallel with regular catch up discussions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Agreed licence, contributor code of conduct and approach to collaborating up front</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One team “led the way”, others tested and cleaned the process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Added other tools as we went</a:t>
            </a:r>
            <a:endParaRPr>
              <a:solidFill>
                <a:schemeClr val="dk1"/>
              </a:solidFill>
            </a:endParaRPr>
          </a:p>
        </p:txBody>
      </p:sp>
      <p:sp>
        <p:nvSpPr>
          <p:cNvPr id="152" name="Google Shape;152;p22"/>
          <p:cNvSpPr txBox="1"/>
          <p:nvPr/>
        </p:nvSpPr>
        <p:spPr>
          <a:xfrm>
            <a:off x="4662150" y="3926400"/>
            <a:ext cx="3924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GB">
                <a:solidFill>
                  <a:schemeClr val="dk1"/>
                </a:solidFill>
              </a:rPr>
              <a:t>Cluster not ready to go at start, more development than expected needed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In room networking issues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Reduced scope as we went</a:t>
            </a:r>
            <a:endParaRPr>
              <a:solidFill>
                <a:schemeClr val="dk1"/>
              </a:solidFill>
            </a:endParaRPr>
          </a:p>
        </p:txBody>
      </p:sp>
      <p:sp>
        <p:nvSpPr>
          <p:cNvPr id="153" name="Google Shape;153;p22"/>
          <p:cNvSpPr txBox="1"/>
          <p:nvPr/>
        </p:nvSpPr>
        <p:spPr>
          <a:xfrm>
            <a:off x="311700" y="3883625"/>
            <a:ext cx="3571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GB">
                <a:solidFill>
                  <a:schemeClr val="dk1"/>
                </a:solidFill>
              </a:rPr>
              <a:t>Parallel pipeline to documentation creation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Scripting as we wrote and tested the instructions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Where next?</a:t>
            </a:r>
            <a:endParaRPr/>
          </a:p>
        </p:txBody>
      </p:sp>
      <p:sp>
        <p:nvSpPr>
          <p:cNvPr id="159" name="Google Shape;15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Get Sadie to test the configuration instructions for us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Adapt the Carpentry HPC Intro lesson to incorporate changes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Use the instruction with CATS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CATS is the </a:t>
            </a:r>
            <a:r>
              <a:rPr lang="en-GB">
                <a:solidFill>
                  <a:schemeClr val="dk1"/>
                </a:solidFill>
              </a:rPr>
              <a:t>Climate</a:t>
            </a:r>
            <a:r>
              <a:rPr lang="en-GB">
                <a:solidFill>
                  <a:schemeClr val="dk1"/>
                </a:solidFill>
              </a:rPr>
              <a:t> Aware Task Scheduler, winner of last year’s CW hackday and is being used to time shift when HPC jobs are run to when electricity is cleanest.</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Publicise to the WORLD</a:t>
            </a:r>
            <a:endParaRPr>
              <a:solidFill>
                <a:schemeClr val="dk1"/>
              </a:solidFill>
            </a:endParaRPr>
          </a:p>
        </p:txBody>
      </p:sp>
      <p:sp>
        <p:nvSpPr>
          <p:cNvPr id="160" name="Google Shape;160;p23"/>
          <p:cNvSpPr txBox="1"/>
          <p:nvPr/>
        </p:nvSpPr>
        <p:spPr>
          <a:xfrm>
            <a:off x="1098750" y="3473300"/>
            <a:ext cx="6946500" cy="7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C9DAF8"/>
                </a:solidFill>
              </a:rPr>
              <a:t>Enable sustainable, reproducible, low-resource and green HPC training applications for the whole community</a:t>
            </a:r>
            <a:endParaRPr b="1" sz="1800">
              <a:solidFill>
                <a:srgbClr val="C9DAF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Where next?</a:t>
            </a:r>
            <a:endParaRPr/>
          </a:p>
        </p:txBody>
      </p:sp>
      <p:sp>
        <p:nvSpPr>
          <p:cNvPr id="166" name="Google Shape;166;p24"/>
          <p:cNvSpPr txBox="1"/>
          <p:nvPr>
            <p:ph idx="1" type="body"/>
          </p:nvPr>
        </p:nvSpPr>
        <p:spPr>
          <a:xfrm>
            <a:off x="311700" y="1152475"/>
            <a:ext cx="8520600" cy="157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Roll out and advertise new documentation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Finish testing of installation roadmap by different audiences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Adapt the Carpentry HPC Intro lesson to incorporate changes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Publicise to the WORLD</a:t>
            </a:r>
            <a:endParaRPr>
              <a:solidFill>
                <a:schemeClr val="dk1"/>
              </a:solidFill>
            </a:endParaRPr>
          </a:p>
        </p:txBody>
      </p:sp>
      <p:sp>
        <p:nvSpPr>
          <p:cNvPr id="167" name="Google Shape;167;p24"/>
          <p:cNvSpPr txBox="1"/>
          <p:nvPr/>
        </p:nvSpPr>
        <p:spPr>
          <a:xfrm>
            <a:off x="1098750" y="2723575"/>
            <a:ext cx="6946500" cy="7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C9DAF8"/>
                </a:solidFill>
              </a:rPr>
              <a:t>Enable sustainable, reproducible, low-resource and green HPC training applications for the whole community</a:t>
            </a:r>
            <a:endParaRPr b="1" sz="1800">
              <a:solidFill>
                <a:srgbClr val="C9DAF8"/>
              </a:solidFill>
            </a:endParaRPr>
          </a:p>
        </p:txBody>
      </p:sp>
      <p:sp>
        <p:nvSpPr>
          <p:cNvPr id="168" name="Google Shape;168;p24"/>
          <p:cNvSpPr txBox="1"/>
          <p:nvPr/>
        </p:nvSpPr>
        <p:spPr>
          <a:xfrm>
            <a:off x="311700" y="3701025"/>
            <a:ext cx="8400000" cy="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rPr>
              <a:t>Deploy (and test) on Sadie’s HPC for CATS </a:t>
            </a:r>
            <a:endParaRPr sz="1800">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CATS is the Climate Aware Task Scheduler, winner of last year’s CW hackday and is being used to time shift when HPC jobs are run to when electricity is cleanest.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91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cases: Environmentally Sustainable HPC training in the classroom</a:t>
            </a:r>
            <a:endParaRPr/>
          </a:p>
        </p:txBody>
      </p:sp>
      <p:sp>
        <p:nvSpPr>
          <p:cNvPr id="174" name="Google Shape;174;p25"/>
          <p:cNvSpPr txBox="1"/>
          <p:nvPr>
            <p:ph idx="1" type="body"/>
          </p:nvPr>
        </p:nvSpPr>
        <p:spPr>
          <a:xfrm>
            <a:off x="311700" y="1539675"/>
            <a:ext cx="8520600" cy="302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rgbClr val="F4CCCC"/>
                </a:solidFill>
              </a:rPr>
              <a:t>The issue:</a:t>
            </a:r>
            <a:r>
              <a:rPr lang="en-GB">
                <a:solidFill>
                  <a:schemeClr val="dk1"/>
                </a:solidFill>
              </a:rPr>
              <a:t> overkill use of dozens of GPUs in the classroom</a:t>
            </a:r>
            <a:endParaRPr>
              <a:solidFill>
                <a:schemeClr val="dk1"/>
              </a:solidFill>
            </a:endParaRPr>
          </a:p>
          <a:p>
            <a:pPr indent="-342900" lvl="0" marL="457200" rtl="0" algn="l">
              <a:spcBef>
                <a:spcPts val="1000"/>
              </a:spcBef>
              <a:spcAft>
                <a:spcPts val="0"/>
              </a:spcAft>
              <a:buClr>
                <a:schemeClr val="dk1"/>
              </a:buClr>
              <a:buSzPts val="1800"/>
              <a:buChar char="●"/>
            </a:pPr>
            <a:r>
              <a:rPr lang="en-GB">
                <a:solidFill>
                  <a:srgbClr val="D9EAD3"/>
                </a:solidFill>
              </a:rPr>
              <a:t>A more sensible alternative:</a:t>
            </a:r>
            <a:r>
              <a:rPr lang="en-GB">
                <a:solidFill>
                  <a:schemeClr val="dk1"/>
                </a:solidFill>
              </a:rPr>
              <a:t> </a:t>
            </a:r>
            <a:r>
              <a:rPr b="1" lang="en-GB">
                <a:solidFill>
                  <a:schemeClr val="dk1"/>
                </a:solidFill>
              </a:rPr>
              <a:t>a shared physical mini-HPC</a:t>
            </a:r>
            <a:r>
              <a:rPr lang="en-GB">
                <a:solidFill>
                  <a:schemeClr val="dk1"/>
                </a:solidFill>
              </a:rPr>
              <a:t> </a:t>
            </a:r>
            <a:endParaRPr>
              <a:solidFill>
                <a:schemeClr val="dk1"/>
              </a:solidFill>
            </a:endParaRPr>
          </a:p>
          <a:p>
            <a:pPr indent="-317500" lvl="1" marL="914400" rtl="0" algn="l">
              <a:spcBef>
                <a:spcPts val="1000"/>
              </a:spcBef>
              <a:spcAft>
                <a:spcPts val="0"/>
              </a:spcAft>
              <a:buClr>
                <a:schemeClr val="dk1"/>
              </a:buClr>
              <a:buSzPts val="1400"/>
              <a:buChar char="○"/>
            </a:pPr>
            <a:r>
              <a:rPr lang="en-GB">
                <a:solidFill>
                  <a:schemeClr val="dk1"/>
                </a:solidFill>
              </a:rPr>
              <a:t>Energy-efficient (</a:t>
            </a:r>
            <a:r>
              <a:rPr lang="en-GB">
                <a:solidFill>
                  <a:srgbClr val="D9EAD3"/>
                </a:solidFill>
              </a:rPr>
              <a:t>6 times less</a:t>
            </a:r>
            <a:r>
              <a:rPr lang="en-GB">
                <a:solidFill>
                  <a:schemeClr val="dk1"/>
                </a:solidFill>
              </a:rPr>
              <a:t> than a Xeon Gold core, </a:t>
            </a:r>
            <a:r>
              <a:rPr lang="en-GB">
                <a:solidFill>
                  <a:srgbClr val="D9EAD3"/>
                </a:solidFill>
              </a:rPr>
              <a:t>150 times less</a:t>
            </a:r>
            <a:r>
              <a:rPr lang="en-GB">
                <a:solidFill>
                  <a:schemeClr val="dk1"/>
                </a:solidFill>
              </a:rPr>
              <a:t> than a NVIDIA GPU)</a:t>
            </a:r>
            <a:endParaRPr>
              <a:solidFill>
                <a:schemeClr val="dk1"/>
              </a:solidFill>
            </a:endParaRPr>
          </a:p>
          <a:p>
            <a:pPr indent="-317500" lvl="1" marL="914400" rtl="0" algn="l">
              <a:spcBef>
                <a:spcPts val="1000"/>
              </a:spcBef>
              <a:spcAft>
                <a:spcPts val="0"/>
              </a:spcAft>
              <a:buClr>
                <a:schemeClr val="dk1"/>
              </a:buClr>
              <a:buSzPts val="1400"/>
              <a:buChar char="○"/>
            </a:pPr>
            <a:r>
              <a:rPr lang="en-GB">
                <a:solidFill>
                  <a:schemeClr val="dk1"/>
                </a:solidFill>
              </a:rPr>
              <a:t>Users can better relate to computing resources: both embodied and use-stage environmental impacts</a:t>
            </a:r>
            <a:endParaRPr>
              <a:solidFill>
                <a:schemeClr val="dk1"/>
              </a:solidFill>
            </a:endParaRPr>
          </a:p>
          <a:p>
            <a:pPr indent="-317500" lvl="1" marL="914400" rtl="0" algn="l">
              <a:spcBef>
                <a:spcPts val="1000"/>
              </a:spcBef>
              <a:spcAft>
                <a:spcPts val="0"/>
              </a:spcAft>
              <a:buClr>
                <a:schemeClr val="dk1"/>
              </a:buClr>
              <a:buSzPts val="1400"/>
              <a:buChar char="○"/>
            </a:pPr>
            <a:r>
              <a:rPr lang="en-GB">
                <a:solidFill>
                  <a:schemeClr val="dk1"/>
                </a:solidFill>
              </a:rPr>
              <a:t>Discuss the concept of shared resource, and the limitations</a:t>
            </a:r>
            <a:endParaRPr>
              <a:solidFill>
                <a:schemeClr val="dk1"/>
              </a:solidFill>
            </a:endParaRPr>
          </a:p>
          <a:p>
            <a:pPr indent="-342900" lvl="0" marL="457200" rtl="0" algn="l">
              <a:spcBef>
                <a:spcPts val="1000"/>
              </a:spcBef>
              <a:spcAft>
                <a:spcPts val="1000"/>
              </a:spcAft>
              <a:buClr>
                <a:schemeClr val="dk1"/>
              </a:buClr>
              <a:buSzPts val="1800"/>
              <a:buChar char="●"/>
            </a:pPr>
            <a:r>
              <a:rPr lang="en-GB">
                <a:solidFill>
                  <a:schemeClr val="dk1"/>
                </a:solidFill>
              </a:rPr>
              <a:t>Raspberry Pi 4 now in Green Algorithms calculator!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pic>
        <p:nvPicPr>
          <p:cNvPr id="179" name="Google Shape;179;p26"/>
          <p:cNvPicPr preferRelativeResize="0"/>
          <p:nvPr/>
        </p:nvPicPr>
        <p:blipFill>
          <a:blip r:embed="rId3">
            <a:alphaModFix/>
          </a:blip>
          <a:stretch>
            <a:fillRect/>
          </a:stretch>
        </p:blipFill>
        <p:spPr>
          <a:xfrm>
            <a:off x="236375" y="193374"/>
            <a:ext cx="1691175" cy="1709175"/>
          </a:xfrm>
          <a:prstGeom prst="rect">
            <a:avLst/>
          </a:prstGeom>
          <a:noFill/>
          <a:ln>
            <a:noFill/>
          </a:ln>
        </p:spPr>
      </p:pic>
      <p:sp>
        <p:nvSpPr>
          <p:cNvPr id="180" name="Google Shape;180;p26"/>
          <p:cNvSpPr txBox="1"/>
          <p:nvPr/>
        </p:nvSpPr>
        <p:spPr>
          <a:xfrm>
            <a:off x="0" y="2110050"/>
            <a:ext cx="9144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u="sng">
                <a:solidFill>
                  <a:schemeClr val="hlink"/>
                </a:solidFill>
                <a:hlinkClick r:id="rId4"/>
              </a:rPr>
              <a:t>https://github.com/carpentriesoffline/CW24_Build_miniHPC</a:t>
            </a:r>
            <a:endParaRPr sz="1600">
              <a:solidFill>
                <a:schemeClr val="dk1"/>
              </a:solidFill>
            </a:endParaRPr>
          </a:p>
          <a:p>
            <a:pPr indent="0" lvl="0" marL="0" rtl="0" algn="ctr">
              <a:spcBef>
                <a:spcPts val="0"/>
              </a:spcBef>
              <a:spcAft>
                <a:spcPts val="0"/>
              </a:spcAft>
              <a:buNone/>
            </a:pPr>
            <a:r>
              <a:t/>
            </a:r>
            <a:endParaRPr sz="1600">
              <a:solidFill>
                <a:schemeClr val="dk1"/>
              </a:solidFill>
            </a:endParaRPr>
          </a:p>
          <a:p>
            <a:pPr indent="0" lvl="0" marL="0" rtl="0" algn="ctr">
              <a:spcBef>
                <a:spcPts val="0"/>
              </a:spcBef>
              <a:spcAft>
                <a:spcPts val="0"/>
              </a:spcAft>
              <a:buNone/>
            </a:pPr>
            <a:r>
              <a:rPr lang="en-GB" sz="1600" u="sng">
                <a:solidFill>
                  <a:schemeClr val="hlink"/>
                </a:solidFill>
                <a:hlinkClick r:id="rId5"/>
              </a:rPr>
              <a:t>https://github.com/carpentriesoffline/pxe-boot</a:t>
            </a:r>
            <a:r>
              <a:rPr lang="en-GB" sz="1600">
                <a:solidFill>
                  <a:schemeClr val="dk1"/>
                </a:solidFill>
              </a:rPr>
              <a:t> </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59875" y="112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Team miniHPC (proudly holding their PIs)</a:t>
            </a:r>
            <a:endParaRPr/>
          </a:p>
        </p:txBody>
      </p:sp>
      <p:pic>
        <p:nvPicPr>
          <p:cNvPr id="186" name="Google Shape;186;p27"/>
          <p:cNvPicPr preferRelativeResize="0"/>
          <p:nvPr/>
        </p:nvPicPr>
        <p:blipFill rotWithShape="1">
          <a:blip r:embed="rId3">
            <a:alphaModFix/>
          </a:blip>
          <a:srcRect b="0" l="2210" r="2105" t="0"/>
          <a:stretch/>
        </p:blipFill>
        <p:spPr>
          <a:xfrm>
            <a:off x="971125" y="1860000"/>
            <a:ext cx="7201751" cy="3052724"/>
          </a:xfrm>
          <a:prstGeom prst="rect">
            <a:avLst/>
          </a:prstGeom>
          <a:noFill/>
          <a:ln>
            <a:noFill/>
          </a:ln>
        </p:spPr>
      </p:pic>
      <p:sp>
        <p:nvSpPr>
          <p:cNvPr id="187" name="Google Shape;187;p27"/>
          <p:cNvSpPr txBox="1"/>
          <p:nvPr/>
        </p:nvSpPr>
        <p:spPr>
          <a:xfrm>
            <a:off x="0" y="811075"/>
            <a:ext cx="9144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u="sng">
                <a:solidFill>
                  <a:schemeClr val="hlink"/>
                </a:solidFill>
                <a:hlinkClick r:id="rId4"/>
              </a:rPr>
              <a:t>https://github.com/carpentriesoffline/CW24_Build_miniHPC</a:t>
            </a:r>
            <a:endParaRPr sz="1600">
              <a:solidFill>
                <a:schemeClr val="dk1"/>
              </a:solidFill>
            </a:endParaRPr>
          </a:p>
          <a:p>
            <a:pPr indent="0" lvl="0" marL="0" rtl="0" algn="ctr">
              <a:spcBef>
                <a:spcPts val="0"/>
              </a:spcBef>
              <a:spcAft>
                <a:spcPts val="0"/>
              </a:spcAft>
              <a:buNone/>
            </a:pPr>
            <a:r>
              <a:t/>
            </a:r>
            <a:endParaRPr sz="1600">
              <a:solidFill>
                <a:schemeClr val="dk1"/>
              </a:solidFill>
            </a:endParaRPr>
          </a:p>
          <a:p>
            <a:pPr indent="0" lvl="0" marL="0" rtl="0" algn="ctr">
              <a:spcBef>
                <a:spcPts val="0"/>
              </a:spcBef>
              <a:spcAft>
                <a:spcPts val="0"/>
              </a:spcAft>
              <a:buNone/>
            </a:pPr>
            <a:r>
              <a:rPr lang="en-GB" sz="1600" u="sng">
                <a:solidFill>
                  <a:schemeClr val="hlink"/>
                </a:solidFill>
                <a:hlinkClick r:id="rId5"/>
              </a:rPr>
              <a:t>https://github.com/carpentriesoffline/pxe-boot</a:t>
            </a:r>
            <a:r>
              <a:rPr lang="en-GB" sz="1600">
                <a:solidFill>
                  <a:schemeClr val="dk1"/>
                </a:solidFill>
              </a:rPr>
              <a:t> </a:t>
            </a:r>
            <a:endParaRPr sz="1600">
              <a:solidFill>
                <a:schemeClr val="dk1"/>
              </a:solidFill>
            </a:endParaRPr>
          </a:p>
        </p:txBody>
      </p:sp>
      <p:pic>
        <p:nvPicPr>
          <p:cNvPr id="188" name="Google Shape;188;p27"/>
          <p:cNvPicPr preferRelativeResize="0"/>
          <p:nvPr/>
        </p:nvPicPr>
        <p:blipFill>
          <a:blip r:embed="rId6">
            <a:alphaModFix/>
          </a:blip>
          <a:stretch>
            <a:fillRect/>
          </a:stretch>
        </p:blipFill>
        <p:spPr>
          <a:xfrm>
            <a:off x="7639325" y="179300"/>
            <a:ext cx="1367651" cy="138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702900" y="2038675"/>
            <a:ext cx="173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Live 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a miniHPC?</a:t>
            </a:r>
            <a:endParaRPr/>
          </a:p>
        </p:txBody>
      </p:sp>
      <p:sp>
        <p:nvSpPr>
          <p:cNvPr id="64" name="Google Shape;64;p14"/>
          <p:cNvSpPr txBox="1"/>
          <p:nvPr>
            <p:ph idx="1" type="body"/>
          </p:nvPr>
        </p:nvSpPr>
        <p:spPr>
          <a:xfrm>
            <a:off x="311700" y="983275"/>
            <a:ext cx="5381700" cy="2163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GB">
                <a:solidFill>
                  <a:schemeClr val="dk1"/>
                </a:solidFill>
              </a:rPr>
              <a:t>Use single board computers such as the Raspberry Pi</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Full control over system</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Portable and self contained</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Relatively</a:t>
            </a:r>
            <a:r>
              <a:rPr lang="en-GB">
                <a:solidFill>
                  <a:schemeClr val="dk1"/>
                </a:solidFill>
              </a:rPr>
              <a:t> inexpensive (budget for 8 nodes £1200)</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Hardware less abstract</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Own access point, so no need to get people on university network</a:t>
            </a:r>
            <a:endParaRPr>
              <a:solidFill>
                <a:schemeClr val="dk1"/>
              </a:solidFill>
            </a:endParaRPr>
          </a:p>
        </p:txBody>
      </p:sp>
      <p:sp>
        <p:nvSpPr>
          <p:cNvPr id="65" name="Google Shape;65;p14"/>
          <p:cNvSpPr txBox="1"/>
          <p:nvPr>
            <p:ph type="title"/>
          </p:nvPr>
        </p:nvSpPr>
        <p:spPr>
          <a:xfrm>
            <a:off x="421800" y="318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we are building on:</a:t>
            </a:r>
            <a:endParaRPr/>
          </a:p>
        </p:txBody>
      </p:sp>
      <p:sp>
        <p:nvSpPr>
          <p:cNvPr id="66" name="Google Shape;66;p14"/>
          <p:cNvSpPr txBox="1"/>
          <p:nvPr/>
        </p:nvSpPr>
        <p:spPr>
          <a:xfrm>
            <a:off x="311700" y="3883025"/>
            <a:ext cx="82872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rPr>
              <a:t>Hardware miniHPC requiring some love and care to work</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All this was in Jannetta’s head and what was documented (carpentriesoffline.org) needed her head to interpret it.</a:t>
            </a:r>
            <a:endParaRPr/>
          </a:p>
        </p:txBody>
      </p:sp>
      <p:pic>
        <p:nvPicPr>
          <p:cNvPr id="67" name="Google Shape;67;p14"/>
          <p:cNvPicPr preferRelativeResize="0"/>
          <p:nvPr/>
        </p:nvPicPr>
        <p:blipFill>
          <a:blip r:embed="rId3">
            <a:alphaModFix/>
          </a:blip>
          <a:stretch>
            <a:fillRect/>
          </a:stretch>
        </p:blipFill>
        <p:spPr>
          <a:xfrm>
            <a:off x="5693400" y="155300"/>
            <a:ext cx="3367225" cy="33756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approach to collaborative working</a:t>
            </a:r>
            <a:endParaRPr/>
          </a:p>
        </p:txBody>
      </p:sp>
      <p:sp>
        <p:nvSpPr>
          <p:cNvPr id="73" name="Google Shape;73;p15"/>
          <p:cNvSpPr txBox="1"/>
          <p:nvPr>
            <p:ph idx="1" type="body"/>
          </p:nvPr>
        </p:nvSpPr>
        <p:spPr>
          <a:xfrm>
            <a:off x="311700" y="1017725"/>
            <a:ext cx="8520600" cy="288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3 teams working in parallel, with hourly catch ups </a:t>
            </a:r>
            <a:endParaRPr>
              <a:solidFill>
                <a:schemeClr val="dk1"/>
              </a:solidFill>
            </a:endParaRPr>
          </a:p>
          <a:p>
            <a:pPr indent="-317500" lvl="1" marL="914400" rtl="0" algn="l">
              <a:spcBef>
                <a:spcPts val="1000"/>
              </a:spcBef>
              <a:spcAft>
                <a:spcPts val="0"/>
              </a:spcAft>
              <a:buClr>
                <a:schemeClr val="dk1"/>
              </a:buClr>
              <a:buSzPts val="1400"/>
              <a:buChar char="○"/>
            </a:pPr>
            <a:r>
              <a:rPr lang="en-GB" sz="1400">
                <a:solidFill>
                  <a:schemeClr val="dk1"/>
                </a:solidFill>
              </a:rPr>
              <a:t>Agreed licence, contributor code of conduct and approach to collaborating up front</a:t>
            </a:r>
            <a:endParaRPr sz="1400">
              <a:solidFill>
                <a:schemeClr val="dk1"/>
              </a:solidFill>
            </a:endParaRPr>
          </a:p>
          <a:p>
            <a:pPr indent="-317500" lvl="1" marL="914400" rtl="0" algn="l">
              <a:spcBef>
                <a:spcPts val="1000"/>
              </a:spcBef>
              <a:spcAft>
                <a:spcPts val="0"/>
              </a:spcAft>
              <a:buClr>
                <a:schemeClr val="dk1"/>
              </a:buClr>
              <a:buSzPts val="1400"/>
              <a:buChar char="○"/>
            </a:pPr>
            <a:r>
              <a:rPr lang="en-GB" sz="1400">
                <a:solidFill>
                  <a:schemeClr val="dk1"/>
                </a:solidFill>
              </a:rPr>
              <a:t>One team “led the way”, others tested and cleaned the process, worked on </a:t>
            </a:r>
            <a:r>
              <a:rPr lang="en-GB">
                <a:solidFill>
                  <a:schemeClr val="dk1"/>
                </a:solidFill>
              </a:rPr>
              <a:t>presentation</a:t>
            </a:r>
            <a:endParaRPr sz="1400">
              <a:solidFill>
                <a:schemeClr val="dk1"/>
              </a:solidFill>
            </a:endParaRPr>
          </a:p>
          <a:p>
            <a:pPr indent="-317500" lvl="1" marL="914400" rtl="0" algn="l">
              <a:spcBef>
                <a:spcPts val="1000"/>
              </a:spcBef>
              <a:spcAft>
                <a:spcPts val="0"/>
              </a:spcAft>
              <a:buClr>
                <a:schemeClr val="dk1"/>
              </a:buClr>
              <a:buSzPts val="1400"/>
              <a:buChar char="○"/>
            </a:pPr>
            <a:r>
              <a:rPr lang="en-GB" sz="1400">
                <a:solidFill>
                  <a:schemeClr val="dk1"/>
                </a:solidFill>
              </a:rPr>
              <a:t>Added other tools as we went</a:t>
            </a:r>
            <a:endParaRPr>
              <a:solidFill>
                <a:schemeClr val="dk1"/>
              </a:solidFill>
            </a:endParaRPr>
          </a:p>
          <a:p>
            <a:pPr indent="-342900" lvl="0" marL="457200" rtl="0" algn="l">
              <a:spcBef>
                <a:spcPts val="1000"/>
              </a:spcBef>
              <a:spcAft>
                <a:spcPts val="1000"/>
              </a:spcAft>
              <a:buClr>
                <a:schemeClr val="dk1"/>
              </a:buClr>
              <a:buSzPts val="1800"/>
              <a:buChar char="●"/>
            </a:pPr>
            <a:r>
              <a:rPr lang="en-GB">
                <a:solidFill>
                  <a:schemeClr val="dk1"/>
                </a:solidFill>
              </a:rPr>
              <a:t>Documentation built in a GitHub repository, with pull requests against upstream repos as needed (</a:t>
            </a:r>
            <a:r>
              <a:rPr lang="en-GB">
                <a:solidFill>
                  <a:srgbClr val="D9EAD3"/>
                </a:solidFill>
              </a:rPr>
              <a:t>#Transparency</a:t>
            </a:r>
            <a:r>
              <a:rPr lang="en-GB">
                <a:solidFill>
                  <a:schemeClr val="dk1"/>
                </a:solidFill>
              </a:rPr>
              <a:t> </a:t>
            </a:r>
            <a:r>
              <a:rPr lang="en-GB">
                <a:solidFill>
                  <a:srgbClr val="D9EAD3"/>
                </a:solidFill>
              </a:rPr>
              <a:t>#CodingBestPractices</a:t>
            </a:r>
            <a:r>
              <a:rPr lang="en-GB">
                <a:solidFill>
                  <a:schemeClr val="dk1"/>
                </a:solidFill>
              </a:rPr>
              <a:t>) </a:t>
            </a:r>
            <a:endParaRPr>
              <a:solidFill>
                <a:schemeClr val="dk1"/>
              </a:solidFill>
            </a:endParaRPr>
          </a:p>
        </p:txBody>
      </p:sp>
      <p:sp>
        <p:nvSpPr>
          <p:cNvPr id="74" name="Google Shape;74;p15"/>
          <p:cNvSpPr txBox="1"/>
          <p:nvPr/>
        </p:nvSpPr>
        <p:spPr>
          <a:xfrm>
            <a:off x="1154875" y="3421925"/>
            <a:ext cx="168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CCCCCC"/>
                </a:solidFill>
              </a:rPr>
              <a:t>What worked?</a:t>
            </a:r>
            <a:endParaRPr sz="1800">
              <a:solidFill>
                <a:srgbClr val="CCCCCC"/>
              </a:solidFill>
            </a:endParaRPr>
          </a:p>
        </p:txBody>
      </p:sp>
      <p:sp>
        <p:nvSpPr>
          <p:cNvPr id="75" name="Google Shape;75;p15"/>
          <p:cNvSpPr txBox="1"/>
          <p:nvPr/>
        </p:nvSpPr>
        <p:spPr>
          <a:xfrm>
            <a:off x="5592600" y="3421925"/>
            <a:ext cx="206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CCCCCC"/>
                </a:solidFill>
              </a:rPr>
              <a:t>What didn’t work?</a:t>
            </a:r>
            <a:endParaRPr sz="1800">
              <a:solidFill>
                <a:srgbClr val="CCCCCC"/>
              </a:solidFill>
            </a:endParaRPr>
          </a:p>
        </p:txBody>
      </p:sp>
      <p:sp>
        <p:nvSpPr>
          <p:cNvPr id="76" name="Google Shape;76;p15"/>
          <p:cNvSpPr txBox="1"/>
          <p:nvPr/>
        </p:nvSpPr>
        <p:spPr>
          <a:xfrm>
            <a:off x="4662150" y="3883625"/>
            <a:ext cx="3924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CCCCCC"/>
              </a:buClr>
              <a:buSzPts val="1400"/>
              <a:buChar char="●"/>
            </a:pPr>
            <a:r>
              <a:rPr lang="en-GB">
                <a:solidFill>
                  <a:srgbClr val="CCCCCC"/>
                </a:solidFill>
              </a:rPr>
              <a:t>Initial issues with getting the c</a:t>
            </a:r>
            <a:r>
              <a:rPr lang="en-GB">
                <a:solidFill>
                  <a:srgbClr val="CCCCCC"/>
                </a:solidFill>
              </a:rPr>
              <a:t>luster to start, more development than expected needed</a:t>
            </a:r>
            <a:endParaRPr>
              <a:solidFill>
                <a:srgbClr val="CCCCCC"/>
              </a:solidFill>
            </a:endParaRPr>
          </a:p>
          <a:p>
            <a:pPr indent="-317500" lvl="0" marL="457200" rtl="0" algn="l">
              <a:spcBef>
                <a:spcPts val="0"/>
              </a:spcBef>
              <a:spcAft>
                <a:spcPts val="0"/>
              </a:spcAft>
              <a:buClr>
                <a:srgbClr val="CCCCCC"/>
              </a:buClr>
              <a:buSzPts val="1400"/>
              <a:buChar char="●"/>
            </a:pPr>
            <a:r>
              <a:rPr lang="en-GB">
                <a:solidFill>
                  <a:srgbClr val="CCCCCC"/>
                </a:solidFill>
              </a:rPr>
              <a:t>In room networking issues</a:t>
            </a:r>
            <a:endParaRPr>
              <a:solidFill>
                <a:srgbClr val="CCCCCC"/>
              </a:solidFill>
            </a:endParaRPr>
          </a:p>
          <a:p>
            <a:pPr indent="-317500" lvl="0" marL="457200" rtl="0" algn="l">
              <a:spcBef>
                <a:spcPts val="0"/>
              </a:spcBef>
              <a:spcAft>
                <a:spcPts val="0"/>
              </a:spcAft>
              <a:buClr>
                <a:srgbClr val="CCCCCC"/>
              </a:buClr>
              <a:buSzPts val="1400"/>
              <a:buChar char="●"/>
            </a:pPr>
            <a:r>
              <a:rPr lang="en-GB">
                <a:solidFill>
                  <a:srgbClr val="CCCCCC"/>
                </a:solidFill>
              </a:rPr>
              <a:t>Reduced scope as we went</a:t>
            </a:r>
            <a:endParaRPr>
              <a:solidFill>
                <a:srgbClr val="CCCCCC"/>
              </a:solidFill>
            </a:endParaRPr>
          </a:p>
        </p:txBody>
      </p:sp>
      <p:sp>
        <p:nvSpPr>
          <p:cNvPr id="77" name="Google Shape;77;p15"/>
          <p:cNvSpPr txBox="1"/>
          <p:nvPr/>
        </p:nvSpPr>
        <p:spPr>
          <a:xfrm>
            <a:off x="311700" y="3883625"/>
            <a:ext cx="3571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CCCCCC"/>
              </a:buClr>
              <a:buSzPts val="1400"/>
              <a:buChar char="●"/>
            </a:pPr>
            <a:r>
              <a:rPr lang="en-GB">
                <a:solidFill>
                  <a:srgbClr val="CCCCCC"/>
                </a:solidFill>
              </a:rPr>
              <a:t>Parallel work to documentation creation and multi-staged testing</a:t>
            </a:r>
            <a:endParaRPr>
              <a:solidFill>
                <a:srgbClr val="CCCCCC"/>
              </a:solidFill>
            </a:endParaRPr>
          </a:p>
          <a:p>
            <a:pPr indent="-317500" lvl="0" marL="457200" rtl="0" algn="l">
              <a:spcBef>
                <a:spcPts val="0"/>
              </a:spcBef>
              <a:spcAft>
                <a:spcPts val="0"/>
              </a:spcAft>
              <a:buClr>
                <a:srgbClr val="CCCCCC"/>
              </a:buClr>
              <a:buSzPts val="1400"/>
              <a:buChar char="●"/>
            </a:pPr>
            <a:r>
              <a:rPr lang="en-GB">
                <a:solidFill>
                  <a:srgbClr val="CCCCCC"/>
                </a:solidFill>
              </a:rPr>
              <a:t>Scripting as we wrote and tested the instructions</a:t>
            </a:r>
            <a:endParaRPr>
              <a:solidFill>
                <a:srgbClr val="CCCC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Where we started</a:t>
            </a:r>
            <a:endParaRPr/>
          </a:p>
        </p:txBody>
      </p:sp>
      <p:sp>
        <p:nvSpPr>
          <p:cNvPr id="83" name="Google Shape;83;p16"/>
          <p:cNvSpPr txBox="1"/>
          <p:nvPr>
            <p:ph idx="1" type="body"/>
          </p:nvPr>
        </p:nvSpPr>
        <p:spPr>
          <a:xfrm>
            <a:off x="311700" y="1152475"/>
            <a:ext cx="4892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Hardware miniHPC</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Required some love and care to work</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Some existing config documentation</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84" name="Google Shape;84;p16"/>
          <p:cNvPicPr preferRelativeResize="0"/>
          <p:nvPr/>
        </p:nvPicPr>
        <p:blipFill>
          <a:blip r:embed="rId3">
            <a:alphaModFix/>
          </a:blip>
          <a:stretch>
            <a:fillRect/>
          </a:stretch>
        </p:blipFill>
        <p:spPr>
          <a:xfrm>
            <a:off x="5242175" y="1054363"/>
            <a:ext cx="3810000" cy="381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we did during this hackday</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Created our very own network access point</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GitHub repo for PXE network boot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Repo CW24_Build_miniHPC with</a:t>
            </a:r>
            <a:br>
              <a:rPr lang="en-GB">
                <a:solidFill>
                  <a:schemeClr val="dk1"/>
                </a:solidFill>
              </a:rPr>
            </a:br>
            <a:r>
              <a:rPr lang="en-GB">
                <a:solidFill>
                  <a:schemeClr val="dk1"/>
                </a:solidFill>
              </a:rPr>
              <a:t>step-by-step guide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Three levels of user testing and updating</a:t>
            </a:r>
            <a:br>
              <a:rPr lang="en-GB">
                <a:solidFill>
                  <a:schemeClr val="dk1"/>
                </a:solidFill>
              </a:rPr>
            </a:br>
            <a:r>
              <a:rPr lang="en-GB">
                <a:solidFill>
                  <a:schemeClr val="dk1"/>
                </a:solidFill>
              </a:rPr>
              <a:t>documentation</a:t>
            </a:r>
            <a:endParaRPr>
              <a:solidFill>
                <a:schemeClr val="dk1"/>
              </a:solidFill>
            </a:endParaRPr>
          </a:p>
          <a:p>
            <a:pPr indent="0" lvl="0" marL="914400" rtl="0" algn="l">
              <a:spcBef>
                <a:spcPts val="1200"/>
              </a:spcBef>
              <a:spcAft>
                <a:spcPts val="1200"/>
              </a:spcAft>
              <a:buNone/>
            </a:pPr>
            <a:r>
              <a:t/>
            </a:r>
            <a:endParaRPr>
              <a:solidFill>
                <a:schemeClr val="dk1"/>
              </a:solidFill>
            </a:endParaRPr>
          </a:p>
        </p:txBody>
      </p:sp>
      <p:pic>
        <p:nvPicPr>
          <p:cNvPr id="91" name="Google Shape;91;p17"/>
          <p:cNvPicPr preferRelativeResize="0"/>
          <p:nvPr/>
        </p:nvPicPr>
        <p:blipFill>
          <a:blip r:embed="rId3">
            <a:alphaModFix/>
          </a:blip>
          <a:stretch>
            <a:fillRect/>
          </a:stretch>
        </p:blipFill>
        <p:spPr>
          <a:xfrm>
            <a:off x="5349950" y="884273"/>
            <a:ext cx="3729900" cy="194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 name="Shape 95"/>
        <p:cNvGrpSpPr/>
        <p:nvPr/>
      </p:nvGrpSpPr>
      <p:grpSpPr>
        <a:xfrm>
          <a:off x="0" y="0"/>
          <a:ext cx="0" cy="0"/>
          <a:chOff x="0" y="0"/>
          <a:chExt cx="0" cy="0"/>
        </a:xfrm>
      </p:grpSpPr>
      <p:sp>
        <p:nvSpPr>
          <p:cNvPr id="96" name="Google Shape;96;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B7B7B7"/>
                </a:solidFill>
              </a:rPr>
              <a:t>What we did during this hackday</a:t>
            </a:r>
            <a:endParaRPr>
              <a:solidFill>
                <a:srgbClr val="B7B7B7"/>
              </a:solidFill>
            </a:endParaRPr>
          </a:p>
        </p:txBody>
      </p:sp>
      <p:sp>
        <p:nvSpPr>
          <p:cNvPr id="97" name="Google Shape;97;p18"/>
          <p:cNvSpPr txBox="1"/>
          <p:nvPr/>
        </p:nvSpPr>
        <p:spPr>
          <a:xfrm>
            <a:off x="261175"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1"/>
                </a:solidFill>
              </a:rPr>
              <a:t>Turn the prototype into a working plug-and-play training resource</a:t>
            </a:r>
            <a:endParaRPr sz="1800">
              <a:solidFill>
                <a:schemeClr val="dk1"/>
              </a:solidFill>
            </a:endParaRPr>
          </a:p>
        </p:txBody>
      </p:sp>
      <p:sp>
        <p:nvSpPr>
          <p:cNvPr id="98" name="Google Shape;98;p18"/>
          <p:cNvSpPr txBox="1"/>
          <p:nvPr/>
        </p:nvSpPr>
        <p:spPr>
          <a:xfrm>
            <a:off x="3265050"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1"/>
                </a:solidFill>
              </a:rPr>
              <a:t>Write a step by step guide for trainers with minimal expertise to put together a working miniHPC</a:t>
            </a:r>
            <a:endParaRPr sz="1800">
              <a:solidFill>
                <a:schemeClr val="dk1"/>
              </a:solidFill>
            </a:endParaRPr>
          </a:p>
        </p:txBody>
      </p:sp>
      <p:sp>
        <p:nvSpPr>
          <p:cNvPr id="99" name="Google Shape;99;p18"/>
          <p:cNvSpPr txBox="1"/>
          <p:nvPr/>
        </p:nvSpPr>
        <p:spPr>
          <a:xfrm>
            <a:off x="6268925"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1"/>
                </a:solidFill>
              </a:rPr>
              <a:t>Test the guide by having users of different levels of expertise follow it and build their HPC</a:t>
            </a:r>
            <a:endParaRPr sz="1800">
              <a:solidFill>
                <a:schemeClr val="dk1"/>
              </a:solidFill>
            </a:endParaRPr>
          </a:p>
        </p:txBody>
      </p:sp>
      <p:cxnSp>
        <p:nvCxnSpPr>
          <p:cNvPr id="100" name="Google Shape;100;p18"/>
          <p:cNvCxnSpPr/>
          <p:nvPr/>
        </p:nvCxnSpPr>
        <p:spPr>
          <a:xfrm flipH="1">
            <a:off x="3062450" y="674250"/>
            <a:ext cx="7200" cy="1322400"/>
          </a:xfrm>
          <a:prstGeom prst="straightConnector1">
            <a:avLst/>
          </a:prstGeom>
          <a:noFill/>
          <a:ln cap="flat" cmpd="sng" w="19050">
            <a:solidFill>
              <a:schemeClr val="dk1"/>
            </a:solidFill>
            <a:prstDash val="solid"/>
            <a:round/>
            <a:headEnd len="med" w="med" type="none"/>
            <a:tailEnd len="med" w="med" type="none"/>
          </a:ln>
        </p:spPr>
      </p:cxnSp>
      <p:cxnSp>
        <p:nvCxnSpPr>
          <p:cNvPr id="101" name="Google Shape;101;p18"/>
          <p:cNvCxnSpPr/>
          <p:nvPr/>
        </p:nvCxnSpPr>
        <p:spPr>
          <a:xfrm flipH="1">
            <a:off x="6268925" y="674250"/>
            <a:ext cx="7200" cy="1322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B7B7B7"/>
                </a:solidFill>
              </a:rPr>
              <a:t>What we did during this hackday</a:t>
            </a:r>
            <a:endParaRPr>
              <a:solidFill>
                <a:srgbClr val="B7B7B7"/>
              </a:solidFill>
            </a:endParaRPr>
          </a:p>
        </p:txBody>
      </p:sp>
      <p:sp>
        <p:nvSpPr>
          <p:cNvPr id="107" name="Google Shape;107;p19"/>
          <p:cNvSpPr txBox="1"/>
          <p:nvPr/>
        </p:nvSpPr>
        <p:spPr>
          <a:xfrm>
            <a:off x="261175"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1"/>
                </a:solidFill>
              </a:rPr>
              <a:t>Turn the prototype into a working plug-and-play training resource</a:t>
            </a:r>
            <a:endParaRPr sz="1800">
              <a:solidFill>
                <a:schemeClr val="dk1"/>
              </a:solidFill>
            </a:endParaRPr>
          </a:p>
        </p:txBody>
      </p:sp>
      <p:sp>
        <p:nvSpPr>
          <p:cNvPr id="108" name="Google Shape;108;p19"/>
          <p:cNvSpPr txBox="1"/>
          <p:nvPr/>
        </p:nvSpPr>
        <p:spPr>
          <a:xfrm>
            <a:off x="3265050"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666666"/>
                </a:solidFill>
              </a:rPr>
              <a:t>Write a step by step guide for trainers with minimal expertise to put together a working miniHPC</a:t>
            </a:r>
            <a:endParaRPr sz="1800">
              <a:solidFill>
                <a:srgbClr val="666666"/>
              </a:solidFill>
            </a:endParaRPr>
          </a:p>
        </p:txBody>
      </p:sp>
      <p:sp>
        <p:nvSpPr>
          <p:cNvPr id="109" name="Google Shape;109;p19"/>
          <p:cNvSpPr txBox="1"/>
          <p:nvPr/>
        </p:nvSpPr>
        <p:spPr>
          <a:xfrm>
            <a:off x="6268925"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666666"/>
                </a:solidFill>
              </a:rPr>
              <a:t>Test the guide by having users of different levels of expertise follow it and build their HPC</a:t>
            </a:r>
            <a:endParaRPr sz="1800">
              <a:solidFill>
                <a:srgbClr val="666666"/>
              </a:solidFill>
            </a:endParaRPr>
          </a:p>
        </p:txBody>
      </p:sp>
      <p:cxnSp>
        <p:nvCxnSpPr>
          <p:cNvPr id="110" name="Google Shape;110;p19"/>
          <p:cNvCxnSpPr/>
          <p:nvPr/>
        </p:nvCxnSpPr>
        <p:spPr>
          <a:xfrm flipH="1">
            <a:off x="3062450" y="674250"/>
            <a:ext cx="7200" cy="1322400"/>
          </a:xfrm>
          <a:prstGeom prst="straightConnector1">
            <a:avLst/>
          </a:prstGeom>
          <a:noFill/>
          <a:ln cap="flat" cmpd="sng" w="19050">
            <a:solidFill>
              <a:srgbClr val="666666"/>
            </a:solidFill>
            <a:prstDash val="solid"/>
            <a:round/>
            <a:headEnd len="med" w="med" type="none"/>
            <a:tailEnd len="med" w="med" type="none"/>
          </a:ln>
        </p:spPr>
      </p:cxnSp>
      <p:cxnSp>
        <p:nvCxnSpPr>
          <p:cNvPr id="111" name="Google Shape;111;p19"/>
          <p:cNvCxnSpPr/>
          <p:nvPr/>
        </p:nvCxnSpPr>
        <p:spPr>
          <a:xfrm flipH="1">
            <a:off x="6268925" y="674250"/>
            <a:ext cx="7200" cy="1322400"/>
          </a:xfrm>
          <a:prstGeom prst="straightConnector1">
            <a:avLst/>
          </a:prstGeom>
          <a:noFill/>
          <a:ln cap="flat" cmpd="sng" w="19050">
            <a:solidFill>
              <a:srgbClr val="666666"/>
            </a:solidFill>
            <a:prstDash val="solid"/>
            <a:round/>
            <a:headEnd len="med" w="med" type="none"/>
            <a:tailEnd len="med" w="med" type="none"/>
          </a:ln>
        </p:spPr>
      </p:cxnSp>
      <p:pic>
        <p:nvPicPr>
          <p:cNvPr id="112" name="Google Shape;112;p19"/>
          <p:cNvPicPr preferRelativeResize="0"/>
          <p:nvPr/>
        </p:nvPicPr>
        <p:blipFill>
          <a:blip r:embed="rId3">
            <a:alphaModFix/>
          </a:blip>
          <a:stretch>
            <a:fillRect/>
          </a:stretch>
        </p:blipFill>
        <p:spPr>
          <a:xfrm>
            <a:off x="1949250" y="3056975"/>
            <a:ext cx="3759201" cy="1962200"/>
          </a:xfrm>
          <a:prstGeom prst="rect">
            <a:avLst/>
          </a:prstGeom>
          <a:noFill/>
          <a:ln>
            <a:noFill/>
          </a:ln>
        </p:spPr>
      </p:pic>
      <p:sp>
        <p:nvSpPr>
          <p:cNvPr id="113" name="Google Shape;113;p19"/>
          <p:cNvSpPr txBox="1"/>
          <p:nvPr/>
        </p:nvSpPr>
        <p:spPr>
          <a:xfrm>
            <a:off x="121450" y="2276675"/>
            <a:ext cx="54999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rPr>
              <a:t>Created our very own network access point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GitHub repo for PXE network boot </a:t>
            </a:r>
            <a:endParaRPr sz="1800">
              <a:solidFill>
                <a:schemeClr val="dk1"/>
              </a:solidFill>
            </a:endParaRPr>
          </a:p>
        </p:txBody>
      </p:sp>
      <p:pic>
        <p:nvPicPr>
          <p:cNvPr id="114" name="Google Shape;114;p19"/>
          <p:cNvPicPr preferRelativeResize="0"/>
          <p:nvPr/>
        </p:nvPicPr>
        <p:blipFill>
          <a:blip r:embed="rId4">
            <a:alphaModFix/>
          </a:blip>
          <a:stretch>
            <a:fillRect/>
          </a:stretch>
        </p:blipFill>
        <p:spPr>
          <a:xfrm>
            <a:off x="6396175" y="2236701"/>
            <a:ext cx="2242925" cy="278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B7B7B7"/>
                </a:solidFill>
              </a:rPr>
              <a:t>What we did during this hackday</a:t>
            </a:r>
            <a:endParaRPr>
              <a:solidFill>
                <a:srgbClr val="B7B7B7"/>
              </a:solidFill>
            </a:endParaRPr>
          </a:p>
        </p:txBody>
      </p:sp>
      <p:sp>
        <p:nvSpPr>
          <p:cNvPr id="120" name="Google Shape;120;p20"/>
          <p:cNvSpPr txBox="1"/>
          <p:nvPr/>
        </p:nvSpPr>
        <p:spPr>
          <a:xfrm>
            <a:off x="261175"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666666"/>
                </a:solidFill>
              </a:rPr>
              <a:t>Turn the prototype into a working plug-and-play training resource</a:t>
            </a:r>
            <a:endParaRPr sz="1800">
              <a:solidFill>
                <a:srgbClr val="666666"/>
              </a:solidFill>
            </a:endParaRPr>
          </a:p>
        </p:txBody>
      </p:sp>
      <p:sp>
        <p:nvSpPr>
          <p:cNvPr id="121" name="Google Shape;121;p20"/>
          <p:cNvSpPr txBox="1"/>
          <p:nvPr/>
        </p:nvSpPr>
        <p:spPr>
          <a:xfrm>
            <a:off x="3265050"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1"/>
                </a:solidFill>
              </a:rPr>
              <a:t>Write a step by step guide for trainers with minimal expertise to put together a working miniHPC</a:t>
            </a:r>
            <a:endParaRPr sz="1800">
              <a:solidFill>
                <a:schemeClr val="dk1"/>
              </a:solidFill>
            </a:endParaRPr>
          </a:p>
        </p:txBody>
      </p:sp>
      <p:sp>
        <p:nvSpPr>
          <p:cNvPr id="122" name="Google Shape;122;p20"/>
          <p:cNvSpPr txBox="1"/>
          <p:nvPr/>
        </p:nvSpPr>
        <p:spPr>
          <a:xfrm>
            <a:off x="6268925"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666666"/>
                </a:solidFill>
              </a:rPr>
              <a:t>Test the guide by having users of different levels of expertise follow it and build their HPC</a:t>
            </a:r>
            <a:endParaRPr sz="1800">
              <a:solidFill>
                <a:srgbClr val="666666"/>
              </a:solidFill>
            </a:endParaRPr>
          </a:p>
        </p:txBody>
      </p:sp>
      <p:cxnSp>
        <p:nvCxnSpPr>
          <p:cNvPr id="123" name="Google Shape;123;p20"/>
          <p:cNvCxnSpPr/>
          <p:nvPr/>
        </p:nvCxnSpPr>
        <p:spPr>
          <a:xfrm flipH="1">
            <a:off x="3062450" y="674250"/>
            <a:ext cx="7200" cy="1322400"/>
          </a:xfrm>
          <a:prstGeom prst="straightConnector1">
            <a:avLst/>
          </a:prstGeom>
          <a:noFill/>
          <a:ln cap="flat" cmpd="sng" w="19050">
            <a:solidFill>
              <a:srgbClr val="666666"/>
            </a:solidFill>
            <a:prstDash val="solid"/>
            <a:round/>
            <a:headEnd len="med" w="med" type="none"/>
            <a:tailEnd len="med" w="med" type="none"/>
          </a:ln>
        </p:spPr>
      </p:cxnSp>
      <p:cxnSp>
        <p:nvCxnSpPr>
          <p:cNvPr id="124" name="Google Shape;124;p20"/>
          <p:cNvCxnSpPr/>
          <p:nvPr/>
        </p:nvCxnSpPr>
        <p:spPr>
          <a:xfrm flipH="1">
            <a:off x="6268925" y="674250"/>
            <a:ext cx="7200" cy="1322400"/>
          </a:xfrm>
          <a:prstGeom prst="straightConnector1">
            <a:avLst/>
          </a:prstGeom>
          <a:noFill/>
          <a:ln cap="flat" cmpd="sng" w="19050">
            <a:solidFill>
              <a:srgbClr val="666666"/>
            </a:solidFill>
            <a:prstDash val="solid"/>
            <a:round/>
            <a:headEnd len="med" w="med" type="none"/>
            <a:tailEnd len="med" w="med" type="none"/>
          </a:ln>
        </p:spPr>
      </p:cxnSp>
      <p:sp>
        <p:nvSpPr>
          <p:cNvPr id="125" name="Google Shape;125;p20"/>
          <p:cNvSpPr txBox="1"/>
          <p:nvPr/>
        </p:nvSpPr>
        <p:spPr>
          <a:xfrm>
            <a:off x="261175" y="2605600"/>
            <a:ext cx="78855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rPr>
              <a:t>Repo CW24_Build_miniHPC with step-by-step guide</a:t>
            </a:r>
            <a:endParaRPr/>
          </a:p>
        </p:txBody>
      </p:sp>
      <p:sp>
        <p:nvSpPr>
          <p:cNvPr id="126" name="Google Shape;126;p20"/>
          <p:cNvSpPr/>
          <p:nvPr/>
        </p:nvSpPr>
        <p:spPr>
          <a:xfrm>
            <a:off x="565675" y="3627075"/>
            <a:ext cx="1473300" cy="90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Create SD image of RPi OS</a:t>
            </a:r>
            <a:endParaRPr/>
          </a:p>
        </p:txBody>
      </p:sp>
      <p:cxnSp>
        <p:nvCxnSpPr>
          <p:cNvPr id="127" name="Google Shape;127;p20"/>
          <p:cNvCxnSpPr>
            <a:stCxn id="126" idx="3"/>
            <a:endCxn id="128" idx="1"/>
          </p:cNvCxnSpPr>
          <p:nvPr/>
        </p:nvCxnSpPr>
        <p:spPr>
          <a:xfrm>
            <a:off x="2038975" y="4077075"/>
            <a:ext cx="706500" cy="0"/>
          </a:xfrm>
          <a:prstGeom prst="straightConnector1">
            <a:avLst/>
          </a:prstGeom>
          <a:noFill/>
          <a:ln cap="flat" cmpd="sng" w="28575">
            <a:solidFill>
              <a:srgbClr val="B7B7B7"/>
            </a:solidFill>
            <a:prstDash val="solid"/>
            <a:round/>
            <a:headEnd len="med" w="med" type="none"/>
            <a:tailEnd len="med" w="med" type="triangle"/>
          </a:ln>
        </p:spPr>
      </p:cxnSp>
      <p:sp>
        <p:nvSpPr>
          <p:cNvPr id="128" name="Google Shape;128;p20"/>
          <p:cNvSpPr/>
          <p:nvPr/>
        </p:nvSpPr>
        <p:spPr>
          <a:xfrm>
            <a:off x="2745458" y="3627075"/>
            <a:ext cx="1473300" cy="90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Install HPC infrastructure (e.g. SLURM)</a:t>
            </a:r>
            <a:endParaRPr/>
          </a:p>
        </p:txBody>
      </p:sp>
      <p:sp>
        <p:nvSpPr>
          <p:cNvPr id="129" name="Google Shape;129;p20"/>
          <p:cNvSpPr/>
          <p:nvPr/>
        </p:nvSpPr>
        <p:spPr>
          <a:xfrm>
            <a:off x="4925242" y="3627075"/>
            <a:ext cx="1473300" cy="90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Launch RPi</a:t>
            </a:r>
            <a:br>
              <a:rPr lang="en-GB"/>
            </a:br>
            <a:r>
              <a:rPr lang="en-GB"/>
              <a:t>(head and compute nodes)</a:t>
            </a:r>
            <a:endParaRPr/>
          </a:p>
        </p:txBody>
      </p:sp>
      <p:sp>
        <p:nvSpPr>
          <p:cNvPr id="130" name="Google Shape;130;p20"/>
          <p:cNvSpPr/>
          <p:nvPr/>
        </p:nvSpPr>
        <p:spPr>
          <a:xfrm>
            <a:off x="7105025" y="3627075"/>
            <a:ext cx="1473300" cy="90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Have fun!</a:t>
            </a:r>
            <a:endParaRPr/>
          </a:p>
        </p:txBody>
      </p:sp>
      <p:cxnSp>
        <p:nvCxnSpPr>
          <p:cNvPr id="131" name="Google Shape;131;p20"/>
          <p:cNvCxnSpPr/>
          <p:nvPr/>
        </p:nvCxnSpPr>
        <p:spPr>
          <a:xfrm>
            <a:off x="4218750" y="4077075"/>
            <a:ext cx="706500" cy="0"/>
          </a:xfrm>
          <a:prstGeom prst="straightConnector1">
            <a:avLst/>
          </a:prstGeom>
          <a:noFill/>
          <a:ln cap="flat" cmpd="sng" w="28575">
            <a:solidFill>
              <a:srgbClr val="B7B7B7"/>
            </a:solidFill>
            <a:prstDash val="solid"/>
            <a:round/>
            <a:headEnd len="med" w="med" type="none"/>
            <a:tailEnd len="med" w="med" type="triangle"/>
          </a:ln>
        </p:spPr>
      </p:cxnSp>
      <p:cxnSp>
        <p:nvCxnSpPr>
          <p:cNvPr id="132" name="Google Shape;132;p20"/>
          <p:cNvCxnSpPr/>
          <p:nvPr/>
        </p:nvCxnSpPr>
        <p:spPr>
          <a:xfrm>
            <a:off x="6398550" y="4077075"/>
            <a:ext cx="706500" cy="0"/>
          </a:xfrm>
          <a:prstGeom prst="straightConnector1">
            <a:avLst/>
          </a:prstGeom>
          <a:noFill/>
          <a:ln cap="flat" cmpd="sng" w="28575">
            <a:solidFill>
              <a:srgbClr val="B7B7B7"/>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B7B7B7"/>
                </a:solidFill>
              </a:rPr>
              <a:t>What we did during this hackday</a:t>
            </a:r>
            <a:endParaRPr>
              <a:solidFill>
                <a:srgbClr val="B7B7B7"/>
              </a:solidFill>
            </a:endParaRPr>
          </a:p>
        </p:txBody>
      </p:sp>
      <p:sp>
        <p:nvSpPr>
          <p:cNvPr id="138" name="Google Shape;138;p21"/>
          <p:cNvSpPr txBox="1"/>
          <p:nvPr/>
        </p:nvSpPr>
        <p:spPr>
          <a:xfrm>
            <a:off x="261175"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666666"/>
                </a:solidFill>
              </a:rPr>
              <a:t>Turn the prototype into a working plug-and-play training resource</a:t>
            </a:r>
            <a:endParaRPr sz="1800">
              <a:solidFill>
                <a:srgbClr val="666666"/>
              </a:solidFill>
            </a:endParaRPr>
          </a:p>
        </p:txBody>
      </p:sp>
      <p:sp>
        <p:nvSpPr>
          <p:cNvPr id="139" name="Google Shape;139;p21"/>
          <p:cNvSpPr txBox="1"/>
          <p:nvPr/>
        </p:nvSpPr>
        <p:spPr>
          <a:xfrm>
            <a:off x="3265050"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666666"/>
                </a:solidFill>
              </a:rPr>
              <a:t>Write a step by step guide for trainers with minimal expertise to put together a working miniHPC</a:t>
            </a:r>
            <a:endParaRPr sz="1800">
              <a:solidFill>
                <a:srgbClr val="666666"/>
              </a:solidFill>
            </a:endParaRPr>
          </a:p>
        </p:txBody>
      </p:sp>
      <p:sp>
        <p:nvSpPr>
          <p:cNvPr id="140" name="Google Shape;140;p21"/>
          <p:cNvSpPr txBox="1"/>
          <p:nvPr/>
        </p:nvSpPr>
        <p:spPr>
          <a:xfrm>
            <a:off x="6268925" y="572700"/>
            <a:ext cx="2613900" cy="32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1"/>
                </a:solidFill>
              </a:rPr>
              <a:t>Test the guide by having users of different levels of expertise follow it and build their HPC</a:t>
            </a:r>
            <a:endParaRPr sz="1800">
              <a:solidFill>
                <a:schemeClr val="dk1"/>
              </a:solidFill>
            </a:endParaRPr>
          </a:p>
        </p:txBody>
      </p:sp>
      <p:cxnSp>
        <p:nvCxnSpPr>
          <p:cNvPr id="141" name="Google Shape;141;p21"/>
          <p:cNvCxnSpPr/>
          <p:nvPr/>
        </p:nvCxnSpPr>
        <p:spPr>
          <a:xfrm flipH="1">
            <a:off x="3062450" y="674250"/>
            <a:ext cx="7200" cy="1322400"/>
          </a:xfrm>
          <a:prstGeom prst="straightConnector1">
            <a:avLst/>
          </a:prstGeom>
          <a:noFill/>
          <a:ln cap="flat" cmpd="sng" w="19050">
            <a:solidFill>
              <a:srgbClr val="666666"/>
            </a:solidFill>
            <a:prstDash val="solid"/>
            <a:round/>
            <a:headEnd len="med" w="med" type="none"/>
            <a:tailEnd len="med" w="med" type="none"/>
          </a:ln>
        </p:spPr>
      </p:cxnSp>
      <p:cxnSp>
        <p:nvCxnSpPr>
          <p:cNvPr id="142" name="Google Shape;142;p21"/>
          <p:cNvCxnSpPr/>
          <p:nvPr/>
        </p:nvCxnSpPr>
        <p:spPr>
          <a:xfrm flipH="1">
            <a:off x="6268925" y="674250"/>
            <a:ext cx="7200" cy="1322400"/>
          </a:xfrm>
          <a:prstGeom prst="straightConnector1">
            <a:avLst/>
          </a:prstGeom>
          <a:noFill/>
          <a:ln cap="flat" cmpd="sng" w="19050">
            <a:solidFill>
              <a:srgbClr val="666666"/>
            </a:solidFill>
            <a:prstDash val="solid"/>
            <a:round/>
            <a:headEnd len="med" w="med" type="none"/>
            <a:tailEnd len="med" w="med" type="none"/>
          </a:ln>
        </p:spPr>
      </p:cxnSp>
      <p:sp>
        <p:nvSpPr>
          <p:cNvPr id="143" name="Google Shape;143;p21"/>
          <p:cNvSpPr txBox="1"/>
          <p:nvPr/>
        </p:nvSpPr>
        <p:spPr>
          <a:xfrm>
            <a:off x="448350" y="2739300"/>
            <a:ext cx="86457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rPr>
              <a:t>Three levels of user testing done successively</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Each </a:t>
            </a:r>
            <a:r>
              <a:rPr lang="en-GB" sz="1800">
                <a:solidFill>
                  <a:schemeClr val="dk1"/>
                </a:solidFill>
              </a:rPr>
              <a:t>updating</a:t>
            </a:r>
            <a:r>
              <a:rPr lang="en-GB" sz="1800">
                <a:solidFill>
                  <a:schemeClr val="dk1"/>
                </a:solidFill>
              </a:rPr>
              <a:t> the documentation to fit the target audience (novice to expert)</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