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70" r:id="rId9"/>
    <p:sldId id="260" r:id="rId10"/>
    <p:sldId id="261" r:id="rId11"/>
    <p:sldId id="262" r:id="rId12"/>
    <p:sldId id="271"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AD0B1-0536-9C11-E905-B3F065CE60E1}" v="640" dt="2021-08-18T22:04:04.221"/>
    <p1510:client id="{25378EF4-A4F3-EE19-E5F0-96F6BDD06C54}" v="139" dt="2021-08-18T23:44:13.851"/>
    <p1510:client id="{6E2A47F3-1A55-82D4-E5C8-E8D9F0E9A22E}" v="2" dt="2021-08-15T23:51:09.103"/>
    <p1510:client id="{C3048887-DE8E-572A-A42F-88BC8EF8D71F}" v="862" dt="2021-08-15T04:17:25.82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Cameron </a:t>
            </a:r>
            <a:r>
              <a:rPr lang="en-US" sz="1850" i="1" dirty="0" err="1"/>
              <a:t>Carr</a:t>
            </a:r>
            <a:endParaRPr dirty="0" err="1"/>
          </a:p>
          <a:p>
            <a:pPr marL="0" lvl="0" indent="0" algn="l" rtl="0">
              <a:lnSpc>
                <a:spcPct val="70000"/>
              </a:lnSpc>
              <a:spcBef>
                <a:spcPts val="1000"/>
              </a:spcBef>
              <a:spcAft>
                <a:spcPts val="0"/>
              </a:spcAft>
              <a:buClr>
                <a:schemeClr val="lt1"/>
              </a:buClr>
              <a:buSzPts val="1850"/>
              <a:buNone/>
            </a:pPr>
            <a:endParaRPr sz="1850" i="1"/>
          </a:p>
          <a:p>
            <a:pPr marL="0" indent="0">
              <a:lnSpc>
                <a:spcPct val="70000"/>
              </a:lnSpc>
            </a:pPr>
            <a:r>
              <a:rPr lang="en-US"/>
              <a:t>Project Two: Security Policy Presentation</a:t>
            </a:r>
          </a:p>
          <a:p>
            <a:pPr marL="0" indent="0">
              <a:lnSpc>
                <a:spcPct val="70000"/>
              </a:lnSpc>
              <a:buSzPts val="1850"/>
            </a:pPr>
            <a:r>
              <a:rPr lang="en-US" dirty="0"/>
              <a:t>CS 405</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buSzPts val="2000"/>
            </a:pPr>
            <a:r>
              <a:rPr lang="en-US"/>
              <a:t>DevSecOps is a mold for develpoment, security, and operations. Combining the three allows for better security, accountability, and growth. This pipeline is the molding of automation. </a:t>
            </a:r>
          </a:p>
          <a:p>
            <a:pPr marL="685800" lvl="1" indent="-228600">
              <a:buSzPts val="2000"/>
            </a:pPr>
            <a:r>
              <a:rPr lang="en-US"/>
              <a:t>Pre-Production - IDE(Visual Studio, VS Code, Eclipse)</a:t>
            </a:r>
            <a:endParaRPr lang="en-US" dirty="0"/>
          </a:p>
          <a:p>
            <a:pPr marL="685800" lvl="1" indent="-228600">
              <a:buSzPts val="2000"/>
            </a:pPr>
            <a:r>
              <a:rPr lang="en-US"/>
              <a:t>Production - Jenkins</a:t>
            </a:r>
            <a:endParaRPr lang="en-US" dirty="0"/>
          </a:p>
          <a:p>
            <a:pPr marL="1143000" lvl="2">
              <a:buSzPts val="2000"/>
            </a:pPr>
            <a:r>
              <a:rPr lang="en-US"/>
              <a:t>Repositories (Git)</a:t>
            </a:r>
          </a:p>
          <a:p>
            <a:pPr marL="685800" lvl="1" indent="-228600">
              <a:buSzPts val="2000"/>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How important is security and what things should be considered?</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dirty="0"/>
              <a:t>Flaws in security?</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a:t>Wrap Up</a:t>
            </a:r>
            <a:endParaRPr lang="en-US" dirty="0"/>
          </a:p>
          <a:p>
            <a:pPr marL="228600" indent="-228600">
              <a:spcBef>
                <a:spcPts val="0"/>
              </a:spcBef>
              <a:buSzPts val="2200"/>
            </a:pPr>
            <a:r>
              <a:rPr lang="en-US"/>
              <a:t>What lies in the real world to make real improvements?</a:t>
            </a:r>
            <a:endParaRPr lang="en-US" dirty="0"/>
          </a:p>
          <a:p>
            <a:pPr marL="228600" indent="-88900">
              <a:buSzPts val="2200"/>
              <a:buNone/>
            </a:pPr>
            <a:endParaRPr lang="en-US"/>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a:t>Schiela, R. (2020, May 29). </a:t>
            </a:r>
            <a:r>
              <a:rPr lang="en-US" i="1"/>
              <a:t>Confluence</a:t>
            </a:r>
            <a:r>
              <a:rPr lang="en-US"/>
              <a:t>. SEI CERT C++ Coding Standard - SEI CERT C++ Coding Standard - Confluence. </a:t>
            </a:r>
            <a:r>
              <a:rPr lang="en-US">
                <a:hlinkClick r:id="rId4"/>
              </a:rPr>
              <a:t>https://wiki.sei.cmu.edu/confluence/pages/viewpage.action?pageId=88046682</a:t>
            </a:r>
            <a:r>
              <a:rPr lang="en-US"/>
              <a:t>. </a:t>
            </a:r>
            <a:endParaRPr lang="en-US" dirty="0"/>
          </a:p>
          <a:p>
            <a:pPr marL="228600" lvl="0" indent="-228600" algn="l">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a:t>Security Policy Introduction</a:t>
            </a:r>
          </a:p>
          <a:p>
            <a:pPr marL="1028700">
              <a:spcBef>
                <a:spcPts val="0"/>
              </a:spcBef>
            </a:pPr>
            <a:r>
              <a:rPr lang="en-US"/>
              <a:t>Who, what, why, where, and how?</a:t>
            </a:r>
            <a:endParaRPr lang="en-US" dirty="0"/>
          </a:p>
          <a:p>
            <a:pPr marL="0" indent="0">
              <a:buSzPts val="2200"/>
              <a:buNone/>
            </a:pPr>
            <a:endParaRPr lang="en-US"/>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2137683" y="2902039"/>
            <a:ext cx="7925066" cy="368237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1567952497"/>
              </p:ext>
            </p:extLst>
          </p:nvPr>
        </p:nvGraphicFramePr>
        <p:xfrm>
          <a:off x="459287" y="1805835"/>
          <a:ext cx="10461806" cy="4415499"/>
        </p:xfrm>
        <a:graphic>
          <a:graphicData uri="http://schemas.openxmlformats.org/drawingml/2006/table">
            <a:tbl>
              <a:tblPr>
                <a:noFill/>
                <a:tableStyleId>{802198C4-3087-4945-87E3-76CBB3509B7E}</a:tableStyleId>
              </a:tblPr>
              <a:tblGrid>
                <a:gridCol w="5442624">
                  <a:extLst>
                    <a:ext uri="{9D8B030D-6E8A-4147-A177-3AD203B41FA5}">
                      <a16:colId xmlns:a16="http://schemas.microsoft.com/office/drawing/2014/main" val="20000"/>
                    </a:ext>
                  </a:extLst>
                </a:gridCol>
                <a:gridCol w="5019182">
                  <a:extLst>
                    <a:ext uri="{9D8B030D-6E8A-4147-A177-3AD203B41FA5}">
                      <a16:colId xmlns:a16="http://schemas.microsoft.com/office/drawing/2014/main" val="20001"/>
                    </a:ext>
                  </a:extLst>
                </a:gridCol>
              </a:tblGrid>
              <a:tr h="203808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a:lnSpc>
                          <a:spcPct val="100000"/>
                        </a:lnSpc>
                        <a:spcBef>
                          <a:spcPts val="0"/>
                        </a:spcBef>
                        <a:spcAft>
                          <a:spcPts val="0"/>
                        </a:spcAft>
                        <a:buNone/>
                      </a:pPr>
                      <a:r>
                        <a:rPr lang="en-US" sz="1600" b="0" i="0" u="none" strike="noStrike" cap="none" noProof="0">
                          <a:latin typeface="Arial"/>
                        </a:rPr>
                        <a:t>STD-003-CPP</a:t>
                      </a:r>
                    </a:p>
                    <a:p>
                      <a:pPr marL="0" marR="0" lvl="0" indent="0" algn="ctr">
                        <a:lnSpc>
                          <a:spcPct val="100000"/>
                        </a:lnSpc>
                        <a:spcBef>
                          <a:spcPts val="0"/>
                        </a:spcBef>
                        <a:spcAft>
                          <a:spcPts val="0"/>
                        </a:spcAft>
                        <a:buNone/>
                      </a:pPr>
                      <a:r>
                        <a:rPr lang="en-US" sz="1600" b="0" i="0" u="none" strike="noStrike" cap="none" noProof="0"/>
                        <a:t>STD-004-CPP</a:t>
                      </a:r>
                    </a:p>
                    <a:p>
                      <a:pPr marL="0" marR="0" lvl="0" indent="0" algn="ctr">
                        <a:lnSpc>
                          <a:spcPct val="100000"/>
                        </a:lnSpc>
                        <a:spcBef>
                          <a:spcPts val="0"/>
                        </a:spcBef>
                        <a:spcAft>
                          <a:spcPts val="0"/>
                        </a:spcAft>
                        <a:buNone/>
                      </a:pPr>
                      <a:r>
                        <a:rPr lang="en-US" sz="1600" b="0" i="0" u="none" strike="noStrike" cap="none" noProof="0">
                          <a:latin typeface="Arial"/>
                        </a:rPr>
                        <a:t>STD-005-CPP</a:t>
                      </a:r>
                    </a:p>
                    <a:p>
                      <a:pPr marL="0" marR="0" lvl="0" indent="0" algn="ctr">
                        <a:lnSpc>
                          <a:spcPct val="100000"/>
                        </a:lnSpc>
                        <a:spcBef>
                          <a:spcPts val="0"/>
                        </a:spcBef>
                        <a:spcAft>
                          <a:spcPts val="0"/>
                        </a:spcAft>
                        <a:buNone/>
                      </a:pPr>
                      <a:r>
                        <a:rPr lang="en-US" sz="1600" b="0" i="0" u="none" strike="noStrike" cap="none" noProof="0"/>
                        <a:t>STD-007-CPP</a:t>
                      </a:r>
                    </a:p>
                    <a:p>
                      <a:pPr marL="0" marR="0" lvl="0" indent="0" algn="ctr">
                        <a:lnSpc>
                          <a:spcPct val="100000"/>
                        </a:lnSpc>
                        <a:spcBef>
                          <a:spcPts val="0"/>
                        </a:spcBef>
                        <a:spcAft>
                          <a:spcPts val="0"/>
                        </a:spcAft>
                        <a:buNone/>
                      </a:pPr>
                      <a:r>
                        <a:rPr lang="en-US" sz="1600" b="0" i="0" u="none" strike="noStrike" cap="none" noProof="0">
                          <a:latin typeface="Arial"/>
                        </a:rPr>
                        <a:t>STD-010-CPP</a:t>
                      </a:r>
                      <a:endParaRPr lang="en-US" sz="16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a:p>
                    <a:p>
                      <a:pPr marL="0" marR="0" lvl="0" indent="0" algn="ctr">
                        <a:lnSpc>
                          <a:spcPct val="100000"/>
                        </a:lnSpc>
                        <a:spcBef>
                          <a:spcPts val="0"/>
                        </a:spcBef>
                        <a:spcAft>
                          <a:spcPts val="0"/>
                        </a:spcAft>
                        <a:buNone/>
                      </a:pPr>
                      <a:r>
                        <a:rPr lang="en-US" sz="1600" b="0" i="0" u="none" strike="noStrike" cap="none" noProof="0">
                          <a:latin typeface="Arial"/>
                        </a:rPr>
                        <a:t>STD-003-CPP</a:t>
                      </a:r>
                    </a:p>
                    <a:p>
                      <a:pPr marL="0" marR="0" lvl="0" indent="0" algn="ctr">
                        <a:lnSpc>
                          <a:spcPct val="100000"/>
                        </a:lnSpc>
                        <a:spcBef>
                          <a:spcPts val="0"/>
                        </a:spcBef>
                        <a:spcAft>
                          <a:spcPts val="0"/>
                        </a:spcAft>
                        <a:buNone/>
                      </a:pPr>
                      <a:r>
                        <a:rPr lang="en-US" sz="1600" b="0" i="0" u="none" strike="noStrike" cap="none" noProof="0"/>
                        <a:t>STD-004-CPP</a:t>
                      </a:r>
                    </a:p>
                    <a:p>
                      <a:pPr marL="0" marR="0" lvl="0" indent="0" algn="ctr">
                        <a:lnSpc>
                          <a:spcPct val="100000"/>
                        </a:lnSpc>
                        <a:spcBef>
                          <a:spcPts val="0"/>
                        </a:spcBef>
                        <a:spcAft>
                          <a:spcPts val="0"/>
                        </a:spcAft>
                        <a:buNone/>
                      </a:pPr>
                      <a:r>
                        <a:rPr lang="en-US" sz="1600" b="0" i="0" u="none" strike="noStrike" cap="none" noProof="0">
                          <a:latin typeface="Arial"/>
                        </a:rPr>
                        <a:t>STD-005-CPP</a:t>
                      </a:r>
                    </a:p>
                    <a:p>
                      <a:pPr marL="0" marR="0" lvl="0" indent="0" algn="ctr">
                        <a:lnSpc>
                          <a:spcPct val="100000"/>
                        </a:lnSpc>
                        <a:spcBef>
                          <a:spcPts val="0"/>
                        </a:spcBef>
                        <a:spcAft>
                          <a:spcPts val="0"/>
                        </a:spcAft>
                        <a:buNone/>
                      </a:pPr>
                      <a:r>
                        <a:rPr lang="en-US" sz="1600" b="0" i="0" u="none" strike="noStrike" cap="none" noProof="0"/>
                        <a:t>STD-010-CPP</a:t>
                      </a:r>
                      <a:endParaRPr lang="en-US"/>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5408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3600" b="0" i="0" u="none" strike="noStrike" cap="none" noProof="0">
                          <a:latin typeface="Arial"/>
                        </a:rPr>
                        <a:t>STD-001-CPP</a:t>
                      </a:r>
                    </a:p>
                    <a:p>
                      <a:pPr marL="0" marR="0" lvl="0" indent="0" algn="ctr">
                        <a:lnSpc>
                          <a:spcPct val="100000"/>
                        </a:lnSpc>
                        <a:spcBef>
                          <a:spcPts val="0"/>
                        </a:spcBef>
                        <a:spcAft>
                          <a:spcPts val="0"/>
                        </a:spcAft>
                        <a:buNone/>
                      </a:pPr>
                      <a:r>
                        <a:rPr lang="en-US" sz="3600" b="0" i="0" u="none" strike="noStrike" cap="none" noProof="0"/>
                        <a:t>STD-007-CPP</a:t>
                      </a:r>
                      <a:endParaRPr lang="en-US"/>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a:lnSpc>
                          <a:spcPct val="100000"/>
                        </a:lnSpc>
                        <a:spcBef>
                          <a:spcPts val="0"/>
                        </a:spcBef>
                        <a:spcAft>
                          <a:spcPts val="0"/>
                        </a:spcAft>
                        <a:buNone/>
                      </a:pPr>
                      <a:r>
                        <a:rPr lang="en-US" sz="3600" b="0" i="0" u="none" strike="noStrike" cap="none" noProof="0">
                          <a:latin typeface="Arial"/>
                        </a:rPr>
                        <a:t>STD-001-CPP</a:t>
                      </a:r>
                    </a:p>
                    <a:p>
                      <a:pPr marL="0" marR="0" lvl="0" indent="0" algn="ctr">
                        <a:lnSpc>
                          <a:spcPct val="100000"/>
                        </a:lnSpc>
                        <a:spcBef>
                          <a:spcPts val="0"/>
                        </a:spcBef>
                        <a:spcAft>
                          <a:spcPts val="0"/>
                        </a:spcAft>
                        <a:buNone/>
                      </a:pPr>
                      <a:r>
                        <a:rPr lang="en-US" sz="3600" b="0" i="0" u="none" strike="noStrike" cap="none" noProof="0"/>
                        <a:t>STD-006-CPP</a:t>
                      </a:r>
                    </a:p>
                    <a:p>
                      <a:pPr marL="0" marR="0" lvl="0" indent="0" algn="ctr">
                        <a:lnSpc>
                          <a:spcPct val="100000"/>
                        </a:lnSpc>
                        <a:spcBef>
                          <a:spcPts val="0"/>
                        </a:spcBef>
                        <a:spcAft>
                          <a:spcPts val="0"/>
                        </a:spcAft>
                        <a:buNone/>
                      </a:pPr>
                      <a:r>
                        <a:rPr lang="en-US" sz="3600" b="0" i="0" u="none" strike="noStrike" cap="none" noProof="0">
                          <a:latin typeface="Arial"/>
                        </a:rPr>
                        <a:t>STD-009-CPP</a:t>
                      </a:r>
                      <a:endParaRPr lang="en-US"/>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a:buSzPts val="4000"/>
            </a:pPr>
            <a:r>
              <a:rPr lang="en-US"/>
              <a:t>10 PRINCIPLES (1-5)</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C775E246-D793-47DD-8D7D-B2E422C6DB26}"/>
              </a:ext>
            </a:extLst>
          </p:cNvPr>
          <p:cNvSpPr txBox="1"/>
          <p:nvPr/>
        </p:nvSpPr>
        <p:spPr>
          <a:xfrm>
            <a:off x="290946" y="1711037"/>
            <a:ext cx="10848107"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AF7F7"/>
                </a:solidFill>
              </a:rPr>
              <a:t>⦁ Validate Input Data Validating all input data is crucial in keeping a sturdy defense from willing and unwilling attacks. Validating data keeps the information received from other sources filtered in order to not leave a door open for an attack</a:t>
            </a:r>
          </a:p>
          <a:p>
            <a:endParaRPr lang="en-US" sz="1800" dirty="0">
              <a:solidFill>
                <a:srgbClr val="FAF7F7"/>
              </a:solidFill>
            </a:endParaRPr>
          </a:p>
          <a:p>
            <a:r>
              <a:rPr lang="en-US" sz="1800">
                <a:solidFill>
                  <a:srgbClr val="FAF7F7"/>
                </a:solidFill>
              </a:rPr>
              <a:t>⦁ Heed Compiler Warnings Following warning signs are always a great step to take when writing code. Using the most up to date analysis tools will surely help as well in identifying risks before code is released.</a:t>
            </a:r>
            <a:endParaRPr lang="en-US" sz="1800" dirty="0">
              <a:solidFill>
                <a:srgbClr val="FAF7F7"/>
              </a:solidFill>
            </a:endParaRPr>
          </a:p>
          <a:p>
            <a:endParaRPr lang="en-US" sz="1800" dirty="0">
              <a:solidFill>
                <a:srgbClr val="FAF7F7"/>
              </a:solidFill>
            </a:endParaRPr>
          </a:p>
          <a:p>
            <a:r>
              <a:rPr lang="en-US" sz="1800">
                <a:solidFill>
                  <a:srgbClr val="FAF7F7"/>
                </a:solidFill>
              </a:rPr>
              <a:t>⦁ Architect and Design for Security Policies Being mindful of risks on every level when designing applications is paramount. Mitigating those risks with policies to follow is paramount when combating unwanted cracks in design. </a:t>
            </a:r>
            <a:endParaRPr lang="en-US" sz="1800" dirty="0">
              <a:solidFill>
                <a:srgbClr val="FAF7F7"/>
              </a:solidFill>
            </a:endParaRPr>
          </a:p>
          <a:p>
            <a:endParaRPr lang="en-US" sz="1800" dirty="0">
              <a:solidFill>
                <a:srgbClr val="FAF7F7"/>
              </a:solidFill>
            </a:endParaRPr>
          </a:p>
          <a:p>
            <a:r>
              <a:rPr lang="en-US" sz="1800">
                <a:solidFill>
                  <a:srgbClr val="FAF7F7"/>
                </a:solidFill>
              </a:rPr>
              <a:t>⦁ Keep It Simple Keeping code design simple makes for easier means of completing projects but also makes it more feasable to be able to defend. </a:t>
            </a:r>
            <a:endParaRPr lang="en-US" sz="1800" dirty="0">
              <a:solidFill>
                <a:srgbClr val="FAF7F7"/>
              </a:solidFill>
            </a:endParaRPr>
          </a:p>
          <a:p>
            <a:endParaRPr lang="en-US" sz="1800" dirty="0">
              <a:solidFill>
                <a:srgbClr val="FAF7F7"/>
              </a:solidFill>
            </a:endParaRPr>
          </a:p>
          <a:p>
            <a:r>
              <a:rPr lang="en-US" sz="1800">
                <a:solidFill>
                  <a:srgbClr val="FAF7F7"/>
                </a:solidFill>
              </a:rPr>
              <a:t>⦁ Default Deny Make sure that all parties stay in their own lane. Access should be a privelage after certain criteria has been met.</a:t>
            </a:r>
            <a:endParaRPr lang="en-US" sz="1800" dirty="0">
              <a:solidFill>
                <a:srgbClr val="FAF7F7"/>
              </a:solidFill>
            </a:endParaRPr>
          </a:p>
          <a:p>
            <a:endParaRPr lang="en-US" dirty="0">
              <a:solidFill>
                <a:srgbClr val="FAF7F7"/>
              </a:solidFill>
            </a:endParaRPr>
          </a:p>
          <a:p>
            <a:endParaRPr lang="en-US" dirty="0">
              <a:solidFill>
                <a:srgbClr val="FAF7F7"/>
              </a:solidFill>
            </a:endParaRPr>
          </a:p>
          <a:p>
            <a:endParaRPr lang="en-US" dirty="0">
              <a:solidFill>
                <a:srgbClr val="FAF7F7"/>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357B-D215-413C-ACFC-EAB55FDB7E2A}"/>
              </a:ext>
            </a:extLst>
          </p:cNvPr>
          <p:cNvSpPr>
            <a:spLocks noGrp="1"/>
          </p:cNvSpPr>
          <p:nvPr>
            <p:ph type="title"/>
          </p:nvPr>
        </p:nvSpPr>
        <p:spPr/>
        <p:txBody>
          <a:bodyPr/>
          <a:lstStyle/>
          <a:p>
            <a:r>
              <a:rPr lang="en-US"/>
              <a:t>10 PRINCIPLES Continued (6-10)</a:t>
            </a:r>
          </a:p>
        </p:txBody>
      </p:sp>
      <p:sp>
        <p:nvSpPr>
          <p:cNvPr id="3" name="TextBox 2">
            <a:extLst>
              <a:ext uri="{FF2B5EF4-FFF2-40B4-BE49-F238E27FC236}">
                <a16:creationId xmlns:a16="http://schemas.microsoft.com/office/drawing/2014/main" id="{CBD756B0-94A2-43C6-8F37-333B12C6FCB3}"/>
              </a:ext>
            </a:extLst>
          </p:cNvPr>
          <p:cNvSpPr txBox="1"/>
          <p:nvPr/>
        </p:nvSpPr>
        <p:spPr>
          <a:xfrm>
            <a:off x="325582" y="1711037"/>
            <a:ext cx="1075574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AF7F7"/>
                </a:solidFill>
              </a:rPr>
              <a:t>⦁ Adhere to the Principle of Least Privilege Permission should be left to the worthy. Accessing information should follow stern steps before allowing itself to be known. Carefully planning out those steps will allow for an easier transition of those allowed. Access should not be allowed for unnecessary tasks.​</a:t>
            </a:r>
          </a:p>
          <a:p>
            <a:r>
              <a:rPr lang="en-US" sz="1800">
                <a:solidFill>
                  <a:srgbClr val="FAF7F7"/>
                </a:solidFill>
              </a:rPr>
              <a:t>​</a:t>
            </a:r>
          </a:p>
          <a:p>
            <a:r>
              <a:rPr lang="en-US" sz="1800">
                <a:solidFill>
                  <a:srgbClr val="FAF7F7"/>
                </a:solidFill>
              </a:rPr>
              <a:t>⦁ Sanitize Data Sent to Other Systems Sanitize all data sent through complex subsystems. This will deture attackers from gaining access to any system as they are generally looking for quick wins.​</a:t>
            </a:r>
          </a:p>
          <a:p>
            <a:r>
              <a:rPr lang="en-US" sz="1800">
                <a:solidFill>
                  <a:srgbClr val="FAF7F7"/>
                </a:solidFill>
              </a:rPr>
              <a:t>​</a:t>
            </a:r>
          </a:p>
          <a:p>
            <a:r>
              <a:rPr lang="en-US" sz="1800">
                <a:solidFill>
                  <a:srgbClr val="FAF7F7"/>
                </a:solidFill>
              </a:rPr>
              <a:t>⦁ Practice Defense in Depth Always keep defensive tactics well known for every layer of business. Staying informed is the best means of protection when all users know how to prevent and deture.​</a:t>
            </a:r>
          </a:p>
          <a:p>
            <a:r>
              <a:rPr lang="en-US" sz="1800">
                <a:solidFill>
                  <a:srgbClr val="FAF7F7"/>
                </a:solidFill>
              </a:rPr>
              <a:t>​</a:t>
            </a:r>
          </a:p>
          <a:p>
            <a:r>
              <a:rPr lang="en-US" sz="1800">
                <a:solidFill>
                  <a:srgbClr val="FAF7F7"/>
                </a:solidFill>
              </a:rPr>
              <a:t>⦁ Use Effective Quality Assurance Techniques Quality assurance techniques can increase chances of indentifying and eliminating vulnerabilities. Using multiple techniques only adds layers of protection that would further the strength of the design. ​</a:t>
            </a:r>
          </a:p>
          <a:p>
            <a:r>
              <a:rPr lang="en-US" sz="1800">
                <a:solidFill>
                  <a:srgbClr val="FAF7F7"/>
                </a:solidFill>
              </a:rPr>
              <a:t>​</a:t>
            </a:r>
          </a:p>
          <a:p>
            <a:r>
              <a:rPr lang="en-US" sz="1800">
                <a:solidFill>
                  <a:srgbClr val="FAF7F7"/>
                </a:solidFill>
              </a:rPr>
              <a:t>⦁ Adopt a Secure Coding Standard Always have a secure coding standard available to all parties involved with development. Having the standard in all languages is required as there should be no change in security when switch to a different programming language</a:t>
            </a:r>
          </a:p>
        </p:txBody>
      </p:sp>
      <p:pic>
        <p:nvPicPr>
          <p:cNvPr id="5" name="Google Shape;169;p5" descr="Green Pace logo">
            <a:extLst>
              <a:ext uri="{FF2B5EF4-FFF2-40B4-BE49-F238E27FC236}">
                <a16:creationId xmlns:a16="http://schemas.microsoft.com/office/drawing/2014/main" id="{003CAD6D-5B0E-4DF3-B4CD-5203C9EF2904}"/>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189595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3">
            <a:extLst>
              <a:ext uri="{FF2B5EF4-FFF2-40B4-BE49-F238E27FC236}">
                <a16:creationId xmlns:a16="http://schemas.microsoft.com/office/drawing/2014/main" id="{0F077FFD-151F-4413-9006-3B950229B305}"/>
              </a:ext>
            </a:extLst>
          </p:cNvPr>
          <p:cNvGraphicFramePr>
            <a:graphicFrameLocks noGrp="1"/>
          </p:cNvGraphicFramePr>
          <p:nvPr>
            <p:extLst>
              <p:ext uri="{D42A27DB-BD31-4B8C-83A1-F6EECF244321}">
                <p14:modId xmlns:p14="http://schemas.microsoft.com/office/powerpoint/2010/main" val="1089830571"/>
              </p:ext>
            </p:extLst>
          </p:nvPr>
        </p:nvGraphicFramePr>
        <p:xfrm>
          <a:off x="531091" y="2066636"/>
          <a:ext cx="10962683" cy="3227339"/>
        </p:xfrm>
        <a:graphic>
          <a:graphicData uri="http://schemas.openxmlformats.org/drawingml/2006/table">
            <a:tbl>
              <a:tblPr firstRow="1" bandRow="1">
                <a:tableStyleId>{802198C4-3087-4945-87E3-76CBB3509B7E}</a:tableStyleId>
              </a:tblPr>
              <a:tblGrid>
                <a:gridCol w="1096268">
                  <a:extLst>
                    <a:ext uri="{9D8B030D-6E8A-4147-A177-3AD203B41FA5}">
                      <a16:colId xmlns:a16="http://schemas.microsoft.com/office/drawing/2014/main" val="2111698946"/>
                    </a:ext>
                  </a:extLst>
                </a:gridCol>
                <a:gridCol w="1096268">
                  <a:extLst>
                    <a:ext uri="{9D8B030D-6E8A-4147-A177-3AD203B41FA5}">
                      <a16:colId xmlns:a16="http://schemas.microsoft.com/office/drawing/2014/main" val="2789078336"/>
                    </a:ext>
                  </a:extLst>
                </a:gridCol>
                <a:gridCol w="1096268">
                  <a:extLst>
                    <a:ext uri="{9D8B030D-6E8A-4147-A177-3AD203B41FA5}">
                      <a16:colId xmlns:a16="http://schemas.microsoft.com/office/drawing/2014/main" val="2070767208"/>
                    </a:ext>
                  </a:extLst>
                </a:gridCol>
                <a:gridCol w="1096268">
                  <a:extLst>
                    <a:ext uri="{9D8B030D-6E8A-4147-A177-3AD203B41FA5}">
                      <a16:colId xmlns:a16="http://schemas.microsoft.com/office/drawing/2014/main" val="1798115669"/>
                    </a:ext>
                  </a:extLst>
                </a:gridCol>
                <a:gridCol w="1096268">
                  <a:extLst>
                    <a:ext uri="{9D8B030D-6E8A-4147-A177-3AD203B41FA5}">
                      <a16:colId xmlns:a16="http://schemas.microsoft.com/office/drawing/2014/main" val="282456136"/>
                    </a:ext>
                  </a:extLst>
                </a:gridCol>
                <a:gridCol w="1096268">
                  <a:extLst>
                    <a:ext uri="{9D8B030D-6E8A-4147-A177-3AD203B41FA5}">
                      <a16:colId xmlns:a16="http://schemas.microsoft.com/office/drawing/2014/main" val="1330486543"/>
                    </a:ext>
                  </a:extLst>
                </a:gridCol>
                <a:gridCol w="1096268">
                  <a:extLst>
                    <a:ext uri="{9D8B030D-6E8A-4147-A177-3AD203B41FA5}">
                      <a16:colId xmlns:a16="http://schemas.microsoft.com/office/drawing/2014/main" val="3185310368"/>
                    </a:ext>
                  </a:extLst>
                </a:gridCol>
                <a:gridCol w="1096268">
                  <a:extLst>
                    <a:ext uri="{9D8B030D-6E8A-4147-A177-3AD203B41FA5}">
                      <a16:colId xmlns:a16="http://schemas.microsoft.com/office/drawing/2014/main" val="1882939869"/>
                    </a:ext>
                  </a:extLst>
                </a:gridCol>
                <a:gridCol w="1112393">
                  <a:extLst>
                    <a:ext uri="{9D8B030D-6E8A-4147-A177-3AD203B41FA5}">
                      <a16:colId xmlns:a16="http://schemas.microsoft.com/office/drawing/2014/main" val="329072964"/>
                    </a:ext>
                  </a:extLst>
                </a:gridCol>
                <a:gridCol w="1080146">
                  <a:extLst>
                    <a:ext uri="{9D8B030D-6E8A-4147-A177-3AD203B41FA5}">
                      <a16:colId xmlns:a16="http://schemas.microsoft.com/office/drawing/2014/main" val="2420463867"/>
                    </a:ext>
                  </a:extLst>
                </a:gridCol>
              </a:tblGrid>
              <a:tr h="1460500">
                <a:tc>
                  <a:txBody>
                    <a:bodyPr/>
                    <a:lstStyle/>
                    <a:p>
                      <a:pPr lvl="0">
                        <a:buNone/>
                      </a:pPr>
                      <a:r>
                        <a:rPr lang="en-US" sz="2800">
                          <a:solidFill>
                            <a:srgbClr val="FAF7F7"/>
                          </a:solidFill>
                        </a:rPr>
                        <a:t>STD-001-CPP</a:t>
                      </a:r>
                    </a:p>
                  </a:txBody>
                  <a:tcPr/>
                </a:tc>
                <a:tc>
                  <a:txBody>
                    <a:bodyPr/>
                    <a:lstStyle/>
                    <a:p>
                      <a:pPr lvl="0">
                        <a:buNone/>
                      </a:pPr>
                      <a:r>
                        <a:rPr lang="en-US" sz="2800" b="0" i="0" u="none" strike="noStrike" noProof="0">
                          <a:solidFill>
                            <a:srgbClr val="FAF7F7"/>
                          </a:solidFill>
                          <a:latin typeface="Arial"/>
                        </a:rPr>
                        <a:t>STD-002-CPP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STD-003-CPP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STD-004-CPP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STD-005-CPP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STD-006-CPP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STD-007-CPP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STD-008-CPP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STD-009-CPP</a:t>
                      </a:r>
                      <a:endParaRPr lang="en-US" sz="2800">
                        <a:solidFill>
                          <a:srgbClr val="FAF7F7"/>
                        </a:solidFill>
                      </a:endParaRPr>
                    </a:p>
                  </a:txBody>
                  <a:tcPr/>
                </a:tc>
                <a:tc>
                  <a:txBody>
                    <a:bodyPr/>
                    <a:lstStyle/>
                    <a:p>
                      <a:pPr lvl="0">
                        <a:buNone/>
                      </a:pPr>
                      <a:r>
                        <a:rPr lang="en-US" sz="2800" b="0" i="0" u="none" strike="noStrike" noProof="0">
                          <a:solidFill>
                            <a:srgbClr val="FAF7F7"/>
                          </a:solidFill>
                          <a:latin typeface="Arial"/>
                        </a:rPr>
                        <a:t>STD-010-CPP</a:t>
                      </a:r>
                      <a:endParaRPr lang="en-US" sz="2800">
                        <a:solidFill>
                          <a:srgbClr val="FAF7F7"/>
                        </a:solidFill>
                      </a:endParaRPr>
                    </a:p>
                  </a:txBody>
                  <a:tcPr/>
                </a:tc>
                <a:extLst>
                  <a:ext uri="{0D108BD9-81ED-4DB2-BD59-A6C34878D82A}">
                    <a16:rowId xmlns:a16="http://schemas.microsoft.com/office/drawing/2014/main" val="3771493356"/>
                  </a:ext>
                </a:extLst>
              </a:tr>
              <a:tr h="1766839">
                <a:tc>
                  <a:txBody>
                    <a:bodyPr/>
                    <a:lstStyle/>
                    <a:p>
                      <a:r>
                        <a:rPr lang="en-US" sz="2000">
                          <a:solidFill>
                            <a:srgbClr val="FAF7F7"/>
                          </a:solidFill>
                        </a:rPr>
                        <a:t>2, 3, 4, 7, 8, 9, 10</a:t>
                      </a:r>
                      <a:endParaRPr lang="en-US" sz="2000" dirty="0">
                        <a:solidFill>
                          <a:srgbClr val="FAF7F7"/>
                        </a:solidFill>
                      </a:endParaRPr>
                    </a:p>
                  </a:txBody>
                  <a:tcPr/>
                </a:tc>
                <a:tc>
                  <a:txBody>
                    <a:bodyPr/>
                    <a:lstStyle/>
                    <a:p>
                      <a:r>
                        <a:rPr lang="en-US" sz="2000">
                          <a:solidFill>
                            <a:srgbClr val="FAF7F7"/>
                          </a:solidFill>
                        </a:rPr>
                        <a:t>1, 2, </a:t>
                      </a:r>
                      <a:r>
                        <a:rPr lang="en-US" sz="2000" dirty="0">
                          <a:solidFill>
                            <a:srgbClr val="FAF7F7"/>
                          </a:solidFill>
                        </a:rPr>
                        <a:t>3, 8, 9, 10</a:t>
                      </a:r>
                    </a:p>
                  </a:txBody>
                  <a:tcPr/>
                </a:tc>
                <a:tc>
                  <a:txBody>
                    <a:bodyPr/>
                    <a:lstStyle/>
                    <a:p>
                      <a:r>
                        <a:rPr lang="en-US">
                          <a:solidFill>
                            <a:srgbClr val="FAF7F7"/>
                          </a:solidFill>
                        </a:rPr>
                        <a:t>6, 7, 10</a:t>
                      </a:r>
                    </a:p>
                  </a:txBody>
                  <a:tcPr/>
                </a:tc>
                <a:tc>
                  <a:txBody>
                    <a:bodyPr/>
                    <a:lstStyle/>
                    <a:p>
                      <a:r>
                        <a:rPr lang="en-US">
                          <a:solidFill>
                            <a:srgbClr val="FAF7F7"/>
                          </a:solidFill>
                        </a:rPr>
                        <a:t>1, 2, 8</a:t>
                      </a:r>
                    </a:p>
                  </a:txBody>
                  <a:tcPr/>
                </a:tc>
                <a:tc>
                  <a:txBody>
                    <a:bodyPr/>
                    <a:lstStyle/>
                    <a:p>
                      <a:r>
                        <a:rPr lang="en-US">
                          <a:solidFill>
                            <a:srgbClr val="FAF7F7"/>
                          </a:solidFill>
                        </a:rPr>
                        <a:t>3</a:t>
                      </a:r>
                    </a:p>
                  </a:txBody>
                  <a:tcPr/>
                </a:tc>
                <a:tc>
                  <a:txBody>
                    <a:bodyPr/>
                    <a:lstStyle/>
                    <a:p>
                      <a:r>
                        <a:rPr lang="en-US">
                          <a:solidFill>
                            <a:srgbClr val="FAF7F7"/>
                          </a:solidFill>
                        </a:rPr>
                        <a:t>2, 4</a:t>
                      </a:r>
                    </a:p>
                  </a:txBody>
                  <a:tcPr/>
                </a:tc>
                <a:tc>
                  <a:txBody>
                    <a:bodyPr/>
                    <a:lstStyle/>
                    <a:p>
                      <a:r>
                        <a:rPr lang="en-US">
                          <a:solidFill>
                            <a:srgbClr val="FAF7F7"/>
                          </a:solidFill>
                        </a:rPr>
                        <a:t>4</a:t>
                      </a:r>
                    </a:p>
                  </a:txBody>
                  <a:tcPr/>
                </a:tc>
                <a:tc>
                  <a:txBody>
                    <a:bodyPr/>
                    <a:lstStyle/>
                    <a:p>
                      <a:r>
                        <a:rPr lang="en-US">
                          <a:solidFill>
                            <a:srgbClr val="FAF7F7"/>
                          </a:solidFill>
                        </a:rPr>
                        <a:t>1</a:t>
                      </a:r>
                    </a:p>
                  </a:txBody>
                  <a:tcPr/>
                </a:tc>
                <a:tc>
                  <a:txBody>
                    <a:bodyPr/>
                    <a:lstStyle/>
                    <a:p>
                      <a:r>
                        <a:rPr lang="en-US">
                          <a:solidFill>
                            <a:srgbClr val="FAF7F7"/>
                          </a:solidFill>
                        </a:rPr>
                        <a:t>2, 4, 8</a:t>
                      </a:r>
                    </a:p>
                  </a:txBody>
                  <a:tcPr/>
                </a:tc>
                <a:tc>
                  <a:txBody>
                    <a:bodyPr/>
                    <a:lstStyle/>
                    <a:p>
                      <a:r>
                        <a:rPr lang="en-US">
                          <a:solidFill>
                            <a:srgbClr val="FAF7F7"/>
                          </a:solidFill>
                        </a:rPr>
                        <a:t>2, 4</a:t>
                      </a:r>
                    </a:p>
                  </a:txBody>
                  <a:tcPr/>
                </a:tc>
                <a:extLst>
                  <a:ext uri="{0D108BD9-81ED-4DB2-BD59-A6C34878D82A}">
                    <a16:rowId xmlns:a16="http://schemas.microsoft.com/office/drawing/2014/main" val="404005853"/>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120073" y="1640379"/>
            <a:ext cx="11074400" cy="4578306"/>
          </a:xfrm>
          <a:prstGeom prst="rect">
            <a:avLst/>
          </a:prstGeom>
          <a:noFill/>
          <a:ln>
            <a:noFill/>
          </a:ln>
        </p:spPr>
        <p:txBody>
          <a:bodyPr spcFirstLastPara="1" wrap="square" lIns="91425" tIns="45700" rIns="91425" bIns="45700" anchor="t" anchorCtr="0">
            <a:noAutofit/>
          </a:bodyPr>
          <a:lstStyle/>
          <a:p>
            <a:r>
              <a:rPr lang="en-US" sz="1800">
                <a:latin typeface="Arial"/>
              </a:rPr>
              <a:t>Encryption in rest Encryption in rest is a means to safely story data on a device and it be guarded through encryption. For example, a receipt for a consumer with their payment account on it would need to be stored securely away from prying eyes. Encrypting that data by masking it with a different type of data keeps hackers away from the gold. There are several options for encryption tools, such as VeraCrypt, AxCrypt or InnoDB tablespace encryption.</a:t>
            </a:r>
          </a:p>
          <a:p>
            <a:r>
              <a:rPr lang="en-US" sz="1800">
                <a:latin typeface="Arial"/>
              </a:rPr>
              <a:t>Encryption at flight Protects data as it is moved from one location to another (eg: sending an email, browsing the internet). Email encryption tools such as S/MIME or PGP shall be used for email transmission.  Web traffic shall only be sent over a Secure Sockets Layer (SSL) such as Transport Layer Security (TLS) by obtaining a SSL/TLS HTTPS certificate from authorities such as GoDaddy or DigiCert.  Refer to Table 1 below for suggested secure network protocols. Using these tools prevents network layer attacks, such as eavesdropping, and tampering-based attacks, such as third-party communication hijacking. </a:t>
            </a:r>
          </a:p>
          <a:p>
            <a:r>
              <a:rPr lang="en-US" sz="1800">
                <a:latin typeface="Arial"/>
              </a:rPr>
              <a:t>Encryption in use Protects data as it is being created, edited, accessed, processed, or viewed.  This state occurs in between the at-rest and at-flight states when, say for instance, accessing a website on a server, or whenever the CPU is in use processing applications. It is important to encrypt data-in-use because memory can be hacked, and encryption keys for data-at-rest may be exposed.  CPU manufacturer AMD offers full memory encryption, called Secure Memory Encryption (SME), and Intel offers Total Memory Encryption (TME) in order to protect CPU based key storage.  There are also cryptographic tools that can be used to protect data during computation.</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223982" y="2159924"/>
            <a:ext cx="10855037" cy="4947760"/>
          </a:xfrm>
          <a:prstGeom prst="rect">
            <a:avLst/>
          </a:prstGeom>
          <a:noFill/>
          <a:ln>
            <a:noFill/>
          </a:ln>
        </p:spPr>
        <p:txBody>
          <a:bodyPr spcFirstLastPara="1" wrap="square" lIns="91425" tIns="45700" rIns="91425" bIns="45700" anchor="t" anchorCtr="0">
            <a:normAutofit/>
          </a:bodyPr>
          <a:lstStyle/>
          <a:p>
            <a:pPr>
              <a:buNone/>
            </a:pPr>
            <a:r>
              <a:rPr lang="en-US" sz="1800">
                <a:latin typeface="Arial"/>
              </a:rPr>
              <a:t>Authentication    Who are you? This proces keeps all parties aligned in their own lanes of business. Account users should have their own credentials to authenticate their identity. </a:t>
            </a:r>
          </a:p>
          <a:p>
            <a:pPr>
              <a:buNone/>
            </a:pPr>
            <a:r>
              <a:rPr lang="en-US" sz="1800">
                <a:latin typeface="Arial"/>
              </a:rPr>
              <a:t>Authorization    Are you allowed? This framework can be applied in many differenty application designs. Providing authorization allows a user to gain access to a source of memory or space to further there reach of capability. This should always be limited to the individuals performing the job function for particular access. Providing access to inviduals that do not perform essential job functions creates a liability in process. </a:t>
            </a:r>
          </a:p>
          <a:p>
            <a:pPr>
              <a:buNone/>
            </a:pPr>
            <a:r>
              <a:rPr lang="en-US" sz="1800">
                <a:latin typeface="Arial"/>
              </a:rPr>
              <a:t>Accounting    Who did what and when? Accountability is the goal with going over accounting. This provides a history of who did what and when. This is paramount when trying to track any potential security breaks that could have occured. Know the most information will help investigate what actually occurred.</a:t>
            </a:r>
            <a:r>
              <a:rPr lang="en-US" sz="2400" dirty="0"/>
              <a:t> </a:t>
            </a:r>
            <a:endParaRPr lang="en-US" dirty="0"/>
          </a:p>
          <a:p>
            <a:pPr marL="0" lvl="0" indent="0" algn="l">
              <a:lnSpc>
                <a:spcPct val="90000"/>
              </a:lnSpc>
              <a:spcBef>
                <a:spcPts val="0"/>
              </a:spcBef>
              <a:spcAft>
                <a:spcPts val="0"/>
              </a:spcAft>
              <a:buSzPts val="2400"/>
              <a:buNone/>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97;g9504e29505_0_0" descr="Green Pace logo">
            <a:extLst>
              <a:ext uri="{FF2B5EF4-FFF2-40B4-BE49-F238E27FC236}">
                <a16:creationId xmlns:a16="http://schemas.microsoft.com/office/drawing/2014/main" id="{5098A289-39FC-4636-907F-1E46972C814A}"/>
              </a:ext>
            </a:extLst>
          </p:cNvPr>
          <p:cNvPicPr preferRelativeResize="0"/>
          <p:nvPr/>
        </p:nvPicPr>
        <p:blipFill>
          <a:blip r:embed="rId2">
            <a:alphaModFix/>
          </a:blip>
          <a:stretch>
            <a:fillRect/>
          </a:stretch>
        </p:blipFill>
        <p:spPr>
          <a:xfrm>
            <a:off x="11084074" y="5440526"/>
            <a:ext cx="886601" cy="1149225"/>
          </a:xfrm>
          <a:prstGeom prst="rect">
            <a:avLst/>
          </a:prstGeom>
          <a:noFill/>
          <a:ln>
            <a:noFill/>
          </a:ln>
        </p:spPr>
      </p:pic>
      <p:sp>
        <p:nvSpPr>
          <p:cNvPr id="8" name="Google Shape;195;g9504e29505_0_0">
            <a:extLst>
              <a:ext uri="{FF2B5EF4-FFF2-40B4-BE49-F238E27FC236}">
                <a16:creationId xmlns:a16="http://schemas.microsoft.com/office/drawing/2014/main" id="{2C24BAD7-F64D-4DF4-94A1-3600ADF14699}"/>
              </a:ext>
            </a:extLst>
          </p:cNvPr>
          <p:cNvSpPr txBox="1">
            <a:spLocks/>
          </p:cNvSpPr>
          <p:nvPr/>
        </p:nvSpPr>
        <p:spPr>
          <a:xfrm>
            <a:off x="447964" y="764373"/>
            <a:ext cx="11069781"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4000">
                <a:solidFill>
                  <a:schemeClr val="bg1"/>
                </a:solidFill>
              </a:rPr>
              <a:t>Unit Testing: Collection Size Verification </a:t>
            </a:r>
            <a:endParaRPr lang="en-US" sz="4000" dirty="0">
              <a:solidFill>
                <a:schemeClr val="bg1"/>
              </a:solidFill>
            </a:endParaRPr>
          </a:p>
        </p:txBody>
      </p:sp>
      <p:sp>
        <p:nvSpPr>
          <p:cNvPr id="9" name="TextBox 8">
            <a:extLst>
              <a:ext uri="{FF2B5EF4-FFF2-40B4-BE49-F238E27FC236}">
                <a16:creationId xmlns:a16="http://schemas.microsoft.com/office/drawing/2014/main" id="{2E37E9E6-E852-4EC3-8E1A-6435341E985A}"/>
              </a:ext>
            </a:extLst>
          </p:cNvPr>
          <p:cNvSpPr txBox="1"/>
          <p:nvPr/>
        </p:nvSpPr>
        <p:spPr>
          <a:xfrm>
            <a:off x="2911764" y="2265218"/>
            <a:ext cx="635692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latin typeface="Courier New"/>
                <a:cs typeface="Segoe UI"/>
              </a:rPr>
              <a:t>TEST_F(CollectionTest, CanAddFiveValuesToVector)</a:t>
            </a:r>
            <a:r>
              <a:rPr lang="en-US" sz="1600">
                <a:latin typeface="Courier New"/>
                <a:cs typeface="Segoe UI"/>
              </a:rPr>
              <a:t>​</a:t>
            </a:r>
          </a:p>
          <a:p>
            <a:r>
              <a:rPr lang="en-US" sz="1600">
                <a:solidFill>
                  <a:srgbClr val="FFFFFF"/>
                </a:solidFill>
                <a:latin typeface="Courier New"/>
                <a:cs typeface="Segoe UI"/>
              </a:rPr>
              <a:t>{</a:t>
            </a:r>
            <a:r>
              <a:rPr lang="en-US" sz="1600">
                <a:latin typeface="Courier New"/>
                <a:cs typeface="Segoe UI"/>
              </a:rPr>
              <a:t>​</a:t>
            </a:r>
          </a:p>
          <a:p>
            <a:r>
              <a:rPr lang="en-US" sz="1600">
                <a:solidFill>
                  <a:srgbClr val="FFFFFF"/>
                </a:solidFill>
                <a:latin typeface="Courier New"/>
                <a:cs typeface="Segoe UI"/>
              </a:rPr>
              <a:t>    // is the collection empty?</a:t>
            </a:r>
            <a:r>
              <a:rPr lang="en-US" sz="1600">
                <a:latin typeface="Courier New"/>
                <a:cs typeface="Segoe UI"/>
              </a:rPr>
              <a:t>​</a:t>
            </a:r>
          </a:p>
          <a:p>
            <a:r>
              <a:rPr lang="en-US" sz="1600">
                <a:solidFill>
                  <a:srgbClr val="FFFFFF"/>
                </a:solidFill>
                <a:latin typeface="Courier New"/>
                <a:cs typeface="Segoe UI"/>
              </a:rPr>
              <a:t>    ASSERT_TRUE(collection-&gt;empty());</a:t>
            </a:r>
            <a:r>
              <a:rPr lang="en-US" sz="1600">
                <a:latin typeface="Courier New"/>
                <a:cs typeface="Segoe UI"/>
              </a:rPr>
              <a:t>​</a:t>
            </a:r>
          </a:p>
          <a:p>
            <a:r>
              <a:rPr lang="en-US" sz="1600">
                <a:latin typeface="Courier New"/>
                <a:cs typeface="Segoe UI"/>
              </a:rPr>
              <a:t>​</a:t>
            </a:r>
          </a:p>
          <a:p>
            <a:r>
              <a:rPr lang="en-US" sz="1600">
                <a:solidFill>
                  <a:srgbClr val="FFFFFF"/>
                </a:solidFill>
                <a:latin typeface="Courier New"/>
                <a:cs typeface="Segoe UI"/>
              </a:rPr>
              <a:t>    // if empty, the size must be 0</a:t>
            </a:r>
            <a:r>
              <a:rPr lang="en-US" sz="1600">
                <a:latin typeface="Courier New"/>
                <a:cs typeface="Segoe UI"/>
              </a:rPr>
              <a:t>​</a:t>
            </a:r>
          </a:p>
          <a:p>
            <a:r>
              <a:rPr lang="en-US" sz="1600">
                <a:solidFill>
                  <a:srgbClr val="FFFFFF"/>
                </a:solidFill>
                <a:latin typeface="Courier New"/>
                <a:cs typeface="Segoe UI"/>
              </a:rPr>
              <a:t>    ASSERT_EQ(collection-&gt;size(), 0);</a:t>
            </a:r>
            <a:r>
              <a:rPr lang="en-US" sz="1600">
                <a:latin typeface="Courier New"/>
                <a:cs typeface="Segoe UI"/>
              </a:rPr>
              <a:t>​</a:t>
            </a:r>
          </a:p>
          <a:p>
            <a:r>
              <a:rPr lang="en-US" sz="1600">
                <a:latin typeface="Courier New"/>
                <a:cs typeface="Segoe UI"/>
              </a:rPr>
              <a:t>​</a:t>
            </a:r>
          </a:p>
          <a:p>
            <a:r>
              <a:rPr lang="en-US" sz="1600">
                <a:solidFill>
                  <a:srgbClr val="FFFFFF"/>
                </a:solidFill>
                <a:latin typeface="Courier New"/>
                <a:cs typeface="Segoe UI"/>
              </a:rPr>
              <a:t>    add_entries(5);</a:t>
            </a:r>
            <a:r>
              <a:rPr lang="en-US" sz="1600">
                <a:latin typeface="Courier New"/>
                <a:cs typeface="Segoe UI"/>
              </a:rPr>
              <a:t>​</a:t>
            </a:r>
          </a:p>
          <a:p>
            <a:r>
              <a:rPr lang="en-US" sz="1600">
                <a:latin typeface="Courier New"/>
                <a:cs typeface="Segoe UI"/>
              </a:rPr>
              <a:t>​</a:t>
            </a:r>
          </a:p>
          <a:p>
            <a:r>
              <a:rPr lang="en-US" sz="1600">
                <a:solidFill>
                  <a:srgbClr val="FFFFFF"/>
                </a:solidFill>
                <a:latin typeface="Courier New"/>
                <a:cs typeface="Segoe UI"/>
              </a:rPr>
              <a:t>    // is the collection still empty?</a:t>
            </a:r>
            <a:r>
              <a:rPr lang="en-US" sz="1600">
                <a:latin typeface="Courier New"/>
                <a:cs typeface="Segoe UI"/>
              </a:rPr>
              <a:t>​</a:t>
            </a:r>
          </a:p>
          <a:p>
            <a:r>
              <a:rPr lang="en-US" sz="1600">
                <a:solidFill>
                  <a:srgbClr val="FFFFFF"/>
                </a:solidFill>
                <a:latin typeface="Courier New"/>
                <a:cs typeface="Segoe UI"/>
              </a:rPr>
              <a:t>    ASSERT_FALSE(collection-&gt;empty());</a:t>
            </a:r>
            <a:r>
              <a:rPr lang="en-US" sz="1600">
                <a:latin typeface="Courier New"/>
                <a:cs typeface="Segoe UI"/>
              </a:rPr>
              <a:t>​</a:t>
            </a:r>
          </a:p>
          <a:p>
            <a:r>
              <a:rPr lang="en-US" sz="1600">
                <a:latin typeface="Courier New"/>
                <a:cs typeface="Segoe UI"/>
              </a:rPr>
              <a:t>​</a:t>
            </a:r>
          </a:p>
          <a:p>
            <a:r>
              <a:rPr lang="en-US" sz="1600">
                <a:solidFill>
                  <a:srgbClr val="FFFFFF"/>
                </a:solidFill>
                <a:latin typeface="Courier New"/>
                <a:cs typeface="Segoe UI"/>
              </a:rPr>
              <a:t>    // if not empty, what must the size be?</a:t>
            </a:r>
            <a:r>
              <a:rPr lang="en-US" sz="1600">
                <a:latin typeface="Courier New"/>
                <a:cs typeface="Segoe UI"/>
              </a:rPr>
              <a:t>​</a:t>
            </a:r>
          </a:p>
          <a:p>
            <a:r>
              <a:rPr lang="en-US" sz="1600">
                <a:solidFill>
                  <a:srgbClr val="FFFFFF"/>
                </a:solidFill>
                <a:latin typeface="Courier New"/>
                <a:cs typeface="Segoe UI"/>
              </a:rPr>
              <a:t>    ASSERT_EQ(collection-&gt;size(), 5);</a:t>
            </a:r>
            <a:r>
              <a:rPr lang="en-US" sz="1600">
                <a:latin typeface="Courier New"/>
                <a:cs typeface="Segoe UI"/>
              </a:rPr>
              <a:t>​</a:t>
            </a:r>
          </a:p>
          <a:p>
            <a:r>
              <a:rPr lang="en-US" sz="1600">
                <a:solidFill>
                  <a:srgbClr val="FFFFFF"/>
                </a:solidFill>
                <a:latin typeface="Courier New"/>
                <a:cs typeface="Segoe UI"/>
              </a:rPr>
              <a:t>}</a:t>
            </a:r>
            <a:r>
              <a:rPr lang="en-US" sz="1600">
                <a:latin typeface="Courier New"/>
                <a:cs typeface="Segoe UI"/>
              </a:rPr>
              <a:t>​</a:t>
            </a:r>
          </a:p>
          <a:p>
            <a:r>
              <a:rPr lang="en-US" sz="1600">
                <a:solidFill>
                  <a:srgbClr val="FFFFFF"/>
                </a:solidFill>
                <a:latin typeface="Courier New"/>
                <a:cs typeface="Segoe UI"/>
              </a:rPr>
              <a:t>}</a:t>
            </a:r>
          </a:p>
        </p:txBody>
      </p:sp>
    </p:spTree>
    <p:extLst>
      <p:ext uri="{BB962C8B-B14F-4D97-AF65-F5344CB8AC3E}">
        <p14:creationId xmlns:p14="http://schemas.microsoft.com/office/powerpoint/2010/main" val="4749323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Widescreen</PresentationFormat>
  <Paragraphs>39</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Green Pace</vt:lpstr>
      <vt:lpstr>OVERVIEW: DEFENSE IN DEPTH</vt:lpstr>
      <vt:lpstr>THREATS MATRIX</vt:lpstr>
      <vt:lpstr>10 PRINCIPLES (1-5)</vt:lpstr>
      <vt:lpstr>10 PRINCIPLES Continued (6-10)</vt:lpstr>
      <vt:lpstr>CODING STANDARDS</vt:lpstr>
      <vt:lpstr>ENCRYPTION POLICIES</vt:lpstr>
      <vt:lpstr>TRIPLE-A POLICIES</vt:lpstr>
      <vt:lpstr>PowerPoint Presentation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Russo, Jordan</cp:lastModifiedBy>
  <cp:revision>314</cp:revision>
  <dcterms:created xsi:type="dcterms:W3CDTF">2020-08-19T17:59:24Z</dcterms:created>
  <dcterms:modified xsi:type="dcterms:W3CDTF">2021-08-20T13:20:09Z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