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9" r:id="rId3"/>
    <p:sldId id="261" r:id="rId4"/>
    <p:sldId id="260" r:id="rId5"/>
    <p:sldId id="263" r:id="rId6"/>
    <p:sldId id="262" r:id="rId7"/>
    <p:sldId id="264" r:id="rId8"/>
    <p:sldId id="258" r:id="rId9"/>
  </p:sldIdLst>
  <p:sldSz cx="27432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523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E62A91-7970-444F-9CE2-AB4B1CA6411B}" v="51" dt="2020-11-15T22:17:32.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07" autoAdjust="0"/>
    <p:restoredTop sz="94660" autoAdjust="0"/>
  </p:normalViewPr>
  <p:slideViewPr>
    <p:cSldViewPr snapToGrid="0">
      <p:cViewPr>
        <p:scale>
          <a:sx n="40" d="100"/>
          <a:sy n="40" d="100"/>
        </p:scale>
        <p:origin x="123" y="4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17"/>
    </p:cViewPr>
  </p:sorterViewPr>
  <p:notesViewPr>
    <p:cSldViewPr snapToGrid="0">
      <p:cViewPr varScale="1">
        <p:scale>
          <a:sx n="74" d="100"/>
          <a:sy n="74" d="100"/>
        </p:scale>
        <p:origin x="2232" y="5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j carree" userId="4303dc1320268164" providerId="LiveId" clId="{39E62A91-7970-444F-9CE2-AB4B1CA6411B}"/>
    <pc:docChg chg="undo redo custSel modSld">
      <pc:chgData name="dj carree" userId="4303dc1320268164" providerId="LiveId" clId="{39E62A91-7970-444F-9CE2-AB4B1CA6411B}" dt="2020-11-16T03:56:08.317" v="875" actId="20577"/>
      <pc:docMkLst>
        <pc:docMk/>
      </pc:docMkLst>
      <pc:sldChg chg="addSp delSp modSp mod setBg">
        <pc:chgData name="dj carree" userId="4303dc1320268164" providerId="LiveId" clId="{39E62A91-7970-444F-9CE2-AB4B1CA6411B}" dt="2020-11-16T03:56:08.317" v="875" actId="20577"/>
        <pc:sldMkLst>
          <pc:docMk/>
          <pc:sldMk cId="3941436248" sldId="257"/>
        </pc:sldMkLst>
        <pc:spChg chg="mod">
          <ac:chgData name="dj carree" userId="4303dc1320268164" providerId="LiveId" clId="{39E62A91-7970-444F-9CE2-AB4B1CA6411B}" dt="2020-11-15T22:23:54.517" v="872"/>
          <ac:spMkLst>
            <pc:docMk/>
            <pc:sldMk cId="3941436248" sldId="257"/>
            <ac:spMk id="3" creationId="{01084AAE-0FF4-4394-BFFA-6CCD54CD63EC}"/>
          </ac:spMkLst>
        </pc:spChg>
        <pc:spChg chg="mod">
          <ac:chgData name="dj carree" userId="4303dc1320268164" providerId="LiveId" clId="{39E62A91-7970-444F-9CE2-AB4B1CA6411B}" dt="2020-11-15T22:22:29.677" v="861" actId="1076"/>
          <ac:spMkLst>
            <pc:docMk/>
            <pc:sldMk cId="3941436248" sldId="257"/>
            <ac:spMk id="5" creationId="{4EFF904D-4C68-49C9-9DA0-9F6FD575112F}"/>
          </ac:spMkLst>
        </pc:spChg>
        <pc:spChg chg="mod">
          <ac:chgData name="dj carree" userId="4303dc1320268164" providerId="LiveId" clId="{39E62A91-7970-444F-9CE2-AB4B1CA6411B}" dt="2020-11-15T22:23:22.962" v="869" actId="1076"/>
          <ac:spMkLst>
            <pc:docMk/>
            <pc:sldMk cId="3941436248" sldId="257"/>
            <ac:spMk id="7" creationId="{2F304EF7-E26D-489E-99CE-939729BD8FF4}"/>
          </ac:spMkLst>
        </pc:spChg>
        <pc:spChg chg="mod">
          <ac:chgData name="dj carree" userId="4303dc1320268164" providerId="LiveId" clId="{39E62A91-7970-444F-9CE2-AB4B1CA6411B}" dt="2020-11-15T22:23:05.915" v="866" actId="1076"/>
          <ac:spMkLst>
            <pc:docMk/>
            <pc:sldMk cId="3941436248" sldId="257"/>
            <ac:spMk id="9" creationId="{49F9E951-082A-49BA-B41E-21628308F8B8}"/>
          </ac:spMkLst>
        </pc:spChg>
        <pc:spChg chg="mod">
          <ac:chgData name="dj carree" userId="4303dc1320268164" providerId="LiveId" clId="{39E62A91-7970-444F-9CE2-AB4B1CA6411B}" dt="2020-11-15T22:23:19.479" v="868" actId="1076"/>
          <ac:spMkLst>
            <pc:docMk/>
            <pc:sldMk cId="3941436248" sldId="257"/>
            <ac:spMk id="11" creationId="{CE0E9E86-48EA-4B43-9C37-7C7C39A82235}"/>
          </ac:spMkLst>
        </pc:spChg>
        <pc:spChg chg="add del mod">
          <ac:chgData name="dj carree" userId="4303dc1320268164" providerId="LiveId" clId="{39E62A91-7970-444F-9CE2-AB4B1CA6411B}" dt="2020-11-15T21:51:50.868" v="600" actId="14100"/>
          <ac:spMkLst>
            <pc:docMk/>
            <pc:sldMk cId="3941436248" sldId="257"/>
            <ac:spMk id="13" creationId="{17C5E12E-C0B3-46E4-8AB3-511D1EB2FB22}"/>
          </ac:spMkLst>
        </pc:spChg>
        <pc:spChg chg="mod">
          <ac:chgData name="dj carree" userId="4303dc1320268164" providerId="LiveId" clId="{39E62A91-7970-444F-9CE2-AB4B1CA6411B}" dt="2020-11-15T20:35:33.250" v="205" actId="1076"/>
          <ac:spMkLst>
            <pc:docMk/>
            <pc:sldMk cId="3941436248" sldId="257"/>
            <ac:spMk id="15" creationId="{B28A2A3F-5F92-4CE1-98E6-99817DF46EE3}"/>
          </ac:spMkLst>
        </pc:spChg>
        <pc:spChg chg="add del mod">
          <ac:chgData name="dj carree" userId="4303dc1320268164" providerId="LiveId" clId="{39E62A91-7970-444F-9CE2-AB4B1CA6411B}" dt="2020-11-15T21:51:56.562" v="602" actId="14100"/>
          <ac:spMkLst>
            <pc:docMk/>
            <pc:sldMk cId="3941436248" sldId="257"/>
            <ac:spMk id="17" creationId="{8D54BF65-E61E-4758-AEEB-8F8A1771199B}"/>
          </ac:spMkLst>
        </pc:spChg>
        <pc:spChg chg="add del mod">
          <ac:chgData name="dj carree" userId="4303dc1320268164" providerId="LiveId" clId="{39E62A91-7970-444F-9CE2-AB4B1CA6411B}" dt="2020-11-15T21:51:20.525" v="594" actId="207"/>
          <ac:spMkLst>
            <pc:docMk/>
            <pc:sldMk cId="3941436248" sldId="257"/>
            <ac:spMk id="21" creationId="{A7626903-37BB-48ED-BACF-221E2D97832F}"/>
          </ac:spMkLst>
        </pc:spChg>
        <pc:spChg chg="del mod">
          <ac:chgData name="dj carree" userId="4303dc1320268164" providerId="LiveId" clId="{39E62A91-7970-444F-9CE2-AB4B1CA6411B}" dt="2020-11-15T22:09:29.442" v="794" actId="478"/>
          <ac:spMkLst>
            <pc:docMk/>
            <pc:sldMk cId="3941436248" sldId="257"/>
            <ac:spMk id="25" creationId="{B6A27BB8-7CD5-4274-AB28-C9CEC2F2E6F2}"/>
          </ac:spMkLst>
        </pc:spChg>
        <pc:spChg chg="del mod">
          <ac:chgData name="dj carree" userId="4303dc1320268164" providerId="LiveId" clId="{39E62A91-7970-444F-9CE2-AB4B1CA6411B}" dt="2020-11-11T22:10:39.800" v="49" actId="478"/>
          <ac:spMkLst>
            <pc:docMk/>
            <pc:sldMk cId="3941436248" sldId="257"/>
            <ac:spMk id="29" creationId="{5CFDCA48-5E4D-458E-8875-19D8E786905F}"/>
          </ac:spMkLst>
        </pc:spChg>
        <pc:spChg chg="del mod">
          <ac:chgData name="dj carree" userId="4303dc1320268164" providerId="LiveId" clId="{39E62A91-7970-444F-9CE2-AB4B1CA6411B}" dt="2020-11-11T22:10:39.800" v="49" actId="478"/>
          <ac:spMkLst>
            <pc:docMk/>
            <pc:sldMk cId="3941436248" sldId="257"/>
            <ac:spMk id="31" creationId="{4E3C619F-A07F-409B-B0B8-A68DA4A4FA5B}"/>
          </ac:spMkLst>
        </pc:spChg>
        <pc:spChg chg="del mod">
          <ac:chgData name="dj carree" userId="4303dc1320268164" providerId="LiveId" clId="{39E62A91-7970-444F-9CE2-AB4B1CA6411B}" dt="2020-11-11T22:10:39.800" v="49" actId="478"/>
          <ac:spMkLst>
            <pc:docMk/>
            <pc:sldMk cId="3941436248" sldId="257"/>
            <ac:spMk id="33" creationId="{CF18073C-F228-4D43-BC86-C74F77816F40}"/>
          </ac:spMkLst>
        </pc:spChg>
        <pc:spChg chg="del mod">
          <ac:chgData name="dj carree" userId="4303dc1320268164" providerId="LiveId" clId="{39E62A91-7970-444F-9CE2-AB4B1CA6411B}" dt="2020-11-11T22:10:39.800" v="49" actId="478"/>
          <ac:spMkLst>
            <pc:docMk/>
            <pc:sldMk cId="3941436248" sldId="257"/>
            <ac:spMk id="35" creationId="{EF71C7DE-0CBC-437B-A96B-0E41D6002DF2}"/>
          </ac:spMkLst>
        </pc:spChg>
        <pc:spChg chg="del mod">
          <ac:chgData name="dj carree" userId="4303dc1320268164" providerId="LiveId" clId="{39E62A91-7970-444F-9CE2-AB4B1CA6411B}" dt="2020-11-11T22:10:39.800" v="49" actId="478"/>
          <ac:spMkLst>
            <pc:docMk/>
            <pc:sldMk cId="3941436248" sldId="257"/>
            <ac:spMk id="37" creationId="{11726137-1734-4D85-A82C-DCE488D211D4}"/>
          </ac:spMkLst>
        </pc:spChg>
        <pc:spChg chg="del mod">
          <ac:chgData name="dj carree" userId="4303dc1320268164" providerId="LiveId" clId="{39E62A91-7970-444F-9CE2-AB4B1CA6411B}" dt="2020-11-11T22:10:39.800" v="49" actId="478"/>
          <ac:spMkLst>
            <pc:docMk/>
            <pc:sldMk cId="3941436248" sldId="257"/>
            <ac:spMk id="39" creationId="{24413FAD-012B-4651-AEC5-7B33A8154E77}"/>
          </ac:spMkLst>
        </pc:spChg>
        <pc:spChg chg="add mod">
          <ac:chgData name="dj carree" userId="4303dc1320268164" providerId="LiveId" clId="{39E62A91-7970-444F-9CE2-AB4B1CA6411B}" dt="2020-11-15T21:51:34.179" v="597" actId="207"/>
          <ac:spMkLst>
            <pc:docMk/>
            <pc:sldMk cId="3941436248" sldId="257"/>
            <ac:spMk id="47" creationId="{C9E11E26-7594-4E27-867D-DEFFA2902D38}"/>
          </ac:spMkLst>
        </pc:spChg>
        <pc:spChg chg="add del mod">
          <ac:chgData name="dj carree" userId="4303dc1320268164" providerId="LiveId" clId="{39E62A91-7970-444F-9CE2-AB4B1CA6411B}" dt="2020-11-15T21:50:03.030" v="574" actId="22"/>
          <ac:spMkLst>
            <pc:docMk/>
            <pc:sldMk cId="3941436248" sldId="257"/>
            <ac:spMk id="53" creationId="{BF2D5FC7-2980-4F91-8510-4946328BFAB4}"/>
          </ac:spMkLst>
        </pc:spChg>
        <pc:spChg chg="add del mod">
          <ac:chgData name="dj carree" userId="4303dc1320268164" providerId="LiveId" clId="{39E62A91-7970-444F-9CE2-AB4B1CA6411B}" dt="2020-11-15T21:50:01.557" v="572" actId="22"/>
          <ac:spMkLst>
            <pc:docMk/>
            <pc:sldMk cId="3941436248" sldId="257"/>
            <ac:spMk id="55" creationId="{426EF1B0-3B4A-4AF6-9A08-1A467ABB093C}"/>
          </ac:spMkLst>
        </pc:spChg>
        <pc:spChg chg="add del mod">
          <ac:chgData name="dj carree" userId="4303dc1320268164" providerId="LiveId" clId="{39E62A91-7970-444F-9CE2-AB4B1CA6411B}" dt="2020-11-15T21:50:00.829" v="570" actId="22"/>
          <ac:spMkLst>
            <pc:docMk/>
            <pc:sldMk cId="3941436248" sldId="257"/>
            <ac:spMk id="57" creationId="{8F1E2288-D3B9-4B55-A402-FEA3CF240B68}"/>
          </ac:spMkLst>
        </pc:spChg>
        <pc:spChg chg="add del mod">
          <ac:chgData name="dj carree" userId="4303dc1320268164" providerId="LiveId" clId="{39E62A91-7970-444F-9CE2-AB4B1CA6411B}" dt="2020-11-15T21:50:00.447" v="569" actId="22"/>
          <ac:spMkLst>
            <pc:docMk/>
            <pc:sldMk cId="3941436248" sldId="257"/>
            <ac:spMk id="59" creationId="{9866B385-6F8C-4631-AB94-BB28DC4AB7B2}"/>
          </ac:spMkLst>
        </pc:spChg>
        <pc:spChg chg="add mod">
          <ac:chgData name="dj carree" userId="4303dc1320268164" providerId="LiveId" clId="{39E62A91-7970-444F-9CE2-AB4B1CA6411B}" dt="2020-11-15T22:16:53.252" v="840" actId="20577"/>
          <ac:spMkLst>
            <pc:docMk/>
            <pc:sldMk cId="3941436248" sldId="257"/>
            <ac:spMk id="63" creationId="{8A8CF367-B476-4140-9B92-05251A83DFA9}"/>
          </ac:spMkLst>
        </pc:spChg>
        <pc:spChg chg="add mod">
          <ac:chgData name="dj carree" userId="4303dc1320268164" providerId="LiveId" clId="{39E62A91-7970-444F-9CE2-AB4B1CA6411B}" dt="2020-11-16T03:56:08.317" v="875" actId="20577"/>
          <ac:spMkLst>
            <pc:docMk/>
            <pc:sldMk cId="3941436248" sldId="257"/>
            <ac:spMk id="65" creationId="{755BFF3F-FDF8-465A-B477-7892F4973B42}"/>
          </ac:spMkLst>
        </pc:spChg>
        <pc:spChg chg="add">
          <ac:chgData name="dj carree" userId="4303dc1320268164" providerId="LiveId" clId="{39E62A91-7970-444F-9CE2-AB4B1CA6411B}" dt="2020-11-15T22:16:32.860" v="835" actId="22"/>
          <ac:spMkLst>
            <pc:docMk/>
            <pc:sldMk cId="3941436248" sldId="257"/>
            <ac:spMk id="67" creationId="{39A81B0A-B084-48CA-A499-0CA23147F187}"/>
          </ac:spMkLst>
        </pc:spChg>
        <pc:graphicFrameChg chg="del">
          <ac:chgData name="dj carree" userId="4303dc1320268164" providerId="LiveId" clId="{39E62A91-7970-444F-9CE2-AB4B1CA6411B}" dt="2020-11-15T22:09:23.297" v="789" actId="21"/>
          <ac:graphicFrameMkLst>
            <pc:docMk/>
            <pc:sldMk cId="3941436248" sldId="257"/>
            <ac:graphicFrameMk id="23" creationId="{339D101B-648C-4BCC-AD9A-6489D2C4125A}"/>
          </ac:graphicFrameMkLst>
        </pc:graphicFrameChg>
        <pc:picChg chg="del mod">
          <ac:chgData name="dj carree" userId="4303dc1320268164" providerId="LiveId" clId="{39E62A91-7970-444F-9CE2-AB4B1CA6411B}" dt="2020-11-11T22:10:54.956" v="53" actId="478"/>
          <ac:picMkLst>
            <pc:docMk/>
            <pc:sldMk cId="3941436248" sldId="257"/>
            <ac:picMk id="27" creationId="{42DFB094-059F-4879-B330-26286C2FE324}"/>
          </ac:picMkLst>
        </pc:picChg>
        <pc:picChg chg="add del">
          <ac:chgData name="dj carree" userId="4303dc1320268164" providerId="LiveId" clId="{39E62A91-7970-444F-9CE2-AB4B1CA6411B}" dt="2020-11-11T22:07:05.947" v="20" actId="478"/>
          <ac:picMkLst>
            <pc:docMk/>
            <pc:sldMk cId="3941436248" sldId="257"/>
            <ac:picMk id="41" creationId="{62FEBEA3-84C3-49DE-A764-84F0D47F7490}"/>
          </ac:picMkLst>
        </pc:picChg>
        <pc:picChg chg="del">
          <ac:chgData name="dj carree" userId="4303dc1320268164" providerId="LiveId" clId="{39E62A91-7970-444F-9CE2-AB4B1CA6411B}" dt="2020-11-11T22:06:54.968" v="9" actId="478"/>
          <ac:picMkLst>
            <pc:docMk/>
            <pc:sldMk cId="3941436248" sldId="257"/>
            <ac:picMk id="43" creationId="{212CACB9-C807-4D77-8F25-84CA9083BE43}"/>
          </ac:picMkLst>
        </pc:picChg>
        <pc:picChg chg="add mod">
          <ac:chgData name="dj carree" userId="4303dc1320268164" providerId="LiveId" clId="{39E62A91-7970-444F-9CE2-AB4B1CA6411B}" dt="2020-11-11T22:10:33.738" v="46"/>
          <ac:picMkLst>
            <pc:docMk/>
            <pc:sldMk cId="3941436248" sldId="257"/>
            <ac:picMk id="44" creationId="{AA204C1E-DCE0-48DC-B2AD-ACF2254CD693}"/>
          </ac:picMkLst>
        </pc:picChg>
        <pc:picChg chg="add mod">
          <ac:chgData name="dj carree" userId="4303dc1320268164" providerId="LiveId" clId="{39E62A91-7970-444F-9CE2-AB4B1CA6411B}" dt="2020-11-15T22:19:19.950" v="858" actId="1076"/>
          <ac:picMkLst>
            <pc:docMk/>
            <pc:sldMk cId="3941436248" sldId="257"/>
            <ac:picMk id="45" creationId="{4B729CDA-6831-42C9-B642-37C2DF74A276}"/>
          </ac:picMkLst>
        </pc:picChg>
        <pc:picChg chg="add del">
          <ac:chgData name="dj carree" userId="4303dc1320268164" providerId="LiveId" clId="{39E62A91-7970-444F-9CE2-AB4B1CA6411B}" dt="2020-11-15T21:45:48.512" v="537" actId="22"/>
          <ac:picMkLst>
            <pc:docMk/>
            <pc:sldMk cId="3941436248" sldId="257"/>
            <ac:picMk id="49" creationId="{D098EDBD-9F1D-43AD-A66D-1B4A727A70C1}"/>
          </ac:picMkLst>
        </pc:picChg>
        <pc:picChg chg="add mod">
          <ac:chgData name="dj carree" userId="4303dc1320268164" providerId="LiveId" clId="{39E62A91-7970-444F-9CE2-AB4B1CA6411B}" dt="2020-11-15T21:51:06.864" v="591" actId="1076"/>
          <ac:picMkLst>
            <pc:docMk/>
            <pc:sldMk cId="3941436248" sldId="257"/>
            <ac:picMk id="50" creationId="{BE4A8FC6-2526-4E7A-AC1E-49315D498769}"/>
          </ac:picMkLst>
        </pc:picChg>
        <pc:picChg chg="add del mod">
          <ac:chgData name="dj carree" userId="4303dc1320268164" providerId="LiveId" clId="{39E62A91-7970-444F-9CE2-AB4B1CA6411B}" dt="2020-11-15T21:51:03.607" v="590" actId="1076"/>
          <ac:picMkLst>
            <pc:docMk/>
            <pc:sldMk cId="3941436248" sldId="257"/>
            <ac:picMk id="51" creationId="{F0BE4F70-FB75-49C6-949F-B5B04B52D5B4}"/>
          </ac:picMkLst>
        </pc:picChg>
        <pc:picChg chg="add mod">
          <ac:chgData name="dj carree" userId="4303dc1320268164" providerId="LiveId" clId="{39E62A91-7970-444F-9CE2-AB4B1CA6411B}" dt="2020-11-15T22:18:44.626" v="851" actId="14100"/>
          <ac:picMkLst>
            <pc:docMk/>
            <pc:sldMk cId="3941436248" sldId="257"/>
            <ac:picMk id="60" creationId="{70F341AF-401A-4985-8C46-B4FA0E8B88D8}"/>
          </ac:picMkLst>
        </pc:picChg>
        <pc:picChg chg="add del mod">
          <ac:chgData name="dj carree" userId="4303dc1320268164" providerId="LiveId" clId="{39E62A91-7970-444F-9CE2-AB4B1CA6411B}" dt="2020-11-15T22:13:45.927" v="800" actId="478"/>
          <ac:picMkLst>
            <pc:docMk/>
            <pc:sldMk cId="3941436248" sldId="257"/>
            <ac:picMk id="61" creationId="{1A1BE667-157A-44C0-B24E-01F8FEDEFC58}"/>
          </ac:picMkLst>
        </pc:picChg>
        <pc:picChg chg="add mod modCrop">
          <ac:chgData name="dj carree" userId="4303dc1320268164" providerId="LiveId" clId="{39E62A91-7970-444F-9CE2-AB4B1CA6411B}" dt="2020-11-16T03:48:16.326" v="873" actId="1076"/>
          <ac:picMkLst>
            <pc:docMk/>
            <pc:sldMk cId="3941436248" sldId="257"/>
            <ac:picMk id="62" creationId="{CEAA47C4-C359-4933-B00C-E86E838ED683}"/>
          </ac:picMkLst>
        </pc:picChg>
        <pc:picChg chg="add del">
          <ac:chgData name="dj carree" userId="4303dc1320268164" providerId="LiveId" clId="{39E62A91-7970-444F-9CE2-AB4B1CA6411B}" dt="2020-11-15T22:17:31.315" v="842" actId="478"/>
          <ac:picMkLst>
            <pc:docMk/>
            <pc:sldMk cId="3941436248" sldId="257"/>
            <ac:picMk id="68" creationId="{B9623451-85EB-4964-B989-CB9C964F79C3}"/>
          </ac:picMkLst>
        </pc:picChg>
        <pc:picChg chg="add mod modCrop">
          <ac:chgData name="dj carree" userId="4303dc1320268164" providerId="LiveId" clId="{39E62A91-7970-444F-9CE2-AB4B1CA6411B}" dt="2020-11-15T22:19:14.571" v="857" actId="1076"/>
          <ac:picMkLst>
            <pc:docMk/>
            <pc:sldMk cId="3941436248" sldId="257"/>
            <ac:picMk id="69" creationId="{198E1384-C256-4333-A995-C22789A451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97A61-0305-4873-B586-400FCA3409AC}" type="datetimeFigureOut">
              <a:rPr lang="en-US" smtClean="0"/>
              <a:t>12/5/2020</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73830-C01E-42DC-84E2-51DBA8D5B504}" type="slidenum">
              <a:rPr lang="en-US" smtClean="0"/>
              <a:t>‹#›</a:t>
            </a:fld>
            <a:endParaRPr lang="en-US"/>
          </a:p>
        </p:txBody>
      </p:sp>
    </p:spTree>
    <p:extLst>
      <p:ext uri="{BB962C8B-B14F-4D97-AF65-F5344CB8AC3E}">
        <p14:creationId xmlns:p14="http://schemas.microsoft.com/office/powerpoint/2010/main" val="151207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673830-C01E-42DC-84E2-51DBA8D5B504}" type="slidenum">
              <a:rPr lang="en-US" smtClean="0"/>
              <a:t>2</a:t>
            </a:fld>
            <a:endParaRPr lang="en-US"/>
          </a:p>
        </p:txBody>
      </p:sp>
    </p:spTree>
    <p:extLst>
      <p:ext uri="{BB962C8B-B14F-4D97-AF65-F5344CB8AC3E}">
        <p14:creationId xmlns:p14="http://schemas.microsoft.com/office/powerpoint/2010/main" val="2458927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2244726"/>
            <a:ext cx="20574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429000" y="7204076"/>
            <a:ext cx="20574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A174A9-7AA4-49C8-AC9D-8E2E9321A9A0}"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82170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174A9-7AA4-49C8-AC9D-8E2E9321A9A0}"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37919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5" y="730250"/>
            <a:ext cx="5915025"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0" y="730250"/>
            <a:ext cx="17402175"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174A9-7AA4-49C8-AC9D-8E2E9321A9A0}"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97011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174A9-7AA4-49C8-AC9D-8E2E9321A9A0}"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398920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3" y="3419477"/>
            <a:ext cx="236601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871663" y="9178927"/>
            <a:ext cx="236601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A174A9-7AA4-49C8-AC9D-8E2E9321A9A0}"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349851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3651250"/>
            <a:ext cx="116586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3651250"/>
            <a:ext cx="116586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A174A9-7AA4-49C8-AC9D-8E2E9321A9A0}"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89431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730251"/>
            <a:ext cx="236601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4" y="3362326"/>
            <a:ext cx="11605021"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889524" y="5010150"/>
            <a:ext cx="11605021"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0" y="3362326"/>
            <a:ext cx="11662173"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3887450" y="5010150"/>
            <a:ext cx="11662173"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A174A9-7AA4-49C8-AC9D-8E2E9321A9A0}"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36725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A174A9-7AA4-49C8-AC9D-8E2E9321A9A0}"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89467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174A9-7AA4-49C8-AC9D-8E2E9321A9A0}"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287062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4" y="914400"/>
            <a:ext cx="8847533"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1662173" y="1974851"/>
            <a:ext cx="1388745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4" y="4114800"/>
            <a:ext cx="8847533"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91A174A9-7AA4-49C8-AC9D-8E2E9321A9A0}"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57563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4" y="914400"/>
            <a:ext cx="8847533"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1974851"/>
            <a:ext cx="1388745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889524" y="4114800"/>
            <a:ext cx="8847533"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91A174A9-7AA4-49C8-AC9D-8E2E9321A9A0}"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A6D4-F5CF-42BC-A26A-FF862499A270}" type="slidenum">
              <a:rPr lang="en-US" smtClean="0"/>
              <a:t>‹#›</a:t>
            </a:fld>
            <a:endParaRPr lang="en-US"/>
          </a:p>
        </p:txBody>
      </p:sp>
    </p:spTree>
    <p:extLst>
      <p:ext uri="{BB962C8B-B14F-4D97-AF65-F5344CB8AC3E}">
        <p14:creationId xmlns:p14="http://schemas.microsoft.com/office/powerpoint/2010/main" val="38803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730251"/>
            <a:ext cx="236601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3651250"/>
            <a:ext cx="236601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2712701"/>
            <a:ext cx="61722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91A174A9-7AA4-49C8-AC9D-8E2E9321A9A0}" type="datetimeFigureOut">
              <a:rPr lang="en-US" smtClean="0"/>
              <a:t>12/5/2020</a:t>
            </a:fld>
            <a:endParaRPr lang="en-US"/>
          </a:p>
        </p:txBody>
      </p:sp>
      <p:sp>
        <p:nvSpPr>
          <p:cNvPr id="5" name="Footer Placeholder 4"/>
          <p:cNvSpPr>
            <a:spLocks noGrp="1"/>
          </p:cNvSpPr>
          <p:nvPr>
            <p:ph type="ftr" sz="quarter" idx="3"/>
          </p:nvPr>
        </p:nvSpPr>
        <p:spPr>
          <a:xfrm>
            <a:off x="9086850" y="12712701"/>
            <a:ext cx="92583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12712701"/>
            <a:ext cx="61722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5DD9A6D4-F5CF-42BC-A26A-FF862499A270}" type="slidenum">
              <a:rPr lang="en-US" smtClean="0"/>
              <a:t>‹#›</a:t>
            </a:fld>
            <a:endParaRPr lang="en-US"/>
          </a:p>
        </p:txBody>
      </p:sp>
    </p:spTree>
    <p:extLst>
      <p:ext uri="{BB962C8B-B14F-4D97-AF65-F5344CB8AC3E}">
        <p14:creationId xmlns:p14="http://schemas.microsoft.com/office/powerpoint/2010/main" val="2990165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1000"/>
          </a:schemeClr>
        </a:solidFill>
        <a:effectLst/>
      </p:bgPr>
    </p:bg>
    <p:spTree>
      <p:nvGrpSpPr>
        <p:cNvPr id="1" name=""/>
        <p:cNvGrpSpPr/>
        <p:nvPr/>
      </p:nvGrpSpPr>
      <p:grpSpPr>
        <a:xfrm>
          <a:off x="0" y="0"/>
          <a:ext cx="0" cy="0"/>
          <a:chOff x="0" y="0"/>
          <a:chExt cx="0" cy="0"/>
        </a:xfrm>
      </p:grpSpPr>
      <p:sp>
        <p:nvSpPr>
          <p:cNvPr id="81" name="TextBox 80">
            <a:extLst>
              <a:ext uri="{FF2B5EF4-FFF2-40B4-BE49-F238E27FC236}">
                <a16:creationId xmlns:a16="http://schemas.microsoft.com/office/drawing/2014/main" id="{688DDFCC-E5C2-4E60-9CCC-03067368DA5A}"/>
              </a:ext>
            </a:extLst>
          </p:cNvPr>
          <p:cNvSpPr txBox="1"/>
          <p:nvPr/>
        </p:nvSpPr>
        <p:spPr>
          <a:xfrm>
            <a:off x="7545610" y="221119"/>
            <a:ext cx="12340779" cy="255454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chemeClr val="accent3"/>
                </a:solidFill>
                <a:effectLst>
                  <a:outerShdw blurRad="50800" dist="38100" dir="18900000" algn="bl" rotWithShape="0">
                    <a:prstClr val="black">
                      <a:alpha val="40000"/>
                    </a:prstClr>
                  </a:outerShdw>
                </a:effectLst>
              </a:rPr>
              <a:t>Stem-Cell Applications in Neuro-regenerative Therapies </a:t>
            </a:r>
          </a:p>
          <a:p>
            <a:pPr algn="ctr"/>
            <a:r>
              <a:rPr lang="en-US" sz="3200" b="1" dirty="0">
                <a:ln/>
                <a:solidFill>
                  <a:schemeClr val="accent3"/>
                </a:solidFill>
                <a:effectLst>
                  <a:outerShdw blurRad="50800" dist="38100" dir="18900000" algn="bl" rotWithShape="0">
                    <a:prstClr val="black">
                      <a:alpha val="40000"/>
                    </a:prstClr>
                  </a:outerShdw>
                </a:effectLst>
              </a:rPr>
              <a:t>Jason Knott </a:t>
            </a:r>
            <a:r>
              <a:rPr lang="en-US" sz="3200" b="1" dirty="0" err="1">
                <a:ln/>
                <a:solidFill>
                  <a:schemeClr val="accent3"/>
                </a:solidFill>
                <a:effectLst>
                  <a:outerShdw blurRad="50800" dist="38100" dir="18900000" algn="bl" rotWithShape="0">
                    <a:prstClr val="black">
                      <a:alpha val="40000"/>
                    </a:prstClr>
                  </a:outerShdw>
                </a:effectLst>
              </a:rPr>
              <a:t>Ph.D</a:t>
            </a:r>
            <a:r>
              <a:rPr lang="en-US" sz="3200" b="1" dirty="0">
                <a:ln/>
                <a:solidFill>
                  <a:schemeClr val="accent3"/>
                </a:solidFill>
                <a:effectLst>
                  <a:outerShdw blurRad="50800" dist="38100" dir="18900000" algn="bl" rotWithShape="0">
                    <a:prstClr val="black">
                      <a:alpha val="40000"/>
                    </a:prstClr>
                  </a:outerShdw>
                </a:effectLst>
              </a:rPr>
              <a:t>, Devin Carree, B.S.</a:t>
            </a:r>
          </a:p>
          <a:p>
            <a:pPr algn="ctr"/>
            <a:r>
              <a:rPr lang="en-US" sz="3200" b="1" dirty="0">
                <a:ln/>
                <a:solidFill>
                  <a:schemeClr val="accent3"/>
                </a:solidFill>
                <a:effectLst>
                  <a:outerShdw blurRad="50800" dist="38100" dir="18900000" algn="bl" rotWithShape="0">
                    <a:prstClr val="black">
                      <a:alpha val="40000"/>
                    </a:prstClr>
                  </a:outerShdw>
                </a:effectLst>
              </a:rPr>
              <a:t>Department of Animal Science, : Embryonic &amp; Reproductive Biology</a:t>
            </a:r>
          </a:p>
          <a:p>
            <a:pPr algn="ctr"/>
            <a:endParaRPr lang="en-US" sz="3200" b="1" dirty="0">
              <a:ln/>
              <a:solidFill>
                <a:schemeClr val="accent3"/>
              </a:solidFill>
              <a:effectLst>
                <a:outerShdw blurRad="50800" dist="38100" dir="18900000" algn="bl" rotWithShape="0">
                  <a:prstClr val="black">
                    <a:alpha val="40000"/>
                  </a:prstClr>
                </a:outerShdw>
              </a:effectLst>
            </a:endParaRPr>
          </a:p>
          <a:p>
            <a:pPr algn="ctr"/>
            <a:endParaRPr lang="en-US" sz="3200" b="1" dirty="0">
              <a:ln/>
              <a:solidFill>
                <a:schemeClr val="accent3"/>
              </a:solidFill>
              <a:effectLst>
                <a:outerShdw blurRad="50800" dist="38100" dir="18900000" algn="bl" rotWithShape="0">
                  <a:prstClr val="black">
                    <a:alpha val="40000"/>
                  </a:prstClr>
                </a:outerShdw>
              </a:effectLst>
            </a:endParaRPr>
          </a:p>
        </p:txBody>
      </p:sp>
      <p:sp>
        <p:nvSpPr>
          <p:cNvPr id="82" name="Rectangle 81">
            <a:extLst>
              <a:ext uri="{FF2B5EF4-FFF2-40B4-BE49-F238E27FC236}">
                <a16:creationId xmlns:a16="http://schemas.microsoft.com/office/drawing/2014/main" id="{56370555-5828-4BB9-AB2F-E034E11F8594}"/>
              </a:ext>
            </a:extLst>
          </p:cNvPr>
          <p:cNvSpPr/>
          <p:nvPr/>
        </p:nvSpPr>
        <p:spPr>
          <a:xfrm>
            <a:off x="0" y="2115467"/>
            <a:ext cx="8151541"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ABSTRACT</a:t>
            </a:r>
          </a:p>
        </p:txBody>
      </p:sp>
      <p:sp>
        <p:nvSpPr>
          <p:cNvPr id="83" name="TextBox 82">
            <a:extLst>
              <a:ext uri="{FF2B5EF4-FFF2-40B4-BE49-F238E27FC236}">
                <a16:creationId xmlns:a16="http://schemas.microsoft.com/office/drawing/2014/main" id="{A5A50D70-013F-43A8-AC8D-48BE3B72A5A0}"/>
              </a:ext>
            </a:extLst>
          </p:cNvPr>
          <p:cNvSpPr txBox="1"/>
          <p:nvPr/>
        </p:nvSpPr>
        <p:spPr>
          <a:xfrm>
            <a:off x="398692" y="2839104"/>
            <a:ext cx="7752850" cy="3477875"/>
          </a:xfrm>
          <a:prstGeom prst="rect">
            <a:avLst/>
          </a:prstGeom>
          <a:noFill/>
        </p:spPr>
        <p:txBody>
          <a:bodyPr wrap="square" rtlCol="0">
            <a:spAutoFit/>
          </a:bodyPr>
          <a:lstStyle/>
          <a:p>
            <a:r>
              <a:rPr lang="en-US" sz="2000" dirty="0"/>
              <a:t>	Many people today suffer from a wide array of diseases that affect the nervous system by degenerating nervous tissue, neurons and glia. Cells of the central and peripheral nervous system, unlike skin cell and bone cells, are not readily available to divide. When nervous tissues are destroyed, due to injury or disease, they are never able to recover which causes a significant loss of function in the life of a human being. </a:t>
            </a:r>
          </a:p>
          <a:p>
            <a:r>
              <a:rPr lang="en-US" sz="2000" dirty="0"/>
              <a:t>	For diseases such as Parkinson’s disease, where only the dopaminergic neurons of </a:t>
            </a:r>
            <a:r>
              <a:rPr lang="en-US" sz="2000" dirty="0" err="1"/>
              <a:t>substaintia</a:t>
            </a:r>
            <a:r>
              <a:rPr lang="en-US" sz="2000" dirty="0"/>
              <a:t> nigra pars compacta of the midbrain are affected, stem cells have been proven to have the ability to alleviate the symptoms of Parkinson’s disease allowing people to live a life similar to having no disease at all . </a:t>
            </a:r>
          </a:p>
        </p:txBody>
      </p:sp>
      <p:sp>
        <p:nvSpPr>
          <p:cNvPr id="84" name="Rectangle 83">
            <a:extLst>
              <a:ext uri="{FF2B5EF4-FFF2-40B4-BE49-F238E27FC236}">
                <a16:creationId xmlns:a16="http://schemas.microsoft.com/office/drawing/2014/main" id="{31D3FC6C-4A51-41E0-BC0A-328CE18FA88A}"/>
              </a:ext>
            </a:extLst>
          </p:cNvPr>
          <p:cNvSpPr/>
          <p:nvPr/>
        </p:nvSpPr>
        <p:spPr>
          <a:xfrm>
            <a:off x="-11795" y="6249129"/>
            <a:ext cx="8163336"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INTRODUCTION</a:t>
            </a:r>
            <a:endParaRPr lang="en-US" sz="3200" dirty="0">
              <a:ln w="0"/>
              <a:solidFill>
                <a:schemeClr val="bg1"/>
              </a:solidFill>
              <a:effectLst>
                <a:reflection blurRad="6350" stA="53000" endA="300" endPos="35500" dir="5400000" sy="-90000" algn="bl" rotWithShape="0"/>
              </a:effectLst>
            </a:endParaRPr>
          </a:p>
        </p:txBody>
      </p:sp>
      <p:sp>
        <p:nvSpPr>
          <p:cNvPr id="85" name="TextBox 84">
            <a:extLst>
              <a:ext uri="{FF2B5EF4-FFF2-40B4-BE49-F238E27FC236}">
                <a16:creationId xmlns:a16="http://schemas.microsoft.com/office/drawing/2014/main" id="{801101AF-BDFC-462D-AF5B-A1B8EFDCD708}"/>
              </a:ext>
            </a:extLst>
          </p:cNvPr>
          <p:cNvSpPr txBox="1"/>
          <p:nvPr/>
        </p:nvSpPr>
        <p:spPr>
          <a:xfrm>
            <a:off x="398326" y="6972766"/>
            <a:ext cx="7752850" cy="3785652"/>
          </a:xfrm>
          <a:prstGeom prst="rect">
            <a:avLst/>
          </a:prstGeom>
          <a:noFill/>
        </p:spPr>
        <p:txBody>
          <a:bodyPr wrap="square" rtlCol="0">
            <a:spAutoFit/>
          </a:bodyPr>
          <a:lstStyle/>
          <a:p>
            <a:r>
              <a:rPr lang="en-US" sz="2000" dirty="0"/>
              <a:t>	Stem cells are cells that can replicate themselves indefinitely as well as differentiate into many different types of cells. </a:t>
            </a:r>
            <a:r>
              <a:rPr lang="en-US" sz="2000" dirty="0">
                <a:effectLst/>
                <a:ea typeface="Calibri" panose="020F0502020204030204" pitchFamily="34" charset="0"/>
              </a:rPr>
              <a:t>They are categorized, based on their ability to differentiate to other cells, as unipotent, multipotent, pluripotent </a:t>
            </a:r>
            <a:r>
              <a:rPr lang="en-US" sz="2000" dirty="0">
                <a:ea typeface="Calibri" panose="020F0502020204030204" pitchFamily="34" charset="0"/>
              </a:rPr>
              <a:t>or</a:t>
            </a:r>
            <a:r>
              <a:rPr lang="en-US" sz="2000" dirty="0">
                <a:effectLst/>
                <a:ea typeface="Calibri" panose="020F0502020204030204" pitchFamily="34" charset="0"/>
              </a:rPr>
              <a:t> totipotent. The most useful type of stem cells, regarding generating new functional neurons, would be pluripotent or totipotent stem cells.</a:t>
            </a:r>
          </a:p>
          <a:p>
            <a:r>
              <a:rPr lang="en-US" sz="2000" dirty="0">
                <a:ea typeface="Calibri" panose="020F0502020204030204" pitchFamily="34" charset="0"/>
              </a:rPr>
              <a:t>	</a:t>
            </a:r>
            <a:r>
              <a:rPr lang="en-US" sz="2000" dirty="0">
                <a:effectLst/>
                <a:ea typeface="Calibri" panose="020F0502020204030204" pitchFamily="34" charset="0"/>
              </a:rPr>
              <a:t> In the laboratory, with Dr. Knott, using a mouse model, fertilized embryos (totipotent) were obtained to determine the effects of Transcription Factor AP2-GAMMA (tfap2-c). It was determined tfap2-c is a key regulator of </a:t>
            </a:r>
            <a:r>
              <a:rPr lang="en-US" sz="2000" dirty="0">
                <a:ea typeface="Calibri" panose="020F0502020204030204" pitchFamily="34" charset="0"/>
              </a:rPr>
              <a:t>zygotic cell differentiation</a:t>
            </a:r>
            <a:r>
              <a:rPr lang="en-US" sz="2000" dirty="0">
                <a:effectLst/>
                <a:ea typeface="Calibri" panose="020F0502020204030204" pitchFamily="34" charset="0"/>
              </a:rPr>
              <a:t>.</a:t>
            </a:r>
          </a:p>
          <a:p>
            <a:r>
              <a:rPr lang="en-US" sz="2000" dirty="0"/>
              <a:t>	This type of information has been used to create induced pluripotent stem cells (iPSC) and can be used to create neural stem cells.</a:t>
            </a:r>
          </a:p>
        </p:txBody>
      </p:sp>
      <p:sp>
        <p:nvSpPr>
          <p:cNvPr id="86" name="Rectangle 85">
            <a:extLst>
              <a:ext uri="{FF2B5EF4-FFF2-40B4-BE49-F238E27FC236}">
                <a16:creationId xmlns:a16="http://schemas.microsoft.com/office/drawing/2014/main" id="{2F3BD6D4-E85E-47F1-B30E-5F50CCBD7A92}"/>
              </a:ext>
            </a:extLst>
          </p:cNvPr>
          <p:cNvSpPr/>
          <p:nvPr/>
        </p:nvSpPr>
        <p:spPr>
          <a:xfrm>
            <a:off x="19280434" y="2115462"/>
            <a:ext cx="8151541"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CONCLUSION</a:t>
            </a:r>
          </a:p>
        </p:txBody>
      </p:sp>
      <p:sp>
        <p:nvSpPr>
          <p:cNvPr id="87" name="TextBox 86">
            <a:extLst>
              <a:ext uri="{FF2B5EF4-FFF2-40B4-BE49-F238E27FC236}">
                <a16:creationId xmlns:a16="http://schemas.microsoft.com/office/drawing/2014/main" id="{E9E5D7E6-0291-47B1-9A23-C060B2C16AF5}"/>
              </a:ext>
            </a:extLst>
          </p:cNvPr>
          <p:cNvSpPr txBox="1"/>
          <p:nvPr/>
        </p:nvSpPr>
        <p:spPr>
          <a:xfrm>
            <a:off x="19280409" y="8416832"/>
            <a:ext cx="8151566" cy="5016758"/>
          </a:xfrm>
          <a:prstGeom prst="rect">
            <a:avLst/>
          </a:prstGeom>
          <a:noFill/>
        </p:spPr>
        <p:txBody>
          <a:bodyPr wrap="square" rtlCol="0">
            <a:spAutoFit/>
          </a:bodyPr>
          <a:lstStyle/>
          <a:p>
            <a:r>
              <a:rPr lang="en-US" sz="2000" dirty="0"/>
              <a:t>Future application involving the use of neural stem cells include:</a:t>
            </a:r>
          </a:p>
          <a:p>
            <a:pPr marL="342900" indent="-342900">
              <a:buFont typeface="Arial" panose="020B0604020202020204" pitchFamily="34" charset="0"/>
              <a:buChar char="•"/>
            </a:pPr>
            <a:r>
              <a:rPr lang="en-US" sz="2000" dirty="0"/>
              <a:t> Cellular therapy / Disease Treatment</a:t>
            </a:r>
          </a:p>
          <a:p>
            <a:pPr marL="800100" lvl="1" indent="-342900">
              <a:buFont typeface="Arial" panose="020B0604020202020204" pitchFamily="34" charset="0"/>
              <a:buChar char="•"/>
            </a:pPr>
            <a:r>
              <a:rPr lang="en-US" sz="2000" dirty="0"/>
              <a:t>The gap in knowledge lies in finding the correct assortment of transcription factors and related proteins to achieve fully committed cells, bypassing </a:t>
            </a:r>
            <a:r>
              <a:rPr lang="en-US" sz="2000" dirty="0" err="1"/>
              <a:t>immunorejection</a:t>
            </a:r>
            <a:r>
              <a:rPr lang="en-US" sz="2000" dirty="0"/>
              <a:t> and blocking tumor formation. </a:t>
            </a:r>
          </a:p>
          <a:p>
            <a:pPr marL="342900" indent="-342900">
              <a:buFont typeface="Arial" panose="020B0604020202020204" pitchFamily="34" charset="0"/>
              <a:buChar char="•"/>
            </a:pPr>
            <a:r>
              <a:rPr lang="en-US" sz="2000" dirty="0"/>
              <a:t>Disease Modeling </a:t>
            </a:r>
          </a:p>
          <a:p>
            <a:pPr marL="800100" lvl="1" indent="-342900">
              <a:buFont typeface="Arial" panose="020B0604020202020204" pitchFamily="34" charset="0"/>
              <a:buChar char="•"/>
            </a:pPr>
            <a:r>
              <a:rPr lang="en-US" sz="2000" dirty="0"/>
              <a:t>To study the progression of the disease researchers generated iPSCs and eventually motor neurons using adult fibroblast cells from a patient diagnosed with spinal muscular atrophy. Cells survived, proliferated and maintained disease genotype and showed similar motor neuron deficits as the subject.</a:t>
            </a:r>
          </a:p>
          <a:p>
            <a:pPr marL="342900" indent="-342900">
              <a:buFont typeface="Arial" panose="020B0604020202020204" pitchFamily="34" charset="0"/>
              <a:buChar char="•"/>
            </a:pPr>
            <a:r>
              <a:rPr lang="en-US" sz="2000" dirty="0"/>
              <a:t>Drug Screening </a:t>
            </a:r>
          </a:p>
          <a:p>
            <a:pPr marL="800100" lvl="1" indent="-342900">
              <a:buFont typeface="Arial" panose="020B0604020202020204" pitchFamily="34" charset="0"/>
              <a:buChar char="•"/>
            </a:pPr>
            <a:r>
              <a:rPr lang="en-US" sz="2000" dirty="0"/>
              <a:t>Approximately 90% of drugs tested in clinical trials are never sold in market due to the limits of disease modeling and failed drug safety tests. Both the toxicity and effectiveness  of drugs could be tested at the same time, using iPSC improving the efficacy of testing</a:t>
            </a:r>
          </a:p>
        </p:txBody>
      </p:sp>
      <p:sp>
        <p:nvSpPr>
          <p:cNvPr id="88" name="Rectangle 87">
            <a:extLst>
              <a:ext uri="{FF2B5EF4-FFF2-40B4-BE49-F238E27FC236}">
                <a16:creationId xmlns:a16="http://schemas.microsoft.com/office/drawing/2014/main" id="{7A78DE52-8DEC-4541-854E-E4276519655D}"/>
              </a:ext>
            </a:extLst>
          </p:cNvPr>
          <p:cNvSpPr/>
          <p:nvPr/>
        </p:nvSpPr>
        <p:spPr>
          <a:xfrm>
            <a:off x="19280475" y="7660333"/>
            <a:ext cx="8151525"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FURTURE APPLICATIONS</a:t>
            </a:r>
          </a:p>
        </p:txBody>
      </p:sp>
      <p:sp>
        <p:nvSpPr>
          <p:cNvPr id="89" name="Rectangle 88">
            <a:extLst>
              <a:ext uri="{FF2B5EF4-FFF2-40B4-BE49-F238E27FC236}">
                <a16:creationId xmlns:a16="http://schemas.microsoft.com/office/drawing/2014/main" id="{AC459538-FEFB-4C76-B07D-E11A9D074360}"/>
              </a:ext>
            </a:extLst>
          </p:cNvPr>
          <p:cNvSpPr/>
          <p:nvPr/>
        </p:nvSpPr>
        <p:spPr>
          <a:xfrm>
            <a:off x="8151550" y="2115465"/>
            <a:ext cx="11128902"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RESULTS </a:t>
            </a:r>
          </a:p>
        </p:txBody>
      </p:sp>
      <p:pic>
        <p:nvPicPr>
          <p:cNvPr id="90" name="Picture 89">
            <a:extLst>
              <a:ext uri="{FF2B5EF4-FFF2-40B4-BE49-F238E27FC236}">
                <a16:creationId xmlns:a16="http://schemas.microsoft.com/office/drawing/2014/main" id="{C08479EE-0FFA-420F-B736-9F7023E0D75F}"/>
              </a:ext>
            </a:extLst>
          </p:cNvPr>
          <p:cNvPicPr/>
          <p:nvPr/>
        </p:nvPicPr>
        <p:blipFill>
          <a:blip r:embed="rId2"/>
          <a:stretch>
            <a:fillRect/>
          </a:stretch>
        </p:blipFill>
        <p:spPr>
          <a:xfrm>
            <a:off x="8268155" y="10647590"/>
            <a:ext cx="10651847" cy="2946117"/>
          </a:xfrm>
          <a:prstGeom prst="rect">
            <a:avLst/>
          </a:prstGeom>
        </p:spPr>
      </p:pic>
      <p:sp>
        <p:nvSpPr>
          <p:cNvPr id="91" name="Rectangle 90">
            <a:extLst>
              <a:ext uri="{FF2B5EF4-FFF2-40B4-BE49-F238E27FC236}">
                <a16:creationId xmlns:a16="http://schemas.microsoft.com/office/drawing/2014/main" id="{73F7377E-717E-4881-99F9-9973C47F593B}"/>
              </a:ext>
            </a:extLst>
          </p:cNvPr>
          <p:cNvSpPr/>
          <p:nvPr/>
        </p:nvSpPr>
        <p:spPr>
          <a:xfrm>
            <a:off x="-12160" y="10702573"/>
            <a:ext cx="8163336"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METHODS </a:t>
            </a:r>
          </a:p>
        </p:txBody>
      </p:sp>
      <p:pic>
        <p:nvPicPr>
          <p:cNvPr id="92" name="Picture 91">
            <a:extLst>
              <a:ext uri="{FF2B5EF4-FFF2-40B4-BE49-F238E27FC236}">
                <a16:creationId xmlns:a16="http://schemas.microsoft.com/office/drawing/2014/main" id="{5B80999A-F631-4FE2-A389-604F2BA30B00}"/>
              </a:ext>
            </a:extLst>
          </p:cNvPr>
          <p:cNvPicPr>
            <a:picLocks noChangeAspect="1"/>
          </p:cNvPicPr>
          <p:nvPr/>
        </p:nvPicPr>
        <p:blipFill>
          <a:blip r:embed="rId3"/>
          <a:stretch>
            <a:fillRect/>
          </a:stretch>
        </p:blipFill>
        <p:spPr>
          <a:xfrm>
            <a:off x="964269" y="140268"/>
            <a:ext cx="1843418" cy="1843418"/>
          </a:xfrm>
          <a:prstGeom prst="rect">
            <a:avLst/>
          </a:prstGeom>
        </p:spPr>
      </p:pic>
      <p:pic>
        <p:nvPicPr>
          <p:cNvPr id="93" name="Picture 92">
            <a:extLst>
              <a:ext uri="{FF2B5EF4-FFF2-40B4-BE49-F238E27FC236}">
                <a16:creationId xmlns:a16="http://schemas.microsoft.com/office/drawing/2014/main" id="{F8B9C828-3AE1-49E0-95A8-BC8A81AC2330}"/>
              </a:ext>
            </a:extLst>
          </p:cNvPr>
          <p:cNvPicPr>
            <a:picLocks noChangeAspect="1"/>
          </p:cNvPicPr>
          <p:nvPr/>
        </p:nvPicPr>
        <p:blipFill>
          <a:blip r:embed="rId4"/>
          <a:stretch>
            <a:fillRect/>
          </a:stretch>
        </p:blipFill>
        <p:spPr>
          <a:xfrm>
            <a:off x="23403025" y="140268"/>
            <a:ext cx="2847975" cy="1600200"/>
          </a:xfrm>
          <a:prstGeom prst="rect">
            <a:avLst/>
          </a:prstGeom>
        </p:spPr>
      </p:pic>
      <p:pic>
        <p:nvPicPr>
          <p:cNvPr id="94" name="Picture 93">
            <a:extLst>
              <a:ext uri="{FF2B5EF4-FFF2-40B4-BE49-F238E27FC236}">
                <a16:creationId xmlns:a16="http://schemas.microsoft.com/office/drawing/2014/main" id="{E197722B-9751-4F6B-AD77-51EED3F7C320}"/>
              </a:ext>
            </a:extLst>
          </p:cNvPr>
          <p:cNvPicPr>
            <a:picLocks noChangeAspect="1"/>
          </p:cNvPicPr>
          <p:nvPr/>
        </p:nvPicPr>
        <p:blipFill>
          <a:blip r:embed="rId5"/>
          <a:stretch>
            <a:fillRect/>
          </a:stretch>
        </p:blipFill>
        <p:spPr>
          <a:xfrm>
            <a:off x="8686278" y="3102773"/>
            <a:ext cx="3566681" cy="3591623"/>
          </a:xfrm>
          <a:prstGeom prst="rect">
            <a:avLst/>
          </a:prstGeom>
        </p:spPr>
      </p:pic>
      <p:pic>
        <p:nvPicPr>
          <p:cNvPr id="95" name="Picture 94">
            <a:extLst>
              <a:ext uri="{FF2B5EF4-FFF2-40B4-BE49-F238E27FC236}">
                <a16:creationId xmlns:a16="http://schemas.microsoft.com/office/drawing/2014/main" id="{EE0DEF18-FFE4-4345-8FC0-110476ACFFF5}"/>
              </a:ext>
            </a:extLst>
          </p:cNvPr>
          <p:cNvPicPr>
            <a:picLocks noChangeAspect="1"/>
          </p:cNvPicPr>
          <p:nvPr/>
        </p:nvPicPr>
        <p:blipFill rotWithShape="1">
          <a:blip r:embed="rId6"/>
          <a:srcRect l="17539" t="30266"/>
          <a:stretch/>
        </p:blipFill>
        <p:spPr>
          <a:xfrm>
            <a:off x="13463167" y="3255174"/>
            <a:ext cx="5642473" cy="3439222"/>
          </a:xfrm>
          <a:prstGeom prst="rect">
            <a:avLst/>
          </a:prstGeom>
        </p:spPr>
      </p:pic>
      <p:sp>
        <p:nvSpPr>
          <p:cNvPr id="96" name="TextBox 95">
            <a:extLst>
              <a:ext uri="{FF2B5EF4-FFF2-40B4-BE49-F238E27FC236}">
                <a16:creationId xmlns:a16="http://schemas.microsoft.com/office/drawing/2014/main" id="{5F4F3B55-728B-4BC9-88BB-5ECFFCC5A827}"/>
              </a:ext>
            </a:extLst>
          </p:cNvPr>
          <p:cNvSpPr txBox="1"/>
          <p:nvPr/>
        </p:nvSpPr>
        <p:spPr>
          <a:xfrm>
            <a:off x="8201327" y="7140606"/>
            <a:ext cx="539000" cy="461665"/>
          </a:xfrm>
          <a:prstGeom prst="rect">
            <a:avLst/>
          </a:prstGeom>
          <a:noFill/>
        </p:spPr>
        <p:txBody>
          <a:bodyPr wrap="square" rtlCol="0">
            <a:spAutoFit/>
          </a:bodyPr>
          <a:lstStyle/>
          <a:p>
            <a:r>
              <a:rPr lang="en-US" sz="2400" dirty="0"/>
              <a:t>C.</a:t>
            </a:r>
          </a:p>
        </p:txBody>
      </p:sp>
      <p:sp>
        <p:nvSpPr>
          <p:cNvPr id="97" name="TextBox 96">
            <a:extLst>
              <a:ext uri="{FF2B5EF4-FFF2-40B4-BE49-F238E27FC236}">
                <a16:creationId xmlns:a16="http://schemas.microsoft.com/office/drawing/2014/main" id="{48D4288E-2B35-4E7B-B852-CC799F1C518B}"/>
              </a:ext>
            </a:extLst>
          </p:cNvPr>
          <p:cNvSpPr txBox="1"/>
          <p:nvPr/>
        </p:nvSpPr>
        <p:spPr>
          <a:xfrm flipH="1">
            <a:off x="8381734" y="10895156"/>
            <a:ext cx="609087" cy="461665"/>
          </a:xfrm>
          <a:prstGeom prst="rect">
            <a:avLst/>
          </a:prstGeom>
          <a:noFill/>
        </p:spPr>
        <p:txBody>
          <a:bodyPr wrap="square" rtlCol="0">
            <a:spAutoFit/>
          </a:bodyPr>
          <a:lstStyle/>
          <a:p>
            <a:r>
              <a:rPr lang="en-US" sz="2400" dirty="0"/>
              <a:t>D.</a:t>
            </a:r>
          </a:p>
        </p:txBody>
      </p:sp>
      <p:sp>
        <p:nvSpPr>
          <p:cNvPr id="98" name="TextBox 97">
            <a:extLst>
              <a:ext uri="{FF2B5EF4-FFF2-40B4-BE49-F238E27FC236}">
                <a16:creationId xmlns:a16="http://schemas.microsoft.com/office/drawing/2014/main" id="{B04C8B31-8986-4A19-B3DA-53C386F63CEF}"/>
              </a:ext>
            </a:extLst>
          </p:cNvPr>
          <p:cNvSpPr txBox="1"/>
          <p:nvPr/>
        </p:nvSpPr>
        <p:spPr>
          <a:xfrm>
            <a:off x="8201327" y="3518971"/>
            <a:ext cx="665553" cy="461665"/>
          </a:xfrm>
          <a:prstGeom prst="rect">
            <a:avLst/>
          </a:prstGeom>
          <a:noFill/>
        </p:spPr>
        <p:txBody>
          <a:bodyPr wrap="square" rtlCol="0">
            <a:spAutoFit/>
          </a:bodyPr>
          <a:lstStyle/>
          <a:p>
            <a:r>
              <a:rPr lang="en-US" sz="2400" dirty="0"/>
              <a:t>A.</a:t>
            </a:r>
          </a:p>
        </p:txBody>
      </p:sp>
      <p:pic>
        <p:nvPicPr>
          <p:cNvPr id="99" name="Picture 98">
            <a:extLst>
              <a:ext uri="{FF2B5EF4-FFF2-40B4-BE49-F238E27FC236}">
                <a16:creationId xmlns:a16="http://schemas.microsoft.com/office/drawing/2014/main" id="{A5302E12-E641-41AF-9EEE-538CF66691FE}"/>
              </a:ext>
            </a:extLst>
          </p:cNvPr>
          <p:cNvPicPr>
            <a:picLocks noChangeAspect="1"/>
          </p:cNvPicPr>
          <p:nvPr/>
        </p:nvPicPr>
        <p:blipFill rotWithShape="1">
          <a:blip r:embed="rId7"/>
          <a:srcRect l="8016" t="5126"/>
          <a:stretch/>
        </p:blipFill>
        <p:spPr>
          <a:xfrm>
            <a:off x="9057768" y="6694396"/>
            <a:ext cx="9985998" cy="3723150"/>
          </a:xfrm>
          <a:prstGeom prst="rect">
            <a:avLst/>
          </a:prstGeom>
        </p:spPr>
      </p:pic>
      <p:sp>
        <p:nvSpPr>
          <p:cNvPr id="100" name="TextBox 99">
            <a:extLst>
              <a:ext uri="{FF2B5EF4-FFF2-40B4-BE49-F238E27FC236}">
                <a16:creationId xmlns:a16="http://schemas.microsoft.com/office/drawing/2014/main" id="{40799A33-5519-450B-AA40-266CDDA87CB0}"/>
              </a:ext>
            </a:extLst>
          </p:cNvPr>
          <p:cNvSpPr txBox="1"/>
          <p:nvPr/>
        </p:nvSpPr>
        <p:spPr>
          <a:xfrm flipH="1">
            <a:off x="13594079" y="3405199"/>
            <a:ext cx="609087" cy="461665"/>
          </a:xfrm>
          <a:prstGeom prst="rect">
            <a:avLst/>
          </a:prstGeom>
          <a:noFill/>
        </p:spPr>
        <p:txBody>
          <a:bodyPr wrap="square" rtlCol="0">
            <a:spAutoFit/>
          </a:bodyPr>
          <a:lstStyle/>
          <a:p>
            <a:r>
              <a:rPr lang="en-US" sz="2400" dirty="0"/>
              <a:t>B.</a:t>
            </a:r>
          </a:p>
        </p:txBody>
      </p:sp>
      <p:sp>
        <p:nvSpPr>
          <p:cNvPr id="101" name="TextBox 100">
            <a:extLst>
              <a:ext uri="{FF2B5EF4-FFF2-40B4-BE49-F238E27FC236}">
                <a16:creationId xmlns:a16="http://schemas.microsoft.com/office/drawing/2014/main" id="{8F9FBCF0-5488-4127-8340-EDEE8964B434}"/>
              </a:ext>
            </a:extLst>
          </p:cNvPr>
          <p:cNvSpPr txBox="1"/>
          <p:nvPr/>
        </p:nvSpPr>
        <p:spPr>
          <a:xfrm>
            <a:off x="516502" y="11351880"/>
            <a:ext cx="7954325" cy="2246769"/>
          </a:xfrm>
          <a:prstGeom prst="rect">
            <a:avLst/>
          </a:prstGeom>
          <a:noFill/>
        </p:spPr>
        <p:txBody>
          <a:bodyPr wrap="square" rtlCol="0">
            <a:spAutoFit/>
          </a:bodyPr>
          <a:lstStyle/>
          <a:p>
            <a:r>
              <a:rPr lang="en-US" sz="2000" dirty="0"/>
              <a:t> 	This experiment followed the experimental protocol of ‘Transcription factor AP-2c is a core regulator of tight junction biogenesis and cavity formation during mouse early embryogenesis’ (Knott, 2012). This includes:</a:t>
            </a:r>
          </a:p>
          <a:p>
            <a:pPr marL="342900" indent="-342900">
              <a:buFont typeface="Arial" panose="020B0604020202020204" pitchFamily="34" charset="0"/>
              <a:buChar char="•"/>
            </a:pPr>
            <a:r>
              <a:rPr lang="en-US" sz="2000" dirty="0"/>
              <a:t>Embryo collection and microinjection</a:t>
            </a:r>
          </a:p>
          <a:p>
            <a:pPr marL="342900" indent="-342900">
              <a:buFont typeface="Arial" panose="020B0604020202020204" pitchFamily="34" charset="0"/>
              <a:buChar char="•"/>
            </a:pPr>
            <a:r>
              <a:rPr lang="en-US" sz="2000" dirty="0"/>
              <a:t>Embryonic stem cell culture and differentiation</a:t>
            </a:r>
          </a:p>
          <a:p>
            <a:pPr marL="342900" indent="-342900">
              <a:buFont typeface="Arial" panose="020B0604020202020204" pitchFamily="34" charset="0"/>
              <a:buChar char="•"/>
            </a:pPr>
            <a:r>
              <a:rPr lang="en-US" sz="2000" dirty="0"/>
              <a:t>Gene expression analysis by </a:t>
            </a:r>
            <a:r>
              <a:rPr lang="en-US" sz="2000" dirty="0" err="1"/>
              <a:t>qRT</a:t>
            </a:r>
            <a:r>
              <a:rPr lang="en-US" sz="2000" dirty="0"/>
              <a:t>-PCR</a:t>
            </a:r>
          </a:p>
          <a:p>
            <a:pPr marL="342900" indent="-342900">
              <a:buFont typeface="Arial" panose="020B0604020202020204" pitchFamily="34" charset="0"/>
              <a:buChar char="•"/>
            </a:pPr>
            <a:r>
              <a:rPr lang="en-US" sz="2000" dirty="0"/>
              <a:t>Immunocytochemistry/ Chromosome Immunoprecipitation (</a:t>
            </a:r>
            <a:r>
              <a:rPr lang="en-US" sz="2000" dirty="0" err="1"/>
              <a:t>ChIP</a:t>
            </a:r>
            <a:r>
              <a:rPr lang="en-US" sz="2000" dirty="0"/>
              <a:t>) assay </a:t>
            </a:r>
          </a:p>
        </p:txBody>
      </p:sp>
      <p:sp>
        <p:nvSpPr>
          <p:cNvPr id="102" name="TextBox 101">
            <a:extLst>
              <a:ext uri="{FF2B5EF4-FFF2-40B4-BE49-F238E27FC236}">
                <a16:creationId xmlns:a16="http://schemas.microsoft.com/office/drawing/2014/main" id="{6358977D-188A-4EEF-8E47-E249B292F33B}"/>
              </a:ext>
            </a:extLst>
          </p:cNvPr>
          <p:cNvSpPr txBox="1"/>
          <p:nvPr/>
        </p:nvSpPr>
        <p:spPr>
          <a:xfrm>
            <a:off x="19432834" y="2871961"/>
            <a:ext cx="7999141" cy="4708981"/>
          </a:xfrm>
          <a:prstGeom prst="rect">
            <a:avLst/>
          </a:prstGeom>
          <a:noFill/>
        </p:spPr>
        <p:txBody>
          <a:bodyPr wrap="square" rtlCol="0">
            <a:spAutoFit/>
          </a:bodyPr>
          <a:lstStyle/>
          <a:p>
            <a:r>
              <a:rPr lang="en-US" sz="2000" dirty="0"/>
              <a:t>	In the Knott lab it was determined that tfap2-c is a core regulator of tight junction biogenesis and cavity formation during mouse early embryogenesis and thus differentiation. Depletion of tfap2-c blocks blastocyst formation. However, over expression of tfap2-c in mouse embryonic stem cells induces development of the trophectoderm endothelium.</a:t>
            </a:r>
          </a:p>
          <a:p>
            <a:r>
              <a:rPr lang="en-US" sz="2000" dirty="0"/>
              <a:t>	This information has been used to create IPSCs. Adult human somatic cells terminally differentiated can be reprogramed into an embryonic-like state by restoration of endogenous pluripotency factors such as OCT4, SOX2, and Nanog .</a:t>
            </a:r>
          </a:p>
          <a:p>
            <a:r>
              <a:rPr lang="en-US" sz="2000" dirty="0"/>
              <a:t>	Stem cells have been proven to have the ability to alleviate the symptoms of some neurological diseases allowing people to live a life close to having no disease at all. Although we don’t know the exact mechanism of how stem cells alleviate such ailments future research could shed some light on how exactly that happens as well as other important application.</a:t>
            </a:r>
          </a:p>
        </p:txBody>
      </p:sp>
    </p:spTree>
    <p:extLst>
      <p:ext uri="{BB962C8B-B14F-4D97-AF65-F5344CB8AC3E}">
        <p14:creationId xmlns:p14="http://schemas.microsoft.com/office/powerpoint/2010/main" val="394143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376B97-EEBD-422A-8D26-97F966367668}"/>
              </a:ext>
            </a:extLst>
          </p:cNvPr>
          <p:cNvPicPr>
            <a:picLocks noChangeAspect="1"/>
          </p:cNvPicPr>
          <p:nvPr/>
        </p:nvPicPr>
        <p:blipFill>
          <a:blip r:embed="rId3"/>
          <a:stretch>
            <a:fillRect/>
          </a:stretch>
        </p:blipFill>
        <p:spPr>
          <a:xfrm>
            <a:off x="1908288" y="1033943"/>
            <a:ext cx="8458722" cy="8517875"/>
          </a:xfrm>
          <a:prstGeom prst="rect">
            <a:avLst/>
          </a:prstGeom>
        </p:spPr>
      </p:pic>
      <p:sp>
        <p:nvSpPr>
          <p:cNvPr id="3" name="TextBox 2">
            <a:extLst>
              <a:ext uri="{FF2B5EF4-FFF2-40B4-BE49-F238E27FC236}">
                <a16:creationId xmlns:a16="http://schemas.microsoft.com/office/drawing/2014/main" id="{0CB63401-423F-46A0-B599-EBCFF0F2D692}"/>
              </a:ext>
            </a:extLst>
          </p:cNvPr>
          <p:cNvSpPr txBox="1"/>
          <p:nvPr/>
        </p:nvSpPr>
        <p:spPr>
          <a:xfrm>
            <a:off x="1423337" y="1450141"/>
            <a:ext cx="2064717" cy="830997"/>
          </a:xfrm>
          <a:prstGeom prst="rect">
            <a:avLst/>
          </a:prstGeom>
          <a:noFill/>
        </p:spPr>
        <p:txBody>
          <a:bodyPr wrap="square" rtlCol="0">
            <a:spAutoFit/>
          </a:bodyPr>
          <a:lstStyle/>
          <a:p>
            <a:r>
              <a:rPr lang="en-US" sz="4800" dirty="0"/>
              <a:t>A.</a:t>
            </a:r>
          </a:p>
        </p:txBody>
      </p:sp>
      <p:sp>
        <p:nvSpPr>
          <p:cNvPr id="5" name="TextBox 4">
            <a:extLst>
              <a:ext uri="{FF2B5EF4-FFF2-40B4-BE49-F238E27FC236}">
                <a16:creationId xmlns:a16="http://schemas.microsoft.com/office/drawing/2014/main" id="{FF9E2B2A-E9DC-432B-9DD9-967D21ED474E}"/>
              </a:ext>
            </a:extLst>
          </p:cNvPr>
          <p:cNvSpPr txBox="1"/>
          <p:nvPr/>
        </p:nvSpPr>
        <p:spPr>
          <a:xfrm>
            <a:off x="2051178" y="10555669"/>
            <a:ext cx="20534502" cy="2862322"/>
          </a:xfrm>
          <a:prstGeom prst="rect">
            <a:avLst/>
          </a:prstGeom>
          <a:noFill/>
        </p:spPr>
        <p:txBody>
          <a:bodyPr wrap="square" rtlCol="0">
            <a:spAutoFit/>
          </a:bodyPr>
          <a:lstStyle/>
          <a:p>
            <a:r>
              <a:rPr lang="en-US" sz="3600" b="1" dirty="0"/>
              <a:t>Figure 1: Immunocytochemistry analysis revealed the location of protein during blastocyst formation. Nuclei of cells were stained with DAPI and appear white as a positive control. TFAP2-c was fluorescently tagged green and OCT4, red. Cells tagged green were found on the outside lining of the blastocyst representing the trophectoderm cell lineage. Cells tagged red were found on the inside representing the inner cell mass cell lineage. </a:t>
            </a:r>
          </a:p>
        </p:txBody>
      </p:sp>
    </p:spTree>
    <p:extLst>
      <p:ext uri="{BB962C8B-B14F-4D97-AF65-F5344CB8AC3E}">
        <p14:creationId xmlns:p14="http://schemas.microsoft.com/office/powerpoint/2010/main" val="332969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BB673E-61D6-4704-AC12-97AD3AAD8D43}"/>
              </a:ext>
            </a:extLst>
          </p:cNvPr>
          <p:cNvPicPr>
            <a:picLocks noChangeAspect="1"/>
          </p:cNvPicPr>
          <p:nvPr/>
        </p:nvPicPr>
        <p:blipFill rotWithShape="1">
          <a:blip r:embed="rId2"/>
          <a:srcRect l="17539" t="30266"/>
          <a:stretch/>
        </p:blipFill>
        <p:spPr>
          <a:xfrm>
            <a:off x="2051178" y="1386469"/>
            <a:ext cx="17203523" cy="9020646"/>
          </a:xfrm>
          <a:prstGeom prst="rect">
            <a:avLst/>
          </a:prstGeom>
        </p:spPr>
      </p:pic>
      <p:sp>
        <p:nvSpPr>
          <p:cNvPr id="5" name="TextBox 4">
            <a:extLst>
              <a:ext uri="{FF2B5EF4-FFF2-40B4-BE49-F238E27FC236}">
                <a16:creationId xmlns:a16="http://schemas.microsoft.com/office/drawing/2014/main" id="{0A0042DC-42C1-4586-B929-1120724D3BCB}"/>
              </a:ext>
            </a:extLst>
          </p:cNvPr>
          <p:cNvSpPr txBox="1"/>
          <p:nvPr/>
        </p:nvSpPr>
        <p:spPr>
          <a:xfrm>
            <a:off x="2051178" y="10575205"/>
            <a:ext cx="20534502" cy="1754326"/>
          </a:xfrm>
          <a:prstGeom prst="rect">
            <a:avLst/>
          </a:prstGeom>
          <a:noFill/>
        </p:spPr>
        <p:txBody>
          <a:bodyPr wrap="square" rtlCol="0">
            <a:spAutoFit/>
          </a:bodyPr>
          <a:lstStyle/>
          <a:p>
            <a:r>
              <a:rPr lang="en-US" sz="3600" b="1" dirty="0"/>
              <a:t>Figure 2: Shows both the 8-cell stage and morula stage of control group and TFAP2-c knockout embryos. Nuclei were stained with DAPI and TFAP2-c fluorescently tagged green. In both control groups appropriate cavitation occurs. In TFAP2-c knockout group tfap2-c is appropriately silenced. </a:t>
            </a:r>
          </a:p>
        </p:txBody>
      </p:sp>
      <p:sp>
        <p:nvSpPr>
          <p:cNvPr id="6" name="TextBox 5">
            <a:extLst>
              <a:ext uri="{FF2B5EF4-FFF2-40B4-BE49-F238E27FC236}">
                <a16:creationId xmlns:a16="http://schemas.microsoft.com/office/drawing/2014/main" id="{D02121E8-5772-4170-AC9F-AC6279396B03}"/>
              </a:ext>
            </a:extLst>
          </p:cNvPr>
          <p:cNvSpPr txBox="1"/>
          <p:nvPr/>
        </p:nvSpPr>
        <p:spPr>
          <a:xfrm>
            <a:off x="1423337" y="1450141"/>
            <a:ext cx="2064717" cy="830997"/>
          </a:xfrm>
          <a:prstGeom prst="rect">
            <a:avLst/>
          </a:prstGeom>
          <a:noFill/>
        </p:spPr>
        <p:txBody>
          <a:bodyPr wrap="square" rtlCol="0">
            <a:spAutoFit/>
          </a:bodyPr>
          <a:lstStyle/>
          <a:p>
            <a:r>
              <a:rPr lang="en-US" sz="4800" dirty="0"/>
              <a:t>B.</a:t>
            </a:r>
          </a:p>
        </p:txBody>
      </p:sp>
    </p:spTree>
    <p:extLst>
      <p:ext uri="{BB962C8B-B14F-4D97-AF65-F5344CB8AC3E}">
        <p14:creationId xmlns:p14="http://schemas.microsoft.com/office/powerpoint/2010/main" val="157477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AAD064-C137-4E24-9519-F68EAC096CE9}"/>
              </a:ext>
            </a:extLst>
          </p:cNvPr>
          <p:cNvPicPr>
            <a:picLocks noChangeAspect="1"/>
          </p:cNvPicPr>
          <p:nvPr/>
        </p:nvPicPr>
        <p:blipFill rotWithShape="1">
          <a:blip r:embed="rId2"/>
          <a:srcRect l="8016" t="5126"/>
          <a:stretch/>
        </p:blipFill>
        <p:spPr>
          <a:xfrm>
            <a:off x="2211198" y="1865639"/>
            <a:ext cx="20534502" cy="7656023"/>
          </a:xfrm>
          <a:prstGeom prst="rect">
            <a:avLst/>
          </a:prstGeom>
        </p:spPr>
      </p:pic>
      <p:sp>
        <p:nvSpPr>
          <p:cNvPr id="4" name="TextBox 3">
            <a:extLst>
              <a:ext uri="{FF2B5EF4-FFF2-40B4-BE49-F238E27FC236}">
                <a16:creationId xmlns:a16="http://schemas.microsoft.com/office/drawing/2014/main" id="{B68ABB13-BA45-4A27-B43A-B6EC90ED334B}"/>
              </a:ext>
            </a:extLst>
          </p:cNvPr>
          <p:cNvSpPr txBox="1"/>
          <p:nvPr/>
        </p:nvSpPr>
        <p:spPr>
          <a:xfrm>
            <a:off x="2051178" y="10575205"/>
            <a:ext cx="20534502" cy="2308324"/>
          </a:xfrm>
          <a:prstGeom prst="rect">
            <a:avLst/>
          </a:prstGeom>
          <a:noFill/>
        </p:spPr>
        <p:txBody>
          <a:bodyPr wrap="square" rtlCol="0">
            <a:spAutoFit/>
          </a:bodyPr>
          <a:lstStyle/>
          <a:p>
            <a:r>
              <a:rPr lang="en-US" sz="3600" b="1" dirty="0"/>
              <a:t>Figure 3: Control group and TFAP2-c knockout embryos cultured at 72 - 140 hours. Control group embryos show complete blastocyst formation and differentiation into both totipotent stem cells of trophectoderm lineage and pluripotent stem cells of the inner cell mass lineage. TFAP2-c knockout embryos produces insignificant cellular differentiation and fails to form blastocysts.</a:t>
            </a:r>
          </a:p>
        </p:txBody>
      </p:sp>
      <p:sp>
        <p:nvSpPr>
          <p:cNvPr id="5" name="TextBox 4">
            <a:extLst>
              <a:ext uri="{FF2B5EF4-FFF2-40B4-BE49-F238E27FC236}">
                <a16:creationId xmlns:a16="http://schemas.microsoft.com/office/drawing/2014/main" id="{CBEA9126-7524-4794-AC4A-6E60A06EAAF5}"/>
              </a:ext>
            </a:extLst>
          </p:cNvPr>
          <p:cNvSpPr txBox="1"/>
          <p:nvPr/>
        </p:nvSpPr>
        <p:spPr>
          <a:xfrm>
            <a:off x="1423337" y="1450141"/>
            <a:ext cx="2064717" cy="830997"/>
          </a:xfrm>
          <a:prstGeom prst="rect">
            <a:avLst/>
          </a:prstGeom>
          <a:noFill/>
        </p:spPr>
        <p:txBody>
          <a:bodyPr wrap="square" rtlCol="0">
            <a:spAutoFit/>
          </a:bodyPr>
          <a:lstStyle/>
          <a:p>
            <a:r>
              <a:rPr lang="en-US" sz="4800" dirty="0"/>
              <a:t>C.</a:t>
            </a:r>
          </a:p>
        </p:txBody>
      </p:sp>
    </p:spTree>
    <p:extLst>
      <p:ext uri="{BB962C8B-B14F-4D97-AF65-F5344CB8AC3E}">
        <p14:creationId xmlns:p14="http://schemas.microsoft.com/office/powerpoint/2010/main" val="9407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51A40-AF97-4BB8-A4B4-1F6BC0B69203}"/>
              </a:ext>
            </a:extLst>
          </p:cNvPr>
          <p:cNvSpPr txBox="1"/>
          <p:nvPr/>
        </p:nvSpPr>
        <p:spPr>
          <a:xfrm>
            <a:off x="7545610" y="233151"/>
            <a:ext cx="12340779" cy="255454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chemeClr val="accent3"/>
                </a:solidFill>
                <a:effectLst>
                  <a:outerShdw blurRad="50800" dist="38100" dir="18900000" algn="bl" rotWithShape="0">
                    <a:prstClr val="black">
                      <a:alpha val="40000"/>
                    </a:prstClr>
                  </a:outerShdw>
                </a:effectLst>
              </a:rPr>
              <a:t>Stem-Cell Applications in Neuro-regenerative Therapies </a:t>
            </a:r>
          </a:p>
          <a:p>
            <a:pPr algn="ctr"/>
            <a:r>
              <a:rPr lang="en-US" sz="3200" b="1" dirty="0">
                <a:ln/>
                <a:solidFill>
                  <a:schemeClr val="accent3"/>
                </a:solidFill>
                <a:effectLst>
                  <a:outerShdw blurRad="50800" dist="38100" dir="18900000" algn="bl" rotWithShape="0">
                    <a:prstClr val="black">
                      <a:alpha val="40000"/>
                    </a:prstClr>
                  </a:outerShdw>
                </a:effectLst>
              </a:rPr>
              <a:t>Jason Knott </a:t>
            </a:r>
            <a:r>
              <a:rPr lang="en-US" sz="3200" b="1" dirty="0" err="1">
                <a:ln/>
                <a:solidFill>
                  <a:schemeClr val="accent3"/>
                </a:solidFill>
                <a:effectLst>
                  <a:outerShdw blurRad="50800" dist="38100" dir="18900000" algn="bl" rotWithShape="0">
                    <a:prstClr val="black">
                      <a:alpha val="40000"/>
                    </a:prstClr>
                  </a:outerShdw>
                </a:effectLst>
              </a:rPr>
              <a:t>Ph.D</a:t>
            </a:r>
            <a:r>
              <a:rPr lang="en-US" sz="3200" b="1" dirty="0">
                <a:ln/>
                <a:solidFill>
                  <a:schemeClr val="accent3"/>
                </a:solidFill>
                <a:effectLst>
                  <a:outerShdw blurRad="50800" dist="38100" dir="18900000" algn="bl" rotWithShape="0">
                    <a:prstClr val="black">
                      <a:alpha val="40000"/>
                    </a:prstClr>
                  </a:outerShdw>
                </a:effectLst>
              </a:rPr>
              <a:t>, Devin Carree, B.S.</a:t>
            </a:r>
          </a:p>
          <a:p>
            <a:pPr algn="ctr"/>
            <a:r>
              <a:rPr lang="en-US" sz="3200" b="1" dirty="0">
                <a:ln/>
                <a:solidFill>
                  <a:schemeClr val="accent3"/>
                </a:solidFill>
                <a:effectLst>
                  <a:outerShdw blurRad="50800" dist="38100" dir="18900000" algn="bl" rotWithShape="0">
                    <a:prstClr val="black">
                      <a:alpha val="40000"/>
                    </a:prstClr>
                  </a:outerShdw>
                </a:effectLst>
              </a:rPr>
              <a:t>Department of Animal Science, : Embryonic &amp; Reproductive Biology</a:t>
            </a:r>
          </a:p>
          <a:p>
            <a:pPr algn="ctr"/>
            <a:endParaRPr lang="en-US" sz="3200" b="1" dirty="0">
              <a:ln/>
              <a:solidFill>
                <a:schemeClr val="accent3"/>
              </a:solidFill>
              <a:effectLst>
                <a:outerShdw blurRad="50800" dist="38100" dir="18900000" algn="bl" rotWithShape="0">
                  <a:prstClr val="black">
                    <a:alpha val="40000"/>
                  </a:prstClr>
                </a:outerShdw>
              </a:effectLst>
            </a:endParaRPr>
          </a:p>
          <a:p>
            <a:pPr algn="ctr"/>
            <a:endParaRPr lang="en-US" sz="3200" b="1" dirty="0">
              <a:ln/>
              <a:solidFill>
                <a:schemeClr val="accent3"/>
              </a:solidFill>
              <a:effectLst>
                <a:outerShdw blurRad="50800" dist="38100" dir="18900000" algn="bl" rotWithShape="0">
                  <a:prstClr val="black">
                    <a:alpha val="40000"/>
                  </a:prstClr>
                </a:outerShdw>
              </a:effectLst>
            </a:endParaRPr>
          </a:p>
        </p:txBody>
      </p:sp>
      <p:sp>
        <p:nvSpPr>
          <p:cNvPr id="3" name="Rectangle 2">
            <a:extLst>
              <a:ext uri="{FF2B5EF4-FFF2-40B4-BE49-F238E27FC236}">
                <a16:creationId xmlns:a16="http://schemas.microsoft.com/office/drawing/2014/main" id="{799691B9-2B99-4BCA-88AE-FA6D35062F63}"/>
              </a:ext>
            </a:extLst>
          </p:cNvPr>
          <p:cNvSpPr/>
          <p:nvPr/>
        </p:nvSpPr>
        <p:spPr>
          <a:xfrm>
            <a:off x="0" y="2127499"/>
            <a:ext cx="8151541"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ABSTRACT</a:t>
            </a:r>
          </a:p>
        </p:txBody>
      </p:sp>
      <p:sp>
        <p:nvSpPr>
          <p:cNvPr id="4" name="TextBox 3">
            <a:extLst>
              <a:ext uri="{FF2B5EF4-FFF2-40B4-BE49-F238E27FC236}">
                <a16:creationId xmlns:a16="http://schemas.microsoft.com/office/drawing/2014/main" id="{1362F3D2-F412-4717-9C20-B9CE90D15FAF}"/>
              </a:ext>
            </a:extLst>
          </p:cNvPr>
          <p:cNvSpPr txBox="1"/>
          <p:nvPr/>
        </p:nvSpPr>
        <p:spPr>
          <a:xfrm>
            <a:off x="398692" y="2851136"/>
            <a:ext cx="7752850" cy="3477875"/>
          </a:xfrm>
          <a:prstGeom prst="rect">
            <a:avLst/>
          </a:prstGeom>
          <a:noFill/>
        </p:spPr>
        <p:txBody>
          <a:bodyPr wrap="square" rtlCol="0">
            <a:spAutoFit/>
          </a:bodyPr>
          <a:lstStyle/>
          <a:p>
            <a:r>
              <a:rPr lang="en-US" sz="2000" dirty="0"/>
              <a:t>	Many people today suffer from a wide array of diseases that affect the nervous system by degenerating nervous tissue, neurons and glia. Cells of the central and peripheral nervous system, unlike skin cell and bone cells, are not readily available to divide. When nervous tissues are destroyed, due to injury or disease, they are never able to recover which causes a significant loss of function in the life of a human being. </a:t>
            </a:r>
          </a:p>
          <a:p>
            <a:r>
              <a:rPr lang="en-US" sz="2000" dirty="0"/>
              <a:t>	For diseases such as Parkinson’s disease, where only the dopaminergic neurons of </a:t>
            </a:r>
            <a:r>
              <a:rPr lang="en-US" sz="2000" dirty="0" err="1"/>
              <a:t>substaintia</a:t>
            </a:r>
            <a:r>
              <a:rPr lang="en-US" sz="2000" dirty="0"/>
              <a:t> nigra pars compacta are affected, stem cells have been proven to have the ability to alleviate the symptoms of Parkinson’s disease allowing people to live a life similar to having no disease at all . </a:t>
            </a:r>
          </a:p>
        </p:txBody>
      </p:sp>
      <p:sp>
        <p:nvSpPr>
          <p:cNvPr id="5" name="Rectangle 4">
            <a:extLst>
              <a:ext uri="{FF2B5EF4-FFF2-40B4-BE49-F238E27FC236}">
                <a16:creationId xmlns:a16="http://schemas.microsoft.com/office/drawing/2014/main" id="{7B447713-FB3B-4FD5-87CF-D7B7F2EB83E1}"/>
              </a:ext>
            </a:extLst>
          </p:cNvPr>
          <p:cNvSpPr/>
          <p:nvPr/>
        </p:nvSpPr>
        <p:spPr>
          <a:xfrm>
            <a:off x="-11795" y="6261161"/>
            <a:ext cx="8163336"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INTRODUCTION</a:t>
            </a:r>
            <a:endParaRPr lang="en-US" sz="3200" dirty="0">
              <a:ln w="0"/>
              <a:solidFill>
                <a:schemeClr val="bg1"/>
              </a:soli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E82015B6-39E0-47DD-BB2C-C21863D13A73}"/>
              </a:ext>
            </a:extLst>
          </p:cNvPr>
          <p:cNvSpPr txBox="1"/>
          <p:nvPr/>
        </p:nvSpPr>
        <p:spPr>
          <a:xfrm>
            <a:off x="398326" y="6984798"/>
            <a:ext cx="7752850" cy="3785652"/>
          </a:xfrm>
          <a:prstGeom prst="rect">
            <a:avLst/>
          </a:prstGeom>
          <a:noFill/>
        </p:spPr>
        <p:txBody>
          <a:bodyPr wrap="square" rtlCol="0">
            <a:spAutoFit/>
          </a:bodyPr>
          <a:lstStyle/>
          <a:p>
            <a:r>
              <a:rPr lang="en-US" sz="2000" dirty="0"/>
              <a:t>	Stem cells are cells that can replicate themselves indefinitely as well as differentiate into many different types of cells. </a:t>
            </a:r>
            <a:r>
              <a:rPr lang="en-US" sz="2000" dirty="0">
                <a:effectLst/>
                <a:ea typeface="Calibri" panose="020F0502020204030204" pitchFamily="34" charset="0"/>
              </a:rPr>
              <a:t>They are categorized, based on their ability to differentiate to other cells, as unipotent, multipotent, pluripotent </a:t>
            </a:r>
            <a:r>
              <a:rPr lang="en-US" sz="2000" dirty="0">
                <a:ea typeface="Calibri" panose="020F0502020204030204" pitchFamily="34" charset="0"/>
              </a:rPr>
              <a:t>or</a:t>
            </a:r>
            <a:r>
              <a:rPr lang="en-US" sz="2000" dirty="0">
                <a:effectLst/>
                <a:ea typeface="Calibri" panose="020F0502020204030204" pitchFamily="34" charset="0"/>
              </a:rPr>
              <a:t> totipotent. The most useful type of stem cells, regarding generating new functional neurons, would be pluripotent or totipotent stem cells.</a:t>
            </a:r>
          </a:p>
          <a:p>
            <a:r>
              <a:rPr lang="en-US" sz="2000" dirty="0">
                <a:ea typeface="Calibri" panose="020F0502020204030204" pitchFamily="34" charset="0"/>
              </a:rPr>
              <a:t>	</a:t>
            </a:r>
            <a:r>
              <a:rPr lang="en-US" sz="2000" dirty="0">
                <a:effectLst/>
                <a:ea typeface="Calibri" panose="020F0502020204030204" pitchFamily="34" charset="0"/>
              </a:rPr>
              <a:t> In the laboratory, with Dr. Knott, using a mouse model, fertilized embryos (totipotent) were obtained to determine the effects of Transcription Factor AP2-GAMMA (tfap2-c). It was determined tfap2-c is a key regulator of </a:t>
            </a:r>
            <a:r>
              <a:rPr lang="en-US" sz="2000" dirty="0">
                <a:ea typeface="Calibri" panose="020F0502020204030204" pitchFamily="34" charset="0"/>
              </a:rPr>
              <a:t>zygotic cell differentiation</a:t>
            </a:r>
            <a:r>
              <a:rPr lang="en-US" sz="2000" dirty="0">
                <a:effectLst/>
                <a:ea typeface="Calibri" panose="020F0502020204030204" pitchFamily="34" charset="0"/>
              </a:rPr>
              <a:t>.</a:t>
            </a:r>
          </a:p>
          <a:p>
            <a:r>
              <a:rPr lang="en-US" sz="2000" dirty="0"/>
              <a:t>	This type of information has been used to create induced pluripotent stem cells (iPSC) and can be used to create neural stem cells.</a:t>
            </a:r>
          </a:p>
        </p:txBody>
      </p:sp>
      <p:sp>
        <p:nvSpPr>
          <p:cNvPr id="7" name="Rectangle 6">
            <a:extLst>
              <a:ext uri="{FF2B5EF4-FFF2-40B4-BE49-F238E27FC236}">
                <a16:creationId xmlns:a16="http://schemas.microsoft.com/office/drawing/2014/main" id="{EA731EF2-FF33-4B73-9288-C3C59A6ACB36}"/>
              </a:ext>
            </a:extLst>
          </p:cNvPr>
          <p:cNvSpPr/>
          <p:nvPr/>
        </p:nvSpPr>
        <p:spPr>
          <a:xfrm>
            <a:off x="19280434" y="2127494"/>
            <a:ext cx="8151541"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CONCLUSION</a:t>
            </a:r>
          </a:p>
        </p:txBody>
      </p:sp>
      <p:sp>
        <p:nvSpPr>
          <p:cNvPr id="8" name="TextBox 7">
            <a:extLst>
              <a:ext uri="{FF2B5EF4-FFF2-40B4-BE49-F238E27FC236}">
                <a16:creationId xmlns:a16="http://schemas.microsoft.com/office/drawing/2014/main" id="{FBAB2C9D-FC93-4501-A9CA-EE656E8DB603}"/>
              </a:ext>
            </a:extLst>
          </p:cNvPr>
          <p:cNvSpPr txBox="1"/>
          <p:nvPr/>
        </p:nvSpPr>
        <p:spPr>
          <a:xfrm>
            <a:off x="19280409" y="8428864"/>
            <a:ext cx="8151566" cy="5016758"/>
          </a:xfrm>
          <a:prstGeom prst="rect">
            <a:avLst/>
          </a:prstGeom>
          <a:noFill/>
        </p:spPr>
        <p:txBody>
          <a:bodyPr wrap="square" rtlCol="0">
            <a:spAutoFit/>
          </a:bodyPr>
          <a:lstStyle/>
          <a:p>
            <a:r>
              <a:rPr lang="en-US" sz="2000" dirty="0"/>
              <a:t>Future application involving the use of neural stem cells include:</a:t>
            </a:r>
          </a:p>
          <a:p>
            <a:pPr marL="342900" indent="-342900">
              <a:buFont typeface="Arial" panose="020B0604020202020204" pitchFamily="34" charset="0"/>
              <a:buChar char="•"/>
            </a:pPr>
            <a:r>
              <a:rPr lang="en-US" sz="2000" dirty="0"/>
              <a:t> Cellular therapy / Disease Treatment</a:t>
            </a:r>
          </a:p>
          <a:p>
            <a:pPr marL="800100" lvl="1" indent="-342900">
              <a:buFont typeface="Arial" panose="020B0604020202020204" pitchFamily="34" charset="0"/>
              <a:buChar char="•"/>
            </a:pPr>
            <a:r>
              <a:rPr lang="en-US" sz="2000" dirty="0"/>
              <a:t>The gap in knowledge lies in finding the correct assortment of transcription factors and related proteins to achieve fully committed cells, bypassing </a:t>
            </a:r>
            <a:r>
              <a:rPr lang="en-US" sz="2000" dirty="0" err="1"/>
              <a:t>immunorejection</a:t>
            </a:r>
            <a:r>
              <a:rPr lang="en-US" sz="2000" dirty="0"/>
              <a:t> and blocking tumor formation. </a:t>
            </a:r>
          </a:p>
          <a:p>
            <a:pPr marL="342900" indent="-342900">
              <a:buFont typeface="Arial" panose="020B0604020202020204" pitchFamily="34" charset="0"/>
              <a:buChar char="•"/>
            </a:pPr>
            <a:r>
              <a:rPr lang="en-US" sz="2000" dirty="0"/>
              <a:t>Disease Modeling </a:t>
            </a:r>
          </a:p>
          <a:p>
            <a:pPr marL="800100" lvl="1" indent="-342900">
              <a:buFont typeface="Arial" panose="020B0604020202020204" pitchFamily="34" charset="0"/>
              <a:buChar char="•"/>
            </a:pPr>
            <a:r>
              <a:rPr lang="en-US" sz="2000" dirty="0"/>
              <a:t>To study the progression of the disease researchers generated iPSCs and eventually motor neurons using adult fibroblast cells from a patient diagnosed with spinal muscular atrophy. Cells survived, proliferated and maintained disease genotype and showed similar motor neuron deficits as the subject.</a:t>
            </a:r>
          </a:p>
          <a:p>
            <a:pPr marL="342900" indent="-342900">
              <a:buFont typeface="Arial" panose="020B0604020202020204" pitchFamily="34" charset="0"/>
              <a:buChar char="•"/>
            </a:pPr>
            <a:r>
              <a:rPr lang="en-US" sz="2000" dirty="0"/>
              <a:t>Drug Screening </a:t>
            </a:r>
          </a:p>
          <a:p>
            <a:pPr marL="800100" lvl="1" indent="-342900">
              <a:buFont typeface="Arial" panose="020B0604020202020204" pitchFamily="34" charset="0"/>
              <a:buChar char="•"/>
            </a:pPr>
            <a:r>
              <a:rPr lang="en-US" sz="2000" dirty="0"/>
              <a:t>Approximately 90% of drugs tested in clinical trials are never sold in market due to the limits of disease modeling and failed drug safety tests. Both the toxicity and effectiveness  of drugs could be tested at the same time, using iPSC improving the efficacy </a:t>
            </a:r>
            <a:r>
              <a:rPr lang="en-US" sz="2000"/>
              <a:t>of testing.</a:t>
            </a:r>
            <a:endParaRPr lang="en-US" sz="2000" dirty="0"/>
          </a:p>
        </p:txBody>
      </p:sp>
      <p:sp>
        <p:nvSpPr>
          <p:cNvPr id="9" name="Rectangle 8">
            <a:extLst>
              <a:ext uri="{FF2B5EF4-FFF2-40B4-BE49-F238E27FC236}">
                <a16:creationId xmlns:a16="http://schemas.microsoft.com/office/drawing/2014/main" id="{B12142B3-5E84-4081-9302-122BDB143620}"/>
              </a:ext>
            </a:extLst>
          </p:cNvPr>
          <p:cNvSpPr/>
          <p:nvPr/>
        </p:nvSpPr>
        <p:spPr>
          <a:xfrm>
            <a:off x="19280475" y="7672365"/>
            <a:ext cx="8151525"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FURTURE APPLICATIONS</a:t>
            </a:r>
          </a:p>
        </p:txBody>
      </p:sp>
      <p:sp>
        <p:nvSpPr>
          <p:cNvPr id="10" name="Rectangle 9">
            <a:extLst>
              <a:ext uri="{FF2B5EF4-FFF2-40B4-BE49-F238E27FC236}">
                <a16:creationId xmlns:a16="http://schemas.microsoft.com/office/drawing/2014/main" id="{279875CA-2EC2-4ECF-85C7-22DE3D0B6A0F}"/>
              </a:ext>
            </a:extLst>
          </p:cNvPr>
          <p:cNvSpPr/>
          <p:nvPr/>
        </p:nvSpPr>
        <p:spPr>
          <a:xfrm>
            <a:off x="8151550" y="2127497"/>
            <a:ext cx="11128902"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RESULTS </a:t>
            </a:r>
          </a:p>
        </p:txBody>
      </p:sp>
      <p:pic>
        <p:nvPicPr>
          <p:cNvPr id="11" name="Picture 10">
            <a:extLst>
              <a:ext uri="{FF2B5EF4-FFF2-40B4-BE49-F238E27FC236}">
                <a16:creationId xmlns:a16="http://schemas.microsoft.com/office/drawing/2014/main" id="{BD32C052-4458-41C9-A1C7-FE4062F442CA}"/>
              </a:ext>
            </a:extLst>
          </p:cNvPr>
          <p:cNvPicPr/>
          <p:nvPr/>
        </p:nvPicPr>
        <p:blipFill>
          <a:blip r:embed="rId2"/>
          <a:stretch>
            <a:fillRect/>
          </a:stretch>
        </p:blipFill>
        <p:spPr>
          <a:xfrm>
            <a:off x="8268155" y="10659622"/>
            <a:ext cx="10651847" cy="2946117"/>
          </a:xfrm>
          <a:prstGeom prst="rect">
            <a:avLst/>
          </a:prstGeom>
        </p:spPr>
      </p:pic>
      <p:sp>
        <p:nvSpPr>
          <p:cNvPr id="12" name="Rectangle 11">
            <a:extLst>
              <a:ext uri="{FF2B5EF4-FFF2-40B4-BE49-F238E27FC236}">
                <a16:creationId xmlns:a16="http://schemas.microsoft.com/office/drawing/2014/main" id="{2BFA9104-BAFF-4626-9E32-52646124E4B9}"/>
              </a:ext>
            </a:extLst>
          </p:cNvPr>
          <p:cNvSpPr/>
          <p:nvPr/>
        </p:nvSpPr>
        <p:spPr>
          <a:xfrm>
            <a:off x="-12160" y="10714605"/>
            <a:ext cx="8163336"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METHODS </a:t>
            </a:r>
          </a:p>
        </p:txBody>
      </p:sp>
      <p:pic>
        <p:nvPicPr>
          <p:cNvPr id="13" name="Picture 12">
            <a:extLst>
              <a:ext uri="{FF2B5EF4-FFF2-40B4-BE49-F238E27FC236}">
                <a16:creationId xmlns:a16="http://schemas.microsoft.com/office/drawing/2014/main" id="{78B31F96-EEA2-4159-826E-4D7FA32B4F2A}"/>
              </a:ext>
            </a:extLst>
          </p:cNvPr>
          <p:cNvPicPr>
            <a:picLocks noChangeAspect="1"/>
          </p:cNvPicPr>
          <p:nvPr/>
        </p:nvPicPr>
        <p:blipFill>
          <a:blip r:embed="rId3"/>
          <a:stretch>
            <a:fillRect/>
          </a:stretch>
        </p:blipFill>
        <p:spPr>
          <a:xfrm>
            <a:off x="964269" y="152300"/>
            <a:ext cx="1843418" cy="1843418"/>
          </a:xfrm>
          <a:prstGeom prst="rect">
            <a:avLst/>
          </a:prstGeom>
        </p:spPr>
      </p:pic>
      <p:pic>
        <p:nvPicPr>
          <p:cNvPr id="14" name="Picture 13">
            <a:extLst>
              <a:ext uri="{FF2B5EF4-FFF2-40B4-BE49-F238E27FC236}">
                <a16:creationId xmlns:a16="http://schemas.microsoft.com/office/drawing/2014/main" id="{8627D8C0-2DEF-4BD5-A70B-180F34B40233}"/>
              </a:ext>
            </a:extLst>
          </p:cNvPr>
          <p:cNvPicPr>
            <a:picLocks noChangeAspect="1"/>
          </p:cNvPicPr>
          <p:nvPr/>
        </p:nvPicPr>
        <p:blipFill>
          <a:blip r:embed="rId4"/>
          <a:stretch>
            <a:fillRect/>
          </a:stretch>
        </p:blipFill>
        <p:spPr>
          <a:xfrm>
            <a:off x="23403025" y="152300"/>
            <a:ext cx="2847975" cy="1600200"/>
          </a:xfrm>
          <a:prstGeom prst="rect">
            <a:avLst/>
          </a:prstGeom>
        </p:spPr>
      </p:pic>
      <p:pic>
        <p:nvPicPr>
          <p:cNvPr id="15" name="Picture 14">
            <a:extLst>
              <a:ext uri="{FF2B5EF4-FFF2-40B4-BE49-F238E27FC236}">
                <a16:creationId xmlns:a16="http://schemas.microsoft.com/office/drawing/2014/main" id="{4A906213-A033-48BC-BBA2-AE68AA47EFE7}"/>
              </a:ext>
            </a:extLst>
          </p:cNvPr>
          <p:cNvPicPr>
            <a:picLocks noChangeAspect="1"/>
          </p:cNvPicPr>
          <p:nvPr/>
        </p:nvPicPr>
        <p:blipFill>
          <a:blip r:embed="rId5"/>
          <a:stretch>
            <a:fillRect/>
          </a:stretch>
        </p:blipFill>
        <p:spPr>
          <a:xfrm>
            <a:off x="8686278" y="3114805"/>
            <a:ext cx="3566681" cy="3591623"/>
          </a:xfrm>
          <a:prstGeom prst="rect">
            <a:avLst/>
          </a:prstGeom>
        </p:spPr>
      </p:pic>
      <p:pic>
        <p:nvPicPr>
          <p:cNvPr id="16" name="Picture 15">
            <a:extLst>
              <a:ext uri="{FF2B5EF4-FFF2-40B4-BE49-F238E27FC236}">
                <a16:creationId xmlns:a16="http://schemas.microsoft.com/office/drawing/2014/main" id="{4F6DAB69-D975-40F8-8F92-C030413256C0}"/>
              </a:ext>
            </a:extLst>
          </p:cNvPr>
          <p:cNvPicPr>
            <a:picLocks noChangeAspect="1"/>
          </p:cNvPicPr>
          <p:nvPr/>
        </p:nvPicPr>
        <p:blipFill rotWithShape="1">
          <a:blip r:embed="rId6"/>
          <a:srcRect l="17539" t="30266"/>
          <a:stretch/>
        </p:blipFill>
        <p:spPr>
          <a:xfrm>
            <a:off x="13463167" y="3267206"/>
            <a:ext cx="5642473" cy="3439222"/>
          </a:xfrm>
          <a:prstGeom prst="rect">
            <a:avLst/>
          </a:prstGeom>
        </p:spPr>
      </p:pic>
      <p:sp>
        <p:nvSpPr>
          <p:cNvPr id="17" name="TextBox 16">
            <a:extLst>
              <a:ext uri="{FF2B5EF4-FFF2-40B4-BE49-F238E27FC236}">
                <a16:creationId xmlns:a16="http://schemas.microsoft.com/office/drawing/2014/main" id="{834B74D3-7771-4C62-9383-976DA51B2458}"/>
              </a:ext>
            </a:extLst>
          </p:cNvPr>
          <p:cNvSpPr txBox="1"/>
          <p:nvPr/>
        </p:nvSpPr>
        <p:spPr>
          <a:xfrm>
            <a:off x="8201327" y="7152638"/>
            <a:ext cx="539000" cy="461665"/>
          </a:xfrm>
          <a:prstGeom prst="rect">
            <a:avLst/>
          </a:prstGeom>
          <a:noFill/>
        </p:spPr>
        <p:txBody>
          <a:bodyPr wrap="square" rtlCol="0">
            <a:spAutoFit/>
          </a:bodyPr>
          <a:lstStyle/>
          <a:p>
            <a:r>
              <a:rPr lang="en-US" sz="2400" dirty="0"/>
              <a:t>C.</a:t>
            </a:r>
          </a:p>
        </p:txBody>
      </p:sp>
      <p:sp>
        <p:nvSpPr>
          <p:cNvPr id="18" name="TextBox 17">
            <a:extLst>
              <a:ext uri="{FF2B5EF4-FFF2-40B4-BE49-F238E27FC236}">
                <a16:creationId xmlns:a16="http://schemas.microsoft.com/office/drawing/2014/main" id="{0034DA48-F41C-4789-BDE6-08B57E8E63CB}"/>
              </a:ext>
            </a:extLst>
          </p:cNvPr>
          <p:cNvSpPr txBox="1"/>
          <p:nvPr/>
        </p:nvSpPr>
        <p:spPr>
          <a:xfrm flipH="1">
            <a:off x="8381734" y="10907188"/>
            <a:ext cx="609087" cy="461665"/>
          </a:xfrm>
          <a:prstGeom prst="rect">
            <a:avLst/>
          </a:prstGeom>
          <a:noFill/>
        </p:spPr>
        <p:txBody>
          <a:bodyPr wrap="square" rtlCol="0">
            <a:spAutoFit/>
          </a:bodyPr>
          <a:lstStyle/>
          <a:p>
            <a:r>
              <a:rPr lang="en-US" sz="2400" dirty="0"/>
              <a:t>D.</a:t>
            </a:r>
          </a:p>
        </p:txBody>
      </p:sp>
      <p:sp>
        <p:nvSpPr>
          <p:cNvPr id="19" name="TextBox 18">
            <a:extLst>
              <a:ext uri="{FF2B5EF4-FFF2-40B4-BE49-F238E27FC236}">
                <a16:creationId xmlns:a16="http://schemas.microsoft.com/office/drawing/2014/main" id="{E414F5E9-B201-4444-9726-F097E806B217}"/>
              </a:ext>
            </a:extLst>
          </p:cNvPr>
          <p:cNvSpPr txBox="1"/>
          <p:nvPr/>
        </p:nvSpPr>
        <p:spPr>
          <a:xfrm>
            <a:off x="8201327" y="3531003"/>
            <a:ext cx="665553" cy="461665"/>
          </a:xfrm>
          <a:prstGeom prst="rect">
            <a:avLst/>
          </a:prstGeom>
          <a:noFill/>
        </p:spPr>
        <p:txBody>
          <a:bodyPr wrap="square" rtlCol="0">
            <a:spAutoFit/>
          </a:bodyPr>
          <a:lstStyle/>
          <a:p>
            <a:r>
              <a:rPr lang="en-US" sz="2400" dirty="0"/>
              <a:t>A.</a:t>
            </a:r>
          </a:p>
        </p:txBody>
      </p:sp>
      <p:pic>
        <p:nvPicPr>
          <p:cNvPr id="20" name="Picture 19">
            <a:extLst>
              <a:ext uri="{FF2B5EF4-FFF2-40B4-BE49-F238E27FC236}">
                <a16:creationId xmlns:a16="http://schemas.microsoft.com/office/drawing/2014/main" id="{C1846D4B-8E8F-49DF-AC04-B82FD598818E}"/>
              </a:ext>
            </a:extLst>
          </p:cNvPr>
          <p:cNvPicPr>
            <a:picLocks noChangeAspect="1"/>
          </p:cNvPicPr>
          <p:nvPr/>
        </p:nvPicPr>
        <p:blipFill rotWithShape="1">
          <a:blip r:embed="rId7"/>
          <a:srcRect l="8016" t="5126"/>
          <a:stretch/>
        </p:blipFill>
        <p:spPr>
          <a:xfrm>
            <a:off x="9057768" y="6706428"/>
            <a:ext cx="9985998" cy="3723150"/>
          </a:xfrm>
          <a:prstGeom prst="rect">
            <a:avLst/>
          </a:prstGeom>
        </p:spPr>
      </p:pic>
      <p:sp>
        <p:nvSpPr>
          <p:cNvPr id="21" name="TextBox 20">
            <a:extLst>
              <a:ext uri="{FF2B5EF4-FFF2-40B4-BE49-F238E27FC236}">
                <a16:creationId xmlns:a16="http://schemas.microsoft.com/office/drawing/2014/main" id="{500F4CB4-0359-4831-94C2-CA580216A5F3}"/>
              </a:ext>
            </a:extLst>
          </p:cNvPr>
          <p:cNvSpPr txBox="1"/>
          <p:nvPr/>
        </p:nvSpPr>
        <p:spPr>
          <a:xfrm flipH="1">
            <a:off x="13594079" y="3417231"/>
            <a:ext cx="609087" cy="461665"/>
          </a:xfrm>
          <a:prstGeom prst="rect">
            <a:avLst/>
          </a:prstGeom>
          <a:noFill/>
        </p:spPr>
        <p:txBody>
          <a:bodyPr wrap="square" rtlCol="0">
            <a:spAutoFit/>
          </a:bodyPr>
          <a:lstStyle/>
          <a:p>
            <a:r>
              <a:rPr lang="en-US" sz="2400" dirty="0"/>
              <a:t>B.</a:t>
            </a:r>
          </a:p>
        </p:txBody>
      </p:sp>
      <p:sp>
        <p:nvSpPr>
          <p:cNvPr id="22" name="TextBox 21">
            <a:extLst>
              <a:ext uri="{FF2B5EF4-FFF2-40B4-BE49-F238E27FC236}">
                <a16:creationId xmlns:a16="http://schemas.microsoft.com/office/drawing/2014/main" id="{504E9E75-37B4-4F66-A8F2-15FA8DD3DC6D}"/>
              </a:ext>
            </a:extLst>
          </p:cNvPr>
          <p:cNvSpPr txBox="1"/>
          <p:nvPr/>
        </p:nvSpPr>
        <p:spPr>
          <a:xfrm>
            <a:off x="516502" y="11363912"/>
            <a:ext cx="7954325" cy="2246769"/>
          </a:xfrm>
          <a:prstGeom prst="rect">
            <a:avLst/>
          </a:prstGeom>
          <a:noFill/>
        </p:spPr>
        <p:txBody>
          <a:bodyPr wrap="square" rtlCol="0">
            <a:spAutoFit/>
          </a:bodyPr>
          <a:lstStyle/>
          <a:p>
            <a:r>
              <a:rPr lang="en-US" sz="2000" dirty="0"/>
              <a:t> 	This experiment followed the experimental protocol of ‘Transcription factor AP-2c is a core regulator of tight junction biogenesis and cavity formation during mouse early embryogenesis’ (Knott, 2012). This includes:</a:t>
            </a:r>
          </a:p>
          <a:p>
            <a:pPr marL="342900" indent="-342900">
              <a:buFont typeface="Arial" panose="020B0604020202020204" pitchFamily="34" charset="0"/>
              <a:buChar char="•"/>
            </a:pPr>
            <a:r>
              <a:rPr lang="en-US" sz="2000" dirty="0"/>
              <a:t>Embryo collection and microinjection</a:t>
            </a:r>
          </a:p>
          <a:p>
            <a:pPr marL="342900" indent="-342900">
              <a:buFont typeface="Arial" panose="020B0604020202020204" pitchFamily="34" charset="0"/>
              <a:buChar char="•"/>
            </a:pPr>
            <a:r>
              <a:rPr lang="en-US" sz="2000" dirty="0"/>
              <a:t>Embryonic stem cell culture and differentiation</a:t>
            </a:r>
          </a:p>
          <a:p>
            <a:pPr marL="342900" indent="-342900">
              <a:buFont typeface="Arial" panose="020B0604020202020204" pitchFamily="34" charset="0"/>
              <a:buChar char="•"/>
            </a:pPr>
            <a:r>
              <a:rPr lang="en-US" sz="2000" dirty="0"/>
              <a:t>Gene expression analysis by </a:t>
            </a:r>
            <a:r>
              <a:rPr lang="en-US" sz="2000" dirty="0" err="1"/>
              <a:t>qRT</a:t>
            </a:r>
            <a:r>
              <a:rPr lang="en-US" sz="2000" dirty="0"/>
              <a:t>-PCR</a:t>
            </a:r>
          </a:p>
          <a:p>
            <a:pPr marL="342900" indent="-342900">
              <a:buFont typeface="Arial" panose="020B0604020202020204" pitchFamily="34" charset="0"/>
              <a:buChar char="•"/>
            </a:pPr>
            <a:r>
              <a:rPr lang="en-US" sz="2000" dirty="0"/>
              <a:t>Immunocytochemistry/ Chromosome Immunoprecipitation (</a:t>
            </a:r>
            <a:r>
              <a:rPr lang="en-US" sz="2000" dirty="0" err="1"/>
              <a:t>ChIP</a:t>
            </a:r>
            <a:r>
              <a:rPr lang="en-US" sz="2000" dirty="0"/>
              <a:t>) assay </a:t>
            </a:r>
          </a:p>
        </p:txBody>
      </p:sp>
      <p:sp>
        <p:nvSpPr>
          <p:cNvPr id="23" name="TextBox 22">
            <a:extLst>
              <a:ext uri="{FF2B5EF4-FFF2-40B4-BE49-F238E27FC236}">
                <a16:creationId xmlns:a16="http://schemas.microsoft.com/office/drawing/2014/main" id="{1884D908-BB39-4F9E-AF31-23D9F943A1DE}"/>
              </a:ext>
            </a:extLst>
          </p:cNvPr>
          <p:cNvSpPr txBox="1"/>
          <p:nvPr/>
        </p:nvSpPr>
        <p:spPr>
          <a:xfrm>
            <a:off x="19432834" y="2883993"/>
            <a:ext cx="7999141" cy="4708981"/>
          </a:xfrm>
          <a:prstGeom prst="rect">
            <a:avLst/>
          </a:prstGeom>
          <a:noFill/>
        </p:spPr>
        <p:txBody>
          <a:bodyPr wrap="square" rtlCol="0">
            <a:spAutoFit/>
          </a:bodyPr>
          <a:lstStyle/>
          <a:p>
            <a:r>
              <a:rPr lang="en-US" sz="2000" dirty="0"/>
              <a:t>	In the Knott lab it was determined that tfap2-c is a core regulator of tight junction biogenesis and cavity formation during mouse early embryogenesis and thus differentiation. Depletion of tfap2-c blocks blastocyst formation. However, over expression of tfap2-c in mouse embryonic stem cells induces development of the trophectoderm endothelium.</a:t>
            </a:r>
          </a:p>
          <a:p>
            <a:r>
              <a:rPr lang="en-US" sz="2000" dirty="0"/>
              <a:t>	This information has been used to create iPSCs. Adult human somatic cells terminally differentiated can be reprogramed into an embryonic-like state by restoration of endogenous pluripotency factors such as OCT4, SOX2, and Nanog.</a:t>
            </a:r>
          </a:p>
          <a:p>
            <a:r>
              <a:rPr lang="en-US" sz="2000" dirty="0"/>
              <a:t>	Stem cells have been proven to have the ability to alleviate the symptoms of some neurological diseases allowing people to live a life close to having no disease at all. Although we don’t know the exact mechanism of how stem cells alleviate such ailments, future research could shed some light on how exactly that happens as well as other important information.</a:t>
            </a:r>
          </a:p>
        </p:txBody>
      </p:sp>
    </p:spTree>
    <p:extLst>
      <p:ext uri="{BB962C8B-B14F-4D97-AF65-F5344CB8AC3E}">
        <p14:creationId xmlns:p14="http://schemas.microsoft.com/office/powerpoint/2010/main" val="129243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A1E21F-39EF-433D-AA3D-20D44FA63149}"/>
              </a:ext>
            </a:extLst>
          </p:cNvPr>
          <p:cNvPicPr/>
          <p:nvPr/>
        </p:nvPicPr>
        <p:blipFill>
          <a:blip r:embed="rId2"/>
          <a:stretch>
            <a:fillRect/>
          </a:stretch>
        </p:blipFill>
        <p:spPr>
          <a:xfrm>
            <a:off x="1804961" y="2068830"/>
            <a:ext cx="22300909" cy="7459098"/>
          </a:xfrm>
          <a:prstGeom prst="rect">
            <a:avLst/>
          </a:prstGeom>
        </p:spPr>
      </p:pic>
      <p:sp>
        <p:nvSpPr>
          <p:cNvPr id="3" name="TextBox 2">
            <a:extLst>
              <a:ext uri="{FF2B5EF4-FFF2-40B4-BE49-F238E27FC236}">
                <a16:creationId xmlns:a16="http://schemas.microsoft.com/office/drawing/2014/main" id="{40E57491-8FC2-4290-8F1E-428F77147A84}"/>
              </a:ext>
            </a:extLst>
          </p:cNvPr>
          <p:cNvSpPr txBox="1"/>
          <p:nvPr/>
        </p:nvSpPr>
        <p:spPr>
          <a:xfrm flipH="1">
            <a:off x="1512302" y="1625426"/>
            <a:ext cx="1202348" cy="830997"/>
          </a:xfrm>
          <a:prstGeom prst="rect">
            <a:avLst/>
          </a:prstGeom>
          <a:noFill/>
        </p:spPr>
        <p:txBody>
          <a:bodyPr wrap="square" rtlCol="0">
            <a:spAutoFit/>
          </a:bodyPr>
          <a:lstStyle/>
          <a:p>
            <a:r>
              <a:rPr lang="en-US" sz="4800" dirty="0"/>
              <a:t>D.</a:t>
            </a:r>
          </a:p>
        </p:txBody>
      </p:sp>
      <p:sp>
        <p:nvSpPr>
          <p:cNvPr id="5" name="TextBox 4">
            <a:extLst>
              <a:ext uri="{FF2B5EF4-FFF2-40B4-BE49-F238E27FC236}">
                <a16:creationId xmlns:a16="http://schemas.microsoft.com/office/drawing/2014/main" id="{5E54F587-9086-45A7-A119-E924867F4C19}"/>
              </a:ext>
            </a:extLst>
          </p:cNvPr>
          <p:cNvSpPr txBox="1"/>
          <p:nvPr/>
        </p:nvSpPr>
        <p:spPr>
          <a:xfrm>
            <a:off x="2113476" y="10575205"/>
            <a:ext cx="20534502" cy="1754326"/>
          </a:xfrm>
          <a:prstGeom prst="rect">
            <a:avLst/>
          </a:prstGeom>
          <a:noFill/>
        </p:spPr>
        <p:txBody>
          <a:bodyPr wrap="square" rtlCol="0">
            <a:spAutoFit/>
          </a:bodyPr>
          <a:lstStyle/>
          <a:p>
            <a:r>
              <a:rPr lang="en-US" sz="3600" b="1" dirty="0"/>
              <a:t>Figure 4: The pathway of human fibroblast (somatic cell) into induced pluripotent stem cells and finally functional neurons. The ability to differentiate neuro-</a:t>
            </a:r>
            <a:r>
              <a:rPr lang="en-US" sz="3600" b="1" dirty="0" err="1"/>
              <a:t>progeneitor</a:t>
            </a:r>
            <a:r>
              <a:rPr lang="en-US" sz="3600" b="1" dirty="0"/>
              <a:t> cells into even more differentiated types or subsets of neurons, with cellular bias, has yet to be shown  </a:t>
            </a:r>
          </a:p>
        </p:txBody>
      </p:sp>
    </p:spTree>
    <p:extLst>
      <p:ext uri="{BB962C8B-B14F-4D97-AF65-F5344CB8AC3E}">
        <p14:creationId xmlns:p14="http://schemas.microsoft.com/office/powerpoint/2010/main" val="37559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EA8E31-1430-43F3-8909-9E82EF39F898}"/>
              </a:ext>
            </a:extLst>
          </p:cNvPr>
          <p:cNvSpPr txBox="1"/>
          <p:nvPr/>
        </p:nvSpPr>
        <p:spPr>
          <a:xfrm>
            <a:off x="7545610" y="221119"/>
            <a:ext cx="12340779" cy="255454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chemeClr val="accent3"/>
                </a:solidFill>
                <a:effectLst>
                  <a:outerShdw blurRad="50800" dist="38100" dir="18900000" algn="bl" rotWithShape="0">
                    <a:prstClr val="black">
                      <a:alpha val="40000"/>
                    </a:prstClr>
                  </a:outerShdw>
                </a:effectLst>
              </a:rPr>
              <a:t>Stem-Cell Applications in Neuro-regenerative Therapies </a:t>
            </a:r>
          </a:p>
          <a:p>
            <a:pPr algn="ctr"/>
            <a:r>
              <a:rPr lang="en-US" sz="3200" b="1" dirty="0">
                <a:ln/>
                <a:solidFill>
                  <a:schemeClr val="accent3"/>
                </a:solidFill>
                <a:effectLst>
                  <a:outerShdw blurRad="50800" dist="38100" dir="18900000" algn="bl" rotWithShape="0">
                    <a:prstClr val="black">
                      <a:alpha val="40000"/>
                    </a:prstClr>
                  </a:outerShdw>
                </a:effectLst>
              </a:rPr>
              <a:t>Jason Knott </a:t>
            </a:r>
            <a:r>
              <a:rPr lang="en-US" sz="3200" b="1" dirty="0" err="1">
                <a:ln/>
                <a:solidFill>
                  <a:schemeClr val="accent3"/>
                </a:solidFill>
                <a:effectLst>
                  <a:outerShdw blurRad="50800" dist="38100" dir="18900000" algn="bl" rotWithShape="0">
                    <a:prstClr val="black">
                      <a:alpha val="40000"/>
                    </a:prstClr>
                  </a:outerShdw>
                </a:effectLst>
              </a:rPr>
              <a:t>Ph.D</a:t>
            </a:r>
            <a:r>
              <a:rPr lang="en-US" sz="3200" b="1" dirty="0">
                <a:ln/>
                <a:solidFill>
                  <a:schemeClr val="accent3"/>
                </a:solidFill>
                <a:effectLst>
                  <a:outerShdw blurRad="50800" dist="38100" dir="18900000" algn="bl" rotWithShape="0">
                    <a:prstClr val="black">
                      <a:alpha val="40000"/>
                    </a:prstClr>
                  </a:outerShdw>
                </a:effectLst>
              </a:rPr>
              <a:t>, Devin Carree, B.S.</a:t>
            </a:r>
          </a:p>
          <a:p>
            <a:pPr algn="ctr"/>
            <a:r>
              <a:rPr lang="en-US" sz="3200" b="1" dirty="0">
                <a:ln/>
                <a:solidFill>
                  <a:schemeClr val="accent3"/>
                </a:solidFill>
                <a:effectLst>
                  <a:outerShdw blurRad="50800" dist="38100" dir="18900000" algn="bl" rotWithShape="0">
                    <a:prstClr val="black">
                      <a:alpha val="40000"/>
                    </a:prstClr>
                  </a:outerShdw>
                </a:effectLst>
              </a:rPr>
              <a:t>Department of Animal Science, : Embryonic &amp; Reproductive Biology</a:t>
            </a:r>
          </a:p>
          <a:p>
            <a:pPr algn="ctr"/>
            <a:endParaRPr lang="en-US" sz="3200" b="1" dirty="0">
              <a:ln/>
              <a:solidFill>
                <a:schemeClr val="accent3"/>
              </a:solidFill>
              <a:effectLst>
                <a:outerShdw blurRad="50800" dist="38100" dir="18900000" algn="bl" rotWithShape="0">
                  <a:prstClr val="black">
                    <a:alpha val="40000"/>
                  </a:prstClr>
                </a:outerShdw>
              </a:effectLst>
            </a:endParaRPr>
          </a:p>
          <a:p>
            <a:pPr algn="ctr"/>
            <a:endParaRPr lang="en-US" sz="3200" b="1" dirty="0">
              <a:ln/>
              <a:solidFill>
                <a:schemeClr val="accent3"/>
              </a:solidFill>
              <a:effectLst>
                <a:outerShdw blurRad="50800" dist="38100" dir="18900000" algn="bl" rotWithShape="0">
                  <a:prstClr val="black">
                    <a:alpha val="40000"/>
                  </a:prstClr>
                </a:outerShdw>
              </a:effectLst>
            </a:endParaRPr>
          </a:p>
        </p:txBody>
      </p:sp>
      <p:sp>
        <p:nvSpPr>
          <p:cNvPr id="3" name="Rectangle 2">
            <a:extLst>
              <a:ext uri="{FF2B5EF4-FFF2-40B4-BE49-F238E27FC236}">
                <a16:creationId xmlns:a16="http://schemas.microsoft.com/office/drawing/2014/main" id="{A9D74DC1-7832-45A8-8D9B-0A603E87C11F}"/>
              </a:ext>
            </a:extLst>
          </p:cNvPr>
          <p:cNvSpPr/>
          <p:nvPr/>
        </p:nvSpPr>
        <p:spPr>
          <a:xfrm>
            <a:off x="0" y="2115467"/>
            <a:ext cx="8151541"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ABSTRACT</a:t>
            </a:r>
          </a:p>
        </p:txBody>
      </p:sp>
      <p:sp>
        <p:nvSpPr>
          <p:cNvPr id="4" name="TextBox 3">
            <a:extLst>
              <a:ext uri="{FF2B5EF4-FFF2-40B4-BE49-F238E27FC236}">
                <a16:creationId xmlns:a16="http://schemas.microsoft.com/office/drawing/2014/main" id="{8ADA8ABE-6108-4DD3-9243-CB1A8130D32E}"/>
              </a:ext>
            </a:extLst>
          </p:cNvPr>
          <p:cNvSpPr txBox="1"/>
          <p:nvPr/>
        </p:nvSpPr>
        <p:spPr>
          <a:xfrm>
            <a:off x="398692" y="2839104"/>
            <a:ext cx="7752850" cy="3477875"/>
          </a:xfrm>
          <a:prstGeom prst="rect">
            <a:avLst/>
          </a:prstGeom>
          <a:noFill/>
        </p:spPr>
        <p:txBody>
          <a:bodyPr wrap="square" rtlCol="0">
            <a:spAutoFit/>
          </a:bodyPr>
          <a:lstStyle/>
          <a:p>
            <a:r>
              <a:rPr lang="en-US" sz="2000" dirty="0"/>
              <a:t>	Many people today suffer from a wide array of diseases that affect the nervous system by degenerating nervous tissue, neurons and glia. Cells of the central and peripheral nervous system, unlike skin cell and bone cells, are not readily available to divide. When nervous tissues are destroyed, due to injury or disease, they are never able to recover which causes a significant loss of function in the life of a human being. </a:t>
            </a:r>
          </a:p>
          <a:p>
            <a:r>
              <a:rPr lang="en-US" sz="2000" dirty="0"/>
              <a:t>	For diseases such as Parkinson’s disease, where only the dopaminergic neurons of </a:t>
            </a:r>
            <a:r>
              <a:rPr lang="en-US" sz="2000" dirty="0" err="1"/>
              <a:t>substaintia</a:t>
            </a:r>
            <a:r>
              <a:rPr lang="en-US" sz="2000" dirty="0"/>
              <a:t> nigra pars compacta are affected, stem cells have been proven to have the ability to alleviate the symptoms of Parkinson’s disease allowing people to live a life similar to having no disease at all . </a:t>
            </a:r>
          </a:p>
        </p:txBody>
      </p:sp>
      <p:sp>
        <p:nvSpPr>
          <p:cNvPr id="5" name="Rectangle 4">
            <a:extLst>
              <a:ext uri="{FF2B5EF4-FFF2-40B4-BE49-F238E27FC236}">
                <a16:creationId xmlns:a16="http://schemas.microsoft.com/office/drawing/2014/main" id="{C993B801-E819-4792-AE24-101E89350FC7}"/>
              </a:ext>
            </a:extLst>
          </p:cNvPr>
          <p:cNvSpPr/>
          <p:nvPr/>
        </p:nvSpPr>
        <p:spPr>
          <a:xfrm>
            <a:off x="-11795" y="6249129"/>
            <a:ext cx="8163336"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INTRODUCTION</a:t>
            </a:r>
            <a:endParaRPr lang="en-US" sz="3200" dirty="0">
              <a:ln w="0"/>
              <a:solidFill>
                <a:schemeClr val="bg1"/>
              </a:solidFill>
              <a:effectLst>
                <a:reflection blurRad="6350" stA="53000" endA="300" endPos="35500" dir="5400000" sy="-90000" algn="bl" rotWithShape="0"/>
              </a:effectLst>
            </a:endParaRPr>
          </a:p>
        </p:txBody>
      </p:sp>
      <p:sp>
        <p:nvSpPr>
          <p:cNvPr id="6" name="TextBox 5">
            <a:extLst>
              <a:ext uri="{FF2B5EF4-FFF2-40B4-BE49-F238E27FC236}">
                <a16:creationId xmlns:a16="http://schemas.microsoft.com/office/drawing/2014/main" id="{0A07E02A-D4F0-485F-85D3-6313F0E38748}"/>
              </a:ext>
            </a:extLst>
          </p:cNvPr>
          <p:cNvSpPr txBox="1"/>
          <p:nvPr/>
        </p:nvSpPr>
        <p:spPr>
          <a:xfrm>
            <a:off x="398326" y="6972766"/>
            <a:ext cx="7752850" cy="3785652"/>
          </a:xfrm>
          <a:prstGeom prst="rect">
            <a:avLst/>
          </a:prstGeom>
          <a:noFill/>
        </p:spPr>
        <p:txBody>
          <a:bodyPr wrap="square" rtlCol="0">
            <a:spAutoFit/>
          </a:bodyPr>
          <a:lstStyle/>
          <a:p>
            <a:r>
              <a:rPr lang="en-US" sz="2000" dirty="0"/>
              <a:t>	Stem cells are cells that can replicate themselves indefinitely as well as differentiate into many different types of cells. </a:t>
            </a:r>
            <a:r>
              <a:rPr lang="en-US" sz="2000" dirty="0">
                <a:effectLst/>
                <a:ea typeface="Calibri" panose="020F0502020204030204" pitchFamily="34" charset="0"/>
              </a:rPr>
              <a:t>They are categorized, based on their ability to differentiate to other cells, as unipotent, multipotent, pluripotent </a:t>
            </a:r>
            <a:r>
              <a:rPr lang="en-US" sz="2000" dirty="0">
                <a:ea typeface="Calibri" panose="020F0502020204030204" pitchFamily="34" charset="0"/>
              </a:rPr>
              <a:t>or</a:t>
            </a:r>
            <a:r>
              <a:rPr lang="en-US" sz="2000" dirty="0">
                <a:effectLst/>
                <a:ea typeface="Calibri" panose="020F0502020204030204" pitchFamily="34" charset="0"/>
              </a:rPr>
              <a:t> totipotent. The most useful type of stem cells, regarding generating new functional neurons, would be pluripotent or totipotent stem cells.</a:t>
            </a:r>
          </a:p>
          <a:p>
            <a:r>
              <a:rPr lang="en-US" sz="2000" dirty="0">
                <a:ea typeface="Calibri" panose="020F0502020204030204" pitchFamily="34" charset="0"/>
              </a:rPr>
              <a:t>	</a:t>
            </a:r>
            <a:r>
              <a:rPr lang="en-US" sz="2000" dirty="0">
                <a:effectLst/>
                <a:ea typeface="Calibri" panose="020F0502020204030204" pitchFamily="34" charset="0"/>
              </a:rPr>
              <a:t> In the laboratory, with Dr. Knott, using a mouse model, fertilized embryos (totipotent) were obtained to determine the effects of Transcription Factor AP2-GAMMA (tfap2-c). It was determined tfap2-c is a key regulator of </a:t>
            </a:r>
            <a:r>
              <a:rPr lang="en-US" sz="2000" dirty="0">
                <a:ea typeface="Calibri" panose="020F0502020204030204" pitchFamily="34" charset="0"/>
              </a:rPr>
              <a:t>zygotic cell differentiation</a:t>
            </a:r>
            <a:r>
              <a:rPr lang="en-US" sz="2000" dirty="0">
                <a:effectLst/>
                <a:ea typeface="Calibri" panose="020F0502020204030204" pitchFamily="34" charset="0"/>
              </a:rPr>
              <a:t>.</a:t>
            </a:r>
          </a:p>
          <a:p>
            <a:r>
              <a:rPr lang="en-US" sz="2000" dirty="0"/>
              <a:t>	This type of information has been used to create induced pluripotent stem cells (iPSC) and can be used to create neural stem cells.</a:t>
            </a:r>
          </a:p>
        </p:txBody>
      </p:sp>
      <p:sp>
        <p:nvSpPr>
          <p:cNvPr id="7" name="Rectangle 6">
            <a:extLst>
              <a:ext uri="{FF2B5EF4-FFF2-40B4-BE49-F238E27FC236}">
                <a16:creationId xmlns:a16="http://schemas.microsoft.com/office/drawing/2014/main" id="{30441053-F77D-4D76-90CA-8893A87FD4BA}"/>
              </a:ext>
            </a:extLst>
          </p:cNvPr>
          <p:cNvSpPr/>
          <p:nvPr/>
        </p:nvSpPr>
        <p:spPr>
          <a:xfrm>
            <a:off x="19280434" y="2115462"/>
            <a:ext cx="8151541"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CONCLUSION</a:t>
            </a:r>
          </a:p>
        </p:txBody>
      </p:sp>
      <p:sp>
        <p:nvSpPr>
          <p:cNvPr id="8" name="TextBox 7">
            <a:extLst>
              <a:ext uri="{FF2B5EF4-FFF2-40B4-BE49-F238E27FC236}">
                <a16:creationId xmlns:a16="http://schemas.microsoft.com/office/drawing/2014/main" id="{ED842672-1393-41BE-B57C-3D95FA02FB5D}"/>
              </a:ext>
            </a:extLst>
          </p:cNvPr>
          <p:cNvSpPr txBox="1"/>
          <p:nvPr/>
        </p:nvSpPr>
        <p:spPr>
          <a:xfrm>
            <a:off x="19280409" y="8416832"/>
            <a:ext cx="8151566" cy="5016758"/>
          </a:xfrm>
          <a:prstGeom prst="rect">
            <a:avLst/>
          </a:prstGeom>
          <a:noFill/>
        </p:spPr>
        <p:txBody>
          <a:bodyPr wrap="square" rtlCol="0">
            <a:spAutoFit/>
          </a:bodyPr>
          <a:lstStyle/>
          <a:p>
            <a:r>
              <a:rPr lang="en-US" sz="2000" dirty="0"/>
              <a:t>Future application involving the use of neural stem cells include:</a:t>
            </a:r>
          </a:p>
          <a:p>
            <a:pPr marL="342900" indent="-342900">
              <a:buFont typeface="Arial" panose="020B0604020202020204" pitchFamily="34" charset="0"/>
              <a:buChar char="•"/>
            </a:pPr>
            <a:r>
              <a:rPr lang="en-US" sz="2000" dirty="0"/>
              <a:t> Cellular therapy / Disease Treatment</a:t>
            </a:r>
          </a:p>
          <a:p>
            <a:pPr marL="800100" lvl="1" indent="-342900">
              <a:buFont typeface="Arial" panose="020B0604020202020204" pitchFamily="34" charset="0"/>
              <a:buChar char="•"/>
            </a:pPr>
            <a:r>
              <a:rPr lang="en-US" sz="2000" dirty="0"/>
              <a:t>The gap in knowledge lies in finding the correct assortment of transcription factors and related proteins to achieve fully committed cells, bypassing </a:t>
            </a:r>
            <a:r>
              <a:rPr lang="en-US" sz="2000" dirty="0" err="1"/>
              <a:t>immunorejection</a:t>
            </a:r>
            <a:r>
              <a:rPr lang="en-US" sz="2000" dirty="0"/>
              <a:t> and blocking tumor formation. </a:t>
            </a:r>
          </a:p>
          <a:p>
            <a:pPr marL="342900" indent="-342900">
              <a:buFont typeface="Arial" panose="020B0604020202020204" pitchFamily="34" charset="0"/>
              <a:buChar char="•"/>
            </a:pPr>
            <a:r>
              <a:rPr lang="en-US" sz="2000" dirty="0"/>
              <a:t>Disease Modeling </a:t>
            </a:r>
          </a:p>
          <a:p>
            <a:pPr marL="800100" lvl="1" indent="-342900">
              <a:buFont typeface="Arial" panose="020B0604020202020204" pitchFamily="34" charset="0"/>
              <a:buChar char="•"/>
            </a:pPr>
            <a:r>
              <a:rPr lang="en-US" sz="2000" dirty="0"/>
              <a:t>To study the progression of the disease researchers generated iPSCs and eventually motor neurons using adult fibroblast cells from a patient diagnosed with spinal muscular atrophy. Cells survived, proliferated and maintained disease genotype and showed similar motor neuron deficits as the subject.</a:t>
            </a:r>
          </a:p>
          <a:p>
            <a:pPr marL="342900" indent="-342900">
              <a:buFont typeface="Arial" panose="020B0604020202020204" pitchFamily="34" charset="0"/>
              <a:buChar char="•"/>
            </a:pPr>
            <a:r>
              <a:rPr lang="en-US" sz="2000" dirty="0"/>
              <a:t>Drug Screening </a:t>
            </a:r>
          </a:p>
          <a:p>
            <a:pPr marL="800100" lvl="1" indent="-342900">
              <a:buFont typeface="Arial" panose="020B0604020202020204" pitchFamily="34" charset="0"/>
              <a:buChar char="•"/>
            </a:pPr>
            <a:r>
              <a:rPr lang="en-US" sz="2000" dirty="0"/>
              <a:t>Approximately 90% of drugs tested in clinical trials are never sold in market due to the limits of disease modeling and failed drug safety tests. Both the toxicity and effectiveness  of drugs could be tested at the same time, using iPSC improving the efficacy of testing</a:t>
            </a:r>
          </a:p>
        </p:txBody>
      </p:sp>
      <p:sp>
        <p:nvSpPr>
          <p:cNvPr id="9" name="Rectangle 8">
            <a:extLst>
              <a:ext uri="{FF2B5EF4-FFF2-40B4-BE49-F238E27FC236}">
                <a16:creationId xmlns:a16="http://schemas.microsoft.com/office/drawing/2014/main" id="{836DB815-FC7E-4BCF-9538-39701FFE3619}"/>
              </a:ext>
            </a:extLst>
          </p:cNvPr>
          <p:cNvSpPr/>
          <p:nvPr/>
        </p:nvSpPr>
        <p:spPr>
          <a:xfrm>
            <a:off x="19280475" y="7660333"/>
            <a:ext cx="8151525"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FURTURE APPLICATIONS</a:t>
            </a:r>
          </a:p>
        </p:txBody>
      </p:sp>
      <p:sp>
        <p:nvSpPr>
          <p:cNvPr id="10" name="Rectangle 9">
            <a:extLst>
              <a:ext uri="{FF2B5EF4-FFF2-40B4-BE49-F238E27FC236}">
                <a16:creationId xmlns:a16="http://schemas.microsoft.com/office/drawing/2014/main" id="{EFFC64AE-8C9C-40FA-8562-E7EE9EB32741}"/>
              </a:ext>
            </a:extLst>
          </p:cNvPr>
          <p:cNvSpPr/>
          <p:nvPr/>
        </p:nvSpPr>
        <p:spPr>
          <a:xfrm>
            <a:off x="8151550" y="2115465"/>
            <a:ext cx="11128902"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RESULTS </a:t>
            </a:r>
          </a:p>
        </p:txBody>
      </p:sp>
      <p:pic>
        <p:nvPicPr>
          <p:cNvPr id="11" name="Picture 10">
            <a:extLst>
              <a:ext uri="{FF2B5EF4-FFF2-40B4-BE49-F238E27FC236}">
                <a16:creationId xmlns:a16="http://schemas.microsoft.com/office/drawing/2014/main" id="{12A820EA-95D5-4010-8C3F-426763A45046}"/>
              </a:ext>
            </a:extLst>
          </p:cNvPr>
          <p:cNvPicPr/>
          <p:nvPr/>
        </p:nvPicPr>
        <p:blipFill>
          <a:blip r:embed="rId2"/>
          <a:stretch>
            <a:fillRect/>
          </a:stretch>
        </p:blipFill>
        <p:spPr>
          <a:xfrm>
            <a:off x="8268155" y="10647590"/>
            <a:ext cx="10651847" cy="2946117"/>
          </a:xfrm>
          <a:prstGeom prst="rect">
            <a:avLst/>
          </a:prstGeom>
        </p:spPr>
      </p:pic>
      <p:sp>
        <p:nvSpPr>
          <p:cNvPr id="12" name="Rectangle 11">
            <a:extLst>
              <a:ext uri="{FF2B5EF4-FFF2-40B4-BE49-F238E27FC236}">
                <a16:creationId xmlns:a16="http://schemas.microsoft.com/office/drawing/2014/main" id="{40B8A728-1B29-4558-8840-C754277D229C}"/>
              </a:ext>
            </a:extLst>
          </p:cNvPr>
          <p:cNvSpPr/>
          <p:nvPr/>
        </p:nvSpPr>
        <p:spPr>
          <a:xfrm>
            <a:off x="-12160" y="10702573"/>
            <a:ext cx="8163336" cy="677108"/>
          </a:xfrm>
          <a:prstGeom prst="rect">
            <a:avLst/>
          </a:prstGeom>
          <a:solidFill>
            <a:srgbClr val="095239"/>
          </a:solidFill>
          <a:ln>
            <a:solidFill>
              <a:schemeClr val="bg2"/>
            </a:solidFill>
          </a:ln>
        </p:spPr>
        <p:txBody>
          <a:bodyPr wrap="square" lIns="182880" tIns="91440" rIns="182880" bIns="91440">
            <a:spAutoFit/>
          </a:bodyPr>
          <a:lstStyle/>
          <a:p>
            <a:pPr algn="ctr"/>
            <a:r>
              <a:rPr lang="en-US" sz="3200" dirty="0">
                <a:ln w="0"/>
                <a:solidFill>
                  <a:srgbClr val="00B050"/>
                </a:solidFill>
                <a:effectLst>
                  <a:reflection blurRad="6350" stA="53000" endA="300" endPos="35500" dir="5400000" sy="-90000" algn="bl" rotWithShape="0"/>
                </a:effectLst>
              </a:rPr>
              <a:t>METHODS </a:t>
            </a:r>
          </a:p>
        </p:txBody>
      </p:sp>
      <p:pic>
        <p:nvPicPr>
          <p:cNvPr id="13" name="Picture 12">
            <a:extLst>
              <a:ext uri="{FF2B5EF4-FFF2-40B4-BE49-F238E27FC236}">
                <a16:creationId xmlns:a16="http://schemas.microsoft.com/office/drawing/2014/main" id="{EAE95D74-B871-41A4-AD63-3339C6A827F0}"/>
              </a:ext>
            </a:extLst>
          </p:cNvPr>
          <p:cNvPicPr>
            <a:picLocks noChangeAspect="1"/>
          </p:cNvPicPr>
          <p:nvPr/>
        </p:nvPicPr>
        <p:blipFill>
          <a:blip r:embed="rId3"/>
          <a:stretch>
            <a:fillRect/>
          </a:stretch>
        </p:blipFill>
        <p:spPr>
          <a:xfrm>
            <a:off x="964269" y="140268"/>
            <a:ext cx="1843418" cy="1843418"/>
          </a:xfrm>
          <a:prstGeom prst="rect">
            <a:avLst/>
          </a:prstGeom>
        </p:spPr>
      </p:pic>
      <p:pic>
        <p:nvPicPr>
          <p:cNvPr id="14" name="Picture 13">
            <a:extLst>
              <a:ext uri="{FF2B5EF4-FFF2-40B4-BE49-F238E27FC236}">
                <a16:creationId xmlns:a16="http://schemas.microsoft.com/office/drawing/2014/main" id="{C1A03000-4D15-4D89-B70A-2ADF184CF49D}"/>
              </a:ext>
            </a:extLst>
          </p:cNvPr>
          <p:cNvPicPr>
            <a:picLocks noChangeAspect="1"/>
          </p:cNvPicPr>
          <p:nvPr/>
        </p:nvPicPr>
        <p:blipFill>
          <a:blip r:embed="rId4"/>
          <a:stretch>
            <a:fillRect/>
          </a:stretch>
        </p:blipFill>
        <p:spPr>
          <a:xfrm>
            <a:off x="23403025" y="140268"/>
            <a:ext cx="2847975" cy="1600200"/>
          </a:xfrm>
          <a:prstGeom prst="rect">
            <a:avLst/>
          </a:prstGeom>
        </p:spPr>
      </p:pic>
      <p:pic>
        <p:nvPicPr>
          <p:cNvPr id="15" name="Picture 14">
            <a:extLst>
              <a:ext uri="{FF2B5EF4-FFF2-40B4-BE49-F238E27FC236}">
                <a16:creationId xmlns:a16="http://schemas.microsoft.com/office/drawing/2014/main" id="{2B602CE7-FAE0-4984-AE0A-1C93929C0851}"/>
              </a:ext>
            </a:extLst>
          </p:cNvPr>
          <p:cNvPicPr>
            <a:picLocks noChangeAspect="1"/>
          </p:cNvPicPr>
          <p:nvPr/>
        </p:nvPicPr>
        <p:blipFill>
          <a:blip r:embed="rId5"/>
          <a:stretch>
            <a:fillRect/>
          </a:stretch>
        </p:blipFill>
        <p:spPr>
          <a:xfrm>
            <a:off x="8686278" y="3102773"/>
            <a:ext cx="3566681" cy="3591623"/>
          </a:xfrm>
          <a:prstGeom prst="rect">
            <a:avLst/>
          </a:prstGeom>
        </p:spPr>
      </p:pic>
      <p:pic>
        <p:nvPicPr>
          <p:cNvPr id="16" name="Picture 15">
            <a:extLst>
              <a:ext uri="{FF2B5EF4-FFF2-40B4-BE49-F238E27FC236}">
                <a16:creationId xmlns:a16="http://schemas.microsoft.com/office/drawing/2014/main" id="{4FEF0E7D-8113-4B46-A786-119D06A2F53B}"/>
              </a:ext>
            </a:extLst>
          </p:cNvPr>
          <p:cNvPicPr>
            <a:picLocks noChangeAspect="1"/>
          </p:cNvPicPr>
          <p:nvPr/>
        </p:nvPicPr>
        <p:blipFill rotWithShape="1">
          <a:blip r:embed="rId6"/>
          <a:srcRect l="17539" t="30266"/>
          <a:stretch/>
        </p:blipFill>
        <p:spPr>
          <a:xfrm>
            <a:off x="13463167" y="3255174"/>
            <a:ext cx="5642473" cy="3439222"/>
          </a:xfrm>
          <a:prstGeom prst="rect">
            <a:avLst/>
          </a:prstGeom>
        </p:spPr>
      </p:pic>
      <p:sp>
        <p:nvSpPr>
          <p:cNvPr id="17" name="TextBox 16">
            <a:extLst>
              <a:ext uri="{FF2B5EF4-FFF2-40B4-BE49-F238E27FC236}">
                <a16:creationId xmlns:a16="http://schemas.microsoft.com/office/drawing/2014/main" id="{5BBA84E1-27A4-4FB2-BFBD-4207EBD50398}"/>
              </a:ext>
            </a:extLst>
          </p:cNvPr>
          <p:cNvSpPr txBox="1"/>
          <p:nvPr/>
        </p:nvSpPr>
        <p:spPr>
          <a:xfrm>
            <a:off x="8201327" y="7140606"/>
            <a:ext cx="539000" cy="461665"/>
          </a:xfrm>
          <a:prstGeom prst="rect">
            <a:avLst/>
          </a:prstGeom>
          <a:noFill/>
        </p:spPr>
        <p:txBody>
          <a:bodyPr wrap="square" rtlCol="0">
            <a:spAutoFit/>
          </a:bodyPr>
          <a:lstStyle/>
          <a:p>
            <a:r>
              <a:rPr lang="en-US" sz="2400" dirty="0"/>
              <a:t>C.</a:t>
            </a:r>
          </a:p>
        </p:txBody>
      </p:sp>
      <p:sp>
        <p:nvSpPr>
          <p:cNvPr id="18" name="TextBox 17">
            <a:extLst>
              <a:ext uri="{FF2B5EF4-FFF2-40B4-BE49-F238E27FC236}">
                <a16:creationId xmlns:a16="http://schemas.microsoft.com/office/drawing/2014/main" id="{AA036B55-5B80-419B-8172-1BA7B6A37D8B}"/>
              </a:ext>
            </a:extLst>
          </p:cNvPr>
          <p:cNvSpPr txBox="1"/>
          <p:nvPr/>
        </p:nvSpPr>
        <p:spPr>
          <a:xfrm flipH="1">
            <a:off x="8381734" y="10895156"/>
            <a:ext cx="609087" cy="461665"/>
          </a:xfrm>
          <a:prstGeom prst="rect">
            <a:avLst/>
          </a:prstGeom>
          <a:noFill/>
        </p:spPr>
        <p:txBody>
          <a:bodyPr wrap="square" rtlCol="0">
            <a:spAutoFit/>
          </a:bodyPr>
          <a:lstStyle/>
          <a:p>
            <a:r>
              <a:rPr lang="en-US" sz="2400" dirty="0"/>
              <a:t>D.</a:t>
            </a:r>
          </a:p>
        </p:txBody>
      </p:sp>
      <p:sp>
        <p:nvSpPr>
          <p:cNvPr id="19" name="TextBox 18">
            <a:extLst>
              <a:ext uri="{FF2B5EF4-FFF2-40B4-BE49-F238E27FC236}">
                <a16:creationId xmlns:a16="http://schemas.microsoft.com/office/drawing/2014/main" id="{D8104818-924A-4D0E-8D8E-4BA74D53D588}"/>
              </a:ext>
            </a:extLst>
          </p:cNvPr>
          <p:cNvSpPr txBox="1"/>
          <p:nvPr/>
        </p:nvSpPr>
        <p:spPr>
          <a:xfrm>
            <a:off x="8201327" y="3518971"/>
            <a:ext cx="665553" cy="461665"/>
          </a:xfrm>
          <a:prstGeom prst="rect">
            <a:avLst/>
          </a:prstGeom>
          <a:noFill/>
        </p:spPr>
        <p:txBody>
          <a:bodyPr wrap="square" rtlCol="0">
            <a:spAutoFit/>
          </a:bodyPr>
          <a:lstStyle/>
          <a:p>
            <a:r>
              <a:rPr lang="en-US" sz="2400" dirty="0"/>
              <a:t>A.</a:t>
            </a:r>
          </a:p>
        </p:txBody>
      </p:sp>
      <p:pic>
        <p:nvPicPr>
          <p:cNvPr id="20" name="Picture 19">
            <a:extLst>
              <a:ext uri="{FF2B5EF4-FFF2-40B4-BE49-F238E27FC236}">
                <a16:creationId xmlns:a16="http://schemas.microsoft.com/office/drawing/2014/main" id="{E8F28293-A774-469D-A8D4-496AFC608985}"/>
              </a:ext>
            </a:extLst>
          </p:cNvPr>
          <p:cNvPicPr>
            <a:picLocks noChangeAspect="1"/>
          </p:cNvPicPr>
          <p:nvPr/>
        </p:nvPicPr>
        <p:blipFill rotWithShape="1">
          <a:blip r:embed="rId7"/>
          <a:srcRect l="8016" t="5126"/>
          <a:stretch/>
        </p:blipFill>
        <p:spPr>
          <a:xfrm>
            <a:off x="9057768" y="6694396"/>
            <a:ext cx="9985998" cy="3723150"/>
          </a:xfrm>
          <a:prstGeom prst="rect">
            <a:avLst/>
          </a:prstGeom>
        </p:spPr>
      </p:pic>
      <p:sp>
        <p:nvSpPr>
          <p:cNvPr id="21" name="TextBox 20">
            <a:extLst>
              <a:ext uri="{FF2B5EF4-FFF2-40B4-BE49-F238E27FC236}">
                <a16:creationId xmlns:a16="http://schemas.microsoft.com/office/drawing/2014/main" id="{B7EF4065-E2CE-4A90-B69E-6A33FD4ACDD0}"/>
              </a:ext>
            </a:extLst>
          </p:cNvPr>
          <p:cNvSpPr txBox="1"/>
          <p:nvPr/>
        </p:nvSpPr>
        <p:spPr>
          <a:xfrm flipH="1">
            <a:off x="13594079" y="3405199"/>
            <a:ext cx="609087" cy="461665"/>
          </a:xfrm>
          <a:prstGeom prst="rect">
            <a:avLst/>
          </a:prstGeom>
          <a:noFill/>
        </p:spPr>
        <p:txBody>
          <a:bodyPr wrap="square" rtlCol="0">
            <a:spAutoFit/>
          </a:bodyPr>
          <a:lstStyle/>
          <a:p>
            <a:r>
              <a:rPr lang="en-US" sz="2400" dirty="0"/>
              <a:t>B.</a:t>
            </a:r>
          </a:p>
        </p:txBody>
      </p:sp>
      <p:sp>
        <p:nvSpPr>
          <p:cNvPr id="22" name="TextBox 21">
            <a:extLst>
              <a:ext uri="{FF2B5EF4-FFF2-40B4-BE49-F238E27FC236}">
                <a16:creationId xmlns:a16="http://schemas.microsoft.com/office/drawing/2014/main" id="{A6397AE0-F353-4CB3-9E16-E5BE1C01CFD5}"/>
              </a:ext>
            </a:extLst>
          </p:cNvPr>
          <p:cNvSpPr txBox="1"/>
          <p:nvPr/>
        </p:nvSpPr>
        <p:spPr>
          <a:xfrm>
            <a:off x="516502" y="11351880"/>
            <a:ext cx="7954325" cy="2246769"/>
          </a:xfrm>
          <a:prstGeom prst="rect">
            <a:avLst/>
          </a:prstGeom>
          <a:noFill/>
        </p:spPr>
        <p:txBody>
          <a:bodyPr wrap="square" rtlCol="0">
            <a:spAutoFit/>
          </a:bodyPr>
          <a:lstStyle/>
          <a:p>
            <a:r>
              <a:rPr lang="en-US" sz="2000" dirty="0"/>
              <a:t> 	This experiment followed the experimental protocol of ‘Transcription factor AP-2c is a core regulator of tight junction biogenesis and cavity formation during mouse early embryogenesis’ (Knott, 2012). This includes:</a:t>
            </a:r>
          </a:p>
          <a:p>
            <a:pPr marL="342900" indent="-342900">
              <a:buFont typeface="Arial" panose="020B0604020202020204" pitchFamily="34" charset="0"/>
              <a:buChar char="•"/>
            </a:pPr>
            <a:r>
              <a:rPr lang="en-US" sz="2000" dirty="0"/>
              <a:t>Embryo collection and microinjection</a:t>
            </a:r>
          </a:p>
          <a:p>
            <a:pPr marL="342900" indent="-342900">
              <a:buFont typeface="Arial" panose="020B0604020202020204" pitchFamily="34" charset="0"/>
              <a:buChar char="•"/>
            </a:pPr>
            <a:r>
              <a:rPr lang="en-US" sz="2000" dirty="0"/>
              <a:t>Embryonic stem cell culture and differentiation</a:t>
            </a:r>
          </a:p>
          <a:p>
            <a:pPr marL="342900" indent="-342900">
              <a:buFont typeface="Arial" panose="020B0604020202020204" pitchFamily="34" charset="0"/>
              <a:buChar char="•"/>
            </a:pPr>
            <a:r>
              <a:rPr lang="en-US" sz="2000" dirty="0"/>
              <a:t>Gene expression analysis by </a:t>
            </a:r>
            <a:r>
              <a:rPr lang="en-US" sz="2000" dirty="0" err="1"/>
              <a:t>qRT</a:t>
            </a:r>
            <a:r>
              <a:rPr lang="en-US" sz="2000" dirty="0"/>
              <a:t>-PCR</a:t>
            </a:r>
          </a:p>
          <a:p>
            <a:pPr marL="342900" indent="-342900">
              <a:buFont typeface="Arial" panose="020B0604020202020204" pitchFamily="34" charset="0"/>
              <a:buChar char="•"/>
            </a:pPr>
            <a:r>
              <a:rPr lang="en-US" sz="2000" dirty="0"/>
              <a:t>Immunocytochemistry/ Chromosome Immunoprecipitation (</a:t>
            </a:r>
            <a:r>
              <a:rPr lang="en-US" sz="2000" dirty="0" err="1"/>
              <a:t>ChIP</a:t>
            </a:r>
            <a:r>
              <a:rPr lang="en-US" sz="2000" dirty="0"/>
              <a:t>) assay </a:t>
            </a:r>
          </a:p>
        </p:txBody>
      </p:sp>
      <p:sp>
        <p:nvSpPr>
          <p:cNvPr id="23" name="TextBox 22">
            <a:extLst>
              <a:ext uri="{FF2B5EF4-FFF2-40B4-BE49-F238E27FC236}">
                <a16:creationId xmlns:a16="http://schemas.microsoft.com/office/drawing/2014/main" id="{8FB5CF6E-2969-40FE-844D-159EDFCE05B4}"/>
              </a:ext>
            </a:extLst>
          </p:cNvPr>
          <p:cNvSpPr txBox="1"/>
          <p:nvPr/>
        </p:nvSpPr>
        <p:spPr>
          <a:xfrm>
            <a:off x="19432834" y="2871961"/>
            <a:ext cx="7999141" cy="4708981"/>
          </a:xfrm>
          <a:prstGeom prst="rect">
            <a:avLst/>
          </a:prstGeom>
          <a:noFill/>
        </p:spPr>
        <p:txBody>
          <a:bodyPr wrap="square" rtlCol="0">
            <a:spAutoFit/>
          </a:bodyPr>
          <a:lstStyle/>
          <a:p>
            <a:r>
              <a:rPr lang="en-US" sz="2000" dirty="0"/>
              <a:t>	In the Knott lab it was determined that tfap2-c is a core regulator of tight junction biogenesis and cavity formation during mouse early embryogenesis and thus differentiation. Depletion of tfap2-c blocks blastocyst formation. However, over expression of tfap2-c in mouse embryonic stem cells induces development of the trophectoderm endothelium.</a:t>
            </a:r>
          </a:p>
          <a:p>
            <a:r>
              <a:rPr lang="en-US" sz="2000" dirty="0"/>
              <a:t>	This information has been used to create IPSCs. Adult human somatic cells terminally differentiated can be reprogramed into an embryonic-like state by restoration of endogenous pluripotency factors such as OCT4, SOX2, and Nanog (6,7).</a:t>
            </a:r>
          </a:p>
          <a:p>
            <a:r>
              <a:rPr lang="en-US" sz="2000" dirty="0"/>
              <a:t>	Stem cells have been proven to have the ability to alleviate the symptoms of some neurological diseases allowing people to live a life close to having no disease at all. Although we don’t know the exact mechanism of how stem cells alleviate such ailments future research could shed some light on how exactly that happens as well as other important application.</a:t>
            </a:r>
          </a:p>
        </p:txBody>
      </p:sp>
    </p:spTree>
    <p:extLst>
      <p:ext uri="{BB962C8B-B14F-4D97-AF65-F5344CB8AC3E}">
        <p14:creationId xmlns:p14="http://schemas.microsoft.com/office/powerpoint/2010/main" val="220241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A27B-161C-467D-ACC9-E31CBB47E5A5}"/>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DCF04BA6-8B43-4806-9E39-07E659FE1545}"/>
              </a:ext>
            </a:extLst>
          </p:cNvPr>
          <p:cNvSpPr>
            <a:spLocks noGrp="1"/>
          </p:cNvSpPr>
          <p:nvPr>
            <p:ph idx="1"/>
          </p:nvPr>
        </p:nvSpPr>
        <p:spPr/>
        <p:txBody>
          <a:bodyPr/>
          <a:lstStyle/>
          <a:p>
            <a:r>
              <a:rPr lang="en-US" dirty="0"/>
              <a:t>Knott J, Wilson C,  et. Al  Transcription factor AP-2c is a core regulator of tight 	junction biogenesis and cavity formation during mouse early 	embryogenesis. The Company of Biologists Ltd (2012); 139, 4623–4632 </a:t>
            </a:r>
          </a:p>
          <a:p>
            <a:r>
              <a:rPr lang="en-US" dirty="0"/>
              <a:t>Carree D, </a:t>
            </a:r>
            <a:r>
              <a:rPr lang="en-US" i="1" dirty="0"/>
              <a:t>Stem-cell applications in neuro-regenerative therapies </a:t>
            </a:r>
            <a:r>
              <a:rPr lang="en-US" dirty="0"/>
              <a:t>(2019). 		Unpublished, Michigan State University, East Lansing, MI</a:t>
            </a:r>
          </a:p>
        </p:txBody>
      </p:sp>
    </p:spTree>
    <p:extLst>
      <p:ext uri="{BB962C8B-B14F-4D97-AF65-F5344CB8AC3E}">
        <p14:creationId xmlns:p14="http://schemas.microsoft.com/office/powerpoint/2010/main" val="2825063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13867</TotalTime>
  <Words>2330</Words>
  <Application>Microsoft Office PowerPoint</Application>
  <PresentationFormat>Custom</PresentationFormat>
  <Paragraphs>111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 carree</dc:creator>
  <cp:lastModifiedBy>dj carree</cp:lastModifiedBy>
  <cp:revision>35</cp:revision>
  <dcterms:created xsi:type="dcterms:W3CDTF">2020-11-08T18:29:31Z</dcterms:created>
  <dcterms:modified xsi:type="dcterms:W3CDTF">2020-12-07T05:33:11Z</dcterms:modified>
</cp:coreProperties>
</file>