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A4F5E-E0FA-46CE-A9D8-D6D26494FAC8}" v="2" dt="2019-12-03T19:42:01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27" y="1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 carree" userId="4303dc1320268164" providerId="LiveId" clId="{17DA4F5E-E0FA-46CE-A9D8-D6D26494FAC8}"/>
    <pc:docChg chg="undo custSel addSld modSld">
      <pc:chgData name="dj carree" userId="4303dc1320268164" providerId="LiveId" clId="{17DA4F5E-E0FA-46CE-A9D8-D6D26494FAC8}" dt="2019-12-03T19:42:08.439" v="58" actId="20577"/>
      <pc:docMkLst>
        <pc:docMk/>
      </pc:docMkLst>
      <pc:sldChg chg="modSp">
        <pc:chgData name="dj carree" userId="4303dc1320268164" providerId="LiveId" clId="{17DA4F5E-E0FA-46CE-A9D8-D6D26494FAC8}" dt="2019-12-03T18:59:45.061" v="3" actId="1036"/>
        <pc:sldMkLst>
          <pc:docMk/>
          <pc:sldMk cId="1003486656" sldId="256"/>
        </pc:sldMkLst>
        <pc:picChg chg="mod">
          <ac:chgData name="dj carree" userId="4303dc1320268164" providerId="LiveId" clId="{17DA4F5E-E0FA-46CE-A9D8-D6D26494FAC8}" dt="2019-12-03T18:59:45.061" v="3" actId="1036"/>
          <ac:picMkLst>
            <pc:docMk/>
            <pc:sldMk cId="1003486656" sldId="256"/>
            <ac:picMk id="4" creationId="{D427B043-6ED9-4A1C-BC94-14C162BF0658}"/>
          </ac:picMkLst>
        </pc:picChg>
      </pc:sldChg>
      <pc:sldChg chg="modSp">
        <pc:chgData name="dj carree" userId="4303dc1320268164" providerId="LiveId" clId="{17DA4F5E-E0FA-46CE-A9D8-D6D26494FAC8}" dt="2019-12-03T19:39:40.699" v="45" actId="20577"/>
        <pc:sldMkLst>
          <pc:docMk/>
          <pc:sldMk cId="2750894419" sldId="264"/>
        </pc:sldMkLst>
        <pc:spChg chg="mod">
          <ac:chgData name="dj carree" userId="4303dc1320268164" providerId="LiveId" clId="{17DA4F5E-E0FA-46CE-A9D8-D6D26494FAC8}" dt="2019-12-03T19:39:40.699" v="45" actId="20577"/>
          <ac:spMkLst>
            <pc:docMk/>
            <pc:sldMk cId="2750894419" sldId="264"/>
            <ac:spMk id="1030" creationId="{5CBF6E5E-E242-4CD2-B17B-7FB09983A76A}"/>
          </ac:spMkLst>
        </pc:spChg>
      </pc:sldChg>
      <pc:sldChg chg="modSp">
        <pc:chgData name="dj carree" userId="4303dc1320268164" providerId="LiveId" clId="{17DA4F5E-E0FA-46CE-A9D8-D6D26494FAC8}" dt="2019-12-03T19:00:01.777" v="4" actId="313"/>
        <pc:sldMkLst>
          <pc:docMk/>
          <pc:sldMk cId="1165973545" sldId="265"/>
        </pc:sldMkLst>
        <pc:spChg chg="mod">
          <ac:chgData name="dj carree" userId="4303dc1320268164" providerId="LiveId" clId="{17DA4F5E-E0FA-46CE-A9D8-D6D26494FAC8}" dt="2019-12-03T19:00:01.777" v="4" actId="313"/>
          <ac:spMkLst>
            <pc:docMk/>
            <pc:sldMk cId="1165973545" sldId="265"/>
            <ac:spMk id="4" creationId="{067595B4-9159-4B72-BBE4-042917EDB752}"/>
          </ac:spMkLst>
        </pc:spChg>
      </pc:sldChg>
      <pc:sldChg chg="addSp delSp modSp add">
        <pc:chgData name="dj carree" userId="4303dc1320268164" providerId="LiveId" clId="{17DA4F5E-E0FA-46CE-A9D8-D6D26494FAC8}" dt="2019-12-03T19:42:08.439" v="58" actId="20577"/>
        <pc:sldMkLst>
          <pc:docMk/>
          <pc:sldMk cId="1419072998" sldId="266"/>
        </pc:sldMkLst>
        <pc:spChg chg="del">
          <ac:chgData name="dj carree" userId="4303dc1320268164" providerId="LiveId" clId="{17DA4F5E-E0FA-46CE-A9D8-D6D26494FAC8}" dt="2019-12-03T19:42:01.865" v="47"/>
          <ac:spMkLst>
            <pc:docMk/>
            <pc:sldMk cId="1419072998" sldId="266"/>
            <ac:spMk id="2" creationId="{A4A0CDDB-963E-49F0-899A-FDBB880E7B74}"/>
          </ac:spMkLst>
        </pc:spChg>
        <pc:spChg chg="del">
          <ac:chgData name="dj carree" userId="4303dc1320268164" providerId="LiveId" clId="{17DA4F5E-E0FA-46CE-A9D8-D6D26494FAC8}" dt="2019-12-03T19:42:01.865" v="47"/>
          <ac:spMkLst>
            <pc:docMk/>
            <pc:sldMk cId="1419072998" sldId="266"/>
            <ac:spMk id="3" creationId="{DA9012E1-4834-469C-9E19-D2A726876C53}"/>
          </ac:spMkLst>
        </pc:spChg>
        <pc:spChg chg="del">
          <ac:chgData name="dj carree" userId="4303dc1320268164" providerId="LiveId" clId="{17DA4F5E-E0FA-46CE-A9D8-D6D26494FAC8}" dt="2019-12-03T19:42:01.865" v="47"/>
          <ac:spMkLst>
            <pc:docMk/>
            <pc:sldMk cId="1419072998" sldId="266"/>
            <ac:spMk id="4" creationId="{E9BDC094-AA97-47E3-84E5-4DC5AD28C159}"/>
          </ac:spMkLst>
        </pc:spChg>
        <pc:spChg chg="del">
          <ac:chgData name="dj carree" userId="4303dc1320268164" providerId="LiveId" clId="{17DA4F5E-E0FA-46CE-A9D8-D6D26494FAC8}" dt="2019-12-03T19:42:01.865" v="47"/>
          <ac:spMkLst>
            <pc:docMk/>
            <pc:sldMk cId="1419072998" sldId="266"/>
            <ac:spMk id="5" creationId="{3E59ED14-94D0-40E3-8A09-3504613E18AB}"/>
          </ac:spMkLst>
        </pc:spChg>
        <pc:spChg chg="del">
          <ac:chgData name="dj carree" userId="4303dc1320268164" providerId="LiveId" clId="{17DA4F5E-E0FA-46CE-A9D8-D6D26494FAC8}" dt="2019-12-03T19:42:01.865" v="47"/>
          <ac:spMkLst>
            <pc:docMk/>
            <pc:sldMk cId="1419072998" sldId="266"/>
            <ac:spMk id="6" creationId="{FF84C8BA-BEDE-4ABB-9C3A-BB521C820794}"/>
          </ac:spMkLst>
        </pc:spChg>
        <pc:spChg chg="add mod">
          <ac:chgData name="dj carree" userId="4303dc1320268164" providerId="LiveId" clId="{17DA4F5E-E0FA-46CE-A9D8-D6D26494FAC8}" dt="2019-12-03T19:42:08.439" v="58" actId="20577"/>
          <ac:spMkLst>
            <pc:docMk/>
            <pc:sldMk cId="1419072998" sldId="266"/>
            <ac:spMk id="7" creationId="{19F51FCB-37E8-45AB-B043-D1F42D88467D}"/>
          </ac:spMkLst>
        </pc:spChg>
        <pc:spChg chg="add mod">
          <ac:chgData name="dj carree" userId="4303dc1320268164" providerId="LiveId" clId="{17DA4F5E-E0FA-46CE-A9D8-D6D26494FAC8}" dt="2019-12-03T19:42:01.865" v="47"/>
          <ac:spMkLst>
            <pc:docMk/>
            <pc:sldMk cId="1419072998" sldId="266"/>
            <ac:spMk id="8" creationId="{2563A58D-8C9E-4942-B759-7C4A551E016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16A4DD-6595-43C1-90A4-1E03E2E0AC3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357AFC-467E-47CA-8A5C-925ED428030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Purification of plasmids</a:t>
          </a:r>
        </a:p>
      </dgm:t>
    </dgm:pt>
    <dgm:pt modelId="{419E7CD2-3DE8-4E17-9575-8F4C5AC5E820}" type="parTrans" cxnId="{C4A1AE11-572D-40F6-8A48-4895085F6E90}">
      <dgm:prSet/>
      <dgm:spPr/>
      <dgm:t>
        <a:bodyPr/>
        <a:lstStyle/>
        <a:p>
          <a:endParaRPr lang="en-US"/>
        </a:p>
      </dgm:t>
    </dgm:pt>
    <dgm:pt modelId="{9A1B45AD-AC26-4DD8-9778-782A310EDCA0}" type="sibTrans" cxnId="{C4A1AE11-572D-40F6-8A48-4895085F6E90}">
      <dgm:prSet/>
      <dgm:spPr/>
      <dgm:t>
        <a:bodyPr/>
        <a:lstStyle/>
        <a:p>
          <a:endParaRPr lang="en-US"/>
        </a:p>
      </dgm:t>
    </dgm:pt>
    <dgm:pt modelId="{A97E7EA4-3FD0-4F5F-885E-5159FB979E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Immunocytochemistry</a:t>
          </a:r>
        </a:p>
      </dgm:t>
    </dgm:pt>
    <dgm:pt modelId="{661F6FA5-C73E-4601-B03E-357010F11203}" type="parTrans" cxnId="{001648DB-D3A2-45F8-BE05-6162BA23FC72}">
      <dgm:prSet/>
      <dgm:spPr/>
      <dgm:t>
        <a:bodyPr/>
        <a:lstStyle/>
        <a:p>
          <a:endParaRPr lang="en-US"/>
        </a:p>
      </dgm:t>
    </dgm:pt>
    <dgm:pt modelId="{816A0E43-FE58-4FCD-A3C9-275B15D09467}" type="sibTrans" cxnId="{001648DB-D3A2-45F8-BE05-6162BA23FC72}">
      <dgm:prSet/>
      <dgm:spPr/>
      <dgm:t>
        <a:bodyPr/>
        <a:lstStyle/>
        <a:p>
          <a:endParaRPr lang="en-US"/>
        </a:p>
      </dgm:t>
    </dgm:pt>
    <dgm:pt modelId="{69359EA1-E51E-4801-BC26-1BC9452389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Bacterial Transformation </a:t>
          </a:r>
        </a:p>
      </dgm:t>
    </dgm:pt>
    <dgm:pt modelId="{A56239C8-D564-4E88-925B-D0A6933E8F88}" type="sibTrans" cxnId="{9C16CF1E-7C91-4944-8063-41337E9FE82F}">
      <dgm:prSet/>
      <dgm:spPr/>
      <dgm:t>
        <a:bodyPr/>
        <a:lstStyle/>
        <a:p>
          <a:endParaRPr lang="en-US"/>
        </a:p>
      </dgm:t>
    </dgm:pt>
    <dgm:pt modelId="{6AFDB30A-A401-4108-A1AA-EE22BA75AC6A}" type="parTrans" cxnId="{9C16CF1E-7C91-4944-8063-41337E9FE82F}">
      <dgm:prSet/>
      <dgm:spPr/>
      <dgm:t>
        <a:bodyPr/>
        <a:lstStyle/>
        <a:p>
          <a:endParaRPr lang="en-US"/>
        </a:p>
      </dgm:t>
    </dgm:pt>
    <dgm:pt modelId="{3D05DD6C-A3D2-4DD6-87FC-43BDBE5600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Restriction digest </a:t>
          </a:r>
        </a:p>
      </dgm:t>
    </dgm:pt>
    <dgm:pt modelId="{0AD62387-103E-4F9E-8DCF-D0DCDFA2DE20}" type="parTrans" cxnId="{80A691D3-C3EA-425C-9AB7-613453F4033A}">
      <dgm:prSet/>
      <dgm:spPr/>
      <dgm:t>
        <a:bodyPr/>
        <a:lstStyle/>
        <a:p>
          <a:endParaRPr lang="en-US"/>
        </a:p>
      </dgm:t>
    </dgm:pt>
    <dgm:pt modelId="{218B4883-9E1D-41D1-A5E8-387F02B1D529}" type="sibTrans" cxnId="{80A691D3-C3EA-425C-9AB7-613453F4033A}">
      <dgm:prSet/>
      <dgm:spPr/>
      <dgm:t>
        <a:bodyPr/>
        <a:lstStyle/>
        <a:p>
          <a:endParaRPr lang="en-US"/>
        </a:p>
      </dgm:t>
    </dgm:pt>
    <dgm:pt modelId="{C519CA6B-4C73-45BF-9C44-8AEFE572E80D}" type="pres">
      <dgm:prSet presAssocID="{6A16A4DD-6595-43C1-90A4-1E03E2E0AC39}" presName="root" presStyleCnt="0">
        <dgm:presLayoutVars>
          <dgm:dir/>
          <dgm:resizeHandles val="exact"/>
        </dgm:presLayoutVars>
      </dgm:prSet>
      <dgm:spPr/>
    </dgm:pt>
    <dgm:pt modelId="{BFD86C22-1A0A-4ECD-AB38-533F2925E55F}" type="pres">
      <dgm:prSet presAssocID="{69359EA1-E51E-4801-BC26-1BC9452389B8}" presName="compNode" presStyleCnt="0"/>
      <dgm:spPr/>
    </dgm:pt>
    <dgm:pt modelId="{298EB563-BCFD-40C6-90A7-A3ADA7FE6E73}" type="pres">
      <dgm:prSet presAssocID="{69359EA1-E51E-4801-BC26-1BC9452389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43877D55-E8DE-4AF3-8AC2-BA88CEA5292C}" type="pres">
      <dgm:prSet presAssocID="{69359EA1-E51E-4801-BC26-1BC9452389B8}" presName="iconSpace" presStyleCnt="0"/>
      <dgm:spPr/>
    </dgm:pt>
    <dgm:pt modelId="{F301C650-0EB3-4C98-A88B-5A95D9B0182D}" type="pres">
      <dgm:prSet presAssocID="{69359EA1-E51E-4801-BC26-1BC9452389B8}" presName="parTx" presStyleLbl="revTx" presStyleIdx="0" presStyleCnt="6">
        <dgm:presLayoutVars>
          <dgm:chMax val="0"/>
          <dgm:chPref val="0"/>
        </dgm:presLayoutVars>
      </dgm:prSet>
      <dgm:spPr/>
    </dgm:pt>
    <dgm:pt modelId="{36198C6A-4FC5-490F-95F6-9B0246B6A612}" type="pres">
      <dgm:prSet presAssocID="{69359EA1-E51E-4801-BC26-1BC9452389B8}" presName="txSpace" presStyleCnt="0"/>
      <dgm:spPr/>
    </dgm:pt>
    <dgm:pt modelId="{1AF543FC-69AD-413C-81B3-D0C08536BCDA}" type="pres">
      <dgm:prSet presAssocID="{69359EA1-E51E-4801-BC26-1BC9452389B8}" presName="desTx" presStyleLbl="revTx" presStyleIdx="1" presStyleCnt="6">
        <dgm:presLayoutVars/>
      </dgm:prSet>
      <dgm:spPr/>
    </dgm:pt>
    <dgm:pt modelId="{19B4D829-7C64-48AE-94BF-CA2D43BCD31B}" type="pres">
      <dgm:prSet presAssocID="{A56239C8-D564-4E88-925B-D0A6933E8F88}" presName="sibTrans" presStyleCnt="0"/>
      <dgm:spPr/>
    </dgm:pt>
    <dgm:pt modelId="{5187F5E3-BA2C-419D-812A-142ED8F388A9}" type="pres">
      <dgm:prSet presAssocID="{78357AFC-467E-47CA-8A5C-925ED428030E}" presName="compNode" presStyleCnt="0"/>
      <dgm:spPr/>
    </dgm:pt>
    <dgm:pt modelId="{0C777D42-DA36-49F0-9B52-28C1B36C3AD2}" type="pres">
      <dgm:prSet presAssocID="{78357AFC-467E-47CA-8A5C-925ED428030E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D0E2962-4214-469A-A87F-A74B8D229FFF}" type="pres">
      <dgm:prSet presAssocID="{78357AFC-467E-47CA-8A5C-925ED428030E}" presName="iconSpace" presStyleCnt="0"/>
      <dgm:spPr/>
    </dgm:pt>
    <dgm:pt modelId="{D8F6EFB8-C6B9-452C-A404-455C8F2BA913}" type="pres">
      <dgm:prSet presAssocID="{78357AFC-467E-47CA-8A5C-925ED428030E}" presName="parTx" presStyleLbl="revTx" presStyleIdx="2" presStyleCnt="6">
        <dgm:presLayoutVars>
          <dgm:chMax val="0"/>
          <dgm:chPref val="0"/>
        </dgm:presLayoutVars>
      </dgm:prSet>
      <dgm:spPr/>
    </dgm:pt>
    <dgm:pt modelId="{9DFC7340-FD0A-4150-9781-024DBB775927}" type="pres">
      <dgm:prSet presAssocID="{78357AFC-467E-47CA-8A5C-925ED428030E}" presName="txSpace" presStyleCnt="0"/>
      <dgm:spPr/>
    </dgm:pt>
    <dgm:pt modelId="{531029EC-E0BA-4BD1-AF98-980E415F7299}" type="pres">
      <dgm:prSet presAssocID="{78357AFC-467E-47CA-8A5C-925ED428030E}" presName="desTx" presStyleLbl="revTx" presStyleIdx="3" presStyleCnt="6">
        <dgm:presLayoutVars/>
      </dgm:prSet>
      <dgm:spPr/>
    </dgm:pt>
    <dgm:pt modelId="{2FFA4C78-E670-4CCB-BE14-A74AA9A65FFE}" type="pres">
      <dgm:prSet presAssocID="{9A1B45AD-AC26-4DD8-9778-782A310EDCA0}" presName="sibTrans" presStyleCnt="0"/>
      <dgm:spPr/>
    </dgm:pt>
    <dgm:pt modelId="{44654625-8483-4D8D-8420-555845A442BB}" type="pres">
      <dgm:prSet presAssocID="{A97E7EA4-3FD0-4F5F-885E-5159FB979E37}" presName="compNode" presStyleCnt="0"/>
      <dgm:spPr/>
    </dgm:pt>
    <dgm:pt modelId="{4C9E2043-42B3-4D11-91AB-3DBBAB9FF6E7}" type="pres">
      <dgm:prSet presAssocID="{A97E7EA4-3FD0-4F5F-885E-5159FB979E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83AE7F8B-24FD-4092-8156-4E6EA208C835}" type="pres">
      <dgm:prSet presAssocID="{A97E7EA4-3FD0-4F5F-885E-5159FB979E37}" presName="iconSpace" presStyleCnt="0"/>
      <dgm:spPr/>
    </dgm:pt>
    <dgm:pt modelId="{49A02897-10EB-433D-BDF9-061DCA7271C5}" type="pres">
      <dgm:prSet presAssocID="{A97E7EA4-3FD0-4F5F-885E-5159FB979E37}" presName="parTx" presStyleLbl="revTx" presStyleIdx="4" presStyleCnt="6">
        <dgm:presLayoutVars>
          <dgm:chMax val="0"/>
          <dgm:chPref val="0"/>
        </dgm:presLayoutVars>
      </dgm:prSet>
      <dgm:spPr/>
    </dgm:pt>
    <dgm:pt modelId="{9E4958AC-81F3-401C-9EBA-550337900998}" type="pres">
      <dgm:prSet presAssocID="{A97E7EA4-3FD0-4F5F-885E-5159FB979E37}" presName="txSpace" presStyleCnt="0"/>
      <dgm:spPr/>
    </dgm:pt>
    <dgm:pt modelId="{30CDE8DC-F0F5-4762-A705-7ECA861BEB5A}" type="pres">
      <dgm:prSet presAssocID="{A97E7EA4-3FD0-4F5F-885E-5159FB979E37}" presName="desTx" presStyleLbl="revTx" presStyleIdx="5" presStyleCnt="6">
        <dgm:presLayoutVars/>
      </dgm:prSet>
      <dgm:spPr/>
    </dgm:pt>
  </dgm:ptLst>
  <dgm:cxnLst>
    <dgm:cxn modelId="{E688670D-EABF-4116-9651-9E0FBD9715DF}" type="presOf" srcId="{78357AFC-467E-47CA-8A5C-925ED428030E}" destId="{D8F6EFB8-C6B9-452C-A404-455C8F2BA913}" srcOrd="0" destOrd="0" presId="urn:microsoft.com/office/officeart/2018/2/layout/IconLabelDescriptionList"/>
    <dgm:cxn modelId="{C4A1AE11-572D-40F6-8A48-4895085F6E90}" srcId="{6A16A4DD-6595-43C1-90A4-1E03E2E0AC39}" destId="{78357AFC-467E-47CA-8A5C-925ED428030E}" srcOrd="1" destOrd="0" parTransId="{419E7CD2-3DE8-4E17-9575-8F4C5AC5E820}" sibTransId="{9A1B45AD-AC26-4DD8-9778-782A310EDCA0}"/>
    <dgm:cxn modelId="{9C16CF1E-7C91-4944-8063-41337E9FE82F}" srcId="{6A16A4DD-6595-43C1-90A4-1E03E2E0AC39}" destId="{69359EA1-E51E-4801-BC26-1BC9452389B8}" srcOrd="0" destOrd="0" parTransId="{6AFDB30A-A401-4108-A1AA-EE22BA75AC6A}" sibTransId="{A56239C8-D564-4E88-925B-D0A6933E8F88}"/>
    <dgm:cxn modelId="{C2613A80-2AFD-424B-8B56-2E468D1AFC31}" type="presOf" srcId="{6A16A4DD-6595-43C1-90A4-1E03E2E0AC39}" destId="{C519CA6B-4C73-45BF-9C44-8AEFE572E80D}" srcOrd="0" destOrd="0" presId="urn:microsoft.com/office/officeart/2018/2/layout/IconLabelDescriptionList"/>
    <dgm:cxn modelId="{89B8158D-8F7D-4524-8E91-63B7076CDAC5}" type="presOf" srcId="{A97E7EA4-3FD0-4F5F-885E-5159FB979E37}" destId="{49A02897-10EB-433D-BDF9-061DCA7271C5}" srcOrd="0" destOrd="0" presId="urn:microsoft.com/office/officeart/2018/2/layout/IconLabelDescriptionList"/>
    <dgm:cxn modelId="{4929B6BC-EECE-4441-85BA-310CAF36B317}" type="presOf" srcId="{69359EA1-E51E-4801-BC26-1BC9452389B8}" destId="{F301C650-0EB3-4C98-A88B-5A95D9B0182D}" srcOrd="0" destOrd="0" presId="urn:microsoft.com/office/officeart/2018/2/layout/IconLabelDescriptionList"/>
    <dgm:cxn modelId="{3E837FCF-B9D9-4084-9D59-A6887D01E315}" type="presOf" srcId="{3D05DD6C-A3D2-4DD6-87FC-43BDBE560065}" destId="{531029EC-E0BA-4BD1-AF98-980E415F7299}" srcOrd="0" destOrd="0" presId="urn:microsoft.com/office/officeart/2018/2/layout/IconLabelDescriptionList"/>
    <dgm:cxn modelId="{80A691D3-C3EA-425C-9AB7-613453F4033A}" srcId="{78357AFC-467E-47CA-8A5C-925ED428030E}" destId="{3D05DD6C-A3D2-4DD6-87FC-43BDBE560065}" srcOrd="0" destOrd="0" parTransId="{0AD62387-103E-4F9E-8DCF-D0DCDFA2DE20}" sibTransId="{218B4883-9E1D-41D1-A5E8-387F02B1D529}"/>
    <dgm:cxn modelId="{001648DB-D3A2-45F8-BE05-6162BA23FC72}" srcId="{6A16A4DD-6595-43C1-90A4-1E03E2E0AC39}" destId="{A97E7EA4-3FD0-4F5F-885E-5159FB979E37}" srcOrd="2" destOrd="0" parTransId="{661F6FA5-C73E-4601-B03E-357010F11203}" sibTransId="{816A0E43-FE58-4FCD-A3C9-275B15D09467}"/>
    <dgm:cxn modelId="{C875C8D0-A54C-4914-80E3-C93268155AB3}" type="presParOf" srcId="{C519CA6B-4C73-45BF-9C44-8AEFE572E80D}" destId="{BFD86C22-1A0A-4ECD-AB38-533F2925E55F}" srcOrd="0" destOrd="0" presId="urn:microsoft.com/office/officeart/2018/2/layout/IconLabelDescriptionList"/>
    <dgm:cxn modelId="{B5D1F744-36E4-43C9-82CD-5CEE2CED842F}" type="presParOf" srcId="{BFD86C22-1A0A-4ECD-AB38-533F2925E55F}" destId="{298EB563-BCFD-40C6-90A7-A3ADA7FE6E73}" srcOrd="0" destOrd="0" presId="urn:microsoft.com/office/officeart/2018/2/layout/IconLabelDescriptionList"/>
    <dgm:cxn modelId="{F0C88ECE-AEF7-4ADE-A681-DF62E08299F4}" type="presParOf" srcId="{BFD86C22-1A0A-4ECD-AB38-533F2925E55F}" destId="{43877D55-E8DE-4AF3-8AC2-BA88CEA5292C}" srcOrd="1" destOrd="0" presId="urn:microsoft.com/office/officeart/2018/2/layout/IconLabelDescriptionList"/>
    <dgm:cxn modelId="{2D1125C4-8AF0-4E94-A1A8-72458A2E2C3B}" type="presParOf" srcId="{BFD86C22-1A0A-4ECD-AB38-533F2925E55F}" destId="{F301C650-0EB3-4C98-A88B-5A95D9B0182D}" srcOrd="2" destOrd="0" presId="urn:microsoft.com/office/officeart/2018/2/layout/IconLabelDescriptionList"/>
    <dgm:cxn modelId="{3C2BFC00-FF78-45E8-91E7-17FE543FCB2C}" type="presParOf" srcId="{BFD86C22-1A0A-4ECD-AB38-533F2925E55F}" destId="{36198C6A-4FC5-490F-95F6-9B0246B6A612}" srcOrd="3" destOrd="0" presId="urn:microsoft.com/office/officeart/2018/2/layout/IconLabelDescriptionList"/>
    <dgm:cxn modelId="{3081A746-DE83-46DF-A4F9-8CCD04D7F613}" type="presParOf" srcId="{BFD86C22-1A0A-4ECD-AB38-533F2925E55F}" destId="{1AF543FC-69AD-413C-81B3-D0C08536BCDA}" srcOrd="4" destOrd="0" presId="urn:microsoft.com/office/officeart/2018/2/layout/IconLabelDescriptionList"/>
    <dgm:cxn modelId="{327D57D5-6F25-4424-86EE-534F68D91737}" type="presParOf" srcId="{C519CA6B-4C73-45BF-9C44-8AEFE572E80D}" destId="{19B4D829-7C64-48AE-94BF-CA2D43BCD31B}" srcOrd="1" destOrd="0" presId="urn:microsoft.com/office/officeart/2018/2/layout/IconLabelDescriptionList"/>
    <dgm:cxn modelId="{AD0156A8-F42B-45DB-864F-BD1CE68D9582}" type="presParOf" srcId="{C519CA6B-4C73-45BF-9C44-8AEFE572E80D}" destId="{5187F5E3-BA2C-419D-812A-142ED8F388A9}" srcOrd="2" destOrd="0" presId="urn:microsoft.com/office/officeart/2018/2/layout/IconLabelDescriptionList"/>
    <dgm:cxn modelId="{8D6EB220-827B-49B4-9BB0-67C29D950C9A}" type="presParOf" srcId="{5187F5E3-BA2C-419D-812A-142ED8F388A9}" destId="{0C777D42-DA36-49F0-9B52-28C1B36C3AD2}" srcOrd="0" destOrd="0" presId="urn:microsoft.com/office/officeart/2018/2/layout/IconLabelDescriptionList"/>
    <dgm:cxn modelId="{674FFC31-371C-4B3A-9408-33BDDCC62F09}" type="presParOf" srcId="{5187F5E3-BA2C-419D-812A-142ED8F388A9}" destId="{0D0E2962-4214-469A-A87F-A74B8D229FFF}" srcOrd="1" destOrd="0" presId="urn:microsoft.com/office/officeart/2018/2/layout/IconLabelDescriptionList"/>
    <dgm:cxn modelId="{B799B994-3F90-4919-B378-9896269ECE56}" type="presParOf" srcId="{5187F5E3-BA2C-419D-812A-142ED8F388A9}" destId="{D8F6EFB8-C6B9-452C-A404-455C8F2BA913}" srcOrd="2" destOrd="0" presId="urn:microsoft.com/office/officeart/2018/2/layout/IconLabelDescriptionList"/>
    <dgm:cxn modelId="{921E735E-40BB-4818-9578-7D867B42E567}" type="presParOf" srcId="{5187F5E3-BA2C-419D-812A-142ED8F388A9}" destId="{9DFC7340-FD0A-4150-9781-024DBB775927}" srcOrd="3" destOrd="0" presId="urn:microsoft.com/office/officeart/2018/2/layout/IconLabelDescriptionList"/>
    <dgm:cxn modelId="{E0BB7974-B087-4C7D-AE3F-238D1D00DDEC}" type="presParOf" srcId="{5187F5E3-BA2C-419D-812A-142ED8F388A9}" destId="{531029EC-E0BA-4BD1-AF98-980E415F7299}" srcOrd="4" destOrd="0" presId="urn:microsoft.com/office/officeart/2018/2/layout/IconLabelDescriptionList"/>
    <dgm:cxn modelId="{4AC4D1AA-622E-4AB9-9D8D-476507B156BF}" type="presParOf" srcId="{C519CA6B-4C73-45BF-9C44-8AEFE572E80D}" destId="{2FFA4C78-E670-4CCB-BE14-A74AA9A65FFE}" srcOrd="3" destOrd="0" presId="urn:microsoft.com/office/officeart/2018/2/layout/IconLabelDescriptionList"/>
    <dgm:cxn modelId="{979B45A6-4D23-4D25-AC7D-BA60AF09285A}" type="presParOf" srcId="{C519CA6B-4C73-45BF-9C44-8AEFE572E80D}" destId="{44654625-8483-4D8D-8420-555845A442BB}" srcOrd="4" destOrd="0" presId="urn:microsoft.com/office/officeart/2018/2/layout/IconLabelDescriptionList"/>
    <dgm:cxn modelId="{2C566B2F-358E-4A2E-8994-F9BF078EAB85}" type="presParOf" srcId="{44654625-8483-4D8D-8420-555845A442BB}" destId="{4C9E2043-42B3-4D11-91AB-3DBBAB9FF6E7}" srcOrd="0" destOrd="0" presId="urn:microsoft.com/office/officeart/2018/2/layout/IconLabelDescriptionList"/>
    <dgm:cxn modelId="{B74AE958-CE2D-40CC-96FD-3439E5F498A7}" type="presParOf" srcId="{44654625-8483-4D8D-8420-555845A442BB}" destId="{83AE7F8B-24FD-4092-8156-4E6EA208C835}" srcOrd="1" destOrd="0" presId="urn:microsoft.com/office/officeart/2018/2/layout/IconLabelDescriptionList"/>
    <dgm:cxn modelId="{6342781F-414C-4D35-B3D4-351026D55E56}" type="presParOf" srcId="{44654625-8483-4D8D-8420-555845A442BB}" destId="{49A02897-10EB-433D-BDF9-061DCA7271C5}" srcOrd="2" destOrd="0" presId="urn:microsoft.com/office/officeart/2018/2/layout/IconLabelDescriptionList"/>
    <dgm:cxn modelId="{9C0012DA-5119-4393-B663-0FB3CCD0EE67}" type="presParOf" srcId="{44654625-8483-4D8D-8420-555845A442BB}" destId="{9E4958AC-81F3-401C-9EBA-550337900998}" srcOrd="3" destOrd="0" presId="urn:microsoft.com/office/officeart/2018/2/layout/IconLabelDescriptionList"/>
    <dgm:cxn modelId="{9A49838B-46EB-40AB-A129-A338A89A7CDA}" type="presParOf" srcId="{44654625-8483-4D8D-8420-555845A442BB}" destId="{30CDE8DC-F0F5-4762-A705-7ECA861BEB5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EB563-BCFD-40C6-90A7-A3ADA7FE6E73}">
      <dsp:nvSpPr>
        <dsp:cNvPr id="0" name=""/>
        <dsp:cNvSpPr/>
      </dsp:nvSpPr>
      <dsp:spPr>
        <a:xfrm>
          <a:off x="3178" y="900944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1C650-0EB3-4C98-A88B-5A95D9B0182D}">
      <dsp:nvSpPr>
        <dsp:cNvPr id="0" name=""/>
        <dsp:cNvSpPr/>
      </dsp:nvSpPr>
      <dsp:spPr>
        <a:xfrm>
          <a:off x="3178" y="2139196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Bacterial Transformation </a:t>
          </a:r>
        </a:p>
      </dsp:txBody>
      <dsp:txXfrm>
        <a:off x="3178" y="2139196"/>
        <a:ext cx="3290624" cy="493593"/>
      </dsp:txXfrm>
    </dsp:sp>
    <dsp:sp modelId="{1AF543FC-69AD-413C-81B3-D0C08536BCDA}">
      <dsp:nvSpPr>
        <dsp:cNvPr id="0" name=""/>
        <dsp:cNvSpPr/>
      </dsp:nvSpPr>
      <dsp:spPr>
        <a:xfrm>
          <a:off x="3178" y="2673037"/>
          <a:ext cx="3290624" cy="24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77D42-DA36-49F0-9B52-28C1B36C3AD2}">
      <dsp:nvSpPr>
        <dsp:cNvPr id="0" name=""/>
        <dsp:cNvSpPr/>
      </dsp:nvSpPr>
      <dsp:spPr>
        <a:xfrm>
          <a:off x="3869662" y="900944"/>
          <a:ext cx="1151718" cy="115171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6EFB8-C6B9-452C-A404-455C8F2BA913}">
      <dsp:nvSpPr>
        <dsp:cNvPr id="0" name=""/>
        <dsp:cNvSpPr/>
      </dsp:nvSpPr>
      <dsp:spPr>
        <a:xfrm>
          <a:off x="3869662" y="2139196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Purification of plasmids</a:t>
          </a:r>
        </a:p>
      </dsp:txBody>
      <dsp:txXfrm>
        <a:off x="3869662" y="2139196"/>
        <a:ext cx="3290624" cy="493593"/>
      </dsp:txXfrm>
    </dsp:sp>
    <dsp:sp modelId="{531029EC-E0BA-4BD1-AF98-980E415F7299}">
      <dsp:nvSpPr>
        <dsp:cNvPr id="0" name=""/>
        <dsp:cNvSpPr/>
      </dsp:nvSpPr>
      <dsp:spPr>
        <a:xfrm>
          <a:off x="3869662" y="2673037"/>
          <a:ext cx="3290624" cy="24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Restriction digest </a:t>
          </a:r>
        </a:p>
      </dsp:txBody>
      <dsp:txXfrm>
        <a:off x="3869662" y="2673037"/>
        <a:ext cx="3290624" cy="240298"/>
      </dsp:txXfrm>
    </dsp:sp>
    <dsp:sp modelId="{4C9E2043-42B3-4D11-91AB-3DBBAB9FF6E7}">
      <dsp:nvSpPr>
        <dsp:cNvPr id="0" name=""/>
        <dsp:cNvSpPr/>
      </dsp:nvSpPr>
      <dsp:spPr>
        <a:xfrm>
          <a:off x="7736146" y="900944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02897-10EB-433D-BDF9-061DCA7271C5}">
      <dsp:nvSpPr>
        <dsp:cNvPr id="0" name=""/>
        <dsp:cNvSpPr/>
      </dsp:nvSpPr>
      <dsp:spPr>
        <a:xfrm>
          <a:off x="7736146" y="2139196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Immunocytochemistry</a:t>
          </a:r>
        </a:p>
      </dsp:txBody>
      <dsp:txXfrm>
        <a:off x="7736146" y="2139196"/>
        <a:ext cx="3290624" cy="493593"/>
      </dsp:txXfrm>
    </dsp:sp>
    <dsp:sp modelId="{30CDE8DC-F0F5-4762-A705-7ECA861BEB5A}">
      <dsp:nvSpPr>
        <dsp:cNvPr id="0" name=""/>
        <dsp:cNvSpPr/>
      </dsp:nvSpPr>
      <dsp:spPr>
        <a:xfrm>
          <a:off x="7736146" y="2673037"/>
          <a:ext cx="3290624" cy="24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9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5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2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5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2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4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3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4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3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030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ersons face&#10;&#10;Description automatically generated">
            <a:extLst>
              <a:ext uri="{FF2B5EF4-FFF2-40B4-BE49-F238E27FC236}">
                <a16:creationId xmlns:a16="http://schemas.microsoft.com/office/drawing/2014/main" id="{D427B043-6ED9-4A1C-BC94-14C162BF0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4" b="10186"/>
          <a:stretch/>
        </p:blipFill>
        <p:spPr>
          <a:xfrm>
            <a:off x="6076" y="18178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25D91-3035-46DE-8237-9475A5137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>
                <a:solidFill>
                  <a:srgbClr val="FFFFFF"/>
                </a:solidFill>
              </a:rPr>
              <a:t>Mechanism Of Transcription Factor </a:t>
            </a:r>
            <a:r>
              <a:rPr lang="en-US" sz="3200" b="1" dirty="0"/>
              <a:t>TFAP2-Γ</a:t>
            </a:r>
            <a:endParaRPr lang="en-US" sz="31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00898-FDE6-4092-B910-ABE5DE6C0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By: Devin Carree </a:t>
            </a:r>
          </a:p>
        </p:txBody>
      </p:sp>
    </p:spTree>
    <p:extLst>
      <p:ext uri="{BB962C8B-B14F-4D97-AF65-F5344CB8AC3E}">
        <p14:creationId xmlns:p14="http://schemas.microsoft.com/office/powerpoint/2010/main" val="1003486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29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Rectangle 31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33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38759-A8BD-41CC-890A-304563D8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4844652" cy="13262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Future Research (Neuro-regenerative Stem Cells)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595B4-9159-4B72-BBE4-042917EDB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180496"/>
            <a:ext cx="4354146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 2" panose="05020102010507070707" pitchFamily="18" charset="2"/>
              <a:buChar char=""/>
            </a:pPr>
            <a:r>
              <a:rPr lang="en-US" dirty="0"/>
              <a:t>New insight into stem cells</a:t>
            </a:r>
          </a:p>
          <a:p>
            <a:pPr marL="800100" lvl="1" indent="-342900">
              <a:buFont typeface="Wingdings 2" panose="05020102010507070707" pitchFamily="18" charset="2"/>
              <a:buChar char=""/>
            </a:pPr>
            <a:r>
              <a:rPr lang="en-US" b="0" dirty="0"/>
              <a:t>Cardiac Stem cells</a:t>
            </a:r>
          </a:p>
          <a:p>
            <a:pPr marL="800100" lvl="1" indent="-342900">
              <a:buFont typeface="Wingdings 2" panose="05020102010507070707" pitchFamily="18" charset="2"/>
              <a:buChar char=""/>
            </a:pPr>
            <a:r>
              <a:rPr lang="en-US" b="0" dirty="0"/>
              <a:t>Neural Stem Cells </a:t>
            </a:r>
          </a:p>
          <a:p>
            <a:pPr marL="342900" indent="-342900">
              <a:buFont typeface="Wingdings 2" panose="05020102010507070707" pitchFamily="18" charset="2"/>
              <a:buChar char=""/>
            </a:pPr>
            <a:r>
              <a:rPr lang="en-US" dirty="0"/>
              <a:t>Mechanism of Cellular differentiation</a:t>
            </a:r>
            <a:endParaRPr lang="en-US" b="0" dirty="0"/>
          </a:p>
        </p:txBody>
      </p:sp>
      <p:pic>
        <p:nvPicPr>
          <p:cNvPr id="23" name="Content Placeholder 22" descr="A close up of a logo&#10;&#10;Description automatically generated">
            <a:extLst>
              <a:ext uri="{FF2B5EF4-FFF2-40B4-BE49-F238E27FC236}">
                <a16:creationId xmlns:a16="http://schemas.microsoft.com/office/drawing/2014/main" id="{FD379C57-72CA-4F3D-9341-253B5522232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88" y="4891456"/>
            <a:ext cx="5304731" cy="1750562"/>
          </a:xfrm>
          <a:prstGeom prst="rect">
            <a:avLst/>
          </a:prstGeom>
        </p:spPr>
      </p:pic>
      <p:pic>
        <p:nvPicPr>
          <p:cNvPr id="25" name="Content Placeholder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8B6E20-4C1C-4251-9395-2802CF2DCC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98" y="713828"/>
            <a:ext cx="5651321" cy="401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73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F51FCB-37E8-45AB-B043-D1F42D88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63A58D-8C9E-4942-B759-7C4A551E0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7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3B8F-2E13-4525-A5DF-19434E75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Mechanism of Transcription Factor AP2-</a:t>
            </a:r>
            <a:r>
              <a:rPr lang="el-GR"/>
              <a:t> </a:t>
            </a:r>
            <a:r>
              <a:rPr lang="el-GR" b="1"/>
              <a:t>Γ</a:t>
            </a:r>
            <a:r>
              <a:rPr lang="en-US" b="1"/>
              <a:t> (TFAP2-</a:t>
            </a:r>
            <a:r>
              <a:rPr lang="el-GR" b="1"/>
              <a:t> Γ</a:t>
            </a:r>
            <a:r>
              <a:rPr lang="en-US" b="1"/>
              <a:t>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0188-03A4-4F8C-968C-963B750AC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Dr. Jason Knott’s Lab; Reproductive and Developmental Sciences Program (RDSP)</a:t>
            </a:r>
          </a:p>
          <a:p>
            <a:r>
              <a:rPr lang="en-US" sz="2400" dirty="0"/>
              <a:t>Aim: Identifying transcriptional mechanism that control pre-implementation embryo development and trophoblast lineage formation</a:t>
            </a:r>
          </a:p>
          <a:p>
            <a:pPr lvl="1"/>
            <a:r>
              <a:rPr lang="en-US" sz="2400" dirty="0"/>
              <a:t>Mouse Model</a:t>
            </a:r>
          </a:p>
        </p:txBody>
      </p:sp>
    </p:spTree>
    <p:extLst>
      <p:ext uri="{BB962C8B-B14F-4D97-AF65-F5344CB8AC3E}">
        <p14:creationId xmlns:p14="http://schemas.microsoft.com/office/powerpoint/2010/main" val="332764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1C994-3711-4C54-B014-E5D384E3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Function of TFAP2-Γ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9DADD-F39C-418D-9B10-BA13FA924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906" y="2340864"/>
            <a:ext cx="3568661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TFAP2- Γ: core regulator in blastocyst formation </a:t>
            </a:r>
          </a:p>
          <a:p>
            <a:pPr lvl="1"/>
            <a:r>
              <a:rPr lang="en-US" dirty="0"/>
              <a:t>drives cell differentiation to trophectoderm cell linage</a:t>
            </a:r>
          </a:p>
          <a:p>
            <a:pPr lvl="1"/>
            <a:r>
              <a:rPr lang="en-US" dirty="0"/>
              <a:t>binds and regulates a diverse group of genes expressed during blastocyst formation</a:t>
            </a:r>
          </a:p>
          <a:p>
            <a:pPr lvl="1"/>
            <a:r>
              <a:rPr lang="en-US" dirty="0"/>
              <a:t> regulates genes important for tight junctions, cell polarity and fluid accumulation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early embryo">
            <a:extLst>
              <a:ext uri="{FF2B5EF4-FFF2-40B4-BE49-F238E27FC236}">
                <a16:creationId xmlns:a16="http://schemas.microsoft.com/office/drawing/2014/main" id="{743B5AC7-2C0D-469C-B507-6D6D92F50E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4930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59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23C5E-1FE7-4E79-91A9-0AE05D6F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 of TFAP2-Γ study </a:t>
            </a:r>
          </a:p>
        </p:txBody>
      </p:sp>
      <p:pic>
        <p:nvPicPr>
          <p:cNvPr id="5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2BC898-77F6-46F1-B7E0-69D13672DC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747"/>
          <a:stretch/>
        </p:blipFill>
        <p:spPr>
          <a:xfrm>
            <a:off x="5971506" y="348812"/>
            <a:ext cx="5438622" cy="604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4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83F5D-FC13-46C8-9980-3C34D9F7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Lab responsibilities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7257B1-6FC2-4C2B-996A-705CCC594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498938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4268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F2BB43-1E8B-40A7-9733-9AEE76BFE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2499BD-C67D-4CD4-9747-4DCC7EF1F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D02CAC-A533-4E24-84A6-B3171E16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BAF48-B17B-4AA7-9E99-4EC0C9905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itting, black, food, small&#10;&#10;Description automatically generated">
            <a:extLst>
              <a:ext uri="{FF2B5EF4-FFF2-40B4-BE49-F238E27FC236}">
                <a16:creationId xmlns:a16="http://schemas.microsoft.com/office/drawing/2014/main" id="{2E9903AE-3135-4F1E-B2F6-D47579B25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9" r="1" b="12242"/>
          <a:stretch/>
        </p:blipFill>
        <p:spPr>
          <a:xfrm>
            <a:off x="6079064" y="10"/>
            <a:ext cx="6127139" cy="6857990"/>
          </a:xfrm>
          <a:prstGeom prst="rect">
            <a:avLst/>
          </a:prstGeom>
        </p:spPr>
      </p:pic>
      <p:pic>
        <p:nvPicPr>
          <p:cNvPr id="7" name="Picture 6" descr="A picture containing yellow&#10;&#10;Description automatically generated">
            <a:extLst>
              <a:ext uri="{FF2B5EF4-FFF2-40B4-BE49-F238E27FC236}">
                <a16:creationId xmlns:a16="http://schemas.microsoft.com/office/drawing/2014/main" id="{687A3617-6FE3-4C1B-80F6-876BCB5591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2" r="-1" b="23546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D08E9-942E-405B-9B8F-0A03EAAD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Bacterial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356558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4E1A04-39B9-40B4-9262-CDD9ED752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B9858-A5E9-4EB2-830E-72BB81A84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3B291D-F718-46F4-AF9D-812BD0032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261C36-54A7-4257-8145-A85D30C0E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C4B5BF5-FF9C-4924-B7E3-175E8FBCF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212BDA-7BCB-45CA-8B7D-8E3870A00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3259EA-7CAC-4F6C-B3CD-EF4DEACD2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885A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73906C-F040-4ADB-A362-4BDB201B6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A picture containing indoor, sitting, table, computer&#10;&#10;Description automatically generated">
            <a:extLst>
              <a:ext uri="{FF2B5EF4-FFF2-40B4-BE49-F238E27FC236}">
                <a16:creationId xmlns:a16="http://schemas.microsoft.com/office/drawing/2014/main" id="{D128BCC5-539B-4AC2-97FE-3BB53B13AF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0" r="-3" b="13456"/>
          <a:stretch/>
        </p:blipFill>
        <p:spPr>
          <a:xfrm>
            <a:off x="446532" y="641102"/>
            <a:ext cx="3703322" cy="3465902"/>
          </a:xfrm>
          <a:prstGeom prst="rect">
            <a:avLst/>
          </a:prstGeom>
        </p:spPr>
      </p:pic>
      <p:pic>
        <p:nvPicPr>
          <p:cNvPr id="12" name="Picture 11" descr="A picture containing sitting, girl, table, computer&#10;&#10;Description automatically generated">
            <a:extLst>
              <a:ext uri="{FF2B5EF4-FFF2-40B4-BE49-F238E27FC236}">
                <a16:creationId xmlns:a16="http://schemas.microsoft.com/office/drawing/2014/main" id="{7B094C10-6A1E-4836-9531-4A08A3E306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13" r="-1" b="2042"/>
          <a:stretch/>
        </p:blipFill>
        <p:spPr>
          <a:xfrm>
            <a:off x="4240942" y="641102"/>
            <a:ext cx="3703322" cy="346590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31621D3-A277-46EF-93A9-0D5140FA9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199467"/>
            <a:ext cx="7497730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983F6-3CBE-44E1-B222-B85CAB6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34837"/>
            <a:ext cx="7228412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Purification of Plasmid </a:t>
            </a:r>
          </a:p>
        </p:txBody>
      </p:sp>
      <p:pic>
        <p:nvPicPr>
          <p:cNvPr id="10" name="Content Placeholder 9" descr="A picture containing indoor, table, man, kitchen&#10;&#10;Description automatically generated">
            <a:extLst>
              <a:ext uri="{FF2B5EF4-FFF2-40B4-BE49-F238E27FC236}">
                <a16:creationId xmlns:a16="http://schemas.microsoft.com/office/drawing/2014/main" id="{6629CFDA-A962-4E5F-8957-6ECD73AE7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1" r="-2" b="3588"/>
          <a:stretch/>
        </p:blipFill>
        <p:spPr>
          <a:xfrm>
            <a:off x="8036241" y="641102"/>
            <a:ext cx="3702435" cy="574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9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2" name="Rectangle 7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Rectangle 8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ABD3E-106F-4284-9685-8530F996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Plasmid Purification 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5CBF6E5E-E242-4CD2-B17B-7FB09983A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b="1" dirty="0"/>
              <a:t>pCS-H2B-mRFP</a:t>
            </a:r>
          </a:p>
          <a:p>
            <a:r>
              <a:rPr lang="en-US" dirty="0">
                <a:solidFill>
                  <a:srgbClr val="FFFFFF"/>
                </a:solidFill>
              </a:rPr>
              <a:t>MCS- multiple cloning site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H2B- Histone 2B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RFP- Red Fluorescent Protein</a:t>
            </a:r>
          </a:p>
          <a:p>
            <a:r>
              <a:rPr lang="en-US" dirty="0" err="1">
                <a:solidFill>
                  <a:srgbClr val="FFFFFF"/>
                </a:solidFill>
              </a:rPr>
              <a:t>OriV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r>
              <a:rPr lang="en-US" dirty="0" err="1">
                <a:solidFill>
                  <a:srgbClr val="FFFFFF"/>
                </a:solidFill>
              </a:rPr>
              <a:t>AmpR</a:t>
            </a:r>
            <a:r>
              <a:rPr lang="en-US" dirty="0">
                <a:solidFill>
                  <a:srgbClr val="FFFFFF"/>
                </a:solidFill>
              </a:rPr>
              <a:t>- Ampicillin Resistance </a:t>
            </a:r>
          </a:p>
        </p:txBody>
      </p:sp>
      <p:pic>
        <p:nvPicPr>
          <p:cNvPr id="1026" name="Picture 2" descr="242469_map">
            <a:extLst>
              <a:ext uri="{FF2B5EF4-FFF2-40B4-BE49-F238E27FC236}">
                <a16:creationId xmlns:a16="http://schemas.microsoft.com/office/drawing/2014/main" id="{2B172862-69CC-46F6-ADEA-F534798FD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1830" y="639208"/>
            <a:ext cx="5769209" cy="562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894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7A8685-C5B7-4FE0-8BCA-F1866FDF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Immunocytochemistry </a:t>
            </a:r>
          </a:p>
        </p:txBody>
      </p:sp>
      <p:pic>
        <p:nvPicPr>
          <p:cNvPr id="37" name="Content Placeholder 36" descr="A picture containing photo, different, white, remote&#10;&#10;Description automatically generated">
            <a:extLst>
              <a:ext uri="{FF2B5EF4-FFF2-40B4-BE49-F238E27FC236}">
                <a16:creationId xmlns:a16="http://schemas.microsoft.com/office/drawing/2014/main" id="{97EDF39A-A938-4638-975F-370F392AD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58" y="289118"/>
            <a:ext cx="7269401" cy="597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85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C2441"/>
      </a:dk2>
      <a:lt2>
        <a:srgbClr val="E8E2E4"/>
      </a:lt2>
      <a:accent1>
        <a:srgbClr val="81AA9A"/>
      </a:accent1>
      <a:accent2>
        <a:srgbClr val="74A9AA"/>
      </a:accent2>
      <a:accent3>
        <a:srgbClr val="86A5BE"/>
      </a:accent3>
      <a:accent4>
        <a:srgbClr val="7F87BA"/>
      </a:accent4>
      <a:accent5>
        <a:srgbClr val="A396C6"/>
      </a:accent5>
      <a:accent6>
        <a:srgbClr val="A87FBA"/>
      </a:accent6>
      <a:hlink>
        <a:srgbClr val="AE6984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153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Corbel</vt:lpstr>
      <vt:lpstr>Gill Sans MT</vt:lpstr>
      <vt:lpstr>Wingdings 2</vt:lpstr>
      <vt:lpstr>DividendVTI</vt:lpstr>
      <vt:lpstr>Mechanism Of Transcription Factor TFAP2-Γ</vt:lpstr>
      <vt:lpstr>Mechanism of Transcription Factor AP2- Γ (TFAP2- Γ) </vt:lpstr>
      <vt:lpstr>Function of TFAP2-Γ </vt:lpstr>
      <vt:lpstr>Results of TFAP2-Γ study </vt:lpstr>
      <vt:lpstr>Lab responsibilities</vt:lpstr>
      <vt:lpstr>Bacterial Transformation </vt:lpstr>
      <vt:lpstr>Purification of Plasmid </vt:lpstr>
      <vt:lpstr>Plasmid Purification </vt:lpstr>
      <vt:lpstr>Immunocytochemistry </vt:lpstr>
      <vt:lpstr>Future Research (Neuro-regenerative Stem Cells)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Stem-Cell Applications in Neuro-regenerative Therapies </dc:title>
  <dc:creator>dj carree</dc:creator>
  <cp:lastModifiedBy>dj carree</cp:lastModifiedBy>
  <cp:revision>6</cp:revision>
  <dcterms:created xsi:type="dcterms:W3CDTF">2019-11-30T21:20:12Z</dcterms:created>
  <dcterms:modified xsi:type="dcterms:W3CDTF">2019-12-03T19:42:10Z</dcterms:modified>
</cp:coreProperties>
</file>