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y="5143500" cx="9144000"/>
  <p:notesSz cx="6858000" cy="9144000"/>
  <p:embeddedFontLst>
    <p:embeddedFont>
      <p:font typeface="Proxima Nova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ProximaNova-bold.fntdata"/><Relationship Id="rId43" Type="http://schemas.openxmlformats.org/officeDocument/2006/relationships/slide" Target="slides/slide39.xml"/><Relationship Id="rId87" Type="http://schemas.openxmlformats.org/officeDocument/2006/relationships/font" Target="fonts/ProximaNova-regular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ProximaNova-italic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0" Type="http://schemas.openxmlformats.org/officeDocument/2006/relationships/font" Target="fonts/ProximaNova-bold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/>
              <a:t>Sobre mim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Meu nome é Rafael Carreiro, tenho 22 anos, sou de Pederneiras, moro com meus pais,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namoro, estudo, às vezes escrevo, às vezes testo a segurança de alguns sistemas,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às vezes trabalho de casa para matar tempo e às vezes tento aprender novas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linguagens de programação.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pt-BR"/>
              <a:t>Sobre o Estudo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Estou cursando o terceiro ano de Sistemas de informação, termino previsto para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2018, além da faculdade gosto sempre de aprender coisas novas, como tecnologias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livres e bisbilhotar projetos no github.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pt-BR"/>
              <a:t>Sobre o Trabalho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Atualmente trabalho em uma empresa de Bauru chamada Arca Solutions, sou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Assistente de Infraestrutura de TI há 3 meses, porque antes disso fiz 1 ano e 7 meses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de estágio.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pt-BR"/>
              <a:t>Sobre o OHC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Participo das atividades do Oeste Hacker Clube, de Bauru, assistindo às palestras,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frequentando os meetups e em breve estaremos com novidades, como mini-cursos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 oficinas. Peço para todos os interessados em assuntos relacionados à Tecnologia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procurem se informar sobre o OHC, pois é um projeto muito bacana para unir e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acolher toda a galera que busca sempre mais conhecimentos.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pt-BR"/>
              <a:t>Sobre o UnicoBit (www.unicobit.com.br)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 UnicoBit é um blog também relacionado à Tecnologia, o projeto iniciou com um 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amigo de Recife, chamado Lee Ashley e através de um vídeo do Youtube, canal do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Fernando Mercês, chamado Papo Binário,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Shape 8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Planilha do Google Docs;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Pegar exemplos…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Relationship Id="rId4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Relationship Id="rId4" Type="http://schemas.openxmlformats.org/officeDocument/2006/relationships/image" Target="../media/image0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png"/><Relationship Id="rId4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2.png"/><Relationship Id="rId4" Type="http://schemas.openxmlformats.org/officeDocument/2006/relationships/image" Target="../media/image0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10" Type="http://schemas.openxmlformats.org/officeDocument/2006/relationships/image" Target="../media/image06.png"/><Relationship Id="rId9" Type="http://schemas.openxmlformats.org/officeDocument/2006/relationships/image" Target="../media/image14.png"/><Relationship Id="rId5" Type="http://schemas.openxmlformats.org/officeDocument/2006/relationships/image" Target="../media/image04.jpg"/><Relationship Id="rId6" Type="http://schemas.openxmlformats.org/officeDocument/2006/relationships/image" Target="../media/image05.jpg"/><Relationship Id="rId7" Type="http://schemas.openxmlformats.org/officeDocument/2006/relationships/image" Target="../media/image00.png"/><Relationship Id="rId8" Type="http://schemas.openxmlformats.org/officeDocument/2006/relationships/image" Target="../media/image0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2.png"/><Relationship Id="rId4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2.png"/><Relationship Id="rId4" Type="http://schemas.openxmlformats.org/officeDocument/2006/relationships/image" Target="../media/image1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2.png"/><Relationship Id="rId4" Type="http://schemas.openxmlformats.org/officeDocument/2006/relationships/image" Target="../media/image1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0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0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0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02.png"/><Relationship Id="rId4" Type="http://schemas.openxmlformats.org/officeDocument/2006/relationships/hyperlink" Target="http://aurelio.net/regex/guia/" TargetMode="External"/><Relationship Id="rId5" Type="http://schemas.openxmlformats.org/officeDocument/2006/relationships/hyperlink" Target="http://piazinho.com.br/" TargetMode="External"/><Relationship Id="rId6" Type="http://schemas.openxmlformats.org/officeDocument/2006/relationships/hyperlink" Target="http://unicobit.com.br/programacao/expressoes-regulares-parte-01/" TargetMode="External"/><Relationship Id="rId7" Type="http://schemas.openxmlformats.org/officeDocument/2006/relationships/hyperlink" Target="https://tableless.com.br/o-basico-sobre-expressoes-regulares/" TargetMode="External"/><Relationship Id="rId8" Type="http://schemas.openxmlformats.org/officeDocument/2006/relationships/image" Target="../media/image1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02.png"/><Relationship Id="rId4" Type="http://schemas.openxmlformats.org/officeDocument/2006/relationships/hyperlink" Target="http://www.regexpal.com/" TargetMode="External"/><Relationship Id="rId5" Type="http://schemas.openxmlformats.org/officeDocument/2006/relationships/hyperlink" Target="https://regex101.com/" TargetMode="External"/><Relationship Id="rId6" Type="http://schemas.openxmlformats.org/officeDocument/2006/relationships/hyperlink" Target="http://www.gethifi.com/tools/regex" TargetMode="External"/><Relationship Id="rId7" Type="http://schemas.openxmlformats.org/officeDocument/2006/relationships/hyperlink" Target="http://piazinho.com.br/ed5/exemplos.html#1" TargetMode="External"/><Relationship Id="rId8" Type="http://schemas.openxmlformats.org/officeDocument/2006/relationships/image" Target="../media/image1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6624" y="1023700"/>
            <a:ext cx="9422400" cy="206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algn="l">
              <a:spcBef>
                <a:spcPts val="0"/>
              </a:spcBef>
              <a:buNone/>
            </a:pPr>
            <a:r>
              <a:rPr lang="pt-BR" sz="3600"/>
              <a:t>Introdução às Expressões Regulares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Pra que serve?</a:t>
            </a:r>
          </a:p>
        </p:txBody>
      </p:sp>
      <p:pic>
        <p:nvPicPr>
          <p:cNvPr descr="logo_flisol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1364625" y="21827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“</a:t>
            </a:r>
            <a:r>
              <a:rPr lang="pt-BR" sz="2400"/>
              <a:t>Buscar ou validar um padrão de texto que pode ser variável.”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Pra que serve?</a:t>
            </a:r>
          </a:p>
        </p:txBody>
      </p:sp>
      <p:pic>
        <p:nvPicPr>
          <p:cNvPr descr="logo_flisol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510875" y="1274175"/>
            <a:ext cx="62625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data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horário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número IP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nome de pessoa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endereço de e-mail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endereço de Internet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nome de usuário e senha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declaração de uma função()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dados que estão entre &lt;tags&gt;&lt;/tags&gt;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número de telefone, RG, CPF, cartão de crédito</a:t>
            </a:r>
          </a:p>
          <a:p>
            <a:pPr indent="-3302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pt-BR" sz="1600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História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11700" y="1577475"/>
            <a:ext cx="71910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Neurologistas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Matemáticos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Programadores (raiz)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História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11700" y="1577475"/>
            <a:ext cx="71910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b="1" lang="pt-BR" sz="2400"/>
              <a:t>Neurologistas</a:t>
            </a:r>
            <a:r>
              <a:rPr lang="pt-BR" sz="2400"/>
              <a:t>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Matemáticos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Programadores (raiz)</a:t>
            </a:r>
          </a:p>
        </p:txBody>
      </p:sp>
      <p:pic>
        <p:nvPicPr>
          <p:cNvPr descr="neuro_02.jpg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825" y="1588750"/>
            <a:ext cx="4382000" cy="1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História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11700" y="1577475"/>
            <a:ext cx="71910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Neurologistas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b="1" lang="pt-BR" sz="2400"/>
              <a:t>Matemáticos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Programadores (raiz)</a:t>
            </a:r>
          </a:p>
        </p:txBody>
      </p:sp>
      <p:pic>
        <p:nvPicPr>
          <p:cNvPr descr="matematica_01"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00" y="1421975"/>
            <a:ext cx="3114700" cy="23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História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11700" y="1577475"/>
            <a:ext cx="7191000" cy="2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Neurologistas 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Matemáticos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buSzPct val="100000"/>
              <a:buChar char="●"/>
            </a:pPr>
            <a:r>
              <a:rPr b="1" lang="pt-BR" sz="2400"/>
              <a:t>Programadores (raiz)</a:t>
            </a:r>
          </a:p>
        </p:txBody>
      </p:sp>
      <p:pic>
        <p:nvPicPr>
          <p:cNvPr descr="Ken_n_dennis.jpg"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800" y="1577475"/>
            <a:ext cx="3474424" cy="22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ha_programador_raiz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550" y="152400"/>
            <a:ext cx="38809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</a:t>
            </a:r>
          </a:p>
        </p:txBody>
      </p:sp>
      <p:pic>
        <p:nvPicPr>
          <p:cNvPr descr="logo_flisol.png"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976500" y="22114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</a:t>
            </a:r>
          </a:p>
        </p:txBody>
      </p:sp>
      <p:pic>
        <p:nvPicPr>
          <p:cNvPr descr="logo_flisol.png"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660400"/>
            <a:ext cx="8520600" cy="29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Representantes		</a:t>
            </a:r>
            <a:r>
              <a:rPr b="1" lang="pt-BR" sz="2400"/>
              <a:t>.	[  ] 	[^ ]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Quantificadores		</a:t>
            </a:r>
            <a:r>
              <a:rPr b="1" lang="pt-BR" sz="2400"/>
              <a:t>?	*	+	</a:t>
            </a:r>
            <a:r>
              <a:rPr b="1" lang="pt-BR" sz="2400"/>
              <a:t>{</a:t>
            </a:r>
            <a:r>
              <a:rPr b="1" lang="pt-BR" sz="2400"/>
              <a:t>	 }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Âncoras</a:t>
            </a:r>
            <a:r>
              <a:rPr lang="pt-BR" sz="2400"/>
              <a:t>				</a:t>
            </a:r>
            <a:r>
              <a:rPr b="1" lang="pt-BR" sz="2400"/>
              <a:t>^	$	\b</a:t>
            </a:r>
          </a:p>
          <a:p>
            <a:pPr indent="-381000" lvl="0" marL="45720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Outros					</a:t>
            </a:r>
            <a:r>
              <a:rPr b="1" lang="pt-BR" sz="2400"/>
              <a:t>\ 	| 	( )	\1 … \9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</a:t>
            </a:r>
          </a:p>
        </p:txBody>
      </p:sp>
      <p:pic>
        <p:nvPicPr>
          <p:cNvPr descr="logo_flisol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660400"/>
            <a:ext cx="8520600" cy="29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Representantes		.	[  ] 	[^ ]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Quantificadores		</a:t>
            </a:r>
            <a:r>
              <a:rPr b="1" lang="pt-BR" sz="2400"/>
              <a:t>?	*	+	{	 }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Âncoras				</a:t>
            </a:r>
            <a:r>
              <a:rPr b="1" lang="pt-BR" sz="2400"/>
              <a:t>^	$	\b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Outros					</a:t>
            </a:r>
            <a:r>
              <a:rPr b="1" lang="pt-BR" sz="2400"/>
              <a:t>\ 	| 	( )	\1 … \9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4157550" y="2134325"/>
            <a:ext cx="828900" cy="136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pt-BR" sz="9600"/>
              <a:t>^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ponto</a:t>
            </a:r>
            <a:r>
              <a:rPr b="1" lang="pt-BR" sz="2400"/>
              <a:t> </a:t>
            </a:r>
            <a:r>
              <a:rPr b="1" lang="pt-BR" sz="2400">
                <a:solidFill>
                  <a:srgbClr val="000000"/>
                </a:solidFill>
              </a:rPr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Casa um caractere qualquer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310850"/>
            <a:ext cx="8520600" cy="11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ponto </a:t>
            </a:r>
            <a:r>
              <a:rPr b="1" lang="pt-BR" sz="2400">
                <a:solidFill>
                  <a:srgbClr val="000000"/>
                </a:solidFill>
              </a:rPr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Casa um caractere qualquer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11700" y="2407275"/>
            <a:ext cx="29307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17" name="Shape 217"/>
          <p:cNvSpPr txBox="1"/>
          <p:nvPr/>
        </p:nvSpPr>
        <p:spPr>
          <a:xfrm>
            <a:off x="571500" y="2722200"/>
            <a:ext cx="1119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te</a:t>
            </a:r>
            <a:r>
              <a:rPr b="1" lang="pt-BR" sz="2400">
                <a:solidFill>
                  <a:srgbClr val="FF0000"/>
                </a:solidFill>
              </a:rPr>
              <a:t>.</a:t>
            </a:r>
            <a:r>
              <a:rPr lang="pt-BR" sz="2400"/>
              <a:t>te </a:t>
            </a:r>
          </a:p>
        </p:txBody>
      </p:sp>
      <p:sp>
        <p:nvSpPr>
          <p:cNvPr id="218" name="Shape 218"/>
          <p:cNvSpPr/>
          <p:nvPr/>
        </p:nvSpPr>
        <p:spPr>
          <a:xfrm>
            <a:off x="163287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2927475" y="2722187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teste	texte	te1te	te%te	 te-te	te.te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310850"/>
            <a:ext cx="8520600" cy="11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ponto</a:t>
            </a:r>
            <a:r>
              <a:rPr b="1" lang="pt-BR" sz="2400">
                <a:solidFill>
                  <a:srgbClr val="000000"/>
                </a:solidFill>
              </a:rPr>
              <a:t> 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Casa um caractere qualquer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11700" y="2407275"/>
            <a:ext cx="29307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28" name="Shape 228"/>
          <p:cNvSpPr txBox="1"/>
          <p:nvPr/>
        </p:nvSpPr>
        <p:spPr>
          <a:xfrm>
            <a:off x="571500" y="2722200"/>
            <a:ext cx="11196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te</a:t>
            </a:r>
            <a:r>
              <a:rPr b="1" lang="pt-BR" sz="2400">
                <a:solidFill>
                  <a:srgbClr val="FF0000"/>
                </a:solidFill>
              </a:rPr>
              <a:t>.</a:t>
            </a:r>
            <a:r>
              <a:rPr lang="pt-BR" sz="2400"/>
              <a:t>te </a:t>
            </a:r>
          </a:p>
        </p:txBody>
      </p:sp>
      <p:sp>
        <p:nvSpPr>
          <p:cNvPr id="229" name="Shape 229"/>
          <p:cNvSpPr/>
          <p:nvPr/>
        </p:nvSpPr>
        <p:spPr>
          <a:xfrm>
            <a:off x="163287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2927475" y="2722200"/>
            <a:ext cx="5645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teste	texte	te1te	te%te	 te-te	te.te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624000" y="3457750"/>
            <a:ext cx="1014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n</a:t>
            </a:r>
            <a:r>
              <a:rPr b="1" lang="pt-BR" sz="2400">
                <a:solidFill>
                  <a:srgbClr val="FF0000"/>
                </a:solidFill>
              </a:rPr>
              <a:t>.</a:t>
            </a:r>
            <a:r>
              <a:rPr lang="pt-BR" sz="2400"/>
              <a:t>o</a:t>
            </a:r>
          </a:p>
        </p:txBody>
      </p:sp>
      <p:sp>
        <p:nvSpPr>
          <p:cNvPr id="232" name="Shape 232"/>
          <p:cNvSpPr/>
          <p:nvPr/>
        </p:nvSpPr>
        <p:spPr>
          <a:xfrm>
            <a:off x="1632875" y="345775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2927475" y="3516000"/>
            <a:ext cx="5645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nao	não	neo	n1o	nuo	n.o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310850"/>
            <a:ext cx="5251500" cy="118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ponto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b="1" lang="pt-BR" sz="2400">
                <a:solidFill>
                  <a:srgbClr val="000000"/>
                </a:solidFill>
              </a:rPr>
              <a:t>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Casa um caractere qualquer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11700" y="2407275"/>
            <a:ext cx="29307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42" name="Shape 242"/>
          <p:cNvSpPr txBox="1"/>
          <p:nvPr/>
        </p:nvSpPr>
        <p:spPr>
          <a:xfrm>
            <a:off x="571500" y="2722200"/>
            <a:ext cx="11196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te</a:t>
            </a:r>
            <a:r>
              <a:rPr b="1" lang="pt-BR" sz="2400">
                <a:solidFill>
                  <a:srgbClr val="FF0000"/>
                </a:solidFill>
              </a:rPr>
              <a:t>.</a:t>
            </a:r>
            <a:r>
              <a:rPr lang="pt-BR" sz="2400"/>
              <a:t>te </a:t>
            </a:r>
          </a:p>
        </p:txBody>
      </p:sp>
      <p:sp>
        <p:nvSpPr>
          <p:cNvPr id="243" name="Shape 243"/>
          <p:cNvSpPr/>
          <p:nvPr/>
        </p:nvSpPr>
        <p:spPr>
          <a:xfrm>
            <a:off x="163287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2927475" y="2722200"/>
            <a:ext cx="5645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teste	texte	te1te	te%te	 te-te	te.te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24000" y="3457750"/>
            <a:ext cx="10146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</a:t>
            </a:r>
            <a:r>
              <a:rPr b="1" lang="pt-BR" sz="2400">
                <a:solidFill>
                  <a:srgbClr val="FF0000"/>
                </a:solidFill>
              </a:rPr>
              <a:t>.</a:t>
            </a:r>
            <a:r>
              <a:rPr lang="pt-BR" sz="2400"/>
              <a:t>o</a:t>
            </a:r>
          </a:p>
        </p:txBody>
      </p:sp>
      <p:sp>
        <p:nvSpPr>
          <p:cNvPr id="246" name="Shape 246"/>
          <p:cNvSpPr/>
          <p:nvPr/>
        </p:nvSpPr>
        <p:spPr>
          <a:xfrm>
            <a:off x="1632875" y="345775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2927475" y="3516000"/>
            <a:ext cx="5645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nao	não	neo	n1o	nuo	n.o</a:t>
            </a:r>
          </a:p>
        </p:txBody>
      </p:sp>
      <p:pic>
        <p:nvPicPr>
          <p:cNvPr descr="neo_01.jpg"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304" y="445024"/>
            <a:ext cx="2730395" cy="20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</a:t>
            </a:r>
            <a:r>
              <a:rPr b="1" lang="pt-BR" sz="2400">
                <a:solidFill>
                  <a:srgbClr val="000000"/>
                </a:solidFill>
              </a:rPr>
              <a:t>[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Somente os c</a:t>
            </a:r>
            <a:r>
              <a:rPr lang="pt-BR" sz="2400"/>
              <a:t>aracteres permitidos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</a:t>
            </a:r>
            <a:r>
              <a:rPr b="1" lang="pt-BR" sz="2400">
                <a:solidFill>
                  <a:srgbClr val="000000"/>
                </a:solidFill>
              </a:rPr>
              <a:t>[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Somente os caracteres permitidos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481225" y="2722275"/>
            <a:ext cx="136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64" name="Shape 264"/>
          <p:cNvSpPr txBox="1"/>
          <p:nvPr/>
        </p:nvSpPr>
        <p:spPr>
          <a:xfrm>
            <a:off x="571500" y="2722200"/>
            <a:ext cx="1213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aã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o</a:t>
            </a:r>
            <a:r>
              <a:rPr lang="pt-BR" sz="2400"/>
              <a:t> </a:t>
            </a:r>
          </a:p>
        </p:txBody>
      </p:sp>
      <p:sp>
        <p:nvSpPr>
          <p:cNvPr id="265" name="Shape 265"/>
          <p:cNvSpPr/>
          <p:nvPr/>
        </p:nvSpPr>
        <p:spPr>
          <a:xfrm>
            <a:off x="225972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3460875" y="2722200"/>
            <a:ext cx="564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não	nao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</a:t>
            </a:r>
            <a:r>
              <a:rPr b="1" lang="pt-BR" sz="2400">
                <a:solidFill>
                  <a:srgbClr val="000000"/>
                </a:solidFill>
              </a:rPr>
              <a:t>[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Somente os caracteres permitidos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481225" y="2722275"/>
            <a:ext cx="136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75" name="Shape 275"/>
          <p:cNvSpPr txBox="1"/>
          <p:nvPr/>
        </p:nvSpPr>
        <p:spPr>
          <a:xfrm>
            <a:off x="571500" y="2722200"/>
            <a:ext cx="1213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aã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o </a:t>
            </a:r>
          </a:p>
        </p:txBody>
      </p:sp>
      <p:sp>
        <p:nvSpPr>
          <p:cNvPr id="276" name="Shape 276"/>
          <p:cNvSpPr/>
          <p:nvPr/>
        </p:nvSpPr>
        <p:spPr>
          <a:xfrm>
            <a:off x="225972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3460875" y="2722200"/>
            <a:ext cx="564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não	nao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55625" y="33582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Nn</a:t>
            </a:r>
            <a:r>
              <a:rPr b="1" lang="pt-BR" sz="2400">
                <a:solidFill>
                  <a:srgbClr val="FF0000"/>
                </a:solidFill>
              </a:rPr>
              <a:t>][</a:t>
            </a:r>
            <a:r>
              <a:rPr lang="pt-BR" sz="2400"/>
              <a:t>aã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o </a:t>
            </a:r>
          </a:p>
        </p:txBody>
      </p:sp>
      <p:sp>
        <p:nvSpPr>
          <p:cNvPr id="279" name="Shape 279"/>
          <p:cNvSpPr/>
          <p:nvPr/>
        </p:nvSpPr>
        <p:spPr>
          <a:xfrm>
            <a:off x="2243850" y="3358187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3445000" y="3358187"/>
            <a:ext cx="564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não	nao	Nao	Não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</a:t>
            </a:r>
            <a:r>
              <a:rPr b="1" lang="pt-BR" sz="2400">
                <a:solidFill>
                  <a:srgbClr val="000000"/>
                </a:solidFill>
              </a:rPr>
              <a:t>[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Somente os caracteres permitidos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481225" y="2722275"/>
            <a:ext cx="136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89" name="Shape 289"/>
          <p:cNvSpPr txBox="1"/>
          <p:nvPr/>
        </p:nvSpPr>
        <p:spPr>
          <a:xfrm>
            <a:off x="571500" y="2722200"/>
            <a:ext cx="1213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aã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o </a:t>
            </a:r>
          </a:p>
        </p:txBody>
      </p:sp>
      <p:sp>
        <p:nvSpPr>
          <p:cNvPr id="290" name="Shape 290"/>
          <p:cNvSpPr/>
          <p:nvPr/>
        </p:nvSpPr>
        <p:spPr>
          <a:xfrm>
            <a:off x="225972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3460875" y="2722200"/>
            <a:ext cx="564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não	nao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55625" y="33582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Nn</a:t>
            </a:r>
            <a:r>
              <a:rPr b="1" lang="pt-BR" sz="2400">
                <a:solidFill>
                  <a:srgbClr val="FF0000"/>
                </a:solidFill>
              </a:rPr>
              <a:t>][</a:t>
            </a:r>
            <a:r>
              <a:rPr lang="pt-BR" sz="2400"/>
              <a:t>aã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o </a:t>
            </a:r>
          </a:p>
        </p:txBody>
      </p:sp>
      <p:sp>
        <p:nvSpPr>
          <p:cNvPr id="293" name="Shape 293"/>
          <p:cNvSpPr/>
          <p:nvPr/>
        </p:nvSpPr>
        <p:spPr>
          <a:xfrm>
            <a:off x="2243850" y="3358187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3445000" y="3358187"/>
            <a:ext cx="564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não	nao	Nao	Não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555625" y="39942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grp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ato </a:t>
            </a:r>
          </a:p>
        </p:txBody>
      </p:sp>
      <p:sp>
        <p:nvSpPr>
          <p:cNvPr id="296" name="Shape 296"/>
          <p:cNvSpPr/>
          <p:nvPr/>
        </p:nvSpPr>
        <p:spPr>
          <a:xfrm>
            <a:off x="2243850" y="3994187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 txBox="1"/>
          <p:nvPr/>
        </p:nvSpPr>
        <p:spPr>
          <a:xfrm>
            <a:off x="3445000" y="3994187"/>
            <a:ext cx="5645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gato	rato	pato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</a:t>
            </a:r>
            <a:r>
              <a:rPr b="1" lang="pt-BR" sz="2400">
                <a:solidFill>
                  <a:srgbClr val="000000"/>
                </a:solidFill>
              </a:rPr>
              <a:t>[ ]		INTERVALOS...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pt-BR" sz="2400"/>
              <a:t>Com a lista podemos criar listas...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481225" y="2722275"/>
            <a:ext cx="1364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06" name="Shape 306"/>
          <p:cNvSpPr txBox="1"/>
          <p:nvPr/>
        </p:nvSpPr>
        <p:spPr>
          <a:xfrm>
            <a:off x="419100" y="2493600"/>
            <a:ext cx="1213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[0-9]</a:t>
            </a:r>
          </a:p>
        </p:txBody>
      </p:sp>
      <p:sp>
        <p:nvSpPr>
          <p:cNvPr id="307" name="Shape 307"/>
          <p:cNvSpPr/>
          <p:nvPr/>
        </p:nvSpPr>
        <p:spPr>
          <a:xfrm>
            <a:off x="1345325" y="24936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2548271" y="2493600"/>
            <a:ext cx="6284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1	2	3	4	5	6	7	8	9	0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03225" y="31296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[a-z]</a:t>
            </a:r>
          </a:p>
        </p:txBody>
      </p:sp>
      <p:sp>
        <p:nvSpPr>
          <p:cNvPr id="310" name="Shape 310"/>
          <p:cNvSpPr/>
          <p:nvPr/>
        </p:nvSpPr>
        <p:spPr>
          <a:xfrm>
            <a:off x="1329450" y="3129587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x="2530600" y="3129593"/>
            <a:ext cx="6284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a b c d e f g h i j k l m n o p q r s t u v w x y z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03225" y="37656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[A-Z]</a:t>
            </a:r>
          </a:p>
        </p:txBody>
      </p:sp>
      <p:sp>
        <p:nvSpPr>
          <p:cNvPr id="313" name="Shape 313"/>
          <p:cNvSpPr/>
          <p:nvPr/>
        </p:nvSpPr>
        <p:spPr>
          <a:xfrm>
            <a:off x="1329450" y="3765587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2530600" y="3765598"/>
            <a:ext cx="6284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900"/>
              <a:t>A B C D E F G H I J K L M N O P Q R S T U V W X Y Z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Negada </a:t>
            </a:r>
            <a:r>
              <a:rPr b="1" lang="pt-BR" sz="2400">
                <a:solidFill>
                  <a:srgbClr val="000000"/>
                </a:solidFill>
              </a:rPr>
              <a:t>[^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Caracteres proibidos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README.md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304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$(</a:t>
            </a:r>
            <a:r>
              <a:rPr lang="pt-BR"/>
              <a:t>whoami)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Motivação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O que é?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Pra que serve?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História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Metacaracteres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Referências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Onde praticar?</a:t>
            </a:r>
          </a:p>
        </p:txBody>
      </p:sp>
      <p:pic>
        <p:nvPicPr>
          <p:cNvPr descr="logo_flisol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0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Negada </a:t>
            </a:r>
            <a:r>
              <a:rPr b="1" lang="pt-BR" sz="2400">
                <a:solidFill>
                  <a:srgbClr val="000000"/>
                </a:solidFill>
              </a:rPr>
              <a:t>[^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Caracteres proibidos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29" name="Shape 329"/>
          <p:cNvSpPr txBox="1"/>
          <p:nvPr/>
        </p:nvSpPr>
        <p:spPr>
          <a:xfrm>
            <a:off x="571500" y="27222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[^</a:t>
            </a:r>
            <a:r>
              <a:rPr lang="pt-BR" sz="2400"/>
              <a:t>aeiou</a:t>
            </a:r>
            <a:r>
              <a:rPr b="1" lang="pt-BR" sz="240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30" name="Shape 330"/>
          <p:cNvSpPr/>
          <p:nvPr/>
        </p:nvSpPr>
        <p:spPr>
          <a:xfrm>
            <a:off x="225972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3460875" y="2722200"/>
            <a:ext cx="53715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b c d f g h j k l m n p q r s t v w x y z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Representantes</a:t>
            </a:r>
          </a:p>
        </p:txBody>
      </p:sp>
      <p:pic>
        <p:nvPicPr>
          <p:cNvPr descr="logo_flisol.png"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Lista Negada </a:t>
            </a:r>
            <a:r>
              <a:rPr b="1" lang="pt-BR" sz="2400">
                <a:solidFill>
                  <a:srgbClr val="000000"/>
                </a:solidFill>
              </a:rPr>
              <a:t>[^ ]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Caracteres proibidos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39" name="Shape 339"/>
          <p:cNvSpPr txBox="1"/>
          <p:nvPr/>
        </p:nvSpPr>
        <p:spPr>
          <a:xfrm>
            <a:off x="571500" y="27222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[^</a:t>
            </a:r>
            <a:r>
              <a:rPr lang="pt-BR" sz="2400"/>
              <a:t>aeiou</a:t>
            </a:r>
            <a:r>
              <a:rPr b="1" lang="pt-BR" sz="240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40" name="Shape 340"/>
          <p:cNvSpPr/>
          <p:nvPr/>
        </p:nvSpPr>
        <p:spPr>
          <a:xfrm>
            <a:off x="2259725" y="27222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3460875" y="2722200"/>
            <a:ext cx="53715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b c d f g h j k l m n p q r s t v w x y z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571500" y="3282000"/>
            <a:ext cx="160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[^</a:t>
            </a:r>
            <a:r>
              <a:rPr lang="pt-BR" sz="2400"/>
              <a:t>0-5</a:t>
            </a:r>
            <a:r>
              <a:rPr b="1" lang="pt-BR" sz="240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343" name="Shape 343"/>
          <p:cNvSpPr/>
          <p:nvPr/>
        </p:nvSpPr>
        <p:spPr>
          <a:xfrm>
            <a:off x="2259725" y="3282000"/>
            <a:ext cx="1119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3460875" y="3282000"/>
            <a:ext cx="53715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6 7 8 9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</a:t>
            </a:r>
          </a:p>
        </p:txBody>
      </p:sp>
      <p:pic>
        <p:nvPicPr>
          <p:cNvPr descr="logo_flisol.png"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>
            <p:ph idx="1" type="body"/>
          </p:nvPr>
        </p:nvSpPr>
        <p:spPr>
          <a:xfrm>
            <a:off x="311700" y="1660400"/>
            <a:ext cx="8520600" cy="29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Representantes		</a:t>
            </a:r>
            <a:r>
              <a:rPr b="1" lang="pt-BR" sz="2400"/>
              <a:t>.	[  ] 	[^ ]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Quantificadores		?	*	+	{	 }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Âncoras				</a:t>
            </a:r>
            <a:r>
              <a:rPr b="1" lang="pt-BR" sz="2400"/>
              <a:t>^	$	\b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Outros					</a:t>
            </a:r>
            <a:r>
              <a:rPr b="1" lang="pt-BR" sz="2400"/>
              <a:t>\ 	| 	( )	\1 … \9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O Opcional </a:t>
            </a:r>
            <a:r>
              <a:rPr b="1" lang="pt-BR" sz="2400">
                <a:solidFill>
                  <a:srgbClr val="000000"/>
                </a:solidFill>
              </a:rPr>
              <a:t>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 ou 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Opcional </a:t>
            </a:r>
            <a:r>
              <a:rPr b="1" lang="pt-BR" sz="2400">
                <a:solidFill>
                  <a:srgbClr val="000000"/>
                </a:solidFill>
              </a:rPr>
              <a:t>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 ou 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66" name="Shape 366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/>
              <a:t>b</a:t>
            </a:r>
            <a:r>
              <a:rPr b="1" lang="pt-BR" sz="2400">
                <a:solidFill>
                  <a:srgbClr val="FF0000"/>
                </a:solidFill>
              </a:rPr>
              <a:t>?</a:t>
            </a:r>
            <a:r>
              <a:rPr lang="pt-BR" sz="2400"/>
              <a:t>c</a:t>
            </a:r>
          </a:p>
        </p:txBody>
      </p:sp>
      <p:sp>
        <p:nvSpPr>
          <p:cNvPr id="367" name="Shape 367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abc	ac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Opcional </a:t>
            </a:r>
            <a:r>
              <a:rPr b="1" lang="pt-BR" sz="2400">
                <a:solidFill>
                  <a:srgbClr val="000000"/>
                </a:solidFill>
              </a:rPr>
              <a:t>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 ou 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76" name="Shape 376"/>
          <p:cNvSpPr txBox="1"/>
          <p:nvPr/>
        </p:nvSpPr>
        <p:spPr>
          <a:xfrm>
            <a:off x="352350" y="3047250"/>
            <a:ext cx="3432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fala</a:t>
            </a:r>
            <a:r>
              <a:rPr b="1" lang="pt-BR" sz="2400"/>
              <a:t>[</a:t>
            </a:r>
            <a:r>
              <a:rPr lang="pt-BR" sz="2400"/>
              <a:t>!?.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77" name="Shape 377"/>
          <p:cNvSpPr/>
          <p:nvPr/>
        </p:nvSpPr>
        <p:spPr>
          <a:xfrm>
            <a:off x="2662514" y="3027000"/>
            <a:ext cx="11430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 txBox="1"/>
          <p:nvPr/>
        </p:nvSpPr>
        <p:spPr>
          <a:xfrm>
            <a:off x="4169548" y="3027000"/>
            <a:ext cx="462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fala	fala!	fala?	fala.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/>
              <a:t>b</a:t>
            </a:r>
            <a:r>
              <a:rPr b="1" lang="pt-BR" sz="2400">
                <a:solidFill>
                  <a:srgbClr val="FF0000"/>
                </a:solidFill>
              </a:rPr>
              <a:t>?</a:t>
            </a:r>
            <a:r>
              <a:rPr lang="pt-BR" sz="2400"/>
              <a:t>c</a:t>
            </a:r>
          </a:p>
        </p:txBody>
      </p:sp>
      <p:sp>
        <p:nvSpPr>
          <p:cNvPr id="380" name="Shape 380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abc	ac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Opcional </a:t>
            </a:r>
            <a:r>
              <a:rPr b="1" lang="pt-BR" sz="2400">
                <a:solidFill>
                  <a:srgbClr val="000000"/>
                </a:solidFill>
              </a:rPr>
              <a:t>?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 ou 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89" name="Shape 389"/>
          <p:cNvSpPr txBox="1"/>
          <p:nvPr/>
        </p:nvSpPr>
        <p:spPr>
          <a:xfrm>
            <a:off x="352350" y="3047250"/>
            <a:ext cx="3432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fala</a:t>
            </a:r>
            <a:r>
              <a:rPr b="1" lang="pt-BR" sz="2400"/>
              <a:t>[</a:t>
            </a:r>
            <a:r>
              <a:rPr lang="pt-BR" sz="2400"/>
              <a:t>!?.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90" name="Shape 390"/>
          <p:cNvSpPr/>
          <p:nvPr/>
        </p:nvSpPr>
        <p:spPr>
          <a:xfrm>
            <a:off x="2662514" y="3027000"/>
            <a:ext cx="11430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4169548" y="3027000"/>
            <a:ext cx="462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fala	fala!	fala?	fala.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/>
              <a:t>b</a:t>
            </a:r>
            <a:r>
              <a:rPr b="1" lang="pt-BR" sz="2400">
                <a:solidFill>
                  <a:srgbClr val="FF0000"/>
                </a:solidFill>
              </a:rPr>
              <a:t>?</a:t>
            </a:r>
            <a:r>
              <a:rPr lang="pt-BR" sz="2400"/>
              <a:t>c</a:t>
            </a:r>
          </a:p>
        </p:txBody>
      </p:sp>
      <p:sp>
        <p:nvSpPr>
          <p:cNvPr id="393" name="Shape 393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abc	ac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52337" y="3685150"/>
            <a:ext cx="34329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Rr</a:t>
            </a:r>
            <a:r>
              <a:rPr b="1" lang="pt-BR" sz="2400"/>
              <a:t>]</a:t>
            </a:r>
            <a:r>
              <a:rPr lang="pt-BR" sz="2400"/>
              <a:t>a</a:t>
            </a:r>
            <a:r>
              <a:rPr b="1" lang="pt-BR" sz="2400"/>
              <a:t>[</a:t>
            </a:r>
            <a:r>
              <a:rPr lang="pt-BR" sz="2400"/>
              <a:t>fp</a:t>
            </a:r>
            <a:r>
              <a:rPr b="1" lang="pt-BR" sz="2400"/>
              <a:t>]</a:t>
            </a:r>
            <a:r>
              <a:rPr lang="pt-BR" sz="2400"/>
              <a:t>h</a:t>
            </a:r>
            <a:r>
              <a:rPr b="1" lang="pt-BR" sz="2400">
                <a:solidFill>
                  <a:srgbClr val="FF0000"/>
                </a:solidFill>
              </a:rPr>
              <a:t>?</a:t>
            </a:r>
            <a:r>
              <a:rPr lang="pt-BR" sz="2400"/>
              <a:t>ael</a:t>
            </a:r>
          </a:p>
        </p:txBody>
      </p:sp>
      <p:sp>
        <p:nvSpPr>
          <p:cNvPr id="396" name="Shape 396"/>
          <p:cNvSpPr/>
          <p:nvPr/>
        </p:nvSpPr>
        <p:spPr>
          <a:xfrm>
            <a:off x="2662526" y="3685150"/>
            <a:ext cx="11430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 txBox="1"/>
          <p:nvPr/>
        </p:nvSpPr>
        <p:spPr>
          <a:xfrm>
            <a:off x="4169560" y="3685150"/>
            <a:ext cx="4622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Rafael rafael Raphael raphael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asterisco </a:t>
            </a:r>
            <a:r>
              <a:rPr b="1" lang="pt-BR" sz="2400">
                <a:solidFill>
                  <a:srgbClr val="000000"/>
                </a:solidFill>
              </a:rPr>
              <a:t>*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Zero, um ou mais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05" name="Shape 405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/>
              <a:t>b</a:t>
            </a:r>
            <a:r>
              <a:rPr b="1" lang="pt-BR" sz="2400">
                <a:solidFill>
                  <a:srgbClr val="FF0000"/>
                </a:solidFill>
              </a:rPr>
              <a:t>*</a:t>
            </a:r>
            <a:r>
              <a:rPr lang="pt-BR" sz="2400"/>
              <a:t>c</a:t>
            </a:r>
          </a:p>
        </p:txBody>
      </p:sp>
      <p:sp>
        <p:nvSpPr>
          <p:cNvPr id="406" name="Shape 406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abc	ac		abbc	abbbbbbbc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13" name="Shape 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asterisco </a:t>
            </a:r>
            <a:r>
              <a:rPr b="1" lang="pt-BR" sz="2400">
                <a:solidFill>
                  <a:srgbClr val="000000"/>
                </a:solidFill>
              </a:rPr>
              <a:t>*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Zero, um ou mais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15" name="Shape 415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/>
              <a:t>b</a:t>
            </a:r>
            <a:r>
              <a:rPr b="1" lang="pt-BR" sz="2400">
                <a:solidFill>
                  <a:srgbClr val="FF0000"/>
                </a:solidFill>
              </a:rPr>
              <a:t>*</a:t>
            </a:r>
            <a:r>
              <a:rPr lang="pt-BR" sz="2400"/>
              <a:t>c</a:t>
            </a:r>
          </a:p>
        </p:txBody>
      </p:sp>
      <p:sp>
        <p:nvSpPr>
          <p:cNvPr id="416" name="Shape 416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abc	ac		abbc	abbbbbbbc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72637" y="3045337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1</a:t>
            </a:r>
            <a:r>
              <a:rPr b="1" lang="pt-BR" sz="2400"/>
              <a:t>2</a:t>
            </a:r>
            <a:r>
              <a:rPr b="1" lang="pt-BR" sz="2400">
                <a:solidFill>
                  <a:srgbClr val="FF0000"/>
                </a:solidFill>
              </a:rPr>
              <a:t>*</a:t>
            </a:r>
            <a:r>
              <a:rPr lang="pt-BR" sz="2400"/>
              <a:t>3</a:t>
            </a:r>
          </a:p>
        </p:txBody>
      </p:sp>
      <p:sp>
        <p:nvSpPr>
          <p:cNvPr id="419" name="Shape 419"/>
          <p:cNvSpPr/>
          <p:nvPr/>
        </p:nvSpPr>
        <p:spPr>
          <a:xfrm>
            <a:off x="2665235" y="3004837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 txBox="1"/>
          <p:nvPr/>
        </p:nvSpPr>
        <p:spPr>
          <a:xfrm>
            <a:off x="4171470" y="3004837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123	13		1223	122222223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asterisco </a:t>
            </a:r>
            <a:r>
              <a:rPr b="1" lang="pt-BR" sz="2400">
                <a:solidFill>
                  <a:srgbClr val="000000"/>
                </a:solidFill>
              </a:rPr>
              <a:t>*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Zero, um ou mais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428" name="Shape 428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/>
              <a:t>b</a:t>
            </a:r>
            <a:r>
              <a:rPr b="1" lang="pt-BR" sz="2400">
                <a:solidFill>
                  <a:srgbClr val="FF0000"/>
                </a:solidFill>
              </a:rPr>
              <a:t>*</a:t>
            </a:r>
            <a:r>
              <a:rPr lang="pt-BR" sz="2400"/>
              <a:t>c</a:t>
            </a:r>
          </a:p>
        </p:txBody>
      </p:sp>
      <p:sp>
        <p:nvSpPr>
          <p:cNvPr id="429" name="Shape 429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abc	ac		abbc	abbbbbbbc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72637" y="3045337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1</a:t>
            </a:r>
            <a:r>
              <a:rPr b="1" lang="pt-BR" sz="2400"/>
              <a:t>2</a:t>
            </a:r>
            <a:r>
              <a:rPr b="1" lang="pt-BR" sz="2400">
                <a:solidFill>
                  <a:srgbClr val="FF0000"/>
                </a:solidFill>
              </a:rPr>
              <a:t>*</a:t>
            </a:r>
            <a:r>
              <a:rPr lang="pt-BR" sz="2400"/>
              <a:t>3</a:t>
            </a:r>
          </a:p>
        </p:txBody>
      </p:sp>
      <p:sp>
        <p:nvSpPr>
          <p:cNvPr id="432" name="Shape 432"/>
          <p:cNvSpPr/>
          <p:nvPr/>
        </p:nvSpPr>
        <p:spPr>
          <a:xfrm>
            <a:off x="2665235" y="3004837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4171470" y="3004837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123	13		1223	122222223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372625" y="3681337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Vanes</a:t>
            </a:r>
            <a:r>
              <a:rPr b="1" lang="pt-BR" sz="2400"/>
              <a:t>s</a:t>
            </a:r>
            <a:r>
              <a:rPr b="1" lang="pt-BR" sz="2400">
                <a:solidFill>
                  <a:srgbClr val="FF0000"/>
                </a:solidFill>
              </a:rPr>
              <a:t>*</a:t>
            </a:r>
            <a:r>
              <a:rPr lang="pt-BR" sz="2400"/>
              <a:t>a</a:t>
            </a:r>
          </a:p>
        </p:txBody>
      </p:sp>
      <p:sp>
        <p:nvSpPr>
          <p:cNvPr id="435" name="Shape 435"/>
          <p:cNvSpPr/>
          <p:nvPr/>
        </p:nvSpPr>
        <p:spPr>
          <a:xfrm>
            <a:off x="2665222" y="3640837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 txBox="1"/>
          <p:nvPr/>
        </p:nvSpPr>
        <p:spPr>
          <a:xfrm>
            <a:off x="4171457" y="3640837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Vanessa		Vanesssssssssa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$(whoami)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43000"/>
            <a:ext cx="3950100" cy="12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Rafael Carreiro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22 anos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pt-BR"/>
              <a:t>Apaixonado por Linux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87099"/>
            <a:ext cx="1603525" cy="793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file_carreirorco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100" y="1616600"/>
            <a:ext cx="2669200" cy="266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fgp.jpg"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2250" y="3875025"/>
            <a:ext cx="14287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ohc.jpeg"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2250" y="2236807"/>
            <a:ext cx="1428749" cy="1428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unicobit.png" id="82" name="Shape 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200" y="4046475"/>
            <a:ext cx="2857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755700" y="2446125"/>
            <a:ext cx="24591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carreirorco</a:t>
            </a:r>
            <a:br>
              <a:rPr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carreirorco</a:t>
            </a:r>
            <a:br>
              <a:rPr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carreirorco</a:t>
            </a:r>
          </a:p>
        </p:txBody>
      </p:sp>
      <p:pic>
        <p:nvPicPr>
          <p:cNvPr descr="icon_linkedin.png"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2149" y="3251323"/>
            <a:ext cx="446574" cy="234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_twitter.png" id="85" name="Shape 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7375" y="2945325"/>
            <a:ext cx="261799" cy="261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-logo (1).png" id="86" name="Shape 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7375" y="2573975"/>
            <a:ext cx="288375" cy="2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42" name="Shape 4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mais </a:t>
            </a:r>
            <a:r>
              <a:rPr b="1" lang="pt-BR" sz="2400">
                <a:solidFill>
                  <a:srgbClr val="000000"/>
                </a:solidFill>
              </a:rPr>
              <a:t>+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Um ou mais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49" name="Shape 4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mais </a:t>
            </a:r>
            <a:r>
              <a:rPr b="1" lang="pt-BR" sz="2400">
                <a:solidFill>
                  <a:srgbClr val="000000"/>
                </a:solidFill>
              </a:rPr>
              <a:t>+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Um ou mais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</a:t>
            </a:r>
            <a:r>
              <a:rPr b="1" lang="pt-BR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52" name="Shape 452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		Linuxx		Linuxxxxxx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59" name="Shape 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mais </a:t>
            </a:r>
            <a:r>
              <a:rPr b="1" lang="pt-BR" sz="2400">
                <a:solidFill>
                  <a:srgbClr val="000000"/>
                </a:solidFill>
              </a:rPr>
              <a:t>+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Um ou mais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</a:t>
            </a:r>
            <a:r>
              <a:rPr b="1" lang="pt-BR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2" name="Shape 462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		Linuxx		Linuxxxxxx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372637" y="30189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Melho</a:t>
            </a:r>
            <a:r>
              <a:rPr b="1" lang="pt-BR" sz="2400">
                <a:solidFill>
                  <a:srgbClr val="FF0000"/>
                </a:solidFill>
              </a:rPr>
              <a:t>+</a:t>
            </a:r>
            <a:r>
              <a:rPr lang="pt-BR" sz="2400"/>
              <a:t>r</a:t>
            </a:r>
          </a:p>
        </p:txBody>
      </p:sp>
      <p:sp>
        <p:nvSpPr>
          <p:cNvPr id="465" name="Shape 465"/>
          <p:cNvSpPr/>
          <p:nvPr/>
        </p:nvSpPr>
        <p:spPr>
          <a:xfrm>
            <a:off x="2665235" y="29784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4171470" y="29784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Melhor</a:t>
            </a:r>
            <a:r>
              <a:rPr lang="pt-BR" sz="2400"/>
              <a:t>	Melhoor	Melhoooor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mais </a:t>
            </a:r>
            <a:r>
              <a:rPr b="1" lang="pt-BR" sz="2400">
                <a:solidFill>
                  <a:srgbClr val="000000"/>
                </a:solidFill>
              </a:rPr>
              <a:t>+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Um ou mais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</a:t>
            </a:r>
            <a:r>
              <a:rPr b="1" lang="pt-BR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Shape 475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		Linuxx		Linuxxxxxx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372637" y="30189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Melho</a:t>
            </a:r>
            <a:r>
              <a:rPr b="1" lang="pt-BR" sz="2400">
                <a:solidFill>
                  <a:srgbClr val="FF0000"/>
                </a:solidFill>
              </a:rPr>
              <a:t>+</a:t>
            </a:r>
            <a:r>
              <a:rPr lang="pt-BR" sz="2400"/>
              <a:t>r</a:t>
            </a:r>
          </a:p>
        </p:txBody>
      </p:sp>
      <p:sp>
        <p:nvSpPr>
          <p:cNvPr id="478" name="Shape 478"/>
          <p:cNvSpPr/>
          <p:nvPr/>
        </p:nvSpPr>
        <p:spPr>
          <a:xfrm>
            <a:off x="2665235" y="29784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4171470" y="29784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Melhor	Melhoor	Melhoooor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372625" y="36536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Windows</a:t>
            </a:r>
            <a:r>
              <a:rPr b="1" lang="pt-BR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81" name="Shape 481"/>
          <p:cNvSpPr/>
          <p:nvPr/>
        </p:nvSpPr>
        <p:spPr>
          <a:xfrm>
            <a:off x="2665222" y="36131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 txBox="1"/>
          <p:nvPr/>
        </p:nvSpPr>
        <p:spPr>
          <a:xfrm>
            <a:off x="4171457" y="36131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Windows	Windowss	Windowssss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mais </a:t>
            </a:r>
            <a:r>
              <a:rPr b="1" lang="pt-BR" sz="2400">
                <a:solidFill>
                  <a:srgbClr val="000000"/>
                </a:solidFill>
              </a:rPr>
              <a:t>+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Um ou mais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72637" y="24093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</a:t>
            </a:r>
            <a:r>
              <a:rPr b="1" lang="pt-BR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91" name="Shape 491"/>
          <p:cNvSpPr/>
          <p:nvPr/>
        </p:nvSpPr>
        <p:spPr>
          <a:xfrm>
            <a:off x="2665235" y="23688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 txBox="1"/>
          <p:nvPr/>
        </p:nvSpPr>
        <p:spPr>
          <a:xfrm>
            <a:off x="4171470" y="23688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Linux		Linuxx		Linuxxxxxx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72637" y="30189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Melho</a:t>
            </a:r>
            <a:r>
              <a:rPr b="1" lang="pt-BR" sz="2400">
                <a:solidFill>
                  <a:srgbClr val="FF0000"/>
                </a:solidFill>
              </a:rPr>
              <a:t>+</a:t>
            </a:r>
            <a:r>
              <a:rPr lang="pt-BR" sz="2400"/>
              <a:t>r</a:t>
            </a:r>
          </a:p>
        </p:txBody>
      </p:sp>
      <p:sp>
        <p:nvSpPr>
          <p:cNvPr id="494" name="Shape 494"/>
          <p:cNvSpPr/>
          <p:nvPr/>
        </p:nvSpPr>
        <p:spPr>
          <a:xfrm>
            <a:off x="2665235" y="29784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/>
        </p:nvSpPr>
        <p:spPr>
          <a:xfrm>
            <a:off x="4171470" y="29784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Melhor	Melhoor	Melhoooor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372625" y="365365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Windows</a:t>
            </a:r>
            <a:r>
              <a:rPr b="1" lang="pt-BR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97" name="Shape 497"/>
          <p:cNvSpPr/>
          <p:nvPr/>
        </p:nvSpPr>
        <p:spPr>
          <a:xfrm>
            <a:off x="2665222" y="361315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4171457" y="3613150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Windows	Windowss	Windowssss</a:t>
            </a:r>
          </a:p>
        </p:txBody>
      </p:sp>
      <p:pic>
        <p:nvPicPr>
          <p:cNvPr descr="linus_02.png" id="499" name="Shape 4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199" y="406400"/>
            <a:ext cx="3290150" cy="19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flisol.png" id="504" name="Shape 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2922450" y="23249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Para nó</a:t>
            </a:r>
            <a:r>
              <a:rPr b="1" lang="pt-BR" sz="2400">
                <a:solidFill>
                  <a:srgbClr val="FF0000"/>
                </a:solidFill>
              </a:rPr>
              <a:t>+</a:t>
            </a:r>
            <a:r>
              <a:rPr lang="pt-BR" sz="2400"/>
              <a:t>ssa alegria!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flisol.png"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a_noooossa_alegria.jpg" id="511" name="Shape 5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687" y="792300"/>
            <a:ext cx="2980624" cy="38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As Chaves</a:t>
            </a:r>
            <a:r>
              <a:rPr b="1" lang="pt-BR" sz="2400">
                <a:solidFill>
                  <a:srgbClr val="000000"/>
                </a:solidFill>
              </a:rPr>
              <a:t> { }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De x até 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524" name="Shape 5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As Chaves</a:t>
            </a:r>
            <a:r>
              <a:rPr b="1" lang="pt-BR" sz="2400">
                <a:solidFill>
                  <a:srgbClr val="000000"/>
                </a:solidFill>
              </a:rPr>
              <a:t> { }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De x até 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chavinho.jpg" id="526" name="Shape 5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775" y="1501787"/>
            <a:ext cx="3510400" cy="26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As Chaves</a:t>
            </a:r>
            <a:r>
              <a:rPr b="1" lang="pt-BR" sz="2400">
                <a:solidFill>
                  <a:srgbClr val="000000"/>
                </a:solidFill>
              </a:rPr>
              <a:t> {</a:t>
            </a:r>
            <a:r>
              <a:rPr b="1" lang="pt-BR" sz="2400">
                <a:solidFill>
                  <a:srgbClr val="000000"/>
                </a:solidFill>
              </a:rPr>
              <a:t> </a:t>
            </a:r>
            <a:r>
              <a:rPr b="1" lang="pt-BR" sz="2400">
                <a:solidFill>
                  <a:srgbClr val="000000"/>
                </a:solidFill>
              </a:rPr>
              <a:t>}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De x até y, definimos quantas vezes...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34" name="Shape 534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>
                <a:solidFill>
                  <a:srgbClr val="FF0000"/>
                </a:solidFill>
              </a:rPr>
              <a:t>{</a:t>
            </a:r>
            <a:r>
              <a:rPr lang="pt-BR" sz="2400"/>
              <a:t>1,3</a:t>
            </a: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35" name="Shape 535"/>
          <p:cNvSpPr/>
          <p:nvPr/>
        </p:nvSpPr>
        <p:spPr>
          <a:xfrm>
            <a:off x="2665235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 txBox="1"/>
          <p:nvPr/>
        </p:nvSpPr>
        <p:spPr>
          <a:xfrm>
            <a:off x="4171470" y="2530075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		aa		aaa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Motivação</a:t>
            </a:r>
          </a:p>
        </p:txBody>
      </p:sp>
      <p:pic>
        <p:nvPicPr>
          <p:cNvPr descr="logo_flisol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976500" y="22114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/>
              <a:t>Dar o pontapé inicial e começar a utilizar Regex para resolver problemas do dia a dia.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Quantificadores</a:t>
            </a:r>
          </a:p>
        </p:txBody>
      </p:sp>
      <p:pic>
        <p:nvPicPr>
          <p:cNvPr descr="logo_flisol.png"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As Chaves</a:t>
            </a:r>
            <a:r>
              <a:rPr b="1" lang="pt-BR" sz="2400">
                <a:solidFill>
                  <a:srgbClr val="000000"/>
                </a:solidFill>
              </a:rPr>
              <a:t> { }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De x até y, definimos quantas vezes...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544" name="Shape 544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</a:t>
            </a:r>
            <a:r>
              <a:rPr b="1" lang="pt-BR" sz="2400">
                <a:solidFill>
                  <a:srgbClr val="FF0000"/>
                </a:solidFill>
              </a:rPr>
              <a:t>{</a:t>
            </a:r>
            <a:r>
              <a:rPr lang="pt-BR" sz="2400"/>
              <a:t>1,3</a:t>
            </a: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45" name="Shape 545"/>
          <p:cNvSpPr/>
          <p:nvPr/>
        </p:nvSpPr>
        <p:spPr>
          <a:xfrm>
            <a:off x="2665235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4171470" y="2530075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		aa		aaa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372637" y="3206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0</a:t>
            </a:r>
            <a:r>
              <a:rPr b="1" lang="pt-BR" sz="2400">
                <a:solidFill>
                  <a:srgbClr val="FF0000"/>
                </a:solidFill>
              </a:rPr>
              <a:t>{</a:t>
            </a:r>
            <a:r>
              <a:rPr lang="pt-BR" sz="2400"/>
              <a:t>2,4</a:t>
            </a: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48" name="Shape 548"/>
          <p:cNvSpPr/>
          <p:nvPr/>
        </p:nvSpPr>
        <p:spPr>
          <a:xfrm>
            <a:off x="2665235" y="3166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/>
        </p:nvSpPr>
        <p:spPr>
          <a:xfrm>
            <a:off x="4171470" y="3166075"/>
            <a:ext cx="45999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00		000	0000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</a:t>
            </a:r>
          </a:p>
        </p:txBody>
      </p:sp>
      <p:pic>
        <p:nvPicPr>
          <p:cNvPr descr="logo_flisol.png"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 txBox="1"/>
          <p:nvPr>
            <p:ph idx="1" type="body"/>
          </p:nvPr>
        </p:nvSpPr>
        <p:spPr>
          <a:xfrm>
            <a:off x="311700" y="1660400"/>
            <a:ext cx="8520600" cy="29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Representantes		</a:t>
            </a:r>
            <a:r>
              <a:rPr b="1" lang="pt-BR" sz="2400"/>
              <a:t>.	[  ] 	[^ ]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Quantificadores		</a:t>
            </a:r>
            <a:r>
              <a:rPr b="1" lang="pt-BR" sz="2400"/>
              <a:t>?	*	+	{	 }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Âncoras				^	$	\b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Outros					</a:t>
            </a:r>
            <a:r>
              <a:rPr b="1" lang="pt-BR" sz="2400"/>
              <a:t>\ 	| 	( )	\1 … \9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circunflexo </a:t>
            </a:r>
            <a:r>
              <a:rPr b="1" lang="pt-BR" sz="2400">
                <a:solidFill>
                  <a:srgbClr val="000000"/>
                </a:solidFill>
              </a:rPr>
              <a:t>^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Início da linha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569" name="Shape 5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circunflexo </a:t>
            </a:r>
            <a:r>
              <a:rPr b="1" lang="pt-BR" sz="2400">
                <a:solidFill>
                  <a:srgbClr val="000000"/>
                </a:solidFill>
              </a:rPr>
              <a:t>^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Início da linha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^</a:t>
            </a: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</a:t>
            </a:r>
          </a:p>
        </p:txBody>
      </p:sp>
      <p:sp>
        <p:nvSpPr>
          <p:cNvPr id="572" name="Shape 572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200"/>
              <a:t>Linhas que começam por números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579" name="Shape 5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circunflexo </a:t>
            </a:r>
            <a:r>
              <a:rPr b="1" lang="pt-BR" sz="2400">
                <a:solidFill>
                  <a:srgbClr val="000000"/>
                </a:solidFill>
              </a:rPr>
              <a:t>^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Início da linha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^</a:t>
            </a: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</a:t>
            </a:r>
          </a:p>
        </p:txBody>
      </p:sp>
      <p:sp>
        <p:nvSpPr>
          <p:cNvPr id="582" name="Shape 582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começam por números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372662" y="320830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^</a:t>
            </a:r>
            <a:r>
              <a:rPr b="1" lang="pt-BR" sz="2400"/>
              <a:t>[</a:t>
            </a:r>
            <a:r>
              <a:rPr lang="pt-BR" sz="2400"/>
              <a:t>a-z</a:t>
            </a:r>
            <a:r>
              <a:rPr b="1" lang="pt-BR" sz="2400"/>
              <a:t>]</a:t>
            </a:r>
          </a:p>
        </p:txBody>
      </p:sp>
      <p:sp>
        <p:nvSpPr>
          <p:cNvPr id="585" name="Shape 585"/>
          <p:cNvSpPr/>
          <p:nvPr/>
        </p:nvSpPr>
        <p:spPr>
          <a:xfrm>
            <a:off x="2060185" y="316780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 txBox="1"/>
          <p:nvPr/>
        </p:nvSpPr>
        <p:spPr>
          <a:xfrm>
            <a:off x="3416025" y="3167800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começam por letras minúsculas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circunflexo </a:t>
            </a:r>
            <a:r>
              <a:rPr b="1" lang="pt-BR" sz="2400">
                <a:solidFill>
                  <a:srgbClr val="000000"/>
                </a:solidFill>
              </a:rPr>
              <a:t>^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Início da linha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^</a:t>
            </a: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</a:t>
            </a:r>
          </a:p>
        </p:txBody>
      </p:sp>
      <p:sp>
        <p:nvSpPr>
          <p:cNvPr id="595" name="Shape 595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começam por números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372662" y="3208300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^</a:t>
            </a:r>
            <a:r>
              <a:rPr b="1" lang="pt-BR" sz="2400"/>
              <a:t>[</a:t>
            </a:r>
            <a:r>
              <a:rPr lang="pt-BR" sz="2400"/>
              <a:t>a-z</a:t>
            </a:r>
            <a:r>
              <a:rPr b="1" lang="pt-BR" sz="2400"/>
              <a:t>]</a:t>
            </a:r>
          </a:p>
        </p:txBody>
      </p:sp>
      <p:sp>
        <p:nvSpPr>
          <p:cNvPr id="598" name="Shape 598"/>
          <p:cNvSpPr/>
          <p:nvPr/>
        </p:nvSpPr>
        <p:spPr>
          <a:xfrm>
            <a:off x="2060185" y="3167800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/>
        </p:nvSpPr>
        <p:spPr>
          <a:xfrm>
            <a:off x="3416025" y="3167800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começam por letras minúsculas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372662" y="384602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^</a:t>
            </a:r>
            <a:r>
              <a:rPr b="1" lang="pt-BR" sz="2400"/>
              <a:t>[</a:t>
            </a:r>
            <a:r>
              <a:rPr lang="pt-BR" sz="2400"/>
              <a:t>A-Z</a:t>
            </a:r>
            <a:r>
              <a:rPr b="1" lang="pt-BR" sz="2400"/>
              <a:t>]</a:t>
            </a:r>
          </a:p>
        </p:txBody>
      </p:sp>
      <p:sp>
        <p:nvSpPr>
          <p:cNvPr id="601" name="Shape 601"/>
          <p:cNvSpPr/>
          <p:nvPr/>
        </p:nvSpPr>
        <p:spPr>
          <a:xfrm>
            <a:off x="2060185" y="380552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3416025" y="380552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começam por letras maiúsculas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08" name="Shape 6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cifrão</a:t>
            </a:r>
            <a:r>
              <a:rPr b="1" lang="pt-BR" sz="2400"/>
              <a:t> </a:t>
            </a:r>
            <a:r>
              <a:rPr b="1" lang="pt-BR" sz="2400">
                <a:solidFill>
                  <a:srgbClr val="000000"/>
                </a:solidFill>
              </a:rPr>
              <a:t>$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Final da linha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15" name="Shape 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Shape 616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cifrão</a:t>
            </a:r>
            <a:r>
              <a:rPr b="1" lang="pt-BR" sz="2400"/>
              <a:t> </a:t>
            </a:r>
            <a:r>
              <a:rPr b="1" lang="pt-BR" sz="2400">
                <a:solidFill>
                  <a:srgbClr val="000000"/>
                </a:solidFill>
              </a:rPr>
              <a:t>$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Final da linha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17" name="Shape 617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18" name="Shape 618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terminam com números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25" name="Shape 6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cifrão</a:t>
            </a:r>
            <a:r>
              <a:rPr b="1" lang="pt-BR" sz="2400"/>
              <a:t> </a:t>
            </a:r>
            <a:r>
              <a:rPr b="1" lang="pt-BR" sz="2400">
                <a:solidFill>
                  <a:srgbClr val="000000"/>
                </a:solidFill>
              </a:rPr>
              <a:t>$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Final da linha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27" name="Shape 627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28" name="Shape 628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terminam com números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72637" y="31801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a-z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31" name="Shape 631"/>
          <p:cNvSpPr/>
          <p:nvPr/>
        </p:nvSpPr>
        <p:spPr>
          <a:xfrm>
            <a:off x="2060160" y="3139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3416000" y="31396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terminam com letras minúsculas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cifrão</a:t>
            </a:r>
            <a:r>
              <a:rPr b="1" lang="pt-BR" sz="2400"/>
              <a:t> </a:t>
            </a:r>
            <a:r>
              <a:rPr b="1" lang="pt-BR" sz="2400">
                <a:solidFill>
                  <a:srgbClr val="000000"/>
                </a:solidFill>
              </a:rPr>
              <a:t>$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Final da linha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40" name="Shape 640"/>
          <p:cNvSpPr txBox="1"/>
          <p:nvPr/>
        </p:nvSpPr>
        <p:spPr>
          <a:xfrm>
            <a:off x="372637" y="25705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41" name="Shape 641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terminam com números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372637" y="31801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a-z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44" name="Shape 644"/>
          <p:cNvSpPr/>
          <p:nvPr/>
        </p:nvSpPr>
        <p:spPr>
          <a:xfrm>
            <a:off x="2060160" y="3139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 txBox="1"/>
          <p:nvPr/>
        </p:nvSpPr>
        <p:spPr>
          <a:xfrm>
            <a:off x="3416000" y="31396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terminam com letras minúsculas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372637" y="37897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A-Z</a:t>
            </a:r>
            <a:r>
              <a:rPr b="1" lang="pt-BR" sz="2400"/>
              <a:t>]</a:t>
            </a:r>
            <a:r>
              <a:rPr b="1" lang="pt-BR" sz="2400">
                <a:solidFill>
                  <a:srgbClr val="FF0000"/>
                </a:solidFill>
              </a:rPr>
              <a:t>$</a:t>
            </a:r>
          </a:p>
        </p:txBody>
      </p:sp>
      <p:sp>
        <p:nvSpPr>
          <p:cNvPr id="647" name="Shape 647"/>
          <p:cNvSpPr/>
          <p:nvPr/>
        </p:nvSpPr>
        <p:spPr>
          <a:xfrm>
            <a:off x="2060160" y="37492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x="3416000" y="37492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Linhas que terminam com letras maiúsculas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é</a:t>
            </a:r>
          </a:p>
        </p:txBody>
      </p:sp>
      <p:pic>
        <p:nvPicPr>
          <p:cNvPr descr="logo_flisol.pn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128900" y="22114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“Um método formal de se especificar um texto utilizando padrões.”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54" name="Shape 6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borda </a:t>
            </a:r>
            <a:r>
              <a:rPr b="1" lang="pt-BR" sz="2400">
                <a:solidFill>
                  <a:srgbClr val="000000"/>
                </a:solidFill>
              </a:rPr>
              <a:t>\b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Onde começa e/ou termina a palavra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61" name="Shape 6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Shape 662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borda </a:t>
            </a:r>
            <a:r>
              <a:rPr b="1" lang="pt-BR" sz="2400">
                <a:solidFill>
                  <a:srgbClr val="000000"/>
                </a:solidFill>
              </a:rPr>
              <a:t>\b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Onde começa e/ou termina a palavra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63" name="Shape 663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dia</a:t>
            </a:r>
          </a:p>
        </p:txBody>
      </p:sp>
      <p:sp>
        <p:nvSpPr>
          <p:cNvPr id="664" name="Shape 664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dia		diafragma	melodia		bom-dia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Shape 672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borda </a:t>
            </a:r>
            <a:r>
              <a:rPr b="1" lang="pt-BR" sz="2400">
                <a:solidFill>
                  <a:srgbClr val="000000"/>
                </a:solidFill>
              </a:rPr>
              <a:t>\b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Onde começa e/ou termina a palavra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73" name="Shape 673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dia</a:t>
            </a:r>
          </a:p>
        </p:txBody>
      </p:sp>
      <p:sp>
        <p:nvSpPr>
          <p:cNvPr id="674" name="Shape 674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dia		diafragma	melodia		bom-dia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476662" y="31396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\b</a:t>
            </a:r>
            <a:r>
              <a:rPr lang="pt-BR" sz="2400"/>
              <a:t>dia</a:t>
            </a:r>
          </a:p>
        </p:txBody>
      </p:sp>
      <p:sp>
        <p:nvSpPr>
          <p:cNvPr id="677" name="Shape 677"/>
          <p:cNvSpPr/>
          <p:nvPr/>
        </p:nvSpPr>
        <p:spPr>
          <a:xfrm>
            <a:off x="2060160" y="3139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 txBox="1"/>
          <p:nvPr/>
        </p:nvSpPr>
        <p:spPr>
          <a:xfrm>
            <a:off x="3416000" y="31396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dia		diafragma				bom-dia	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Âncoras</a:t>
            </a:r>
          </a:p>
        </p:txBody>
      </p:sp>
      <p:pic>
        <p:nvPicPr>
          <p:cNvPr descr="logo_flisol.png" id="684" name="Shape 6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 borda </a:t>
            </a:r>
            <a:r>
              <a:rPr b="1" lang="pt-BR" sz="2400">
                <a:solidFill>
                  <a:srgbClr val="000000"/>
                </a:solidFill>
              </a:rPr>
              <a:t>\b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Onde começa e/ou termina a palavra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86" name="Shape 686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dia</a:t>
            </a:r>
          </a:p>
        </p:txBody>
      </p:sp>
      <p:sp>
        <p:nvSpPr>
          <p:cNvPr id="687" name="Shape 687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dia		diafragma	melodia		bom-dia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476662" y="31396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\b</a:t>
            </a:r>
            <a:r>
              <a:rPr lang="pt-BR" sz="2400"/>
              <a:t>dia</a:t>
            </a:r>
          </a:p>
        </p:txBody>
      </p:sp>
      <p:sp>
        <p:nvSpPr>
          <p:cNvPr id="690" name="Shape 690"/>
          <p:cNvSpPr/>
          <p:nvPr/>
        </p:nvSpPr>
        <p:spPr>
          <a:xfrm>
            <a:off x="2060160" y="3139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1" name="Shape 691"/>
          <p:cNvSpPr txBox="1"/>
          <p:nvPr/>
        </p:nvSpPr>
        <p:spPr>
          <a:xfrm>
            <a:off x="3416000" y="31396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dia		diafragma				bom-dia	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476662" y="37492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dia</a:t>
            </a:r>
            <a:r>
              <a:rPr b="1" lang="pt-BR" sz="2400">
                <a:solidFill>
                  <a:srgbClr val="FF0000"/>
                </a:solidFill>
              </a:rPr>
              <a:t>\b</a:t>
            </a:r>
          </a:p>
        </p:txBody>
      </p:sp>
      <p:sp>
        <p:nvSpPr>
          <p:cNvPr id="693" name="Shape 693"/>
          <p:cNvSpPr/>
          <p:nvPr/>
        </p:nvSpPr>
        <p:spPr>
          <a:xfrm>
            <a:off x="2060160" y="37492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 txBox="1"/>
          <p:nvPr/>
        </p:nvSpPr>
        <p:spPr>
          <a:xfrm>
            <a:off x="3416000" y="37492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dia					melodia		bom-dia	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</a:t>
            </a:r>
          </a:p>
        </p:txBody>
      </p:sp>
      <p:pic>
        <p:nvPicPr>
          <p:cNvPr descr="logo_flisol.png" id="700" name="Shape 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 txBox="1"/>
          <p:nvPr>
            <p:ph idx="1" type="body"/>
          </p:nvPr>
        </p:nvSpPr>
        <p:spPr>
          <a:xfrm>
            <a:off x="311700" y="1660400"/>
            <a:ext cx="8520600" cy="290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Representantes		</a:t>
            </a:r>
            <a:r>
              <a:rPr b="1" lang="pt-BR" sz="2400"/>
              <a:t>.	[  ] 	[^ ]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Quantificadores		</a:t>
            </a:r>
            <a:r>
              <a:rPr b="1" lang="pt-BR" sz="2400"/>
              <a:t>?	*	+	{	 }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pt-BR" sz="2400"/>
              <a:t>Âncoras				</a:t>
            </a:r>
            <a:r>
              <a:rPr b="1" lang="pt-BR" sz="2400"/>
              <a:t>^	$	\b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b="1" lang="pt-BR" sz="2400">
                <a:solidFill>
                  <a:srgbClr val="000000"/>
                </a:solidFill>
              </a:rPr>
              <a:t>Outros					\ 	| 	( )	\1 … \9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07" name="Shape 7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escape </a:t>
            </a:r>
            <a:r>
              <a:rPr b="1" lang="pt-BR" sz="2400">
                <a:solidFill>
                  <a:srgbClr val="000000"/>
                </a:solidFill>
              </a:rPr>
              <a:t>\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Tira o poder do metacaractere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14" name="Shape 7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escape </a:t>
            </a:r>
            <a:r>
              <a:rPr b="1" lang="pt-BR" sz="2400">
                <a:solidFill>
                  <a:srgbClr val="000000"/>
                </a:solidFill>
              </a:rPr>
              <a:t>\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Tira o poder do metacaractere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.</a:t>
            </a:r>
          </a:p>
        </p:txBody>
      </p:sp>
      <p:sp>
        <p:nvSpPr>
          <p:cNvPr id="717" name="Shape 717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Tira o poder do ponto </a:t>
            </a:r>
            <a:r>
              <a:rPr b="1" lang="pt-BR" sz="2000"/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24" name="Shape 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escape </a:t>
            </a:r>
            <a:r>
              <a:rPr b="1" lang="pt-BR" sz="2400">
                <a:solidFill>
                  <a:srgbClr val="000000"/>
                </a:solidFill>
              </a:rPr>
              <a:t>\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Tira o poder do metacaractere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.</a:t>
            </a:r>
          </a:p>
        </p:txBody>
      </p:sp>
      <p:sp>
        <p:nvSpPr>
          <p:cNvPr id="727" name="Shape 727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Tira o poder do ponto </a:t>
            </a:r>
            <a:r>
              <a:rPr b="1" lang="pt-BR" sz="2000"/>
              <a:t>.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476662" y="31396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(</a:t>
            </a: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)</a:t>
            </a:r>
          </a:p>
        </p:txBody>
      </p:sp>
      <p:sp>
        <p:nvSpPr>
          <p:cNvPr id="730" name="Shape 730"/>
          <p:cNvSpPr/>
          <p:nvPr/>
        </p:nvSpPr>
        <p:spPr>
          <a:xfrm>
            <a:off x="2060160" y="3139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/>
        </p:nvSpPr>
        <p:spPr>
          <a:xfrm>
            <a:off x="3416000" y="31396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Tira o poder dos parenteses </a:t>
            </a:r>
            <a:r>
              <a:rPr b="1" lang="pt-BR" sz="2000"/>
              <a:t>( 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37" name="Shape 7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escape </a:t>
            </a:r>
            <a:r>
              <a:rPr b="1" lang="pt-BR" sz="2400">
                <a:solidFill>
                  <a:srgbClr val="000000"/>
                </a:solidFill>
              </a:rPr>
              <a:t>\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Tira o poder do metacaractere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.</a:t>
            </a:r>
          </a:p>
        </p:txBody>
      </p:sp>
      <p:sp>
        <p:nvSpPr>
          <p:cNvPr id="740" name="Shape 740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Tira o poder do ponto </a:t>
            </a:r>
            <a:r>
              <a:rPr b="1" lang="pt-BR" sz="2000"/>
              <a:t>.</a:t>
            </a:r>
          </a:p>
        </p:txBody>
      </p:sp>
      <p:sp>
        <p:nvSpPr>
          <p:cNvPr id="742" name="Shape 742"/>
          <p:cNvSpPr txBox="1"/>
          <p:nvPr/>
        </p:nvSpPr>
        <p:spPr>
          <a:xfrm>
            <a:off x="476662" y="31396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(</a:t>
            </a: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)</a:t>
            </a:r>
          </a:p>
        </p:txBody>
      </p:sp>
      <p:sp>
        <p:nvSpPr>
          <p:cNvPr id="743" name="Shape 743"/>
          <p:cNvSpPr/>
          <p:nvPr/>
        </p:nvSpPr>
        <p:spPr>
          <a:xfrm>
            <a:off x="2060160" y="3139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/>
        </p:nvSpPr>
        <p:spPr>
          <a:xfrm>
            <a:off x="3416000" y="31396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Tira o poder dos parenteses </a:t>
            </a:r>
            <a:r>
              <a:rPr b="1" lang="pt-BR" sz="2000"/>
              <a:t>( )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476662" y="37492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\</a:t>
            </a:r>
            <a:r>
              <a:rPr b="1" lang="pt-BR" sz="2400"/>
              <a:t>\</a:t>
            </a:r>
          </a:p>
        </p:txBody>
      </p:sp>
      <p:sp>
        <p:nvSpPr>
          <p:cNvPr id="746" name="Shape 746"/>
          <p:cNvSpPr/>
          <p:nvPr/>
        </p:nvSpPr>
        <p:spPr>
          <a:xfrm>
            <a:off x="2060160" y="37492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 txBox="1"/>
          <p:nvPr/>
        </p:nvSpPr>
        <p:spPr>
          <a:xfrm>
            <a:off x="3416000" y="37492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Tira o poder dele mesmo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53" name="Shape 7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pipe </a:t>
            </a:r>
            <a:r>
              <a:rPr b="1" lang="pt-BR" sz="2400">
                <a:solidFill>
                  <a:srgbClr val="000000"/>
                </a:solidFill>
              </a:rPr>
              <a:t>|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Alternativo, também conhecido como </a:t>
            </a:r>
            <a:r>
              <a:rPr b="1" lang="pt-BR" sz="2400"/>
              <a:t>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é</a:t>
            </a:r>
          </a:p>
        </p:txBody>
      </p:sp>
      <p:pic>
        <p:nvPicPr>
          <p:cNvPr descr="logo_flisol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1800125" y="3050275"/>
            <a:ext cx="23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Rr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fp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h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?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ael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800125" y="3050275"/>
            <a:ext cx="23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Rr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fp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h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ael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128900" y="22114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“Um método formal de se especificar um texto utilizando padrões.”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60" name="Shape 7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pipe </a:t>
            </a:r>
            <a:r>
              <a:rPr b="1" lang="pt-BR" sz="2400">
                <a:solidFill>
                  <a:srgbClr val="000000"/>
                </a:solidFill>
              </a:rPr>
              <a:t>|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Alternativo, também conhecido como </a:t>
            </a:r>
            <a:r>
              <a:rPr b="1" lang="pt-BR" sz="2400"/>
              <a:t>OU</a:t>
            </a:r>
          </a:p>
        </p:txBody>
      </p:sp>
      <p:sp>
        <p:nvSpPr>
          <p:cNvPr id="762" name="Shape 762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um</a:t>
            </a:r>
            <a:r>
              <a:rPr b="1" lang="pt-BR" sz="2400">
                <a:solidFill>
                  <a:srgbClr val="FF0000"/>
                </a:solidFill>
              </a:rPr>
              <a:t>|</a:t>
            </a:r>
            <a:r>
              <a:rPr lang="pt-BR" sz="2400"/>
              <a:t>outro</a:t>
            </a:r>
          </a:p>
        </p:txBody>
      </p:sp>
      <p:sp>
        <p:nvSpPr>
          <p:cNvPr id="763" name="Shape 763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Ou</a:t>
            </a:r>
            <a:r>
              <a:rPr lang="pt-BR" sz="2000"/>
              <a:t> um </a:t>
            </a:r>
            <a:r>
              <a:rPr b="1" lang="pt-BR" sz="2000"/>
              <a:t>ou</a:t>
            </a:r>
            <a:r>
              <a:rPr lang="pt-BR" sz="2000"/>
              <a:t> outro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70" name="Shape 7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Shape 771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pipe </a:t>
            </a:r>
            <a:r>
              <a:rPr b="1" lang="pt-BR" sz="2400">
                <a:solidFill>
                  <a:srgbClr val="000000"/>
                </a:solidFill>
              </a:rPr>
              <a:t>|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pt-BR" sz="2400"/>
              <a:t>Alternativo, também conhecido como </a:t>
            </a:r>
            <a:r>
              <a:rPr b="1" lang="pt-BR" sz="2400"/>
              <a:t>OU</a:t>
            </a:r>
          </a:p>
        </p:txBody>
      </p:sp>
      <p:sp>
        <p:nvSpPr>
          <p:cNvPr id="772" name="Shape 772"/>
          <p:cNvSpPr txBox="1"/>
          <p:nvPr/>
        </p:nvSpPr>
        <p:spPr>
          <a:xfrm>
            <a:off x="476662" y="25300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um</a:t>
            </a:r>
            <a:r>
              <a:rPr b="1" lang="pt-BR" sz="2400">
                <a:solidFill>
                  <a:srgbClr val="FF0000"/>
                </a:solidFill>
              </a:rPr>
              <a:t>|</a:t>
            </a:r>
            <a:r>
              <a:rPr lang="pt-BR" sz="2400"/>
              <a:t>outro</a:t>
            </a:r>
          </a:p>
        </p:txBody>
      </p:sp>
      <p:sp>
        <p:nvSpPr>
          <p:cNvPr id="773" name="Shape 773"/>
          <p:cNvSpPr/>
          <p:nvPr/>
        </p:nvSpPr>
        <p:spPr>
          <a:xfrm>
            <a:off x="2060160" y="25300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 txBox="1"/>
          <p:nvPr/>
        </p:nvSpPr>
        <p:spPr>
          <a:xfrm>
            <a:off x="3416000" y="2530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Ou</a:t>
            </a:r>
            <a:r>
              <a:rPr lang="pt-BR" sz="2000"/>
              <a:t> um </a:t>
            </a:r>
            <a:r>
              <a:rPr b="1" lang="pt-BR" sz="2000"/>
              <a:t>ou</a:t>
            </a:r>
            <a:r>
              <a:rPr lang="pt-BR" sz="2000"/>
              <a:t> outro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494975" y="3251675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gpr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ato </a:t>
            </a:r>
          </a:p>
        </p:txBody>
      </p:sp>
      <p:sp>
        <p:nvSpPr>
          <p:cNvPr id="776" name="Shape 776"/>
          <p:cNvSpPr/>
          <p:nvPr/>
        </p:nvSpPr>
        <p:spPr>
          <a:xfrm>
            <a:off x="2060150" y="3251675"/>
            <a:ext cx="1137600" cy="572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/>
        </p:nvSpPr>
        <p:spPr>
          <a:xfrm>
            <a:off x="3416000" y="3292075"/>
            <a:ext cx="5355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gato | pato | rato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83" name="Shape 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Shape 78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grupo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b="1" lang="pt-BR" sz="2400">
                <a:solidFill>
                  <a:srgbClr val="000000"/>
                </a:solidFill>
              </a:rPr>
              <a:t>( 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790" name="Shape 7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grupo </a:t>
            </a:r>
            <a:r>
              <a:rPr b="1" lang="pt-BR" sz="2400">
                <a:solidFill>
                  <a:srgbClr val="000000"/>
                </a:solidFill>
              </a:rPr>
              <a:t>( )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x="239187" y="20728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rgbClr val="FF0000"/>
                </a:solidFill>
              </a:rPr>
              <a:t>(</a:t>
            </a:r>
            <a:r>
              <a:rPr lang="pt-BR" sz="2000"/>
              <a:t>ha</a:t>
            </a:r>
            <a:r>
              <a:rPr b="1" lang="pt-BR" sz="2000">
                <a:solidFill>
                  <a:srgbClr val="FF0000"/>
                </a:solidFill>
              </a:rPr>
              <a:t>)</a:t>
            </a:r>
            <a:r>
              <a:rPr b="1" lang="pt-BR" sz="2000"/>
              <a:t>+</a:t>
            </a:r>
          </a:p>
        </p:txBody>
      </p:sp>
      <p:sp>
        <p:nvSpPr>
          <p:cNvPr id="793" name="Shape 793"/>
          <p:cNvSpPr/>
          <p:nvPr/>
        </p:nvSpPr>
        <p:spPr>
          <a:xfrm>
            <a:off x="2898360" y="20323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/>
        </p:nvSpPr>
        <p:spPr>
          <a:xfrm>
            <a:off x="4151825" y="2032375"/>
            <a:ext cx="483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ha				haha			hahaha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800" name="Shape 8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Shape 801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grupo </a:t>
            </a:r>
            <a:r>
              <a:rPr b="1" lang="pt-BR" sz="2400">
                <a:solidFill>
                  <a:srgbClr val="000000"/>
                </a:solidFill>
              </a:rPr>
              <a:t>( )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239187" y="20728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rgbClr val="FF0000"/>
                </a:solidFill>
              </a:rPr>
              <a:t>(</a:t>
            </a:r>
            <a:r>
              <a:rPr lang="pt-BR" sz="2000"/>
              <a:t>ha</a:t>
            </a:r>
            <a:r>
              <a:rPr b="1" lang="pt-BR" sz="2000">
                <a:solidFill>
                  <a:srgbClr val="FF0000"/>
                </a:solidFill>
              </a:rPr>
              <a:t>)</a:t>
            </a:r>
            <a:r>
              <a:rPr b="1" lang="pt-BR" sz="2000"/>
              <a:t>+</a:t>
            </a:r>
          </a:p>
        </p:txBody>
      </p:sp>
      <p:sp>
        <p:nvSpPr>
          <p:cNvPr id="803" name="Shape 803"/>
          <p:cNvSpPr/>
          <p:nvPr/>
        </p:nvSpPr>
        <p:spPr>
          <a:xfrm>
            <a:off x="2898360" y="20323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 txBox="1"/>
          <p:nvPr/>
        </p:nvSpPr>
        <p:spPr>
          <a:xfrm>
            <a:off x="4151825" y="2032375"/>
            <a:ext cx="483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ha				haha			hahaha</a:t>
            </a:r>
          </a:p>
        </p:txBody>
      </p:sp>
      <p:sp>
        <p:nvSpPr>
          <p:cNvPr id="805" name="Shape 805"/>
          <p:cNvSpPr txBox="1"/>
          <p:nvPr/>
        </p:nvSpPr>
        <p:spPr>
          <a:xfrm>
            <a:off x="239199" y="2758675"/>
            <a:ext cx="2125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boa-</a:t>
            </a:r>
            <a:r>
              <a:rPr b="1" lang="pt-BR" sz="2000">
                <a:solidFill>
                  <a:srgbClr val="FF0000"/>
                </a:solidFill>
              </a:rPr>
              <a:t>(</a:t>
            </a:r>
            <a:r>
              <a:rPr lang="pt-BR" sz="2000"/>
              <a:t>tarde</a:t>
            </a:r>
            <a:r>
              <a:rPr b="1" lang="pt-BR" sz="2000"/>
              <a:t>|</a:t>
            </a:r>
            <a:r>
              <a:rPr lang="pt-BR" sz="2000"/>
              <a:t>noite</a:t>
            </a:r>
            <a:r>
              <a:rPr b="1" lang="pt-BR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06" name="Shape 806"/>
          <p:cNvSpPr/>
          <p:nvPr/>
        </p:nvSpPr>
        <p:spPr>
          <a:xfrm>
            <a:off x="2898360" y="27181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 txBox="1"/>
          <p:nvPr/>
        </p:nvSpPr>
        <p:spPr>
          <a:xfrm>
            <a:off x="4151625" y="2736150"/>
            <a:ext cx="483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2000"/>
              <a:t>boa-tarde		boa-noite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813" name="Shape 8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 grupo </a:t>
            </a:r>
            <a:r>
              <a:rPr b="1" lang="pt-BR" sz="2400">
                <a:solidFill>
                  <a:srgbClr val="000000"/>
                </a:solidFill>
              </a:rPr>
              <a:t>( )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239187" y="2072875"/>
            <a:ext cx="1687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rgbClr val="FF0000"/>
                </a:solidFill>
              </a:rPr>
              <a:t>(</a:t>
            </a:r>
            <a:r>
              <a:rPr lang="pt-BR" sz="2000"/>
              <a:t>ha</a:t>
            </a:r>
            <a:r>
              <a:rPr b="1" lang="pt-BR" sz="2000">
                <a:solidFill>
                  <a:srgbClr val="FF0000"/>
                </a:solidFill>
              </a:rPr>
              <a:t>)</a:t>
            </a:r>
            <a:r>
              <a:rPr b="1" lang="pt-BR" sz="2000"/>
              <a:t>+</a:t>
            </a:r>
          </a:p>
        </p:txBody>
      </p:sp>
      <p:sp>
        <p:nvSpPr>
          <p:cNvPr id="816" name="Shape 816"/>
          <p:cNvSpPr/>
          <p:nvPr/>
        </p:nvSpPr>
        <p:spPr>
          <a:xfrm>
            <a:off x="2898360" y="20323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 txBox="1"/>
          <p:nvPr/>
        </p:nvSpPr>
        <p:spPr>
          <a:xfrm>
            <a:off x="4151825" y="2032375"/>
            <a:ext cx="483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ha				haha			hahaha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239199" y="2758675"/>
            <a:ext cx="21258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boa-</a:t>
            </a:r>
            <a:r>
              <a:rPr b="1" lang="pt-BR" sz="2000">
                <a:solidFill>
                  <a:srgbClr val="FF0000"/>
                </a:solidFill>
              </a:rPr>
              <a:t>(</a:t>
            </a:r>
            <a:r>
              <a:rPr lang="pt-BR" sz="2000"/>
              <a:t>tarde</a:t>
            </a:r>
            <a:r>
              <a:rPr b="1" lang="pt-BR" sz="2000"/>
              <a:t>|</a:t>
            </a:r>
            <a:r>
              <a:rPr lang="pt-BR" sz="2000"/>
              <a:t>noite</a:t>
            </a:r>
            <a:r>
              <a:rPr b="1" lang="pt-BR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19" name="Shape 819"/>
          <p:cNvSpPr/>
          <p:nvPr/>
        </p:nvSpPr>
        <p:spPr>
          <a:xfrm>
            <a:off x="2898360" y="27181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 txBox="1"/>
          <p:nvPr/>
        </p:nvSpPr>
        <p:spPr>
          <a:xfrm>
            <a:off x="4151625" y="2736150"/>
            <a:ext cx="483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pt-BR" sz="2000"/>
              <a:t>boa-tarde		boa-noite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239200" y="3444475"/>
            <a:ext cx="26667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>
                <a:solidFill>
                  <a:srgbClr val="FF0000"/>
                </a:solidFill>
              </a:rPr>
              <a:t>(</a:t>
            </a:r>
            <a:r>
              <a:rPr lang="pt-BR" sz="2000"/>
              <a:t>super</a:t>
            </a:r>
            <a:r>
              <a:rPr b="1" lang="pt-BR" sz="2000"/>
              <a:t>|</a:t>
            </a:r>
            <a:r>
              <a:rPr lang="pt-BR" sz="2000"/>
              <a:t>hiper</a:t>
            </a:r>
            <a:r>
              <a:rPr b="1" lang="pt-BR" sz="2000">
                <a:solidFill>
                  <a:srgbClr val="FF0000"/>
                </a:solidFill>
              </a:rPr>
              <a:t>)</a:t>
            </a:r>
            <a:r>
              <a:rPr lang="pt-BR" sz="2000"/>
              <a:t>mercado</a:t>
            </a:r>
          </a:p>
        </p:txBody>
      </p:sp>
      <p:sp>
        <p:nvSpPr>
          <p:cNvPr id="822" name="Shape 822"/>
          <p:cNvSpPr/>
          <p:nvPr/>
        </p:nvSpPr>
        <p:spPr>
          <a:xfrm>
            <a:off x="2898360" y="34039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3" name="Shape 823"/>
          <p:cNvSpPr txBox="1"/>
          <p:nvPr/>
        </p:nvSpPr>
        <p:spPr>
          <a:xfrm>
            <a:off x="4151625" y="3421950"/>
            <a:ext cx="483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supermercado	hipermercado	mercado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829" name="Shape 8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Os retrovisores </a:t>
            </a:r>
            <a:r>
              <a:rPr b="1" lang="pt-BR" sz="2400">
                <a:solidFill>
                  <a:srgbClr val="000000"/>
                </a:solidFill>
              </a:rPr>
              <a:t>\1</a:t>
            </a:r>
            <a:r>
              <a:rPr lang="pt-BR" sz="2400"/>
              <a:t> , </a:t>
            </a:r>
            <a:r>
              <a:rPr b="1" lang="pt-BR" sz="2400">
                <a:solidFill>
                  <a:srgbClr val="000000"/>
                </a:solidFill>
              </a:rPr>
              <a:t>\2</a:t>
            </a:r>
            <a:r>
              <a:rPr lang="pt-BR" sz="2400"/>
              <a:t>, </a:t>
            </a:r>
            <a:r>
              <a:rPr lang="pt-BR" sz="2400"/>
              <a:t>...</a:t>
            </a:r>
            <a:r>
              <a:rPr lang="pt-BR" sz="2400"/>
              <a:t>  , </a:t>
            </a:r>
            <a:r>
              <a:rPr b="1" lang="pt-BR" sz="2400">
                <a:solidFill>
                  <a:srgbClr val="000000"/>
                </a:solidFill>
              </a:rPr>
              <a:t>\9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836" name="Shape 8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Os retrovisores </a:t>
            </a:r>
            <a:r>
              <a:rPr b="1" lang="pt-BR" sz="2400">
                <a:solidFill>
                  <a:srgbClr val="000000"/>
                </a:solidFill>
              </a:rPr>
              <a:t>\1</a:t>
            </a:r>
            <a:r>
              <a:rPr lang="pt-BR" sz="2400"/>
              <a:t> , </a:t>
            </a:r>
            <a:r>
              <a:rPr b="1" lang="pt-BR" sz="2400">
                <a:solidFill>
                  <a:srgbClr val="000000"/>
                </a:solidFill>
              </a:rPr>
              <a:t>\2</a:t>
            </a:r>
            <a:r>
              <a:rPr lang="pt-BR" sz="2400"/>
              <a:t>, ...  , </a:t>
            </a:r>
            <a:r>
              <a:rPr b="1" lang="pt-BR" sz="2400">
                <a:solidFill>
                  <a:srgbClr val="000000"/>
                </a:solidFill>
              </a:rPr>
              <a:t>\9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372653" y="2037175"/>
            <a:ext cx="2112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(</a:t>
            </a:r>
            <a:r>
              <a:rPr lang="pt-BR" sz="2000"/>
              <a:t>quero</a:t>
            </a:r>
            <a:r>
              <a:rPr b="1" lang="pt-BR" sz="2000"/>
              <a:t>)</a:t>
            </a:r>
            <a:r>
              <a:rPr lang="pt-BR" sz="2000"/>
              <a:t>-</a:t>
            </a:r>
            <a:r>
              <a:rPr b="1" lang="pt-BR" sz="2000">
                <a:solidFill>
                  <a:srgbClr val="FF0000"/>
                </a:solidFill>
              </a:rPr>
              <a:t>\1</a:t>
            </a:r>
          </a:p>
        </p:txBody>
      </p:sp>
      <p:sp>
        <p:nvSpPr>
          <p:cNvPr id="839" name="Shape 839"/>
          <p:cNvSpPr/>
          <p:nvPr/>
        </p:nvSpPr>
        <p:spPr>
          <a:xfrm>
            <a:off x="3355560" y="1996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 txBox="1"/>
          <p:nvPr/>
        </p:nvSpPr>
        <p:spPr>
          <a:xfrm>
            <a:off x="4493300" y="2072875"/>
            <a:ext cx="48114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quero-quero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846" name="Shape 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Os retrovisores </a:t>
            </a:r>
            <a:r>
              <a:rPr b="1" lang="pt-BR" sz="2400">
                <a:solidFill>
                  <a:srgbClr val="000000"/>
                </a:solidFill>
              </a:rPr>
              <a:t>\1</a:t>
            </a:r>
            <a:r>
              <a:rPr lang="pt-BR" sz="2400"/>
              <a:t> , </a:t>
            </a:r>
            <a:r>
              <a:rPr b="1" lang="pt-BR" sz="2400">
                <a:solidFill>
                  <a:srgbClr val="000000"/>
                </a:solidFill>
              </a:rPr>
              <a:t>\2</a:t>
            </a:r>
            <a:r>
              <a:rPr lang="pt-BR" sz="2400"/>
              <a:t>, ...  , </a:t>
            </a:r>
            <a:r>
              <a:rPr b="1" lang="pt-BR" sz="2400">
                <a:solidFill>
                  <a:srgbClr val="000000"/>
                </a:solidFill>
              </a:rPr>
              <a:t>\9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372653" y="2037175"/>
            <a:ext cx="2112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(</a:t>
            </a:r>
            <a:r>
              <a:rPr lang="pt-BR" sz="2000"/>
              <a:t>quero</a:t>
            </a:r>
            <a:r>
              <a:rPr b="1" lang="pt-BR" sz="2000"/>
              <a:t>)</a:t>
            </a:r>
            <a:r>
              <a:rPr lang="pt-BR" sz="2000"/>
              <a:t>-</a:t>
            </a:r>
            <a:r>
              <a:rPr b="1" lang="pt-BR" sz="2000">
                <a:solidFill>
                  <a:srgbClr val="FF0000"/>
                </a:solidFill>
              </a:rPr>
              <a:t>\1</a:t>
            </a:r>
          </a:p>
        </p:txBody>
      </p:sp>
      <p:sp>
        <p:nvSpPr>
          <p:cNvPr id="849" name="Shape 849"/>
          <p:cNvSpPr/>
          <p:nvPr/>
        </p:nvSpPr>
        <p:spPr>
          <a:xfrm>
            <a:off x="3355560" y="1996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 txBox="1"/>
          <p:nvPr/>
        </p:nvSpPr>
        <p:spPr>
          <a:xfrm>
            <a:off x="4493300" y="2072875"/>
            <a:ext cx="48114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quero-quero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372650" y="2722975"/>
            <a:ext cx="271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(</a:t>
            </a:r>
            <a:r>
              <a:rPr lang="pt-BR" sz="2000"/>
              <a:t>mega</a:t>
            </a:r>
            <a:r>
              <a:rPr b="1" lang="pt-BR" sz="2000"/>
              <a:t>)(</a:t>
            </a:r>
            <a:r>
              <a:rPr lang="pt-BR" sz="2000"/>
              <a:t>mente</a:t>
            </a:r>
            <a:r>
              <a:rPr b="1" lang="pt-BR" sz="2000"/>
              <a:t>) </a:t>
            </a:r>
            <a:r>
              <a:rPr b="1" lang="pt-BR" sz="2000">
                <a:solidFill>
                  <a:srgbClr val="FF0000"/>
                </a:solidFill>
              </a:rPr>
              <a:t>\1 \2</a:t>
            </a:r>
          </a:p>
        </p:txBody>
      </p:sp>
      <p:sp>
        <p:nvSpPr>
          <p:cNvPr id="852" name="Shape 852"/>
          <p:cNvSpPr/>
          <p:nvPr/>
        </p:nvSpPr>
        <p:spPr>
          <a:xfrm>
            <a:off x="3355560" y="26824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 txBox="1"/>
          <p:nvPr/>
        </p:nvSpPr>
        <p:spPr>
          <a:xfrm>
            <a:off x="4493150" y="2758675"/>
            <a:ext cx="4811399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mega mente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Metacaracteres Outros</a:t>
            </a:r>
          </a:p>
        </p:txBody>
      </p:sp>
      <p:pic>
        <p:nvPicPr>
          <p:cNvPr descr="logo_flisol.png" id="859" name="Shape 8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Shape 860"/>
          <p:cNvSpPr txBox="1"/>
          <p:nvPr>
            <p:ph idx="1" type="body"/>
          </p:nvPr>
        </p:nvSpPr>
        <p:spPr>
          <a:xfrm>
            <a:off x="311700" y="1310850"/>
            <a:ext cx="8520600" cy="325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Os retrovisores </a:t>
            </a:r>
            <a:r>
              <a:rPr b="1" lang="pt-BR" sz="2400">
                <a:solidFill>
                  <a:srgbClr val="000000"/>
                </a:solidFill>
              </a:rPr>
              <a:t>\1</a:t>
            </a:r>
            <a:r>
              <a:rPr lang="pt-BR" sz="2400"/>
              <a:t> , </a:t>
            </a:r>
            <a:r>
              <a:rPr b="1" lang="pt-BR" sz="2400">
                <a:solidFill>
                  <a:srgbClr val="000000"/>
                </a:solidFill>
              </a:rPr>
              <a:t>\2</a:t>
            </a:r>
            <a:r>
              <a:rPr lang="pt-BR" sz="2400"/>
              <a:t>, ...  , </a:t>
            </a:r>
            <a:r>
              <a:rPr b="1" lang="pt-BR" sz="2400">
                <a:solidFill>
                  <a:srgbClr val="000000"/>
                </a:solidFill>
              </a:rPr>
              <a:t>\9</a:t>
            </a:r>
          </a:p>
        </p:txBody>
      </p:sp>
      <p:sp>
        <p:nvSpPr>
          <p:cNvPr id="861" name="Shape 861"/>
          <p:cNvSpPr txBox="1"/>
          <p:nvPr/>
        </p:nvSpPr>
        <p:spPr>
          <a:xfrm>
            <a:off x="372653" y="2037175"/>
            <a:ext cx="2112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(</a:t>
            </a:r>
            <a:r>
              <a:rPr lang="pt-BR" sz="2000"/>
              <a:t>quero</a:t>
            </a:r>
            <a:r>
              <a:rPr b="1" lang="pt-BR" sz="2000"/>
              <a:t>)</a:t>
            </a:r>
            <a:r>
              <a:rPr lang="pt-BR" sz="2000"/>
              <a:t>-</a:t>
            </a:r>
            <a:r>
              <a:rPr b="1" lang="pt-BR" sz="2000">
                <a:solidFill>
                  <a:srgbClr val="FF0000"/>
                </a:solidFill>
              </a:rPr>
              <a:t>\1</a:t>
            </a:r>
          </a:p>
        </p:txBody>
      </p:sp>
      <p:sp>
        <p:nvSpPr>
          <p:cNvPr id="862" name="Shape 862"/>
          <p:cNvSpPr/>
          <p:nvPr/>
        </p:nvSpPr>
        <p:spPr>
          <a:xfrm>
            <a:off x="3355560" y="19966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 txBox="1"/>
          <p:nvPr/>
        </p:nvSpPr>
        <p:spPr>
          <a:xfrm>
            <a:off x="4493300" y="2072875"/>
            <a:ext cx="48114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quero-quero</a:t>
            </a:r>
          </a:p>
        </p:txBody>
      </p:sp>
      <p:sp>
        <p:nvSpPr>
          <p:cNvPr id="864" name="Shape 864"/>
          <p:cNvSpPr txBox="1"/>
          <p:nvPr/>
        </p:nvSpPr>
        <p:spPr>
          <a:xfrm>
            <a:off x="372650" y="2722975"/>
            <a:ext cx="271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(</a:t>
            </a:r>
            <a:r>
              <a:rPr lang="pt-BR" sz="2000"/>
              <a:t>mega</a:t>
            </a:r>
            <a:r>
              <a:rPr b="1" lang="pt-BR" sz="2000"/>
              <a:t>)(</a:t>
            </a:r>
            <a:r>
              <a:rPr lang="pt-BR" sz="2000"/>
              <a:t>mente</a:t>
            </a:r>
            <a:r>
              <a:rPr b="1" lang="pt-BR" sz="2000"/>
              <a:t>) </a:t>
            </a:r>
            <a:r>
              <a:rPr b="1" lang="pt-BR" sz="2000">
                <a:solidFill>
                  <a:srgbClr val="FF0000"/>
                </a:solidFill>
              </a:rPr>
              <a:t>\1 \2</a:t>
            </a:r>
          </a:p>
        </p:txBody>
      </p:sp>
      <p:sp>
        <p:nvSpPr>
          <p:cNvPr id="865" name="Shape 865"/>
          <p:cNvSpPr/>
          <p:nvPr/>
        </p:nvSpPr>
        <p:spPr>
          <a:xfrm>
            <a:off x="3355560" y="26824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6" name="Shape 866"/>
          <p:cNvSpPr txBox="1"/>
          <p:nvPr/>
        </p:nvSpPr>
        <p:spPr>
          <a:xfrm>
            <a:off x="4493150" y="2758675"/>
            <a:ext cx="4811399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mega mente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372650" y="3408775"/>
            <a:ext cx="2713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000"/>
              <a:t>(</a:t>
            </a:r>
            <a:r>
              <a:rPr lang="pt-BR" sz="2000"/>
              <a:t>mega</a:t>
            </a:r>
            <a:r>
              <a:rPr b="1" lang="pt-BR" sz="2000"/>
              <a:t>)(</a:t>
            </a:r>
            <a:r>
              <a:rPr lang="pt-BR" sz="2000"/>
              <a:t>mente</a:t>
            </a:r>
            <a:r>
              <a:rPr b="1" lang="pt-BR" sz="2000"/>
              <a:t>) </a:t>
            </a:r>
            <a:r>
              <a:rPr b="1" lang="pt-BR" sz="2000">
                <a:solidFill>
                  <a:srgbClr val="FF0000"/>
                </a:solidFill>
              </a:rPr>
              <a:t>\2 \1</a:t>
            </a:r>
          </a:p>
        </p:txBody>
      </p:sp>
      <p:sp>
        <p:nvSpPr>
          <p:cNvPr id="868" name="Shape 868"/>
          <p:cNvSpPr/>
          <p:nvPr/>
        </p:nvSpPr>
        <p:spPr>
          <a:xfrm>
            <a:off x="3355560" y="3368275"/>
            <a:ext cx="1137600" cy="5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9" name="Shape 869"/>
          <p:cNvSpPr txBox="1"/>
          <p:nvPr/>
        </p:nvSpPr>
        <p:spPr>
          <a:xfrm>
            <a:off x="4493150" y="3444475"/>
            <a:ext cx="4811399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000"/>
              <a:t>mega 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é</a:t>
            </a:r>
          </a:p>
        </p:txBody>
      </p:sp>
      <p:pic>
        <p:nvPicPr>
          <p:cNvPr descr="logo_flisol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800125" y="3050275"/>
            <a:ext cx="23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Rr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fp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h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ael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341775" y="3050275"/>
            <a:ext cx="33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: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128900" y="22114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“Um método formal de se especificar um texto utilizando padrões.”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Referências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875" name="Shape 8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Shape 876"/>
          <p:cNvSpPr txBox="1"/>
          <p:nvPr>
            <p:ph idx="1" type="body"/>
          </p:nvPr>
        </p:nvSpPr>
        <p:spPr>
          <a:xfrm>
            <a:off x="311700" y="1310850"/>
            <a:ext cx="4977900" cy="248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http://aurelio.net/regex/guia/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5"/>
              </a:rPr>
              <a:t>http://piazinho.com.br/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6"/>
              </a:rPr>
              <a:t>http://unicobit.com.br/programacao/expressoes-regulares-parte-01/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7"/>
              </a:rPr>
              <a:t>https://tableless.com.br/o-basico-sobre-expressoes-regulares/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livro_aurelio.jpg" id="877" name="Shape 8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7774" y="1183437"/>
            <a:ext cx="1939125" cy="27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Onde praticar?</a:t>
            </a: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go_flisol.png" id="883" name="Shape 8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>
            <p:ph idx="1" type="body"/>
          </p:nvPr>
        </p:nvSpPr>
        <p:spPr>
          <a:xfrm>
            <a:off x="311700" y="1310850"/>
            <a:ext cx="4977900" cy="36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4"/>
              </a:rPr>
              <a:t>http://www.regexpal.com/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5"/>
              </a:rPr>
              <a:t>https://regex101.com/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6"/>
              </a:rPr>
              <a:t>http://www.gethifi.com/tools/regex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7"/>
              </a:rPr>
              <a:t>http://piazinho.com.br/ed5/exemplos.html#1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livro_aurelio.jpg" id="885" name="Shape 8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67774" y="1183437"/>
            <a:ext cx="1939125" cy="278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/>
          <p:nvPr>
            <p:ph type="ctrTitle"/>
          </p:nvPr>
        </p:nvSpPr>
        <p:spPr>
          <a:xfrm>
            <a:off x="0" y="1023700"/>
            <a:ext cx="9144000" cy="206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 algn="ctr">
              <a:spcBef>
                <a:spcPts val="0"/>
              </a:spcBef>
              <a:buNone/>
            </a:pPr>
            <a:r>
              <a:rPr lang="pt-BR" sz="9600"/>
              <a:t>$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O que é</a:t>
            </a:r>
          </a:p>
        </p:txBody>
      </p:sp>
      <p:pic>
        <p:nvPicPr>
          <p:cNvPr descr="logo_flisol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8775" y="4131674"/>
            <a:ext cx="1603525" cy="79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1800125" y="3050275"/>
            <a:ext cx="243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Rr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fp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h</a:t>
            </a:r>
            <a:r>
              <a:rPr b="1" lang="pt-BR" sz="2400">
                <a:solidFill>
                  <a:srgbClr val="0A0A0A"/>
                </a:solidFill>
                <a:highlight>
                  <a:srgbClr val="FFFFFF"/>
                </a:highlight>
              </a:rPr>
              <a:t>?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ael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341775" y="3050275"/>
            <a:ext cx="33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][</a:t>
            </a:r>
            <a:r>
              <a:rPr lang="pt-BR" sz="2400"/>
              <a:t>0-9</a:t>
            </a:r>
            <a:r>
              <a:rPr b="1" lang="pt-BR" sz="2400"/>
              <a:t>]</a:t>
            </a:r>
            <a:r>
              <a:rPr lang="pt-BR" sz="2400"/>
              <a:t>:</a:t>
            </a:r>
            <a:r>
              <a:rPr b="1" lang="pt-BR" sz="2400"/>
              <a:t>[</a:t>
            </a:r>
            <a:r>
              <a:rPr lang="pt-BR" sz="2400"/>
              <a:t>0-9</a:t>
            </a:r>
            <a:r>
              <a:rPr b="1" lang="pt-BR" sz="2400"/>
              <a:t>][</a:t>
            </a:r>
            <a:r>
              <a:rPr lang="pt-BR" sz="2400"/>
              <a:t>0-9</a:t>
            </a:r>
            <a:r>
              <a:rPr b="1" lang="pt-BR" sz="2400"/>
              <a:t>]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641650" y="3737350"/>
            <a:ext cx="38607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]{</a:t>
            </a:r>
            <a:r>
              <a:rPr lang="pt-BR" sz="2400"/>
              <a:t>2</a:t>
            </a:r>
            <a:r>
              <a:rPr b="1" lang="pt-BR" sz="2400">
                <a:solidFill>
                  <a:srgbClr val="FF0000"/>
                </a:solidFill>
              </a:rPr>
              <a:t>}</a:t>
            </a:r>
            <a:r>
              <a:rPr lang="pt-BR" sz="2400"/>
              <a:t>/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]{</a:t>
            </a:r>
            <a:r>
              <a:rPr lang="pt-BR" sz="2400"/>
              <a:t>2</a:t>
            </a:r>
            <a:r>
              <a:rPr b="1" lang="pt-BR" sz="2400">
                <a:solidFill>
                  <a:srgbClr val="FF0000"/>
                </a:solidFill>
              </a:rPr>
              <a:t>}</a:t>
            </a:r>
            <a:r>
              <a:rPr lang="pt-BR" sz="2400"/>
              <a:t>/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]{</a:t>
            </a:r>
            <a:r>
              <a:rPr lang="pt-BR" sz="2400"/>
              <a:t>4</a:t>
            </a:r>
            <a:r>
              <a:rPr b="1" lang="pt-BR" sz="24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341775" y="3050275"/>
            <a:ext cx="335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</a:t>
            </a:r>
            <a:r>
              <a:rPr lang="pt-BR" sz="2400"/>
              <a:t>:</a:t>
            </a:r>
            <a:r>
              <a:rPr b="1" lang="pt-BR" sz="2400">
                <a:solidFill>
                  <a:srgbClr val="FF0000"/>
                </a:solidFill>
              </a:rPr>
              <a:t>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][</a:t>
            </a:r>
            <a:r>
              <a:rPr lang="pt-BR" sz="2400"/>
              <a:t>0-9</a:t>
            </a:r>
            <a:r>
              <a:rPr b="1" lang="pt-BR" sz="240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800125" y="3050275"/>
            <a:ext cx="232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Rr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fp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h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?</a:t>
            </a:r>
            <a:r>
              <a:rPr lang="pt-BR" sz="2400">
                <a:solidFill>
                  <a:srgbClr val="0A0A0A"/>
                </a:solidFill>
                <a:highlight>
                  <a:srgbClr val="FFFFFF"/>
                </a:highlight>
              </a:rPr>
              <a:t>ael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128900" y="2211475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2400"/>
              <a:t>“Um método formal de se especificar um texto utilizando padrões.”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