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1"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98" y="4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arketwatch.com/story/401k-lawsuits-are-surging-heres-what-it-means-for-you-2018-05-0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Jules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Carré</a:t>
            </a:r>
            <a:endParaRPr/>
          </a:p>
          <a:p>
            <a:pPr marL="0" lvl="0" indent="0">
              <a:spcBef>
                <a:spcPts val="0"/>
              </a:spcBef>
              <a:spcAft>
                <a:spcPts val="0"/>
              </a:spcAft>
              <a:buNone/>
            </a:pPr>
            <a:r>
              <a:rPr lang="en"/>
              <a:t>We had 560 folders for various tickers. In each folder was an html page from yahoo finance.  From yahoo finance we pulled 35 features to analyze for prediction analysis. </a:t>
            </a:r>
            <a:endParaRPr/>
          </a:p>
          <a:p>
            <a:pPr marL="0" lvl="0" indent="0">
              <a:spcBef>
                <a:spcPts val="0"/>
              </a:spcBef>
              <a:spcAft>
                <a:spcPts val="0"/>
              </a:spcAft>
              <a:buNone/>
            </a:pPr>
            <a:r>
              <a:rPr lang="en"/>
              <a:t>Highlighted in yellow are some of the examples of data cleaning.</a:t>
            </a:r>
            <a:endParaRPr/>
          </a:p>
          <a:p>
            <a:pPr marL="0" lvl="0" indent="0">
              <a:spcBef>
                <a:spcPts val="0"/>
              </a:spcBef>
              <a:spcAft>
                <a:spcPts val="0"/>
              </a:spcAft>
              <a:buNone/>
            </a:pPr>
            <a:r>
              <a:rPr lang="en"/>
              <a:t>We chose to collect data in this format instead of with APIs because 1) Quandl premium subscription required, 2) we didn’t want to overload Yahoo Finance or SEC with data requests.</a:t>
            </a:r>
            <a:endParaRPr/>
          </a:p>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Carré</a:t>
            </a:r>
            <a:endParaRPr/>
          </a:p>
          <a:p>
            <a:pPr marL="0" lvl="0" indent="0" rtl="0">
              <a:spcBef>
                <a:spcPts val="0"/>
              </a:spcBef>
              <a:spcAft>
                <a:spcPts val="0"/>
              </a:spcAft>
              <a:buNone/>
            </a:pPr>
            <a:r>
              <a:rPr lang="en"/>
              <a:t>Date matching and cleaning “B”, “M”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Carré</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a:solidFill>
                  <a:srgbClr val="404040"/>
                </a:solidFill>
                <a:highlight>
                  <a:srgbClr val="FCFCFC"/>
                </a:highlight>
                <a:latin typeface="Lato"/>
                <a:ea typeface="Lato"/>
                <a:cs typeface="Lato"/>
                <a:sym typeface="Lato"/>
              </a:rPr>
              <a:t>Carré</a:t>
            </a:r>
            <a:endParaRPr sz="1200">
              <a:solidFill>
                <a:srgbClr val="404040"/>
              </a:solidFill>
              <a:highlight>
                <a:srgbClr val="FCFCFC"/>
              </a:highlight>
              <a:latin typeface="Lato"/>
              <a:ea typeface="Lato"/>
              <a:cs typeface="Lato"/>
              <a:sym typeface="Lato"/>
            </a:endParaRPr>
          </a:p>
          <a:p>
            <a:pPr marL="0" lvl="0" indent="0" rtl="0">
              <a:spcBef>
                <a:spcPts val="0"/>
              </a:spcBef>
              <a:spcAft>
                <a:spcPts val="0"/>
              </a:spcAft>
              <a:buNone/>
            </a:pPr>
            <a:r>
              <a:rPr lang="en" sz="1200">
                <a:solidFill>
                  <a:srgbClr val="404040"/>
                </a:solidFill>
                <a:highlight>
                  <a:srgbClr val="FCFCFC"/>
                </a:highlight>
                <a:latin typeface="Lato"/>
                <a:ea typeface="Lato"/>
                <a:cs typeface="Lato"/>
                <a:sym typeface="Lato"/>
              </a:rPr>
              <a:t>The F</a:t>
            </a:r>
            <a:r>
              <a:rPr lang="en" sz="900">
                <a:solidFill>
                  <a:srgbClr val="404040"/>
                </a:solidFill>
                <a:highlight>
                  <a:srgbClr val="FCFCFC"/>
                </a:highlight>
                <a:latin typeface="Lato"/>
                <a:ea typeface="Lato"/>
                <a:cs typeface="Lato"/>
                <a:sym typeface="Lato"/>
              </a:rPr>
              <a:t>1</a:t>
            </a:r>
            <a:r>
              <a:rPr lang="en" sz="1200">
                <a:solidFill>
                  <a:srgbClr val="404040"/>
                </a:solidFill>
                <a:highlight>
                  <a:srgbClr val="FCFCFC"/>
                </a:highlight>
                <a:latin typeface="Lato"/>
                <a:ea typeface="Lato"/>
                <a:cs typeface="Lato"/>
                <a:sym typeface="Lato"/>
              </a:rPr>
              <a:t> score is a weighted harmonic mean of precision and recall such that the best score is 1.0 and the worst is 0.0.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a:solidFill>
                  <a:srgbClr val="404040"/>
                </a:solidFill>
                <a:highlight>
                  <a:srgbClr val="FCFCFC"/>
                </a:highlight>
                <a:latin typeface="Lato"/>
                <a:ea typeface="Lato"/>
                <a:cs typeface="Lato"/>
                <a:sym typeface="Lato"/>
              </a:rPr>
              <a:t>Carré</a:t>
            </a:r>
            <a:endParaRPr sz="1200">
              <a:solidFill>
                <a:srgbClr val="404040"/>
              </a:solidFill>
              <a:highlight>
                <a:srgbClr val="FCFCFC"/>
              </a:highlight>
              <a:latin typeface="Lato"/>
              <a:ea typeface="Lato"/>
              <a:cs typeface="Lato"/>
              <a:sym typeface="Lato"/>
            </a:endParaRPr>
          </a:p>
          <a:p>
            <a:pPr marL="0" lvl="0" indent="0" rtl="0">
              <a:spcBef>
                <a:spcPts val="0"/>
              </a:spcBef>
              <a:spcAft>
                <a:spcPts val="0"/>
              </a:spcAft>
              <a:buNone/>
            </a:pPr>
            <a:r>
              <a:rPr lang="en" sz="1200">
                <a:solidFill>
                  <a:srgbClr val="404040"/>
                </a:solidFill>
                <a:highlight>
                  <a:srgbClr val="FCFCFC"/>
                </a:highlight>
                <a:latin typeface="Lato"/>
                <a:ea typeface="Lato"/>
                <a:cs typeface="Lato"/>
                <a:sym typeface="Lato"/>
              </a:rPr>
              <a:t>The F</a:t>
            </a:r>
            <a:r>
              <a:rPr lang="en" sz="900">
                <a:solidFill>
                  <a:srgbClr val="404040"/>
                </a:solidFill>
                <a:highlight>
                  <a:srgbClr val="FCFCFC"/>
                </a:highlight>
                <a:latin typeface="Lato"/>
                <a:ea typeface="Lato"/>
                <a:cs typeface="Lato"/>
                <a:sym typeface="Lato"/>
              </a:rPr>
              <a:t>1</a:t>
            </a:r>
            <a:r>
              <a:rPr lang="en" sz="1200">
                <a:solidFill>
                  <a:srgbClr val="404040"/>
                </a:solidFill>
                <a:highlight>
                  <a:srgbClr val="FCFCFC"/>
                </a:highlight>
                <a:latin typeface="Lato"/>
                <a:ea typeface="Lato"/>
                <a:cs typeface="Lato"/>
                <a:sym typeface="Lato"/>
              </a:rPr>
              <a:t> score is a weighted harmonic mean of precision and recall such that the best score is 1.0 and the worst is 0.0.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Jules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Jules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Carre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Carre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Carre</a:t>
            </a:r>
            <a:endParaRPr/>
          </a:p>
          <a:p>
            <a:pPr marL="0" lvl="0" indent="0" rtl="0">
              <a:spcBef>
                <a:spcPts val="0"/>
              </a:spcBef>
              <a:spcAft>
                <a:spcPts val="0"/>
              </a:spcAft>
              <a:buNone/>
            </a:pPr>
            <a:r>
              <a:rPr lang="en"/>
              <a:t>Goal is to create a fairly accurate model in a vacuum that might be able to withstand othe outside influences such as inflation, conumer sentiment, etc.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Jules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Carré</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Carré</a:t>
            </a:r>
            <a:endParaRPr/>
          </a:p>
          <a:p>
            <a:pPr marL="0" lvl="0" indent="0">
              <a:spcBef>
                <a:spcPts val="0"/>
              </a:spcBef>
              <a:spcAft>
                <a:spcPts val="0"/>
              </a:spcAft>
              <a:buNone/>
            </a:pPr>
            <a:r>
              <a:rPr lang="en"/>
              <a:t>Reference: </a:t>
            </a:r>
            <a:r>
              <a:rPr lang="en" sz="800" u="sng">
                <a:solidFill>
                  <a:srgbClr val="1155CC"/>
                </a:solidFill>
                <a:hlinkClick r:id="rId3"/>
              </a:rPr>
              <a:t>https://www.marketwatch.com/story/401k-lawsuits-are-surging-heres-what-it-means-for-you-2018-05-09</a:t>
            </a:r>
            <a:endParaRPr/>
          </a:p>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Jules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Jules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Jules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Carré</a:t>
            </a:r>
            <a:endParaRPr/>
          </a:p>
          <a:p>
            <a:pPr marL="0" lvl="0" indent="0">
              <a:spcBef>
                <a:spcPts val="0"/>
              </a:spcBef>
              <a:spcAft>
                <a:spcPts val="0"/>
              </a:spcAft>
              <a:buNone/>
            </a:pPr>
            <a:r>
              <a:rPr lang="en"/>
              <a:t>We tried to keep as much data as we could, but ultimately if too many errors were generated the data was not included.  Running the code to create our csv file took around 30 minutes each time we ran.  We did not adjust for weekend/holiday date variations</a:t>
            </a:r>
            <a:endParaRPr/>
          </a:p>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Shape 134"/>
          <p:cNvPicPr preferRelativeResize="0"/>
          <p:nvPr/>
        </p:nvPicPr>
        <p:blipFill>
          <a:blip r:embed="rId3">
            <a:alphaModFix/>
          </a:blip>
          <a:stretch>
            <a:fillRect/>
          </a:stretch>
        </p:blipFill>
        <p:spPr>
          <a:xfrm flipH="1">
            <a:off x="6311400" y="2613550"/>
            <a:ext cx="2595325" cy="2595325"/>
          </a:xfrm>
          <a:prstGeom prst="rect">
            <a:avLst/>
          </a:prstGeom>
          <a:noFill/>
          <a:ln>
            <a:noFill/>
          </a:ln>
        </p:spPr>
      </p:pic>
      <p:sp>
        <p:nvSpPr>
          <p:cNvPr id="135" name="Shape 135"/>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Moose Tornadoes</a:t>
            </a:r>
            <a:endParaRPr/>
          </a:p>
        </p:txBody>
      </p:sp>
      <p:sp>
        <p:nvSpPr>
          <p:cNvPr id="136" name="Shape 136"/>
          <p:cNvSpPr txBox="1">
            <a:spLocks noGrp="1"/>
          </p:cNvSpPr>
          <p:nvPr>
            <p:ph type="subTitle" idx="1"/>
          </p:nvPr>
        </p:nvSpPr>
        <p:spPr>
          <a:xfrm>
            <a:off x="4572000" y="2318700"/>
            <a:ext cx="3470700" cy="5061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pPr>
            <a:r>
              <a:rPr lang="en"/>
              <a:t>by Carre Perkins and Jules Real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Cleaning The Data</a:t>
            </a:r>
            <a:endParaRPr/>
          </a:p>
        </p:txBody>
      </p:sp>
      <p:pic>
        <p:nvPicPr>
          <p:cNvPr id="198" name="Shape 198"/>
          <p:cNvPicPr preferRelativeResize="0"/>
          <p:nvPr/>
        </p:nvPicPr>
        <p:blipFill>
          <a:blip r:embed="rId3">
            <a:alphaModFix/>
          </a:blip>
          <a:stretch>
            <a:fillRect/>
          </a:stretch>
        </p:blipFill>
        <p:spPr>
          <a:xfrm>
            <a:off x="191225" y="1479225"/>
            <a:ext cx="2029401" cy="3530851"/>
          </a:xfrm>
          <a:prstGeom prst="rect">
            <a:avLst/>
          </a:prstGeom>
          <a:noFill/>
          <a:ln>
            <a:noFill/>
          </a:ln>
        </p:spPr>
      </p:pic>
      <p:pic>
        <p:nvPicPr>
          <p:cNvPr id="199" name="Shape 199"/>
          <p:cNvPicPr preferRelativeResize="0"/>
          <p:nvPr/>
        </p:nvPicPr>
        <p:blipFill>
          <a:blip r:embed="rId4">
            <a:alphaModFix/>
          </a:blip>
          <a:stretch>
            <a:fillRect/>
          </a:stretch>
        </p:blipFill>
        <p:spPr>
          <a:xfrm>
            <a:off x="4101075" y="1460250"/>
            <a:ext cx="4989453" cy="3530847"/>
          </a:xfrm>
          <a:prstGeom prst="rect">
            <a:avLst/>
          </a:prstGeom>
          <a:noFill/>
          <a:ln>
            <a:noFill/>
          </a:ln>
        </p:spPr>
      </p:pic>
      <p:pic>
        <p:nvPicPr>
          <p:cNvPr id="200" name="Shape 200"/>
          <p:cNvPicPr preferRelativeResize="0"/>
          <p:nvPr/>
        </p:nvPicPr>
        <p:blipFill>
          <a:blip r:embed="rId5">
            <a:alphaModFix/>
          </a:blip>
          <a:stretch>
            <a:fillRect/>
          </a:stretch>
        </p:blipFill>
        <p:spPr>
          <a:xfrm>
            <a:off x="2297500" y="1479225"/>
            <a:ext cx="1712201"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Cleaning The Data</a:t>
            </a:r>
            <a:endParaRPr/>
          </a:p>
        </p:txBody>
      </p:sp>
      <p:sp>
        <p:nvSpPr>
          <p:cNvPr id="206" name="Shape 206"/>
          <p:cNvSpPr txBox="1">
            <a:spLocks noGrp="1"/>
          </p:cNvSpPr>
          <p:nvPr>
            <p:ph type="body" idx="1"/>
          </p:nvPr>
        </p:nvSpPr>
        <p:spPr>
          <a:xfrm>
            <a:off x="132850" y="1567550"/>
            <a:ext cx="26865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800"/>
              <a:t>Initial roadblocks included gathering, cleaning and combining the data between Yahoo Finance and Quandl.  </a:t>
            </a:r>
            <a:endParaRPr sz="1800"/>
          </a:p>
        </p:txBody>
      </p:sp>
      <p:pic>
        <p:nvPicPr>
          <p:cNvPr id="207" name="Shape 207"/>
          <p:cNvPicPr preferRelativeResize="0"/>
          <p:nvPr/>
        </p:nvPicPr>
        <p:blipFill>
          <a:blip r:embed="rId3">
            <a:alphaModFix/>
          </a:blip>
          <a:stretch>
            <a:fillRect/>
          </a:stretch>
        </p:blipFill>
        <p:spPr>
          <a:xfrm>
            <a:off x="3588600" y="1033200"/>
            <a:ext cx="5316240"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We Did It	</a:t>
            </a:r>
            <a:endParaRPr/>
          </a:p>
        </p:txBody>
      </p:sp>
      <p:sp>
        <p:nvSpPr>
          <p:cNvPr id="213" name="Shape 213"/>
          <p:cNvSpPr txBox="1">
            <a:spLocks noGrp="1"/>
          </p:cNvSpPr>
          <p:nvPr>
            <p:ph type="body" idx="1"/>
          </p:nvPr>
        </p:nvSpPr>
        <p:spPr>
          <a:xfrm>
            <a:off x="1297500" y="1567550"/>
            <a:ext cx="26310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800">
                <a:solidFill>
                  <a:srgbClr val="FFFFFF"/>
                </a:solidFill>
              </a:rPr>
              <a:t>We began by creating a variable that would hold the path to our data, then creating a function to gather key stats. We then created  a pandas dataframe to hold this.</a:t>
            </a:r>
            <a:endParaRPr sz="1800">
              <a:solidFill>
                <a:srgbClr val="FFFFFF"/>
              </a:solidFill>
            </a:endParaRPr>
          </a:p>
        </p:txBody>
      </p:sp>
      <p:pic>
        <p:nvPicPr>
          <p:cNvPr id="214" name="Shape 214"/>
          <p:cNvPicPr preferRelativeResize="0"/>
          <p:nvPr/>
        </p:nvPicPr>
        <p:blipFill>
          <a:blip r:embed="rId3">
            <a:alphaModFix/>
          </a:blip>
          <a:stretch>
            <a:fillRect/>
          </a:stretch>
        </p:blipFill>
        <p:spPr>
          <a:xfrm>
            <a:off x="4315313" y="851688"/>
            <a:ext cx="4524375" cy="412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How We Did It	</a:t>
            </a:r>
            <a:endParaRPr/>
          </a:p>
        </p:txBody>
      </p:sp>
      <p:sp>
        <p:nvSpPr>
          <p:cNvPr id="220" name="Shape 220"/>
          <p:cNvSpPr txBox="1">
            <a:spLocks noGrp="1"/>
          </p:cNvSpPr>
          <p:nvPr>
            <p:ph type="body" idx="1"/>
          </p:nvPr>
        </p:nvSpPr>
        <p:spPr>
          <a:xfrm>
            <a:off x="1297500" y="1567550"/>
            <a:ext cx="2631000" cy="2911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800">
                <a:solidFill>
                  <a:srgbClr val="FFFFFF"/>
                </a:solidFill>
              </a:rPr>
              <a:t>We then looped through the stocks, gathering information and storing it. Afterwards, we appended it into a dataframe and then to a new CSV file, which was used to create graphs in Tableau.</a:t>
            </a:r>
            <a:endParaRPr sz="1800">
              <a:solidFill>
                <a:srgbClr val="FFFFFF"/>
              </a:solidFill>
            </a:endParaRPr>
          </a:p>
        </p:txBody>
      </p:sp>
      <p:pic>
        <p:nvPicPr>
          <p:cNvPr id="221" name="Shape 221"/>
          <p:cNvPicPr preferRelativeResize="0"/>
          <p:nvPr/>
        </p:nvPicPr>
        <p:blipFill>
          <a:blip r:embed="rId3">
            <a:alphaModFix/>
          </a:blip>
          <a:stretch>
            <a:fillRect/>
          </a:stretch>
        </p:blipFill>
        <p:spPr>
          <a:xfrm>
            <a:off x="4080900" y="1460250"/>
            <a:ext cx="4544573"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Machine Learning - Model, Fit, Predict</a:t>
            </a:r>
            <a:endParaRPr/>
          </a:p>
        </p:txBody>
      </p:sp>
      <p:sp>
        <p:nvSpPr>
          <p:cNvPr id="227" name="Shape 227"/>
          <p:cNvSpPr txBox="1">
            <a:spLocks noGrp="1"/>
          </p:cNvSpPr>
          <p:nvPr>
            <p:ph type="title"/>
          </p:nvPr>
        </p:nvSpPr>
        <p:spPr>
          <a:xfrm>
            <a:off x="187750" y="1657650"/>
            <a:ext cx="7038900" cy="1956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SVC from SVM</a:t>
            </a:r>
            <a:endParaRPr/>
          </a:p>
          <a:p>
            <a:pPr marL="0" lvl="0" indent="0">
              <a:spcBef>
                <a:spcPts val="0"/>
              </a:spcBef>
              <a:spcAft>
                <a:spcPts val="0"/>
              </a:spcAft>
              <a:buNone/>
            </a:pPr>
            <a:endParaRPr/>
          </a:p>
          <a:p>
            <a:pPr marL="0" lvl="0" indent="0">
              <a:spcBef>
                <a:spcPts val="0"/>
              </a:spcBef>
              <a:spcAft>
                <a:spcPts val="0"/>
              </a:spcAft>
              <a:buNone/>
            </a:pPr>
            <a:r>
              <a:rPr lang="en"/>
              <a:t>35 features</a:t>
            </a:r>
            <a:endParaRPr/>
          </a:p>
          <a:p>
            <a:pPr marL="0" lvl="0" indent="0">
              <a:spcBef>
                <a:spcPts val="0"/>
              </a:spcBef>
              <a:spcAft>
                <a:spcPts val="0"/>
              </a:spcAft>
              <a:buNone/>
            </a:pPr>
            <a:endParaRPr/>
          </a:p>
          <a:p>
            <a:pPr marL="0" lvl="0" indent="0">
              <a:spcBef>
                <a:spcPts val="0"/>
              </a:spcBef>
              <a:spcAft>
                <a:spcPts val="0"/>
              </a:spcAft>
              <a:buNone/>
            </a:pPr>
            <a:r>
              <a:rPr lang="en"/>
              <a:t>Scaled our data so all “y”s were between 0-1</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Machine Learning - Model, Fit, Predict</a:t>
            </a:r>
            <a:endParaRPr/>
          </a:p>
        </p:txBody>
      </p:sp>
      <p:sp>
        <p:nvSpPr>
          <p:cNvPr id="233" name="Shape 233"/>
          <p:cNvSpPr txBox="1">
            <a:spLocks noGrp="1"/>
          </p:cNvSpPr>
          <p:nvPr>
            <p:ph type="title"/>
          </p:nvPr>
        </p:nvSpPr>
        <p:spPr>
          <a:xfrm>
            <a:off x="187750" y="16576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Classification Report:</a:t>
            </a:r>
            <a:endParaRPr/>
          </a:p>
          <a:p>
            <a:pPr marL="0" lvl="0" indent="0" rtl="0">
              <a:spcBef>
                <a:spcPts val="0"/>
              </a:spcBef>
              <a:spcAft>
                <a:spcPts val="0"/>
              </a:spcAft>
              <a:buNone/>
            </a:pPr>
            <a:endParaRPr/>
          </a:p>
        </p:txBody>
      </p:sp>
      <p:pic>
        <p:nvPicPr>
          <p:cNvPr id="234" name="Shape 234"/>
          <p:cNvPicPr preferRelativeResize="0"/>
          <p:nvPr/>
        </p:nvPicPr>
        <p:blipFill>
          <a:blip r:embed="rId3">
            <a:alphaModFix/>
          </a:blip>
          <a:stretch>
            <a:fillRect/>
          </a:stretch>
        </p:blipFill>
        <p:spPr>
          <a:xfrm>
            <a:off x="342200" y="2392000"/>
            <a:ext cx="8265774" cy="226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Machine Learning - Model, Fit, Predict</a:t>
            </a:r>
            <a:endParaRPr/>
          </a:p>
        </p:txBody>
      </p:sp>
      <p:sp>
        <p:nvSpPr>
          <p:cNvPr id="240" name="Shape 240"/>
          <p:cNvSpPr txBox="1">
            <a:spLocks noGrp="1"/>
          </p:cNvSpPr>
          <p:nvPr>
            <p:ph type="title"/>
          </p:nvPr>
        </p:nvSpPr>
        <p:spPr>
          <a:xfrm>
            <a:off x="197225" y="1458375"/>
            <a:ext cx="8704200" cy="13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Predict? </a:t>
            </a:r>
            <a:r>
              <a:rPr lang="en" sz="2200"/>
              <a:t>We need to do some feature engineering along with additional model training to improve our score. We turned to Tableau to help identify trends and key features we could focus on. </a:t>
            </a:r>
            <a:endParaRPr sz="2200"/>
          </a:p>
          <a:p>
            <a:pPr marL="0" lvl="0" indent="0" rtl="0">
              <a:spcBef>
                <a:spcPts val="0"/>
              </a:spcBef>
              <a:spcAft>
                <a:spcPts val="0"/>
              </a:spcAft>
              <a:buNone/>
            </a:pPr>
            <a:endParaRPr/>
          </a:p>
        </p:txBody>
      </p:sp>
      <p:pic>
        <p:nvPicPr>
          <p:cNvPr id="241" name="Shape 241"/>
          <p:cNvPicPr preferRelativeResize="0"/>
          <p:nvPr/>
        </p:nvPicPr>
        <p:blipFill>
          <a:blip r:embed="rId3">
            <a:alphaModFix/>
          </a:blip>
          <a:stretch>
            <a:fillRect/>
          </a:stretch>
        </p:blipFill>
        <p:spPr>
          <a:xfrm>
            <a:off x="1404538" y="3215725"/>
            <a:ext cx="6334925" cy="173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Utilizing The Data</a:t>
            </a:r>
            <a:endParaRPr/>
          </a:p>
        </p:txBody>
      </p:sp>
      <p:sp>
        <p:nvSpPr>
          <p:cNvPr id="247" name="Shape 247"/>
          <p:cNvSpPr txBox="1">
            <a:spLocks noGrp="1"/>
          </p:cNvSpPr>
          <p:nvPr>
            <p:ph type="body" idx="1"/>
          </p:nvPr>
        </p:nvSpPr>
        <p:spPr>
          <a:xfrm>
            <a:off x="246725" y="1567550"/>
            <a:ext cx="24903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800"/>
              <a:t>The data was then uploaded to Tableau and used to create graphs. We used these graph to analyze which features we should focus on to fine tune machine learning.</a:t>
            </a:r>
            <a:endParaRPr sz="1800"/>
          </a:p>
        </p:txBody>
      </p:sp>
      <p:pic>
        <p:nvPicPr>
          <p:cNvPr id="248" name="Shape 248"/>
          <p:cNvPicPr preferRelativeResize="0"/>
          <p:nvPr/>
        </p:nvPicPr>
        <p:blipFill>
          <a:blip r:embed="rId3">
            <a:alphaModFix/>
          </a:blip>
          <a:stretch>
            <a:fillRect/>
          </a:stretch>
        </p:blipFill>
        <p:spPr>
          <a:xfrm>
            <a:off x="2865700" y="1802375"/>
            <a:ext cx="6102300" cy="1866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Analyzing the Training Data</a:t>
            </a:r>
            <a:endParaRPr/>
          </a:p>
        </p:txBody>
      </p:sp>
      <p:sp>
        <p:nvSpPr>
          <p:cNvPr id="261" name="Shape 261"/>
          <p:cNvSpPr txBox="1">
            <a:spLocks noGrp="1"/>
          </p:cNvSpPr>
          <p:nvPr>
            <p:ph type="body" idx="1"/>
          </p:nvPr>
        </p:nvSpPr>
        <p:spPr>
          <a:xfrm>
            <a:off x="1297500" y="1191500"/>
            <a:ext cx="2949300" cy="328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The vast majority of stock prices over the years has remained below 500 US$. This is in line with what we have seen from other graphs and visualizations. To invest in a decent company, you should have minimum 500$ to start.</a:t>
            </a:r>
            <a:endParaRPr sz="1800">
              <a:solidFill>
                <a:srgbClr val="FFFFFF"/>
              </a:solidFill>
            </a:endParaRPr>
          </a:p>
          <a:p>
            <a:pPr marL="0" lvl="0" indent="0" rtl="0">
              <a:spcBef>
                <a:spcPts val="0"/>
              </a:spcBef>
              <a:spcAft>
                <a:spcPts val="1600"/>
              </a:spcAft>
              <a:buNone/>
            </a:pPr>
            <a:endParaRPr sz="1800">
              <a:solidFill>
                <a:srgbClr val="FFFFFF"/>
              </a:solidFill>
            </a:endParaRPr>
          </a:p>
        </p:txBody>
      </p:sp>
      <p:pic>
        <p:nvPicPr>
          <p:cNvPr id="262" name="Shape 262"/>
          <p:cNvPicPr preferRelativeResize="0"/>
          <p:nvPr/>
        </p:nvPicPr>
        <p:blipFill>
          <a:blip r:embed="rId3">
            <a:alphaModFix/>
          </a:blip>
          <a:stretch>
            <a:fillRect/>
          </a:stretch>
        </p:blipFill>
        <p:spPr>
          <a:xfrm>
            <a:off x="4572000" y="1191500"/>
            <a:ext cx="3559675" cy="3380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Analyzing the Training Data</a:t>
            </a:r>
            <a:endParaRPr/>
          </a:p>
          <a:p>
            <a:pPr marL="0" lvl="0" indent="0" rtl="0">
              <a:spcBef>
                <a:spcPts val="0"/>
              </a:spcBef>
              <a:spcAft>
                <a:spcPts val="0"/>
              </a:spcAft>
              <a:buNone/>
            </a:pPr>
            <a:endParaRPr/>
          </a:p>
        </p:txBody>
      </p:sp>
      <p:sp>
        <p:nvSpPr>
          <p:cNvPr id="268" name="Shape 268"/>
          <p:cNvSpPr txBox="1">
            <a:spLocks noGrp="1"/>
          </p:cNvSpPr>
          <p:nvPr>
            <p:ph type="body" idx="1"/>
          </p:nvPr>
        </p:nvSpPr>
        <p:spPr>
          <a:xfrm>
            <a:off x="1297500" y="1061725"/>
            <a:ext cx="2088300" cy="3417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The outlier Google was removed from the dataset. Random stocks were selected to show in a lollipop format the price of each.</a:t>
            </a:r>
            <a:endParaRPr sz="1800">
              <a:solidFill>
                <a:srgbClr val="FFFFFF"/>
              </a:solidFill>
            </a:endParaRPr>
          </a:p>
          <a:p>
            <a:pPr marL="0" lvl="0" indent="0" rtl="0">
              <a:spcBef>
                <a:spcPts val="0"/>
              </a:spcBef>
              <a:spcAft>
                <a:spcPts val="1600"/>
              </a:spcAft>
              <a:buNone/>
            </a:pPr>
            <a:endParaRPr sz="1800">
              <a:solidFill>
                <a:srgbClr val="FFFFFF"/>
              </a:solidFill>
            </a:endParaRPr>
          </a:p>
        </p:txBody>
      </p:sp>
      <p:pic>
        <p:nvPicPr>
          <p:cNvPr id="269" name="Shape 269"/>
          <p:cNvPicPr preferRelativeResize="0"/>
          <p:nvPr/>
        </p:nvPicPr>
        <p:blipFill>
          <a:blip r:embed="rId3">
            <a:alphaModFix/>
          </a:blip>
          <a:stretch>
            <a:fillRect/>
          </a:stretch>
        </p:blipFill>
        <p:spPr>
          <a:xfrm>
            <a:off x="3635413" y="1127675"/>
            <a:ext cx="5304161" cy="3417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“Moose Tornadoes”?</a:t>
            </a:r>
            <a:endParaRPr/>
          </a:p>
        </p:txBody>
      </p:sp>
      <p:sp>
        <p:nvSpPr>
          <p:cNvPr id="142" name="Shape 142"/>
          <p:cNvSpPr txBox="1">
            <a:spLocks noGrp="1"/>
          </p:cNvSpPr>
          <p:nvPr>
            <p:ph type="body" idx="1"/>
          </p:nvPr>
        </p:nvSpPr>
        <p:spPr>
          <a:xfrm>
            <a:off x="3503725" y="1567550"/>
            <a:ext cx="48327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It was the least offensive random name generated through a random name generator.</a:t>
            </a:r>
            <a:endParaRPr sz="1800">
              <a:solidFill>
                <a:srgbClr val="FFFFFF"/>
              </a:solidFill>
            </a:endParaRPr>
          </a:p>
        </p:txBody>
      </p:sp>
      <p:pic>
        <p:nvPicPr>
          <p:cNvPr id="143" name="Shape 143"/>
          <p:cNvPicPr preferRelativeResize="0"/>
          <p:nvPr/>
        </p:nvPicPr>
        <p:blipFill>
          <a:blip r:embed="rId3">
            <a:alphaModFix/>
          </a:blip>
          <a:stretch>
            <a:fillRect/>
          </a:stretch>
        </p:blipFill>
        <p:spPr>
          <a:xfrm>
            <a:off x="336525" y="1567550"/>
            <a:ext cx="2911200" cy="291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Analyzing the Training Data</a:t>
            </a:r>
            <a:endParaRPr/>
          </a:p>
          <a:p>
            <a:pPr marL="0" lvl="0" indent="0" rtl="0">
              <a:spcBef>
                <a:spcPts val="0"/>
              </a:spcBef>
              <a:spcAft>
                <a:spcPts val="0"/>
              </a:spcAft>
              <a:buNone/>
            </a:pPr>
            <a:endParaRPr/>
          </a:p>
        </p:txBody>
      </p:sp>
      <p:sp>
        <p:nvSpPr>
          <p:cNvPr id="275" name="Shape 275"/>
          <p:cNvSpPr txBox="1">
            <a:spLocks noGrp="1"/>
          </p:cNvSpPr>
          <p:nvPr>
            <p:ph type="body" idx="1"/>
          </p:nvPr>
        </p:nvSpPr>
        <p:spPr>
          <a:xfrm>
            <a:off x="130225" y="1507750"/>
            <a:ext cx="2088300" cy="9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FFFFFF"/>
                </a:solidFill>
              </a:rPr>
              <a:t>Select stock variance  over time</a:t>
            </a:r>
            <a:endParaRPr sz="1800">
              <a:solidFill>
                <a:srgbClr val="FFFFFF"/>
              </a:solidFill>
            </a:endParaRPr>
          </a:p>
          <a:p>
            <a:pPr marL="0" lvl="0" indent="0" rtl="0">
              <a:spcBef>
                <a:spcPts val="1600"/>
              </a:spcBef>
              <a:spcAft>
                <a:spcPts val="1600"/>
              </a:spcAft>
              <a:buNone/>
            </a:pPr>
            <a:endParaRPr sz="1800">
              <a:solidFill>
                <a:srgbClr val="FFFFFF"/>
              </a:solidFill>
            </a:endParaRPr>
          </a:p>
        </p:txBody>
      </p:sp>
      <p:pic>
        <p:nvPicPr>
          <p:cNvPr id="276" name="Shape 276"/>
          <p:cNvPicPr preferRelativeResize="0"/>
          <p:nvPr/>
        </p:nvPicPr>
        <p:blipFill>
          <a:blip r:embed="rId3">
            <a:alphaModFix/>
          </a:blip>
          <a:stretch>
            <a:fillRect/>
          </a:stretch>
        </p:blipFill>
        <p:spPr>
          <a:xfrm>
            <a:off x="2218525" y="1082525"/>
            <a:ext cx="6823803" cy="372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Narrowing down the features</a:t>
            </a:r>
            <a:endParaRPr/>
          </a:p>
        </p:txBody>
      </p:sp>
      <p:sp>
        <p:nvSpPr>
          <p:cNvPr id="282" name="Shape 282"/>
          <p:cNvSpPr txBox="1">
            <a:spLocks noGrp="1"/>
          </p:cNvSpPr>
          <p:nvPr>
            <p:ph type="body" idx="1"/>
          </p:nvPr>
        </p:nvSpPr>
        <p:spPr>
          <a:xfrm>
            <a:off x="120750" y="1460250"/>
            <a:ext cx="2697600" cy="3417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800">
                <a:solidFill>
                  <a:srgbClr val="FFFFFF"/>
                </a:solidFill>
              </a:rPr>
              <a:t>We decided that the Gross Profit, EBITDA, and Total Cash would be the features we would focus on after initial machine learning model fitting. </a:t>
            </a:r>
            <a:endParaRPr sz="1800">
              <a:solidFill>
                <a:srgbClr val="FFFFFF"/>
              </a:solidFill>
            </a:endParaRPr>
          </a:p>
        </p:txBody>
      </p:sp>
      <p:pic>
        <p:nvPicPr>
          <p:cNvPr id="283" name="Shape 283"/>
          <p:cNvPicPr preferRelativeResize="0"/>
          <p:nvPr/>
        </p:nvPicPr>
        <p:blipFill>
          <a:blip r:embed="rId3">
            <a:alphaModFix/>
          </a:blip>
          <a:stretch>
            <a:fillRect/>
          </a:stretch>
        </p:blipFill>
        <p:spPr>
          <a:xfrm>
            <a:off x="2684125" y="1251475"/>
            <a:ext cx="6421025" cy="34173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In Conclusion and </a:t>
            </a:r>
            <a:r>
              <a:rPr lang="en" dirty="0"/>
              <a:t>Next Steps</a:t>
            </a:r>
            <a:endParaRPr dirty="0"/>
          </a:p>
        </p:txBody>
      </p:sp>
      <p:sp>
        <p:nvSpPr>
          <p:cNvPr id="289" name="Shape 289"/>
          <p:cNvSpPr txBox="1">
            <a:spLocks noGrp="1"/>
          </p:cNvSpPr>
          <p:nvPr>
            <p:ph type="body" idx="1"/>
          </p:nvPr>
        </p:nvSpPr>
        <p:spPr>
          <a:xfrm>
            <a:off x="120750" y="1460250"/>
            <a:ext cx="8723700" cy="3417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solidFill>
                  <a:srgbClr val="FFFFFF"/>
                </a:solidFill>
              </a:rPr>
              <a:t>Our model needs further training before it can be trusted to provide accurate predictions.  We attempted various kernels (eg rbf) and  other models (classification tree and random forest). </a:t>
            </a:r>
            <a:endParaRPr sz="1800" dirty="0">
              <a:solidFill>
                <a:srgbClr val="FFFFFF"/>
              </a:solidFill>
            </a:endParaRPr>
          </a:p>
          <a:p>
            <a:pPr marL="0" lvl="0" indent="0">
              <a:spcBef>
                <a:spcPts val="1600"/>
              </a:spcBef>
              <a:spcAft>
                <a:spcPts val="0"/>
              </a:spcAft>
              <a:buNone/>
            </a:pPr>
            <a:r>
              <a:rPr lang="en" sz="1800" dirty="0">
                <a:solidFill>
                  <a:srgbClr val="FFFFFF"/>
                </a:solidFill>
              </a:rPr>
              <a:t>We also need to balance features against the various models.  We decided EBTIDA, Cash on Hand, and Gross Profit were the key indicators to outperform the stock market but other features might be better indicators in other models.  </a:t>
            </a:r>
            <a:endParaRPr sz="1800" dirty="0">
              <a:solidFill>
                <a:srgbClr val="FFFFFF"/>
              </a:solidFill>
            </a:endParaRPr>
          </a:p>
          <a:p>
            <a:pPr marL="0" lvl="0" indent="0" rtl="0">
              <a:spcBef>
                <a:spcPts val="1600"/>
              </a:spcBef>
              <a:spcAft>
                <a:spcPts val="1600"/>
              </a:spcAft>
              <a:buNone/>
            </a:pPr>
            <a:r>
              <a:rPr lang="en" sz="1800" dirty="0">
                <a:solidFill>
                  <a:srgbClr val="FFFFFF"/>
                </a:solidFill>
              </a:rPr>
              <a:t>We also want to classify and analyze based on sector (Tech, Labor, Retail etc). </a:t>
            </a:r>
          </a:p>
          <a:p>
            <a:pPr marL="0" lvl="0" indent="0" rtl="0">
              <a:spcBef>
                <a:spcPts val="1600"/>
              </a:spcBef>
              <a:spcAft>
                <a:spcPts val="1600"/>
              </a:spcAft>
              <a:buNone/>
            </a:pPr>
            <a:r>
              <a:rPr lang="en" sz="1800" dirty="0">
                <a:solidFill>
                  <a:srgbClr val="FFFFFF"/>
                </a:solidFill>
              </a:rPr>
              <a:t>Under and Over Performance should be graded as a scale inst</a:t>
            </a:r>
            <a:r>
              <a:rPr lang="en-US" sz="1800" dirty="0" err="1">
                <a:solidFill>
                  <a:srgbClr val="FFFFFF"/>
                </a:solidFill>
              </a:rPr>
              <a:t>ead</a:t>
            </a:r>
            <a:r>
              <a:rPr lang="en-US" sz="1800" dirty="0">
                <a:solidFill>
                  <a:srgbClr val="FFFFFF"/>
                </a:solidFill>
              </a:rPr>
              <a:t> of classification.</a:t>
            </a:r>
            <a:endParaRPr lang="en" sz="1800" dirty="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 Look At The Final Product</a:t>
            </a:r>
            <a:endParaRPr/>
          </a:p>
        </p:txBody>
      </p:sp>
      <p:sp>
        <p:nvSpPr>
          <p:cNvPr id="295" name="Shape 295"/>
          <p:cNvSpPr txBox="1">
            <a:spLocks noGrp="1"/>
          </p:cNvSpPr>
          <p:nvPr>
            <p:ph type="body" idx="1"/>
          </p:nvPr>
        </p:nvSpPr>
        <p:spPr>
          <a:xfrm>
            <a:off x="1214925" y="1545400"/>
            <a:ext cx="2076600" cy="3138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A look at the homepage of the project.</a:t>
            </a:r>
            <a:endParaRPr sz="1800"/>
          </a:p>
          <a:p>
            <a:pPr marL="0" lvl="0" indent="0">
              <a:spcBef>
                <a:spcPts val="1600"/>
              </a:spcBef>
              <a:spcAft>
                <a:spcPts val="0"/>
              </a:spcAft>
              <a:buNone/>
            </a:pPr>
            <a:endParaRPr sz="1800"/>
          </a:p>
          <a:p>
            <a:pPr marL="0" lvl="0" indent="0" rtl="0">
              <a:spcBef>
                <a:spcPts val="1600"/>
              </a:spcBef>
              <a:spcAft>
                <a:spcPts val="1600"/>
              </a:spcAft>
              <a:buNone/>
            </a:pPr>
            <a:r>
              <a:rPr lang="en" sz="1800"/>
              <a:t>https://cjmoose3.herokuapp.com</a:t>
            </a:r>
            <a:endParaRPr sz="1800"/>
          </a:p>
        </p:txBody>
      </p:sp>
      <p:pic>
        <p:nvPicPr>
          <p:cNvPr id="296" name="Shape 296"/>
          <p:cNvPicPr preferRelativeResize="0"/>
          <p:nvPr/>
        </p:nvPicPr>
        <p:blipFill>
          <a:blip r:embed="rId3">
            <a:alphaModFix/>
          </a:blip>
          <a:stretch>
            <a:fillRect/>
          </a:stretch>
        </p:blipFill>
        <p:spPr>
          <a:xfrm>
            <a:off x="3760975" y="1419775"/>
            <a:ext cx="4575436" cy="3192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Thanks for watching!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Machine Learning Project</a:t>
            </a:r>
            <a:endParaRPr/>
          </a:p>
        </p:txBody>
      </p:sp>
      <p:sp>
        <p:nvSpPr>
          <p:cNvPr id="149" name="Shape 149"/>
          <p:cNvSpPr txBox="1">
            <a:spLocks noGrp="1"/>
          </p:cNvSpPr>
          <p:nvPr>
            <p:ph type="body" idx="1"/>
          </p:nvPr>
        </p:nvSpPr>
        <p:spPr>
          <a:xfrm>
            <a:off x="3503725" y="1567550"/>
            <a:ext cx="48327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There is a universal desire among all humans to live a life of happiness.  For decades, the average American employee worked a 9-to-5 until they were able to retire, hopefully in the lap of luxury.  </a:t>
            </a:r>
            <a:endParaRPr sz="1800">
              <a:solidFill>
                <a:srgbClr val="FFFFFF"/>
              </a:solidFill>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 sz="1800">
                <a:solidFill>
                  <a:srgbClr val="FFFFFF"/>
                </a:solidFill>
              </a:rPr>
              <a:t>However, the financial markets are volatile and employment with guaranteed pensions have become scarce.  </a:t>
            </a:r>
            <a:endParaRPr sz="1800">
              <a:solidFill>
                <a:srgbClr val="FFFFFF"/>
              </a:solidFill>
            </a:endParaRPr>
          </a:p>
        </p:txBody>
      </p:sp>
      <p:pic>
        <p:nvPicPr>
          <p:cNvPr id="150" name="Shape 150"/>
          <p:cNvPicPr preferRelativeResize="0"/>
          <p:nvPr/>
        </p:nvPicPr>
        <p:blipFill>
          <a:blip r:embed="rId3">
            <a:alphaModFix/>
          </a:blip>
          <a:stretch>
            <a:fillRect/>
          </a:stretch>
        </p:blipFill>
        <p:spPr>
          <a:xfrm>
            <a:off x="361325" y="1755725"/>
            <a:ext cx="2741276" cy="2723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Machine Learning Project</a:t>
            </a:r>
            <a:endParaRPr/>
          </a:p>
        </p:txBody>
      </p:sp>
      <p:sp>
        <p:nvSpPr>
          <p:cNvPr id="156" name="Shape 156"/>
          <p:cNvSpPr txBox="1">
            <a:spLocks noGrp="1"/>
          </p:cNvSpPr>
          <p:nvPr>
            <p:ph type="body" idx="1"/>
          </p:nvPr>
        </p:nvSpPr>
        <p:spPr>
          <a:xfrm>
            <a:off x="3503725" y="1567550"/>
            <a:ext cx="48327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After the financial collapse in the early 2000’s and the rise of 401k mismanagement lawsuits, it is imperative now more than ever that the American worker is less dependent on others for the management of their retirement and more engaged in their stock market investments for maximum positive results.  </a:t>
            </a:r>
            <a:endParaRPr sz="1800">
              <a:solidFill>
                <a:srgbClr val="FFFFFF"/>
              </a:solidFill>
            </a:endParaRPr>
          </a:p>
        </p:txBody>
      </p:sp>
      <p:pic>
        <p:nvPicPr>
          <p:cNvPr id="157" name="Shape 157"/>
          <p:cNvPicPr preferRelativeResize="0"/>
          <p:nvPr/>
        </p:nvPicPr>
        <p:blipFill>
          <a:blip r:embed="rId3">
            <a:alphaModFix/>
          </a:blip>
          <a:stretch>
            <a:fillRect/>
          </a:stretch>
        </p:blipFill>
        <p:spPr>
          <a:xfrm>
            <a:off x="305750" y="1629800"/>
            <a:ext cx="2786675" cy="278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Machine Learning Project</a:t>
            </a:r>
            <a:endParaRPr/>
          </a:p>
        </p:txBody>
      </p:sp>
      <p:sp>
        <p:nvSpPr>
          <p:cNvPr id="163" name="Shape 163"/>
          <p:cNvSpPr txBox="1">
            <a:spLocks noGrp="1"/>
          </p:cNvSpPr>
          <p:nvPr>
            <p:ph type="body" idx="1"/>
          </p:nvPr>
        </p:nvSpPr>
        <p:spPr>
          <a:xfrm>
            <a:off x="3503725" y="1567550"/>
            <a:ext cx="48327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The goal for this project is to utilize what we have learned about machine learning to accurately predict the stock market.  </a:t>
            </a:r>
            <a:endParaRPr sz="1800">
              <a:solidFill>
                <a:srgbClr val="FFFFFF"/>
              </a:solidFill>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 sz="1800">
                <a:solidFill>
                  <a:srgbClr val="FFFFFF"/>
                </a:solidFill>
              </a:rPr>
              <a:t>Financial markets generally have short feedback cycles. Therefore, you can quickly validate your predictions on new data.</a:t>
            </a:r>
            <a:endParaRPr sz="1800">
              <a:solidFill>
                <a:srgbClr val="FFFFFF"/>
              </a:solidFill>
            </a:endParaRPr>
          </a:p>
        </p:txBody>
      </p:sp>
      <p:pic>
        <p:nvPicPr>
          <p:cNvPr id="164" name="Shape 164"/>
          <p:cNvPicPr preferRelativeResize="0"/>
          <p:nvPr/>
        </p:nvPicPr>
        <p:blipFill>
          <a:blip r:embed="rId3">
            <a:alphaModFix/>
          </a:blip>
          <a:stretch>
            <a:fillRect/>
          </a:stretch>
        </p:blipFill>
        <p:spPr>
          <a:xfrm>
            <a:off x="199600" y="1567550"/>
            <a:ext cx="2911200"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Machine Learning Project</a:t>
            </a:r>
            <a:endParaRPr/>
          </a:p>
        </p:txBody>
      </p:sp>
      <p:sp>
        <p:nvSpPr>
          <p:cNvPr id="170" name="Shape 170"/>
          <p:cNvSpPr txBox="1">
            <a:spLocks noGrp="1"/>
          </p:cNvSpPr>
          <p:nvPr>
            <p:ph type="body" idx="1"/>
          </p:nvPr>
        </p:nvSpPr>
        <p:spPr>
          <a:xfrm>
            <a:off x="3503725" y="1567550"/>
            <a:ext cx="48327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The primary goal is to create an accurate model. </a:t>
            </a:r>
            <a:endParaRPr sz="1800">
              <a:solidFill>
                <a:srgbClr val="FFFFFF"/>
              </a:solidFill>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 sz="1800">
                <a:solidFill>
                  <a:srgbClr val="FFFFFF"/>
                </a:solidFill>
              </a:rPr>
              <a:t>The secondary goal is to include analyzation of which economic factors are the best indicators and what adjustments are needed to the model to create better predictions.  </a:t>
            </a:r>
            <a:endParaRPr sz="1800">
              <a:solidFill>
                <a:srgbClr val="FFFFFF"/>
              </a:solidFill>
            </a:endParaRPr>
          </a:p>
        </p:txBody>
      </p:sp>
      <p:pic>
        <p:nvPicPr>
          <p:cNvPr id="171" name="Shape 171"/>
          <p:cNvPicPr preferRelativeResize="0"/>
          <p:nvPr/>
        </p:nvPicPr>
        <p:blipFill>
          <a:blip r:embed="rId3">
            <a:alphaModFix/>
          </a:blip>
          <a:stretch>
            <a:fillRect/>
          </a:stretch>
        </p:blipFill>
        <p:spPr>
          <a:xfrm>
            <a:off x="188125" y="1743400"/>
            <a:ext cx="3085325" cy="212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Finding The Data</a:t>
            </a:r>
            <a:endParaRPr/>
          </a:p>
        </p:txBody>
      </p:sp>
      <p:sp>
        <p:nvSpPr>
          <p:cNvPr id="177" name="Shape 177"/>
          <p:cNvSpPr txBox="1">
            <a:spLocks noGrp="1"/>
          </p:cNvSpPr>
          <p:nvPr>
            <p:ph type="body" idx="1"/>
          </p:nvPr>
        </p:nvSpPr>
        <p:spPr>
          <a:xfrm>
            <a:off x="1297500" y="1567550"/>
            <a:ext cx="44241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t>We referenced:</a:t>
            </a:r>
            <a:endParaRPr sz="1800"/>
          </a:p>
          <a:p>
            <a:pPr marL="457200" lvl="0" indent="-342900" rtl="0">
              <a:spcBef>
                <a:spcPts val="1600"/>
              </a:spcBef>
              <a:spcAft>
                <a:spcPts val="0"/>
              </a:spcAft>
              <a:buSzPts val="1800"/>
              <a:buChar char="●"/>
            </a:pPr>
            <a:r>
              <a:rPr lang="en" sz="1800"/>
              <a:t>Yahoo Finance</a:t>
            </a:r>
            <a:endParaRPr sz="1800"/>
          </a:p>
          <a:p>
            <a:pPr marL="457200" lvl="0" indent="-342900" rtl="0">
              <a:spcBef>
                <a:spcPts val="0"/>
              </a:spcBef>
              <a:spcAft>
                <a:spcPts val="0"/>
              </a:spcAft>
              <a:buSzPts val="1800"/>
              <a:buChar char="●"/>
            </a:pPr>
            <a:r>
              <a:rPr lang="en" sz="1800"/>
              <a:t>Quandl</a:t>
            </a:r>
            <a:endParaRPr sz="1800"/>
          </a:p>
          <a:p>
            <a:pPr marL="457200" lvl="0" indent="-342900" rtl="0">
              <a:spcBef>
                <a:spcPts val="0"/>
              </a:spcBef>
              <a:spcAft>
                <a:spcPts val="0"/>
              </a:spcAft>
              <a:buSzPts val="1800"/>
              <a:buChar char="●"/>
            </a:pPr>
            <a:r>
              <a:rPr lang="en" sz="1800"/>
              <a:t>Tutoring expertise</a:t>
            </a:r>
            <a:endParaRPr sz="1800"/>
          </a:p>
          <a:p>
            <a:pPr marL="457200" lvl="0" indent="-342900" rtl="0">
              <a:spcBef>
                <a:spcPts val="0"/>
              </a:spcBef>
              <a:spcAft>
                <a:spcPts val="0"/>
              </a:spcAft>
              <a:buSzPts val="1800"/>
              <a:buChar char="●"/>
            </a:pPr>
            <a:r>
              <a:rPr lang="en" sz="1800"/>
              <a:t>TA pointers</a:t>
            </a:r>
            <a:endParaRPr sz="1800"/>
          </a:p>
          <a:p>
            <a:pPr marL="457200" lvl="0" indent="-342900" rtl="0">
              <a:spcBef>
                <a:spcPts val="0"/>
              </a:spcBef>
              <a:spcAft>
                <a:spcPts val="0"/>
              </a:spcAft>
              <a:buSzPts val="1800"/>
              <a:buChar char="●"/>
            </a:pPr>
            <a:r>
              <a:rPr lang="en" sz="1800"/>
              <a:t>YouTube programmers</a:t>
            </a:r>
            <a:endParaRPr sz="1800"/>
          </a:p>
          <a:p>
            <a:pPr marL="457200" lvl="0" indent="-342900" rtl="0">
              <a:spcBef>
                <a:spcPts val="0"/>
              </a:spcBef>
              <a:spcAft>
                <a:spcPts val="0"/>
              </a:spcAft>
              <a:buSzPts val="1800"/>
              <a:buChar char="●"/>
            </a:pPr>
            <a:r>
              <a:rPr lang="en" sz="1800"/>
              <a:t>Previous coursework</a:t>
            </a:r>
            <a:endParaRPr sz="1800"/>
          </a:p>
        </p:txBody>
      </p:sp>
      <p:pic>
        <p:nvPicPr>
          <p:cNvPr id="178" name="Shape 178"/>
          <p:cNvPicPr preferRelativeResize="0"/>
          <p:nvPr/>
        </p:nvPicPr>
        <p:blipFill>
          <a:blip r:embed="rId3">
            <a:alphaModFix/>
          </a:blip>
          <a:stretch>
            <a:fillRect/>
          </a:stretch>
        </p:blipFill>
        <p:spPr>
          <a:xfrm>
            <a:off x="4701475" y="1498100"/>
            <a:ext cx="4183000" cy="418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Additional Technology Used</a:t>
            </a:r>
            <a:endParaRPr/>
          </a:p>
        </p:txBody>
      </p:sp>
      <p:sp>
        <p:nvSpPr>
          <p:cNvPr id="184" name="Shape 184"/>
          <p:cNvSpPr txBox="1">
            <a:spLocks noGrp="1"/>
          </p:cNvSpPr>
          <p:nvPr>
            <p:ph type="body" idx="1"/>
          </p:nvPr>
        </p:nvSpPr>
        <p:spPr>
          <a:xfrm>
            <a:off x="1297500" y="1567550"/>
            <a:ext cx="7038900" cy="3194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t>We also utilized:</a:t>
            </a:r>
            <a:endParaRPr sz="1800"/>
          </a:p>
          <a:p>
            <a:pPr marL="457200" lvl="0" indent="-342900" rtl="0">
              <a:spcBef>
                <a:spcPts val="1600"/>
              </a:spcBef>
              <a:spcAft>
                <a:spcPts val="0"/>
              </a:spcAft>
              <a:buSzPts val="1800"/>
              <a:buChar char="●"/>
            </a:pPr>
            <a:r>
              <a:rPr lang="en" sz="1800"/>
              <a:t>SciKit Learn</a:t>
            </a:r>
            <a:endParaRPr sz="1800"/>
          </a:p>
          <a:p>
            <a:pPr marL="457200" lvl="0" indent="-342900" rtl="0">
              <a:spcBef>
                <a:spcPts val="0"/>
              </a:spcBef>
              <a:spcAft>
                <a:spcPts val="0"/>
              </a:spcAft>
              <a:buSzPts val="1800"/>
              <a:buChar char="●"/>
            </a:pPr>
            <a:r>
              <a:rPr lang="en" sz="1800"/>
              <a:t>Python Pandas</a:t>
            </a:r>
            <a:endParaRPr sz="1800"/>
          </a:p>
          <a:p>
            <a:pPr marL="457200" lvl="0" indent="-342900" rtl="0">
              <a:spcBef>
                <a:spcPts val="0"/>
              </a:spcBef>
              <a:spcAft>
                <a:spcPts val="0"/>
              </a:spcAft>
              <a:buSzPts val="1800"/>
              <a:buChar char="●"/>
            </a:pPr>
            <a:r>
              <a:rPr lang="en" sz="1800"/>
              <a:t>Tableau</a:t>
            </a:r>
            <a:endParaRPr sz="1800"/>
          </a:p>
          <a:p>
            <a:pPr marL="457200" lvl="0" indent="-342900" rtl="0">
              <a:spcBef>
                <a:spcPts val="0"/>
              </a:spcBef>
              <a:spcAft>
                <a:spcPts val="0"/>
              </a:spcAft>
              <a:buSzPts val="1800"/>
              <a:buChar char="●"/>
            </a:pPr>
            <a:r>
              <a:rPr lang="en" sz="1800"/>
              <a:t>Heroku</a:t>
            </a:r>
            <a:endParaRPr sz="1800"/>
          </a:p>
          <a:p>
            <a:pPr marL="457200" lvl="0" indent="-342900" rtl="0">
              <a:spcBef>
                <a:spcPts val="0"/>
              </a:spcBef>
              <a:spcAft>
                <a:spcPts val="0"/>
              </a:spcAft>
              <a:buSzPts val="1800"/>
              <a:buChar char="●"/>
            </a:pPr>
            <a:r>
              <a:rPr lang="en" sz="1800"/>
              <a:t>Flask</a:t>
            </a:r>
            <a:endParaRPr sz="1800"/>
          </a:p>
          <a:p>
            <a:pPr marL="457200" lvl="0" indent="-342900" rtl="0">
              <a:spcBef>
                <a:spcPts val="0"/>
              </a:spcBef>
              <a:spcAft>
                <a:spcPts val="0"/>
              </a:spcAft>
              <a:buSzPts val="1800"/>
              <a:buChar char="●"/>
            </a:pPr>
            <a:r>
              <a:rPr lang="en" sz="1800"/>
              <a:t>Numpy</a:t>
            </a:r>
            <a:endParaRPr sz="1800"/>
          </a:p>
          <a:p>
            <a:pPr marL="457200" lvl="0" indent="-342900" rtl="0">
              <a:spcBef>
                <a:spcPts val="0"/>
              </a:spcBef>
              <a:spcAft>
                <a:spcPts val="0"/>
              </a:spcAft>
              <a:buSzPts val="1800"/>
              <a:buChar char="●"/>
            </a:pPr>
            <a:r>
              <a:rPr lang="en" sz="1800"/>
              <a:t>Matplotlib</a:t>
            </a:r>
            <a:endParaRPr sz="1800"/>
          </a:p>
          <a:p>
            <a:pPr marL="457200" lvl="0" indent="-342900">
              <a:spcBef>
                <a:spcPts val="0"/>
              </a:spcBef>
              <a:spcAft>
                <a:spcPts val="0"/>
              </a:spcAft>
              <a:buSzPts val="1800"/>
              <a:buChar char="●"/>
            </a:pPr>
            <a:r>
              <a:rPr lang="en" sz="1800"/>
              <a:t>And more!</a:t>
            </a:r>
            <a:endParaRPr sz="1800"/>
          </a:p>
        </p:txBody>
      </p:sp>
      <p:pic>
        <p:nvPicPr>
          <p:cNvPr id="185" name="Shape 185"/>
          <p:cNvPicPr preferRelativeResize="0"/>
          <p:nvPr/>
        </p:nvPicPr>
        <p:blipFill>
          <a:blip r:embed="rId3">
            <a:alphaModFix/>
          </a:blip>
          <a:stretch>
            <a:fillRect/>
          </a:stretch>
        </p:blipFill>
        <p:spPr>
          <a:xfrm>
            <a:off x="5480400" y="1626350"/>
            <a:ext cx="3091950" cy="309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Cleaning The Data</a:t>
            </a:r>
            <a:endParaRPr/>
          </a:p>
        </p:txBody>
      </p:sp>
      <p:sp>
        <p:nvSpPr>
          <p:cNvPr id="191" name="Shape 191"/>
          <p:cNvSpPr txBox="1">
            <a:spLocks noGrp="1"/>
          </p:cNvSpPr>
          <p:nvPr>
            <p:ph type="body" idx="1"/>
          </p:nvPr>
        </p:nvSpPr>
        <p:spPr>
          <a:xfrm>
            <a:off x="132850" y="1567550"/>
            <a:ext cx="2686500" cy="29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600"/>
              <a:t>We spent most of our time finding and cleaning stock data. Our stock information came from Yahoo Finance and our S&amp;P data from Quandl. When we ran Moose.py, combined data was saved as a CSV file. </a:t>
            </a:r>
            <a:endParaRPr sz="1600"/>
          </a:p>
        </p:txBody>
      </p:sp>
      <p:pic>
        <p:nvPicPr>
          <p:cNvPr id="192" name="Shape 192"/>
          <p:cNvPicPr preferRelativeResize="0"/>
          <p:nvPr/>
        </p:nvPicPr>
        <p:blipFill>
          <a:blip r:embed="rId3">
            <a:alphaModFix/>
          </a:blip>
          <a:stretch>
            <a:fillRect/>
          </a:stretch>
        </p:blipFill>
        <p:spPr>
          <a:xfrm>
            <a:off x="2927733" y="1567550"/>
            <a:ext cx="6044817" cy="29112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1038</Words>
  <Application>Microsoft Office PowerPoint</Application>
  <PresentationFormat>On-screen Show (16:9)</PresentationFormat>
  <Paragraphs>107</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Lato</vt:lpstr>
      <vt:lpstr>Montserrat</vt:lpstr>
      <vt:lpstr>Focus</vt:lpstr>
      <vt:lpstr>Moose Tornadoes</vt:lpstr>
      <vt:lpstr>Why “Moose Tornadoes”?</vt:lpstr>
      <vt:lpstr>Machine Learning Project</vt:lpstr>
      <vt:lpstr>Machine Learning Project</vt:lpstr>
      <vt:lpstr>Machine Learning Project</vt:lpstr>
      <vt:lpstr>Machine Learning Project</vt:lpstr>
      <vt:lpstr>Finding The Data</vt:lpstr>
      <vt:lpstr>Additional Technology Used</vt:lpstr>
      <vt:lpstr>Cleaning The Data</vt:lpstr>
      <vt:lpstr>Cleaning The Data</vt:lpstr>
      <vt:lpstr>Cleaning The Data</vt:lpstr>
      <vt:lpstr>How We Did It </vt:lpstr>
      <vt:lpstr>How We Did It </vt:lpstr>
      <vt:lpstr>Machine Learning - Model, Fit, Predict</vt:lpstr>
      <vt:lpstr>Machine Learning - Model, Fit, Predict</vt:lpstr>
      <vt:lpstr>Machine Learning - Model, Fit, Predict</vt:lpstr>
      <vt:lpstr>Utilizing The Data</vt:lpstr>
      <vt:lpstr>Analyzing the Training Data</vt:lpstr>
      <vt:lpstr>Analyzing the Training Data </vt:lpstr>
      <vt:lpstr>Analyzing the Training Data </vt:lpstr>
      <vt:lpstr>Narrowing down the features</vt:lpstr>
      <vt:lpstr>In Conclusion and Next Steps</vt:lpstr>
      <vt:lpstr>A Look At The Final Product</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Moose Tornadoes</dc:title>
  <cp:lastModifiedBy>Carre Perkins</cp:lastModifiedBy>
  <cp:revision>2</cp:revision>
  <dcterms:modified xsi:type="dcterms:W3CDTF">2018-07-07T15:44:38Z</dcterms:modified>
</cp:coreProperties>
</file>