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charts/chart34.xml" ContentType="application/vnd.openxmlformats-officedocument.drawingml.chart+xml"/>
  <Override PartName="/ppt/charts/chart35.xml" ContentType="application/vnd.openxmlformats-officedocument.drawingml.chart+xml"/>
  <Override PartName="/ppt/charts/chart40.xml" ContentType="application/vnd.openxmlformats-officedocument.drawingml.chart+xml"/>
  <Override PartName="/ppt/charts/chart36.xml" ContentType="application/vnd.openxmlformats-officedocument.drawingml.chart+xml"/>
  <Override PartName="/ppt/charts/chart41.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slideLayouts/slideLayout31.xml" ContentType="application/vnd.openxmlformats-officedocument.presentationml.slideLayout+xml"/>
  <Override PartName="/ppt/slideLayouts/slideLayout119.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5.xml.rels" ContentType="application/vnd.openxmlformats-package.relationships+xml"/>
  <Override PartName="/ppt/slideLayouts/_rels/slideLayout11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118.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109.xml.rels" ContentType="application/vnd.openxmlformats-package.relationships+xml"/>
  <Override PartName="/ppt/slideLayouts/_rels/slideLayout25.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20.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notesSlides/_rels/notesSlide10.xml.rels" ContentType="application/vnd.openxmlformats-package.relationships+xml"/>
  <Override PartName="/ppt/notesSlides/_rels/notesSlide17.xml.rels" ContentType="application/vnd.openxmlformats-package.relationships+xml"/>
  <Override PartName="/ppt/notesSlides/notesSlide10.xml" ContentType="application/vnd.openxmlformats-officedocument.presentationml.notesSlide+xml"/>
  <Override PartName="/ppt/notesSlides/notesSlide17.xml" ContentType="application/vnd.openxmlformats-officedocument.presentationml.notesSlide+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notesMaster" Target="notesMasters/notesMaster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
</Relationships>
</file>

<file path=ppt/charts/chart34.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売上高</c:v>
                </c:pt>
              </c:strCache>
            </c:strRef>
          </c:tx>
          <c:spPr>
            <a:solidFill>
              <a:srgbClr val="4e67c8"/>
            </a:solidFill>
            <a:ln w="0">
              <a:noFill/>
            </a:ln>
          </c:spPr>
          <c:explosion val="0"/>
          <c:dPt>
            <c:idx val="0"/>
            <c:spPr>
              <a:solidFill>
                <a:srgbClr val="073c65"/>
              </a:solidFill>
              <a:ln w="19080">
                <a:noFill/>
              </a:ln>
            </c:spPr>
          </c:dPt>
          <c:dPt>
            <c:idx val="1"/>
            <c:spPr>
              <a:solidFill>
                <a:srgbClr val="0d79ca"/>
              </a:solidFill>
              <a:ln w="19080">
                <a:noFill/>
              </a:ln>
            </c:spPr>
          </c:dPt>
          <c:dPt>
            <c:idx val="2"/>
            <c:spPr>
              <a:solidFill>
                <a:srgbClr val="4fadf3"/>
              </a:solidFill>
              <a:ln w="19080">
                <a:noFill/>
              </a:ln>
            </c:spPr>
          </c:dPt>
          <c:dPt>
            <c:idx val="3"/>
            <c:spPr>
              <a:solidFill>
                <a:srgbClr val="8cc9f7"/>
              </a:solidFill>
              <a:ln w="19080">
                <a:noFill/>
              </a:ln>
            </c:spPr>
          </c:dPt>
          <c:dPt>
            <c:idx val="4"/>
            <c:spPr>
              <a:solidFill>
                <a:srgbClr val="b4dcfa"/>
              </a:solidFill>
              <a:ln w="19080">
                <a:noFill/>
              </a:ln>
            </c:spPr>
          </c:dPt>
          <c:dPt>
            <c:idx val="5"/>
            <c:spPr>
              <a:noFill/>
              <a:ln w="19080">
                <a:noFill/>
              </a:ln>
            </c:spPr>
          </c:dPt>
          <c:dLbls>
            <c:dLbl>
              <c:idx val="0"/>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1</c:v>
                </c:pt>
                <c:pt idx="1">
                  <c:v>1</c:v>
                </c:pt>
                <c:pt idx="2">
                  <c:v>1</c:v>
                </c:pt>
                <c:pt idx="3">
                  <c:v>1</c:v>
                </c:pt>
                <c:pt idx="4">
                  <c:v>1</c:v>
                </c:pt>
                <c:pt idx="5">
                  <c:v>5</c:v>
                </c:pt>
              </c:numCache>
            </c:numRef>
          </c:val>
        </c:ser>
        <c:firstSliceAng val="0"/>
        <c:holeSize val="50"/>
      </c:doughnutChart>
      <c:spPr>
        <a:noFill/>
        <a:ln w="0">
          <a:noFill/>
        </a:ln>
      </c:spPr>
    </c:plotArea>
    <c:plotVisOnly val="1"/>
    <c:dispBlanksAs val="gap"/>
  </c:chart>
  <c:spPr>
    <a:noFill/>
    <a:ln w="9360">
      <a:noFill/>
    </a:ln>
  </c:spPr>
</c:chartSpace>
</file>

<file path=ppt/charts/chart35.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売上高</c:v>
                </c:pt>
              </c:strCache>
            </c:strRef>
          </c:tx>
          <c:spPr>
            <a:solidFill>
              <a:srgbClr val="4e67c8"/>
            </a:solidFill>
            <a:ln w="0">
              <a:noFill/>
            </a:ln>
          </c:spPr>
          <c:explosion val="0"/>
          <c:dPt>
            <c:idx val="0"/>
            <c:spPr>
              <a:solidFill>
                <a:srgbClr val="808080"/>
              </a:solidFill>
              <a:ln w="19080">
                <a:noFill/>
              </a:ln>
            </c:spPr>
          </c:dPt>
          <c:dPt>
            <c:idx val="1"/>
            <c:spPr>
              <a:solidFill>
                <a:srgbClr val="a6a6a6"/>
              </a:solidFill>
              <a:ln w="19080">
                <a:noFill/>
              </a:ln>
            </c:spPr>
          </c:dPt>
          <c:dPt>
            <c:idx val="2"/>
            <c:spPr>
              <a:solidFill>
                <a:srgbClr val="bfbfbf"/>
              </a:solidFill>
              <a:ln w="19080">
                <a:noFill/>
              </a:ln>
            </c:spPr>
          </c:dPt>
          <c:dPt>
            <c:idx val="3"/>
            <c:spPr>
              <a:solidFill>
                <a:srgbClr val="d9d9d9"/>
              </a:solidFill>
              <a:ln w="19080">
                <a:noFill/>
              </a:ln>
            </c:spPr>
          </c:dPt>
          <c:dPt>
            <c:idx val="4"/>
            <c:spPr>
              <a:solidFill>
                <a:srgbClr val="f2f2f2"/>
              </a:solidFill>
              <a:ln w="19080">
                <a:noFill/>
              </a:ln>
            </c:spPr>
          </c:dPt>
          <c:dPt>
            <c:idx val="5"/>
            <c:spPr>
              <a:noFill/>
              <a:ln w="19080">
                <a:noFill/>
              </a:ln>
            </c:spPr>
          </c:dPt>
          <c:dLbls>
            <c:dLbl>
              <c:idx val="0"/>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1</c:v>
                </c:pt>
                <c:pt idx="1">
                  <c:v>1</c:v>
                </c:pt>
                <c:pt idx="2">
                  <c:v>1</c:v>
                </c:pt>
                <c:pt idx="3">
                  <c:v>1</c:v>
                </c:pt>
                <c:pt idx="4">
                  <c:v>1</c:v>
                </c:pt>
                <c:pt idx="5">
                  <c:v>5</c:v>
                </c:pt>
              </c:numCache>
            </c:numRef>
          </c:val>
        </c:ser>
        <c:firstSliceAng val="0"/>
        <c:holeSize val="50"/>
      </c:doughnutChart>
      <c:spPr>
        <a:noFill/>
        <a:ln w="0">
          <a:noFill/>
        </a:ln>
      </c:spPr>
    </c:plotArea>
    <c:plotVisOnly val="1"/>
    <c:dispBlanksAs val="gap"/>
  </c:chart>
  <c:spPr>
    <a:noFill/>
    <a:ln w="9360">
      <a:noFill/>
    </a:ln>
  </c:spPr>
</c:chartSpace>
</file>

<file path=ppt/charts/chart36.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売上高</c:v>
                </c:pt>
              </c:strCache>
            </c:strRef>
          </c:tx>
          <c:spPr>
            <a:solidFill>
              <a:srgbClr val="4e67c8"/>
            </a:solidFill>
            <a:ln w="0">
              <a:noFill/>
            </a:ln>
          </c:spPr>
          <c:explosion val="0"/>
          <c:dPt>
            <c:idx val="0"/>
            <c:spPr>
              <a:noFill/>
              <a:ln w="19080">
                <a:noFill/>
              </a:ln>
            </c:spPr>
          </c:dPt>
          <c:dPt>
            <c:idx val="1"/>
            <c:spPr>
              <a:solidFill>
                <a:srgbClr val="dff5ef"/>
              </a:solidFill>
              <a:ln w="19080">
                <a:noFill/>
              </a:ln>
            </c:spPr>
          </c:dPt>
          <c:dPt>
            <c:idx val="2"/>
            <c:spPr>
              <a:solidFill>
                <a:srgbClr val="beebdf"/>
              </a:solidFill>
              <a:ln w="19080">
                <a:noFill/>
              </a:ln>
            </c:spPr>
          </c:dPt>
          <c:dPt>
            <c:idx val="3"/>
            <c:spPr>
              <a:solidFill>
                <a:srgbClr val="9ee2cf"/>
              </a:solidFill>
              <a:ln w="19080">
                <a:noFill/>
              </a:ln>
            </c:spPr>
          </c:dPt>
          <c:dPt>
            <c:idx val="4"/>
            <c:spPr>
              <a:solidFill>
                <a:srgbClr val="34ac8b"/>
              </a:solidFill>
              <a:ln w="19080">
                <a:noFill/>
              </a:ln>
            </c:spPr>
          </c:dPt>
          <c:dPt>
            <c:idx val="5"/>
            <c:spPr>
              <a:solidFill>
                <a:srgbClr val="23735d"/>
              </a:solidFill>
              <a:ln w="19080">
                <a:noFill/>
              </a:ln>
            </c:spPr>
          </c:dPt>
          <c:dLbls>
            <c:dLbl>
              <c:idx val="0"/>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5</c:v>
                </c:pt>
                <c:pt idx="1">
                  <c:v>1</c:v>
                </c:pt>
                <c:pt idx="2">
                  <c:v>1</c:v>
                </c:pt>
                <c:pt idx="3">
                  <c:v>1</c:v>
                </c:pt>
                <c:pt idx="4">
                  <c:v>1</c:v>
                </c:pt>
                <c:pt idx="5">
                  <c:v>1</c:v>
                </c:pt>
              </c:numCache>
            </c:numRef>
          </c:val>
        </c:ser>
        <c:firstSliceAng val="0"/>
        <c:holeSize val="50"/>
      </c:doughnutChart>
      <c:spPr>
        <a:noFill/>
        <a:ln w="0">
          <a:noFill/>
        </a:ln>
      </c:spPr>
    </c:plotArea>
    <c:plotVisOnly val="1"/>
    <c:dispBlanksAs val="gap"/>
  </c:chart>
  <c:spPr>
    <a:noFill/>
    <a:ln w="9360">
      <a:noFill/>
    </a:ln>
  </c:spPr>
</c:chartSpace>
</file>

<file path=ppt/charts/chart37.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売上高</c:v>
                </c:pt>
              </c:strCache>
            </c:strRef>
          </c:tx>
          <c:spPr>
            <a:solidFill>
              <a:srgbClr val="4e67c8"/>
            </a:solidFill>
            <a:ln w="0">
              <a:noFill/>
            </a:ln>
          </c:spPr>
          <c:explosion val="0"/>
          <c:dPt>
            <c:idx val="0"/>
            <c:spPr>
              <a:noFill/>
              <a:ln w="19080">
                <a:noFill/>
              </a:ln>
            </c:spPr>
          </c:dPt>
          <c:dPt>
            <c:idx val="1"/>
            <c:spPr>
              <a:solidFill>
                <a:srgbClr val="f2f2f2"/>
              </a:solidFill>
              <a:ln w="19080">
                <a:noFill/>
              </a:ln>
            </c:spPr>
          </c:dPt>
          <c:dPt>
            <c:idx val="2"/>
            <c:spPr>
              <a:solidFill>
                <a:srgbClr val="d9d9d9"/>
              </a:solidFill>
              <a:ln w="19080">
                <a:noFill/>
              </a:ln>
            </c:spPr>
          </c:dPt>
          <c:dPt>
            <c:idx val="3"/>
            <c:spPr>
              <a:solidFill>
                <a:srgbClr val="bfbfbf"/>
              </a:solidFill>
              <a:ln w="19080">
                <a:noFill/>
              </a:ln>
            </c:spPr>
          </c:dPt>
          <c:dPt>
            <c:idx val="4"/>
            <c:spPr>
              <a:solidFill>
                <a:srgbClr val="a6a6a6"/>
              </a:solidFill>
              <a:ln w="19080">
                <a:noFill/>
              </a:ln>
            </c:spPr>
          </c:dPt>
          <c:dPt>
            <c:idx val="5"/>
            <c:spPr>
              <a:solidFill>
                <a:srgbClr val="808080"/>
              </a:solidFill>
              <a:ln w="19080">
                <a:noFill/>
              </a:ln>
            </c:spPr>
          </c:dPt>
          <c:dLbls>
            <c:dLbl>
              <c:idx val="0"/>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5</c:v>
                </c:pt>
                <c:pt idx="1">
                  <c:v>1</c:v>
                </c:pt>
                <c:pt idx="2">
                  <c:v>1</c:v>
                </c:pt>
                <c:pt idx="3">
                  <c:v>1</c:v>
                </c:pt>
                <c:pt idx="4">
                  <c:v>1</c:v>
                </c:pt>
                <c:pt idx="5">
                  <c:v>1</c:v>
                </c:pt>
              </c:numCache>
            </c:numRef>
          </c:val>
        </c:ser>
        <c:firstSliceAng val="0"/>
        <c:holeSize val="50"/>
      </c:doughnutChart>
      <c:spPr>
        <a:noFill/>
        <a:ln w="0">
          <a:noFill/>
        </a:ln>
      </c:spPr>
    </c:plotArea>
    <c:plotVisOnly val="1"/>
    <c:dispBlanksAs val="gap"/>
  </c:chart>
  <c:spPr>
    <a:noFill/>
    <a:ln w="9360">
      <a:noFill/>
    </a:ln>
  </c:spPr>
</c:chartSpace>
</file>

<file path=ppt/charts/chart38.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売上高</c:v>
                </c:pt>
              </c:strCache>
            </c:strRef>
          </c:tx>
          <c:spPr>
            <a:solidFill>
              <a:srgbClr val="4e67c8"/>
            </a:solidFill>
            <a:ln w="0">
              <a:noFill/>
            </a:ln>
          </c:spPr>
          <c:explosion val="0"/>
          <c:dPt>
            <c:idx val="0"/>
            <c:spPr>
              <a:noFill/>
              <a:ln w="19080">
                <a:noFill/>
              </a:ln>
            </c:spPr>
          </c:dPt>
          <c:dPt>
            <c:idx val="1"/>
            <c:spPr>
              <a:solidFill>
                <a:srgbClr val="073c65"/>
              </a:solidFill>
              <a:ln w="19080">
                <a:noFill/>
              </a:ln>
            </c:spPr>
          </c:dPt>
          <c:dPt>
            <c:idx val="2"/>
            <c:spPr>
              <a:noFill/>
              <a:ln w="19080">
                <a:noFill/>
              </a:ln>
            </c:spPr>
          </c:dPt>
          <c:dPt>
            <c:idx val="3"/>
            <c:spPr>
              <a:solidFill>
                <a:srgbClr val="0d79ca"/>
              </a:solidFill>
              <a:ln w="19080">
                <a:noFill/>
              </a:ln>
            </c:spPr>
          </c:dPt>
          <c:dPt>
            <c:idx val="4"/>
            <c:spPr>
              <a:noFill/>
              <a:ln w="19080">
                <a:noFill/>
              </a:ln>
            </c:spPr>
          </c:dPt>
          <c:dPt>
            <c:idx val="5"/>
            <c:spPr>
              <a:solidFill>
                <a:srgbClr val="4fadf3"/>
              </a:solidFill>
              <a:ln w="19080">
                <a:noFill/>
              </a:ln>
            </c:spPr>
          </c:dPt>
          <c:dPt>
            <c:idx val="6"/>
            <c:spPr>
              <a:noFill/>
              <a:ln w="19080">
                <a:noFill/>
              </a:ln>
            </c:spPr>
          </c:dPt>
          <c:dPt>
            <c:idx val="7"/>
            <c:spPr>
              <a:noFill/>
              <a:ln w="19080">
                <a:noFill/>
              </a:ln>
            </c:spPr>
          </c:dPt>
          <c:dPt>
            <c:idx val="8"/>
            <c:spPr>
              <a:noFill/>
              <a:ln w="19080">
                <a:noFill/>
              </a:ln>
            </c:spPr>
          </c:dPt>
          <c:dPt>
            <c:idx val="9"/>
            <c:spPr>
              <a:noFill/>
              <a:ln w="19080">
                <a:noFill/>
              </a:ln>
            </c:spPr>
          </c:dPt>
          <c:dPt>
            <c:idx val="10"/>
            <c:spPr>
              <a:noFill/>
              <a:ln w="19080">
                <a:noFill/>
              </a:ln>
            </c:spPr>
          </c:dPt>
          <c:dPt>
            <c:idx val="11"/>
            <c:spPr>
              <a:noFill/>
              <a:ln w="19080">
                <a:noFill/>
              </a:ln>
            </c:spPr>
          </c:dPt>
          <c:dPt>
            <c:idx val="12"/>
            <c:spPr>
              <a:noFill/>
              <a:ln w="19080">
                <a:noFill/>
              </a:ln>
            </c:spPr>
          </c:dPt>
          <c:dPt>
            <c:idx val="13"/>
            <c:spPr>
              <a:noFill/>
              <a:ln w="19080">
                <a:noFill/>
              </a:ln>
            </c:spPr>
          </c:dPt>
          <c:dLbls>
            <c:dLbl>
              <c:idx val="0"/>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6"/>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7"/>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8"/>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9"/>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10"/>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11"/>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12"/>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13"/>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14"/>
                <c:pt idx="0">
                  <c:v>0.8</c:v>
                </c:pt>
                <c:pt idx="1">
                  <c:v>15</c:v>
                </c:pt>
                <c:pt idx="2">
                  <c:v>1.7</c:v>
                </c:pt>
                <c:pt idx="3">
                  <c:v>15</c:v>
                </c:pt>
                <c:pt idx="4">
                  <c:v>1.7</c:v>
                </c:pt>
                <c:pt idx="5">
                  <c:v>15</c:v>
                </c:pt>
                <c:pt idx="6">
                  <c:v>0.8</c:v>
                </c:pt>
                <c:pt idx="7">
                  <c:v>0.8</c:v>
                </c:pt>
                <c:pt idx="8">
                  <c:v>15</c:v>
                </c:pt>
                <c:pt idx="9">
                  <c:v>1.7</c:v>
                </c:pt>
                <c:pt idx="10">
                  <c:v>15</c:v>
                </c:pt>
                <c:pt idx="11">
                  <c:v>1.7</c:v>
                </c:pt>
                <c:pt idx="12">
                  <c:v>15</c:v>
                </c:pt>
                <c:pt idx="13">
                  <c:v>0.8</c:v>
                </c:pt>
              </c:numCache>
            </c:numRef>
          </c:val>
        </c:ser>
        <c:firstSliceAng val="0"/>
        <c:holeSize val="50"/>
      </c:doughnutChart>
      <c:spPr>
        <a:noFill/>
        <a:ln w="0">
          <a:noFill/>
        </a:ln>
      </c:spPr>
    </c:plotArea>
    <c:plotVisOnly val="1"/>
    <c:dispBlanksAs val="gap"/>
  </c:chart>
  <c:spPr>
    <a:noFill/>
    <a:ln w="9360">
      <a:noFill/>
    </a:ln>
  </c:spPr>
</c:chartSpace>
</file>

<file path=ppt/charts/chart39.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売上高</c:v>
                </c:pt>
              </c:strCache>
            </c:strRef>
          </c:tx>
          <c:spPr>
            <a:solidFill>
              <a:srgbClr val="4e67c8"/>
            </a:solidFill>
            <a:ln w="44280">
              <a:noFill/>
            </a:ln>
          </c:spPr>
          <c:explosion val="0"/>
          <c:dPt>
            <c:idx val="0"/>
            <c:spPr>
              <a:noFill/>
              <a:ln w="44280">
                <a:noFill/>
              </a:ln>
            </c:spPr>
          </c:dPt>
          <c:dPt>
            <c:idx val="1"/>
            <c:spPr>
              <a:solidFill>
                <a:srgbClr val="073c65"/>
              </a:solidFill>
              <a:ln w="44280">
                <a:noFill/>
              </a:ln>
            </c:spPr>
          </c:dPt>
          <c:dPt>
            <c:idx val="2"/>
            <c:spPr>
              <a:noFill/>
              <a:ln w="44280">
                <a:noFill/>
              </a:ln>
            </c:spPr>
          </c:dPt>
          <c:dPt>
            <c:idx val="3"/>
            <c:spPr>
              <a:solidFill>
                <a:srgbClr val="0d79ca"/>
              </a:solidFill>
              <a:ln w="44280">
                <a:noFill/>
              </a:ln>
            </c:spPr>
          </c:dPt>
          <c:dPt>
            <c:idx val="4"/>
            <c:spPr>
              <a:noFill/>
              <a:ln w="44280">
                <a:noFill/>
              </a:ln>
            </c:spPr>
          </c:dPt>
          <c:dPt>
            <c:idx val="5"/>
            <c:spPr>
              <a:solidFill>
                <a:srgbClr val="4fadf3"/>
              </a:solidFill>
              <a:ln w="44280">
                <a:noFill/>
              </a:ln>
            </c:spPr>
          </c:dPt>
          <c:dPt>
            <c:idx val="6"/>
            <c:spPr>
              <a:noFill/>
              <a:ln w="44280">
                <a:noFill/>
              </a:ln>
            </c:spPr>
          </c:dPt>
          <c:dPt>
            <c:idx val="7"/>
            <c:spPr>
              <a:noFill/>
              <a:ln w="44280">
                <a:noFill/>
              </a:ln>
            </c:spPr>
          </c:dPt>
          <c:dPt>
            <c:idx val="8"/>
            <c:spPr>
              <a:noFill/>
              <a:ln w="44280">
                <a:noFill/>
              </a:ln>
            </c:spPr>
          </c:dPt>
          <c:dPt>
            <c:idx val="9"/>
            <c:spPr>
              <a:noFill/>
              <a:ln w="44280">
                <a:noFill/>
              </a:ln>
            </c:spPr>
          </c:dPt>
          <c:dPt>
            <c:idx val="10"/>
            <c:spPr>
              <a:noFill/>
              <a:ln w="44280">
                <a:noFill/>
              </a:ln>
            </c:spPr>
          </c:dPt>
          <c:dPt>
            <c:idx val="11"/>
            <c:spPr>
              <a:noFill/>
              <a:ln w="44280">
                <a:noFill/>
              </a:ln>
            </c:spPr>
          </c:dPt>
          <c:dPt>
            <c:idx val="12"/>
            <c:spPr>
              <a:noFill/>
              <a:ln w="44280">
                <a:noFill/>
              </a:ln>
            </c:spPr>
          </c:dPt>
          <c:dPt>
            <c:idx val="13"/>
            <c:spPr>
              <a:noFill/>
              <a:ln w="44280">
                <a:noFill/>
              </a:ln>
            </c:spPr>
          </c:dPt>
          <c:dLbls>
            <c:dLbl>
              <c:idx val="0"/>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6"/>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7"/>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8"/>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9"/>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10"/>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11"/>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12"/>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13"/>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14"/>
                <c:pt idx="0">
                  <c:v>0.8</c:v>
                </c:pt>
                <c:pt idx="1">
                  <c:v>15</c:v>
                </c:pt>
                <c:pt idx="2">
                  <c:v>1.7</c:v>
                </c:pt>
                <c:pt idx="3">
                  <c:v>15</c:v>
                </c:pt>
                <c:pt idx="4">
                  <c:v>1.7</c:v>
                </c:pt>
                <c:pt idx="5">
                  <c:v>15</c:v>
                </c:pt>
                <c:pt idx="6">
                  <c:v>0.8</c:v>
                </c:pt>
                <c:pt idx="7">
                  <c:v>0.8</c:v>
                </c:pt>
                <c:pt idx="8">
                  <c:v>15</c:v>
                </c:pt>
                <c:pt idx="9">
                  <c:v>1.7</c:v>
                </c:pt>
                <c:pt idx="10">
                  <c:v>15</c:v>
                </c:pt>
                <c:pt idx="11">
                  <c:v>1.7</c:v>
                </c:pt>
                <c:pt idx="12">
                  <c:v>15</c:v>
                </c:pt>
                <c:pt idx="13">
                  <c:v>0.8</c:v>
                </c:pt>
              </c:numCache>
            </c:numRef>
          </c:val>
        </c:ser>
        <c:firstSliceAng val="0"/>
        <c:holeSize val="50"/>
      </c:doughnutChart>
      <c:spPr>
        <a:noFill/>
        <a:ln w="0">
          <a:noFill/>
        </a:ln>
      </c:spPr>
    </c:plotArea>
    <c:plotVisOnly val="1"/>
    <c:dispBlanksAs val="gap"/>
  </c:chart>
  <c:spPr>
    <a:noFill/>
    <a:ln w="9360">
      <a:noFill/>
    </a:ln>
  </c:spPr>
</c:chartSpace>
</file>

<file path=ppt/charts/chart40.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layout>
        <c:manualLayout>
          <c:layoutTarget val="inner"/>
          <c:xMode val="edge"/>
          <c:yMode val="edge"/>
          <c:x val="8.08276753960556E-005"/>
          <c:y val="0.00457896779200621"/>
          <c:w val="0.999838344649208"/>
          <c:h val="0.948156771439658"/>
        </c:manualLayout>
      </c:layout>
      <c:doughnutChart>
        <c:varyColors val="1"/>
        <c:ser>
          <c:idx val="0"/>
          <c:order val="0"/>
          <c:tx>
            <c:strRef>
              <c:f>label 0</c:f>
              <c:strCache>
                <c:ptCount val="1"/>
                <c:pt idx="0">
                  <c:v>Sales</c:v>
                </c:pt>
              </c:strCache>
            </c:strRef>
          </c:tx>
          <c:spPr>
            <a:solidFill>
              <a:srgbClr val="4e67c8"/>
            </a:solidFill>
            <a:ln w="0">
              <a:noFill/>
            </a:ln>
          </c:spPr>
          <c:explosion val="0"/>
          <c:dPt>
            <c:idx val="0"/>
            <c:spPr>
              <a:solidFill>
                <a:srgbClr val="d9d9d9"/>
              </a:solidFill>
              <a:ln w="19080">
                <a:noFill/>
              </a:ln>
            </c:spPr>
          </c:dPt>
          <c:dPt>
            <c:idx val="1"/>
            <c:spPr>
              <a:solidFill>
                <a:srgbClr val="bfbfbf"/>
              </a:solidFill>
              <a:ln w="19080">
                <a:noFill/>
              </a:ln>
            </c:spPr>
          </c:dPt>
          <c:dPt>
            <c:idx val="2"/>
            <c:spPr>
              <a:solidFill>
                <a:srgbClr val="a6a6a6"/>
              </a:solidFill>
              <a:ln w="19080">
                <a:noFill/>
              </a:ln>
            </c:spPr>
          </c:dPt>
          <c:dPt>
            <c:idx val="3"/>
            <c:spPr>
              <a:solidFill>
                <a:srgbClr val="808080"/>
              </a:solidFill>
              <a:ln w="19080">
                <a:noFill/>
              </a:ln>
            </c:spPr>
          </c:dPt>
          <c:dPt>
            <c:idx val="4"/>
            <c:spPr>
              <a:solidFill>
                <a:srgbClr val="f2f2f2"/>
              </a:solidFill>
              <a:ln w="19080">
                <a:noFill/>
              </a:ln>
            </c:spPr>
          </c:dPt>
          <c:dPt>
            <c:idx val="5"/>
            <c:spPr>
              <a:solidFill>
                <a:srgbClr val="f14124"/>
              </a:solidFill>
              <a:ln w="19080">
                <a:noFill/>
              </a:ln>
            </c:spPr>
          </c:dPt>
          <c:dPt>
            <c:idx val="6"/>
            <c:spPr>
              <a:solidFill>
                <a:srgbClr val="283a7f"/>
              </a:solidFill>
              <a:ln w="19080">
                <a:noFill/>
              </a:ln>
            </c:spPr>
          </c:dPt>
          <c:dPt>
            <c:idx val="7"/>
            <c:spPr>
              <a:solidFill>
                <a:srgbClr val="0e8fbc"/>
              </a:solidFill>
              <a:ln w="19080">
                <a:noFill/>
              </a:ln>
            </c:spPr>
          </c:dPt>
          <c:dPt>
            <c:idx val="8"/>
            <c:spPr>
              <a:solidFill>
                <a:srgbClr val="68a915"/>
              </a:solidFill>
              <a:ln w="19080">
                <a:noFill/>
              </a:ln>
            </c:spPr>
          </c:dPt>
          <c:dLbls>
            <c:dLbl>
              <c:idx val="0"/>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6"/>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7"/>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8"/>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1st Qtr</c:v>
                </c:pt>
                <c:pt idx="1">
                  <c:v>2nd Qtr</c:v>
                </c:pt>
                <c:pt idx="2">
                  <c:v>3rd Qtr</c:v>
                </c:pt>
                <c:pt idx="3">
                  <c:v>4th Qtr</c:v>
                </c:pt>
              </c:strCache>
            </c:strRef>
          </c:cat>
          <c:val>
            <c:numRef>
              <c:f>0</c:f>
              <c:numCache>
                <c:formatCode>General</c:formatCode>
                <c:ptCount val="9"/>
                <c:pt idx="0">
                  <c:v>12.5</c:v>
                </c:pt>
                <c:pt idx="1">
                  <c:v>12.5</c:v>
                </c:pt>
                <c:pt idx="2">
                  <c:v>12.5</c:v>
                </c:pt>
                <c:pt idx="3">
                  <c:v>12.5</c:v>
                </c:pt>
                <c:pt idx="4">
                  <c:v>50</c:v>
                </c:pt>
              </c:numCache>
            </c:numRef>
          </c:val>
        </c:ser>
        <c:ser>
          <c:idx val="1"/>
          <c:order val="1"/>
          <c:tx>
            <c:strRef>
              <c:f>label 1</c:f>
              <c:strCache>
                <c:ptCount val="1"/>
                <c:pt idx="0">
                  <c:v>Column1</c:v>
                </c:pt>
              </c:strCache>
            </c:strRef>
          </c:tx>
          <c:spPr>
            <a:solidFill>
              <a:srgbClr val="5eccf3"/>
            </a:solidFill>
            <a:ln w="0">
              <a:noFill/>
            </a:ln>
          </c:spPr>
          <c:explosion val="0"/>
          <c:dPt>
            <c:idx val="0"/>
            <c:spPr>
              <a:noFill/>
              <a:ln w="19080">
                <a:noFill/>
              </a:ln>
            </c:spPr>
          </c:dPt>
          <c:dPt>
            <c:idx val="1"/>
            <c:spPr>
              <a:noFill/>
              <a:ln w="19080">
                <a:noFill/>
              </a:ln>
            </c:spPr>
          </c:dPt>
          <c:dPt>
            <c:idx val="2"/>
            <c:spPr>
              <a:noFill/>
              <a:ln w="19080">
                <a:noFill/>
              </a:ln>
            </c:spPr>
          </c:dPt>
          <c:dPt>
            <c:idx val="3"/>
            <c:spPr>
              <a:noFill/>
              <a:ln w="19080">
                <a:noFill/>
              </a:ln>
            </c:spPr>
          </c:dPt>
          <c:dPt>
            <c:idx val="4"/>
            <c:spPr>
              <a:solidFill>
                <a:srgbClr val="8cc9f7"/>
              </a:solidFill>
              <a:ln w="19080">
                <a:noFill/>
              </a:ln>
            </c:spPr>
          </c:dPt>
          <c:dPt>
            <c:idx val="5"/>
            <c:spPr>
              <a:solidFill>
                <a:srgbClr val="4fadf3"/>
              </a:solidFill>
              <a:ln w="19080">
                <a:noFill/>
              </a:ln>
            </c:spPr>
          </c:dPt>
          <c:dPt>
            <c:idx val="6"/>
            <c:spPr>
              <a:solidFill>
                <a:srgbClr val="0d79ca"/>
              </a:solidFill>
              <a:ln w="19080">
                <a:noFill/>
              </a:ln>
            </c:spPr>
          </c:dPt>
          <c:dPt>
            <c:idx val="7"/>
            <c:spPr>
              <a:solidFill>
                <a:srgbClr val="073c65"/>
              </a:solidFill>
              <a:ln w="19080">
                <a:noFill/>
              </a:ln>
            </c:spPr>
          </c:dPt>
          <c:dPt>
            <c:idx val="8"/>
            <c:spPr>
              <a:solidFill>
                <a:srgbClr val="68a915"/>
              </a:solidFill>
              <a:ln w="19080">
                <a:noFill/>
              </a:ln>
            </c:spPr>
          </c:dPt>
          <c:dLbls>
            <c:dLbl>
              <c:idx val="0"/>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6"/>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7"/>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8"/>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1st Qtr</c:v>
                </c:pt>
                <c:pt idx="1">
                  <c:v>2nd Qtr</c:v>
                </c:pt>
                <c:pt idx="2">
                  <c:v>3rd Qtr</c:v>
                </c:pt>
                <c:pt idx="3">
                  <c:v>4th Qtr</c:v>
                </c:pt>
              </c:strCache>
            </c:strRef>
          </c:cat>
          <c:val>
            <c:numRef>
              <c:f>1</c:f>
              <c:numCache>
                <c:formatCode>General</c:formatCode>
                <c:ptCount val="9"/>
                <c:pt idx="0">
                  <c:v>12.5</c:v>
                </c:pt>
                <c:pt idx="1">
                  <c:v>12.5</c:v>
                </c:pt>
                <c:pt idx="2">
                  <c:v>12.5</c:v>
                </c:pt>
                <c:pt idx="3">
                  <c:v>12.5</c:v>
                </c:pt>
                <c:pt idx="4">
                  <c:v>12.5</c:v>
                </c:pt>
                <c:pt idx="5">
                  <c:v>12.5</c:v>
                </c:pt>
                <c:pt idx="6">
                  <c:v>12.5</c:v>
                </c:pt>
                <c:pt idx="7">
                  <c:v>12.5</c:v>
                </c:pt>
              </c:numCache>
            </c:numRef>
          </c:val>
        </c:ser>
        <c:ser>
          <c:idx val="2"/>
          <c:order val="2"/>
          <c:tx>
            <c:strRef>
              <c:f>label 2</c:f>
              <c:strCache>
                <c:ptCount val="1"/>
                <c:pt idx="0">
                  <c:v>Column2</c:v>
                </c:pt>
              </c:strCache>
            </c:strRef>
          </c:tx>
          <c:spPr>
            <a:solidFill>
              <a:srgbClr val="a7ea52"/>
            </a:solidFill>
            <a:ln w="0">
              <a:noFill/>
            </a:ln>
          </c:spPr>
          <c:explosion val="0"/>
          <c:dPt>
            <c:idx val="0"/>
            <c:spPr>
              <a:noFill/>
              <a:ln w="19080">
                <a:noFill/>
              </a:ln>
            </c:spPr>
          </c:dPt>
          <c:dPt>
            <c:idx val="1"/>
            <c:spPr>
              <a:noFill/>
              <a:ln w="19080">
                <a:noFill/>
              </a:ln>
            </c:spPr>
          </c:dPt>
          <c:dPt>
            <c:idx val="2"/>
            <c:spPr>
              <a:noFill/>
              <a:ln w="19080">
                <a:noFill/>
              </a:ln>
            </c:spPr>
          </c:dPt>
          <c:dPt>
            <c:idx val="3"/>
            <c:spPr>
              <a:noFill/>
              <a:ln w="19080">
                <a:noFill/>
              </a:ln>
            </c:spPr>
          </c:dPt>
          <c:dPt>
            <c:idx val="4"/>
            <c:spPr>
              <a:solidFill>
                <a:srgbClr val="8cc9f7"/>
              </a:solidFill>
              <a:ln w="19080">
                <a:noFill/>
              </a:ln>
            </c:spPr>
          </c:dPt>
          <c:dPt>
            <c:idx val="5"/>
            <c:spPr>
              <a:solidFill>
                <a:srgbClr val="4fadf3"/>
              </a:solidFill>
              <a:ln w="19080">
                <a:noFill/>
              </a:ln>
            </c:spPr>
          </c:dPt>
          <c:dPt>
            <c:idx val="6"/>
            <c:spPr>
              <a:solidFill>
                <a:srgbClr val="0d79ca"/>
              </a:solidFill>
              <a:ln w="19080">
                <a:noFill/>
              </a:ln>
            </c:spPr>
          </c:dPt>
          <c:dPt>
            <c:idx val="7"/>
            <c:spPr>
              <a:solidFill>
                <a:srgbClr val="073c65"/>
              </a:solidFill>
              <a:ln w="19080">
                <a:noFill/>
              </a:ln>
            </c:spPr>
          </c:dPt>
          <c:dPt>
            <c:idx val="8"/>
            <c:spPr>
              <a:solidFill>
                <a:srgbClr val="68a915"/>
              </a:solidFill>
              <a:ln w="19080">
                <a:noFill/>
              </a:ln>
            </c:spPr>
          </c:dPt>
          <c:dLbls>
            <c:dLbl>
              <c:idx val="0"/>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6"/>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7"/>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8"/>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1st Qtr</c:v>
                </c:pt>
                <c:pt idx="1">
                  <c:v>2nd Qtr</c:v>
                </c:pt>
                <c:pt idx="2">
                  <c:v>3rd Qtr</c:v>
                </c:pt>
                <c:pt idx="3">
                  <c:v>4th Qtr</c:v>
                </c:pt>
              </c:strCache>
            </c:strRef>
          </c:cat>
          <c:val>
            <c:numRef>
              <c:f>2</c:f>
              <c:numCache>
                <c:formatCode>General</c:formatCode>
                <c:ptCount val="9"/>
                <c:pt idx="0">
                  <c:v>12.5</c:v>
                </c:pt>
                <c:pt idx="1">
                  <c:v>12.5</c:v>
                </c:pt>
                <c:pt idx="2">
                  <c:v>12.5</c:v>
                </c:pt>
                <c:pt idx="3">
                  <c:v>12.5</c:v>
                </c:pt>
                <c:pt idx="4">
                  <c:v>12.5</c:v>
                </c:pt>
                <c:pt idx="5">
                  <c:v>12.5</c:v>
                </c:pt>
                <c:pt idx="6">
                  <c:v>12.5</c:v>
                </c:pt>
                <c:pt idx="7">
                  <c:v>12.5</c:v>
                </c:pt>
              </c:numCache>
            </c:numRef>
          </c:val>
        </c:ser>
        <c:ser>
          <c:idx val="3"/>
          <c:order val="3"/>
          <c:tx>
            <c:strRef>
              <c:f>label 3</c:f>
              <c:strCache>
                <c:ptCount val="1"/>
                <c:pt idx="0">
                  <c:v>Column3</c:v>
                </c:pt>
              </c:strCache>
            </c:strRef>
          </c:tx>
          <c:spPr>
            <a:solidFill>
              <a:srgbClr val="5dceaf"/>
            </a:solidFill>
            <a:ln w="0">
              <a:noFill/>
            </a:ln>
          </c:spPr>
          <c:explosion val="0"/>
          <c:dPt>
            <c:idx val="0"/>
            <c:spPr>
              <a:noFill/>
              <a:ln w="19080">
                <a:noFill/>
              </a:ln>
            </c:spPr>
          </c:dPt>
          <c:dPt>
            <c:idx val="1"/>
            <c:spPr>
              <a:noFill/>
              <a:ln w="19080">
                <a:noFill/>
              </a:ln>
            </c:spPr>
          </c:dPt>
          <c:dPt>
            <c:idx val="2"/>
            <c:spPr>
              <a:noFill/>
              <a:ln w="19080">
                <a:noFill/>
              </a:ln>
            </c:spPr>
          </c:dPt>
          <c:dPt>
            <c:idx val="3"/>
            <c:spPr>
              <a:noFill/>
              <a:ln w="19080">
                <a:noFill/>
              </a:ln>
            </c:spPr>
          </c:dPt>
          <c:dPt>
            <c:idx val="4"/>
            <c:spPr>
              <a:solidFill>
                <a:srgbClr val="8cc9f7"/>
              </a:solidFill>
              <a:ln w="19080">
                <a:noFill/>
              </a:ln>
            </c:spPr>
          </c:dPt>
          <c:dPt>
            <c:idx val="5"/>
            <c:spPr>
              <a:solidFill>
                <a:srgbClr val="4fadf3"/>
              </a:solidFill>
              <a:ln w="19080">
                <a:noFill/>
              </a:ln>
            </c:spPr>
          </c:dPt>
          <c:dPt>
            <c:idx val="6"/>
            <c:spPr>
              <a:solidFill>
                <a:srgbClr val="0d79ca"/>
              </a:solidFill>
              <a:ln w="19080">
                <a:noFill/>
              </a:ln>
            </c:spPr>
          </c:dPt>
          <c:dPt>
            <c:idx val="7"/>
            <c:spPr>
              <a:noFill/>
              <a:ln w="19080">
                <a:noFill/>
              </a:ln>
            </c:spPr>
          </c:dPt>
          <c:dPt>
            <c:idx val="8"/>
            <c:spPr>
              <a:solidFill>
                <a:srgbClr val="68a915"/>
              </a:solidFill>
              <a:ln w="19080">
                <a:noFill/>
              </a:ln>
            </c:spPr>
          </c:dPt>
          <c:dLbls>
            <c:dLbl>
              <c:idx val="0"/>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6"/>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7"/>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8"/>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1st Qtr</c:v>
                </c:pt>
                <c:pt idx="1">
                  <c:v>2nd Qtr</c:v>
                </c:pt>
                <c:pt idx="2">
                  <c:v>3rd Qtr</c:v>
                </c:pt>
                <c:pt idx="3">
                  <c:v>4th Qtr</c:v>
                </c:pt>
              </c:strCache>
            </c:strRef>
          </c:cat>
          <c:val>
            <c:numRef>
              <c:f>3</c:f>
              <c:numCache>
                <c:formatCode>General</c:formatCode>
                <c:ptCount val="9"/>
                <c:pt idx="0">
                  <c:v>12.5</c:v>
                </c:pt>
                <c:pt idx="1">
                  <c:v>12.5</c:v>
                </c:pt>
                <c:pt idx="2">
                  <c:v>12.5</c:v>
                </c:pt>
                <c:pt idx="3">
                  <c:v>12.5</c:v>
                </c:pt>
                <c:pt idx="4">
                  <c:v>12.5</c:v>
                </c:pt>
                <c:pt idx="5">
                  <c:v>12.5</c:v>
                </c:pt>
                <c:pt idx="6">
                  <c:v>12.5</c:v>
                </c:pt>
                <c:pt idx="7">
                  <c:v>12.5</c:v>
                </c:pt>
              </c:numCache>
            </c:numRef>
          </c:val>
        </c:ser>
        <c:ser>
          <c:idx val="4"/>
          <c:order val="4"/>
          <c:tx>
            <c:strRef>
              <c:f>label 4</c:f>
              <c:strCache>
                <c:ptCount val="1"/>
                <c:pt idx="0">
                  <c:v>Column32</c:v>
                </c:pt>
              </c:strCache>
            </c:strRef>
          </c:tx>
          <c:spPr>
            <a:noFill/>
            <a:ln w="0">
              <a:noFill/>
            </a:ln>
          </c:spPr>
          <c:explosion val="0"/>
          <c:dPt>
            <c:idx val="0"/>
            <c:spPr>
              <a:noFill/>
              <a:ln w="19080">
                <a:noFill/>
              </a:ln>
            </c:spPr>
          </c:dPt>
          <c:dPt>
            <c:idx val="1"/>
            <c:spPr>
              <a:noFill/>
              <a:ln w="19080">
                <a:noFill/>
              </a:ln>
            </c:spPr>
          </c:dPt>
          <c:dPt>
            <c:idx val="2"/>
            <c:spPr>
              <a:noFill/>
              <a:ln w="19080">
                <a:noFill/>
              </a:ln>
            </c:spPr>
          </c:dPt>
          <c:dPt>
            <c:idx val="3"/>
            <c:spPr>
              <a:noFill/>
              <a:ln w="19080">
                <a:noFill/>
              </a:ln>
            </c:spPr>
          </c:dPt>
          <c:dPt>
            <c:idx val="4"/>
            <c:spPr>
              <a:solidFill>
                <a:srgbClr val="8cc9f7"/>
              </a:solidFill>
              <a:ln w="19080">
                <a:noFill/>
              </a:ln>
            </c:spPr>
          </c:dPt>
          <c:dPt>
            <c:idx val="5"/>
            <c:spPr>
              <a:solidFill>
                <a:srgbClr val="4fadf3"/>
              </a:solidFill>
              <a:ln w="19080">
                <a:noFill/>
              </a:ln>
            </c:spPr>
          </c:dPt>
          <c:dPt>
            <c:idx val="6"/>
            <c:spPr>
              <a:noFill/>
              <a:ln w="19080">
                <a:noFill/>
              </a:ln>
            </c:spPr>
          </c:dPt>
          <c:dPt>
            <c:idx val="7"/>
            <c:spPr>
              <a:noFill/>
              <a:ln w="19080">
                <a:noFill/>
              </a:ln>
            </c:spPr>
          </c:dPt>
          <c:dPt>
            <c:idx val="8"/>
            <c:spPr>
              <a:noFill/>
              <a:ln w="19080">
                <a:noFill/>
              </a:ln>
            </c:spPr>
          </c:dPt>
          <c:dLbls>
            <c:dLbl>
              <c:idx val="0"/>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6"/>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7"/>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8"/>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1st Qtr</c:v>
                </c:pt>
                <c:pt idx="1">
                  <c:v>2nd Qtr</c:v>
                </c:pt>
                <c:pt idx="2">
                  <c:v>3rd Qtr</c:v>
                </c:pt>
                <c:pt idx="3">
                  <c:v>4th Qtr</c:v>
                </c:pt>
              </c:strCache>
            </c:strRef>
          </c:cat>
          <c:val>
            <c:numRef>
              <c:f>4</c:f>
              <c:numCache>
                <c:formatCode>General</c:formatCode>
                <c:ptCount val="9"/>
                <c:pt idx="0">
                  <c:v>12.5</c:v>
                </c:pt>
                <c:pt idx="1">
                  <c:v>12.5</c:v>
                </c:pt>
                <c:pt idx="2">
                  <c:v>12.5</c:v>
                </c:pt>
                <c:pt idx="3">
                  <c:v>12.5</c:v>
                </c:pt>
                <c:pt idx="4">
                  <c:v>12.5</c:v>
                </c:pt>
                <c:pt idx="5">
                  <c:v>12.5</c:v>
                </c:pt>
                <c:pt idx="6">
                  <c:v>12.5</c:v>
                </c:pt>
                <c:pt idx="7">
                  <c:v>12.5</c:v>
                </c:pt>
              </c:numCache>
            </c:numRef>
          </c:val>
        </c:ser>
        <c:ser>
          <c:idx val="5"/>
          <c:order val="5"/>
          <c:tx>
            <c:strRef>
              <c:f>label 5</c:f>
              <c:strCache>
                <c:ptCount val="1"/>
                <c:pt idx="0">
                  <c:v>Column33</c:v>
                </c:pt>
              </c:strCache>
            </c:strRef>
          </c:tx>
          <c:spPr>
            <a:solidFill>
              <a:srgbClr val="f14124"/>
            </a:solidFill>
            <a:ln w="0">
              <a:noFill/>
            </a:ln>
          </c:spPr>
          <c:explosion val="0"/>
          <c:dPt>
            <c:idx val="0"/>
            <c:spPr>
              <a:noFill/>
              <a:ln w="19080">
                <a:noFill/>
              </a:ln>
            </c:spPr>
          </c:dPt>
          <c:dPt>
            <c:idx val="1"/>
            <c:spPr>
              <a:noFill/>
              <a:ln w="19080">
                <a:noFill/>
              </a:ln>
            </c:spPr>
          </c:dPt>
          <c:dPt>
            <c:idx val="2"/>
            <c:spPr>
              <a:noFill/>
              <a:ln w="19080">
                <a:noFill/>
              </a:ln>
            </c:spPr>
          </c:dPt>
          <c:dPt>
            <c:idx val="3"/>
            <c:spPr>
              <a:noFill/>
              <a:ln w="19080">
                <a:noFill/>
              </a:ln>
            </c:spPr>
          </c:dPt>
          <c:dPt>
            <c:idx val="4"/>
            <c:spPr>
              <a:solidFill>
                <a:srgbClr val="8cc9f7"/>
              </a:solidFill>
              <a:ln w="19080">
                <a:noFill/>
              </a:ln>
            </c:spPr>
          </c:dPt>
          <c:dPt>
            <c:idx val="5"/>
            <c:spPr>
              <a:noFill/>
              <a:ln w="19080">
                <a:noFill/>
              </a:ln>
            </c:spPr>
          </c:dPt>
          <c:dPt>
            <c:idx val="6"/>
            <c:spPr>
              <a:noFill/>
              <a:ln w="19080">
                <a:noFill/>
              </a:ln>
            </c:spPr>
          </c:dPt>
          <c:dPt>
            <c:idx val="7"/>
            <c:spPr>
              <a:noFill/>
              <a:ln w="19080">
                <a:noFill/>
              </a:ln>
            </c:spPr>
          </c:dPt>
          <c:dPt>
            <c:idx val="8"/>
            <c:spPr>
              <a:solidFill>
                <a:srgbClr val="68a915"/>
              </a:solidFill>
              <a:ln w="19080">
                <a:noFill/>
              </a:ln>
            </c:spPr>
          </c:dPt>
          <c:dLbls>
            <c:dLbl>
              <c:idx val="0"/>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6"/>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7"/>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8"/>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1st Qtr</c:v>
                </c:pt>
                <c:pt idx="1">
                  <c:v>2nd Qtr</c:v>
                </c:pt>
                <c:pt idx="2">
                  <c:v>3rd Qtr</c:v>
                </c:pt>
                <c:pt idx="3">
                  <c:v>4th Qtr</c:v>
                </c:pt>
              </c:strCache>
            </c:strRef>
          </c:cat>
          <c:val>
            <c:numRef>
              <c:f>5</c:f>
              <c:numCache>
                <c:formatCode>General</c:formatCode>
                <c:ptCount val="9"/>
                <c:pt idx="0">
                  <c:v>12.5</c:v>
                </c:pt>
                <c:pt idx="1">
                  <c:v>12.5</c:v>
                </c:pt>
                <c:pt idx="2">
                  <c:v>12.5</c:v>
                </c:pt>
                <c:pt idx="3">
                  <c:v>12.5</c:v>
                </c:pt>
                <c:pt idx="4">
                  <c:v>12.5</c:v>
                </c:pt>
                <c:pt idx="5">
                  <c:v>12.5</c:v>
                </c:pt>
                <c:pt idx="6">
                  <c:v>12.5</c:v>
                </c:pt>
                <c:pt idx="7">
                  <c:v>12.5</c:v>
                </c:pt>
              </c:numCache>
            </c:numRef>
          </c:val>
        </c:ser>
        <c:firstSliceAng val="0"/>
        <c:holeSize val="50"/>
      </c:doughnutChart>
      <c:spPr>
        <a:noFill/>
        <a:ln w="66600">
          <a:noFill/>
        </a:ln>
      </c:spPr>
    </c:plotArea>
    <c:plotVisOnly val="1"/>
    <c:dispBlanksAs val="gap"/>
  </c:chart>
  <c:spPr>
    <a:noFill/>
    <a:ln w="9360">
      <a:noFill/>
    </a:ln>
  </c:spPr>
</c:chartSpace>
</file>

<file path=ppt/charts/chart4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売上高</c:v>
                </c:pt>
              </c:strCache>
            </c:strRef>
          </c:tx>
          <c:spPr>
            <a:solidFill>
              <a:srgbClr val="4e67c8"/>
            </a:solidFill>
            <a:ln w="0">
              <a:noFill/>
            </a:ln>
          </c:spPr>
          <c:explosion val="0"/>
          <c:dPt>
            <c:idx val="0"/>
            <c:spPr>
              <a:solidFill>
                <a:srgbClr val="073c65"/>
              </a:solidFill>
              <a:ln w="19080">
                <a:noFill/>
              </a:ln>
            </c:spPr>
          </c:dPt>
          <c:dPt>
            <c:idx val="1"/>
            <c:spPr>
              <a:solidFill>
                <a:srgbClr val="0d79ca"/>
              </a:solidFill>
              <a:ln w="19080">
                <a:noFill/>
              </a:ln>
            </c:spPr>
          </c:dPt>
          <c:dPt>
            <c:idx val="2"/>
            <c:spPr>
              <a:solidFill>
                <a:srgbClr val="4fadf3"/>
              </a:solidFill>
              <a:ln w="19080">
                <a:noFill/>
              </a:ln>
            </c:spPr>
          </c:dPt>
          <c:dPt>
            <c:idx val="3"/>
            <c:spPr>
              <a:noFill/>
              <a:ln w="19080">
                <a:noFill/>
              </a:ln>
            </c:spPr>
          </c:dPt>
          <c:dPt>
            <c:idx val="4"/>
            <c:spPr>
              <a:solidFill>
                <a:srgbClr val="b4dcfa"/>
              </a:solidFill>
              <a:ln w="19080">
                <a:noFill/>
              </a:ln>
            </c:spPr>
          </c:dPt>
          <c:dPt>
            <c:idx val="5"/>
            <c:spPr>
              <a:noFill/>
              <a:ln w="19080">
                <a:noFill/>
              </a:ln>
            </c:spPr>
          </c:dPt>
          <c:dLbls>
            <c:dLbl>
              <c:idx val="0"/>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1</c:v>
                </c:pt>
                <c:pt idx="1">
                  <c:v>1</c:v>
                </c:pt>
                <c:pt idx="2">
                  <c:v>1</c:v>
                </c:pt>
                <c:pt idx="3">
                  <c:v>3</c:v>
                </c:pt>
              </c:numCache>
            </c:numRef>
          </c:val>
        </c:ser>
        <c:firstSliceAng val="0"/>
        <c:holeSize val="50"/>
      </c:doughnutChart>
      <c:spPr>
        <a:noFill/>
        <a:ln w="0">
          <a:noFill/>
        </a:ln>
      </c:spPr>
    </c:plotArea>
    <c:plotVisOnly val="1"/>
    <c:dispBlanksAs val="gap"/>
  </c:chart>
  <c:spPr>
    <a:noFill/>
    <a:ln w="9360">
      <a:noFill/>
    </a:ln>
  </c:spPr>
</c:chartSpace>
</file>

<file path=ppt/charts/chart42.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売上高</c:v>
                </c:pt>
              </c:strCache>
            </c:strRef>
          </c:tx>
          <c:spPr>
            <a:solidFill>
              <a:srgbClr val="4e67c8"/>
            </a:solidFill>
            <a:ln w="0">
              <a:noFill/>
            </a:ln>
          </c:spPr>
          <c:explosion val="0"/>
          <c:dPt>
            <c:idx val="0"/>
            <c:spPr>
              <a:solidFill>
                <a:srgbClr val="bfbfbf"/>
              </a:solidFill>
              <a:ln w="19080">
                <a:noFill/>
              </a:ln>
            </c:spPr>
          </c:dPt>
          <c:dPt>
            <c:idx val="1"/>
            <c:spPr>
              <a:solidFill>
                <a:srgbClr val="d9d9d9"/>
              </a:solidFill>
              <a:ln w="19080">
                <a:noFill/>
              </a:ln>
            </c:spPr>
          </c:dPt>
          <c:dPt>
            <c:idx val="2"/>
            <c:spPr>
              <a:solidFill>
                <a:srgbClr val="f2f2f2"/>
              </a:solidFill>
              <a:ln w="19080">
                <a:noFill/>
              </a:ln>
            </c:spPr>
          </c:dPt>
          <c:dPt>
            <c:idx val="3"/>
            <c:spPr>
              <a:noFill/>
              <a:ln w="19080">
                <a:noFill/>
              </a:ln>
            </c:spPr>
          </c:dPt>
          <c:dPt>
            <c:idx val="4"/>
            <c:spPr>
              <a:solidFill>
                <a:srgbClr val="f2f2f2"/>
              </a:solidFill>
              <a:ln w="19080">
                <a:noFill/>
              </a:ln>
            </c:spPr>
          </c:dPt>
          <c:dPt>
            <c:idx val="5"/>
            <c:spPr>
              <a:noFill/>
              <a:ln w="19080">
                <a:noFill/>
              </a:ln>
            </c:spPr>
          </c:dPt>
          <c:dLbls>
            <c:dLbl>
              <c:idx val="0"/>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6"/>
                <c:pt idx="0">
                  <c:v>1</c:v>
                </c:pt>
                <c:pt idx="1">
                  <c:v>1</c:v>
                </c:pt>
                <c:pt idx="2">
                  <c:v>1</c:v>
                </c:pt>
                <c:pt idx="3">
                  <c:v>3</c:v>
                </c:pt>
              </c:numCache>
            </c:numRef>
          </c:val>
        </c:ser>
        <c:firstSliceAng val="0"/>
        <c:holeSize val="50"/>
      </c:doughnutChart>
      <c:spPr>
        <a:noFill/>
        <a:ln w="0">
          <a:noFill/>
        </a:ln>
      </c:spPr>
    </c:plotArea>
    <c:plotVisOnly val="1"/>
    <c:dispBlanksAs val="gap"/>
  </c:chart>
  <c:spPr>
    <a:noFill/>
    <a:ln w="9360">
      <a:noFill/>
    </a:ln>
  </c:spPr>
</c:chartSpace>
</file>

<file path=ppt/charts/chart43.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売上高</c:v>
                </c:pt>
              </c:strCache>
            </c:strRef>
          </c:tx>
          <c:spPr>
            <a:solidFill>
              <a:srgbClr val="4e67c8"/>
            </a:solidFill>
            <a:ln w="0">
              <a:noFill/>
            </a:ln>
          </c:spPr>
          <c:explosion val="0"/>
          <c:dPt>
            <c:idx val="0"/>
            <c:spPr>
              <a:noFill/>
              <a:ln w="19080">
                <a:noFill/>
              </a:ln>
            </c:spPr>
          </c:dPt>
          <c:dPt>
            <c:idx val="1"/>
            <c:spPr>
              <a:solidFill>
                <a:srgbClr val="073c65"/>
              </a:solidFill>
              <a:ln w="19080">
                <a:noFill/>
              </a:ln>
            </c:spPr>
          </c:dPt>
          <c:dPt>
            <c:idx val="2"/>
            <c:spPr>
              <a:solidFill>
                <a:srgbClr val="0d79ca"/>
              </a:solidFill>
              <a:ln w="19080">
                <a:noFill/>
              </a:ln>
            </c:spPr>
          </c:dPt>
          <c:dPt>
            <c:idx val="3"/>
            <c:spPr>
              <a:solidFill>
                <a:srgbClr val="4fadf3"/>
              </a:solidFill>
              <a:ln w="19080">
                <a:noFill/>
              </a:ln>
            </c:spPr>
          </c:dPt>
          <c:dPt>
            <c:idx val="4"/>
            <c:spPr>
              <a:solidFill>
                <a:srgbClr val="8cc9f7"/>
              </a:solidFill>
              <a:ln w="19080">
                <a:noFill/>
              </a:ln>
            </c:spPr>
          </c:dPt>
          <c:dPt>
            <c:idx val="5"/>
            <c:spPr>
              <a:noFill/>
              <a:ln w="19080">
                <a:noFill/>
              </a:ln>
            </c:spPr>
          </c:dPt>
          <c:dPt>
            <c:idx val="6"/>
            <c:spPr>
              <a:noFill/>
              <a:ln w="19080">
                <a:noFill/>
              </a:ln>
            </c:spPr>
          </c:dPt>
          <c:dPt>
            <c:idx val="7"/>
            <c:spPr>
              <a:solidFill>
                <a:srgbClr val="8cc9f7"/>
              </a:solidFill>
              <a:ln w="19080">
                <a:noFill/>
              </a:ln>
            </c:spPr>
          </c:dPt>
          <c:dPt>
            <c:idx val="8"/>
            <c:spPr>
              <a:solidFill>
                <a:srgbClr val="4fadf3"/>
              </a:solidFill>
              <a:ln w="19080">
                <a:noFill/>
              </a:ln>
            </c:spPr>
          </c:dPt>
          <c:dPt>
            <c:idx val="9"/>
            <c:spPr>
              <a:solidFill>
                <a:srgbClr val="0d79ca"/>
              </a:solidFill>
              <a:ln w="19080">
                <a:noFill/>
              </a:ln>
            </c:spPr>
          </c:dPt>
          <c:dPt>
            <c:idx val="10"/>
            <c:spPr>
              <a:solidFill>
                <a:srgbClr val="073c65"/>
              </a:solidFill>
              <a:ln w="19080">
                <a:noFill/>
              </a:ln>
            </c:spPr>
          </c:dPt>
          <c:dPt>
            <c:idx val="11"/>
            <c:spPr>
              <a:noFill/>
              <a:ln w="19080">
                <a:noFill/>
              </a:ln>
            </c:spPr>
          </c:dPt>
          <c:dPt>
            <c:idx val="12"/>
            <c:spPr>
              <a:solidFill>
                <a:srgbClr val="7185d3"/>
              </a:solidFill>
              <a:ln w="19080">
                <a:noFill/>
              </a:ln>
            </c:spPr>
          </c:dPt>
          <c:dLbls>
            <c:dLbl>
              <c:idx val="0"/>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6"/>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7"/>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8"/>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9"/>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10"/>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11"/>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12"/>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13"/>
                <c:pt idx="0">
                  <c:v>0.5</c:v>
                </c:pt>
                <c:pt idx="1">
                  <c:v>1</c:v>
                </c:pt>
                <c:pt idx="2">
                  <c:v>1</c:v>
                </c:pt>
                <c:pt idx="3">
                  <c:v>1</c:v>
                </c:pt>
                <c:pt idx="4">
                  <c:v>1</c:v>
                </c:pt>
                <c:pt idx="5">
                  <c:v>0.5</c:v>
                </c:pt>
                <c:pt idx="6">
                  <c:v>0.5</c:v>
                </c:pt>
                <c:pt idx="7">
                  <c:v>1</c:v>
                </c:pt>
                <c:pt idx="8">
                  <c:v>1</c:v>
                </c:pt>
                <c:pt idx="9">
                  <c:v>1</c:v>
                </c:pt>
                <c:pt idx="10">
                  <c:v>1</c:v>
                </c:pt>
                <c:pt idx="11">
                  <c:v>0.5</c:v>
                </c:pt>
              </c:numCache>
            </c:numRef>
          </c:val>
        </c:ser>
        <c:firstSliceAng val="0"/>
        <c:holeSize val="50"/>
      </c:doughnutChart>
      <c:spPr>
        <a:noFill/>
        <a:ln w="0">
          <a:noFill/>
        </a:ln>
      </c:spPr>
    </c:plotArea>
    <c:plotVisOnly val="1"/>
    <c:dispBlanksAs val="gap"/>
  </c:chart>
  <c:spPr>
    <a:noFill/>
    <a:ln w="9360">
      <a:noFill/>
    </a:ln>
  </c:spPr>
</c:chartSpace>
</file>

<file path=ppt/charts/chart44.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売上高</c:v>
                </c:pt>
              </c:strCache>
            </c:strRef>
          </c:tx>
          <c:spPr>
            <a:solidFill>
              <a:srgbClr val="4e67c8"/>
            </a:solidFill>
            <a:ln w="0">
              <a:noFill/>
            </a:ln>
          </c:spPr>
          <c:explosion val="0"/>
          <c:dPt>
            <c:idx val="0"/>
            <c:spPr>
              <a:noFill/>
              <a:ln w="19080">
                <a:noFill/>
              </a:ln>
            </c:spPr>
          </c:dPt>
          <c:dPt>
            <c:idx val="1"/>
            <c:spPr>
              <a:solidFill>
                <a:srgbClr val="a6a6a6"/>
              </a:solidFill>
              <a:ln w="19080">
                <a:noFill/>
              </a:ln>
            </c:spPr>
          </c:dPt>
          <c:dPt>
            <c:idx val="2"/>
            <c:spPr>
              <a:solidFill>
                <a:srgbClr val="bfbfbf"/>
              </a:solidFill>
              <a:ln w="19080">
                <a:noFill/>
              </a:ln>
            </c:spPr>
          </c:dPt>
          <c:dPt>
            <c:idx val="3"/>
            <c:spPr>
              <a:solidFill>
                <a:srgbClr val="d9d9d9"/>
              </a:solidFill>
              <a:ln w="19080">
                <a:noFill/>
              </a:ln>
            </c:spPr>
          </c:dPt>
          <c:dPt>
            <c:idx val="4"/>
            <c:spPr>
              <a:solidFill>
                <a:srgbClr val="f2f2f2"/>
              </a:solidFill>
              <a:ln w="19080">
                <a:noFill/>
              </a:ln>
            </c:spPr>
          </c:dPt>
          <c:dPt>
            <c:idx val="5"/>
            <c:spPr>
              <a:noFill/>
              <a:ln w="19080">
                <a:noFill/>
              </a:ln>
            </c:spPr>
          </c:dPt>
          <c:dPt>
            <c:idx val="6"/>
            <c:spPr>
              <a:noFill/>
              <a:ln w="19080">
                <a:noFill/>
              </a:ln>
            </c:spPr>
          </c:dPt>
          <c:dPt>
            <c:idx val="7"/>
            <c:spPr>
              <a:solidFill>
                <a:srgbClr val="f2f2f2"/>
              </a:solidFill>
              <a:ln w="19080">
                <a:noFill/>
              </a:ln>
            </c:spPr>
          </c:dPt>
          <c:dPt>
            <c:idx val="8"/>
            <c:spPr>
              <a:solidFill>
                <a:srgbClr val="d9d9d9"/>
              </a:solidFill>
              <a:ln w="19080">
                <a:noFill/>
              </a:ln>
            </c:spPr>
          </c:dPt>
          <c:dPt>
            <c:idx val="9"/>
            <c:spPr>
              <a:solidFill>
                <a:srgbClr val="bfbfbf"/>
              </a:solidFill>
              <a:ln w="19080">
                <a:noFill/>
              </a:ln>
            </c:spPr>
          </c:dPt>
          <c:dPt>
            <c:idx val="10"/>
            <c:spPr>
              <a:solidFill>
                <a:srgbClr val="a6a6a6"/>
              </a:solidFill>
              <a:ln w="19080">
                <a:noFill/>
              </a:ln>
            </c:spPr>
          </c:dPt>
          <c:dPt>
            <c:idx val="11"/>
            <c:spPr>
              <a:noFill/>
              <a:ln w="19080">
                <a:noFill/>
              </a:ln>
            </c:spPr>
          </c:dPt>
          <c:dLbls>
            <c:dLbl>
              <c:idx val="0"/>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4"/>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5"/>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6"/>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7"/>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8"/>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9"/>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10"/>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dLbl>
              <c:idx val="11"/>
              <c:txPr>
                <a:bodyPr wrap="none"/>
                <a:lstStyle/>
                <a:p>
                  <a:pPr>
                    <a:defRPr b="0" sz="1000" spc="-1" strike="noStrike">
                      <a:solidFill>
                        <a:srgbClr val="000000"/>
                      </a:solidFill>
                      <a:latin typeface="Segoe UI"/>
                      <a:ea typeface="DejaVu Sans"/>
                    </a:defRPr>
                  </a:pPr>
                </a:p>
              </c:txPr>
              <c:showLegendKey val="0"/>
              <c:showVal val="0"/>
              <c:showCatName val="0"/>
              <c:showSerName val="0"/>
              <c:showPercent val="0"/>
              <c:separator>; </c:separator>
            </c:dLbl>
            <c:txPr>
              <a:bodyPr wrap="none"/>
              <a:lstStyle/>
              <a:p>
                <a:pPr>
                  <a:defRPr b="0" sz="1000" spc="-1" strike="noStrike">
                    <a:solidFill>
                      <a:srgbClr val="000000"/>
                    </a:solidFill>
                    <a:latin typeface="Segoe UI"/>
                    <a:ea typeface="Meiryo UI"/>
                  </a:defRPr>
                </a:pPr>
              </a:p>
            </c:txPr>
            <c:showLegendKey val="0"/>
            <c:showVal val="0"/>
            <c:showCatName val="0"/>
            <c:showSerName val="0"/>
            <c:showPercent val="0"/>
            <c:separator>; </c:separator>
            <c:showLeaderLines val="0"/>
          </c:dLbls>
          <c:cat>
            <c:strRef>
              <c:f>categories</c:f>
              <c:strCache>
                <c:ptCount val="4"/>
                <c:pt idx="0">
                  <c:v>第 1 四半期</c:v>
                </c:pt>
                <c:pt idx="1">
                  <c:v>第 2 四半期</c:v>
                </c:pt>
                <c:pt idx="2">
                  <c:v>第 3 四半期</c:v>
                </c:pt>
                <c:pt idx="3">
                  <c:v>第 4 四半期</c:v>
                </c:pt>
              </c:strCache>
            </c:strRef>
          </c:cat>
          <c:val>
            <c:numRef>
              <c:f>0</c:f>
              <c:numCache>
                <c:formatCode>General</c:formatCode>
                <c:ptCount val="12"/>
                <c:pt idx="0">
                  <c:v>0.5</c:v>
                </c:pt>
                <c:pt idx="1">
                  <c:v>1</c:v>
                </c:pt>
                <c:pt idx="2">
                  <c:v>1</c:v>
                </c:pt>
                <c:pt idx="3">
                  <c:v>1</c:v>
                </c:pt>
                <c:pt idx="4">
                  <c:v>1</c:v>
                </c:pt>
                <c:pt idx="5">
                  <c:v>0.5</c:v>
                </c:pt>
                <c:pt idx="6">
                  <c:v>0.5</c:v>
                </c:pt>
                <c:pt idx="7">
                  <c:v>1</c:v>
                </c:pt>
                <c:pt idx="8">
                  <c:v>1</c:v>
                </c:pt>
                <c:pt idx="9">
                  <c:v>1</c:v>
                </c:pt>
                <c:pt idx="10">
                  <c:v>1</c:v>
                </c:pt>
                <c:pt idx="11">
                  <c:v>0.5</c:v>
                </c:pt>
              </c:numCache>
            </c:numRef>
          </c:val>
        </c:ser>
        <c:firstSliceAng val="0"/>
        <c:holeSize val="50"/>
      </c:doughnutChart>
      <c:spPr>
        <a:noFill/>
        <a:ln w="0">
          <a:noFill/>
        </a:ln>
      </c:spPr>
    </c:plotArea>
    <c:plotVisOnly val="1"/>
    <c:dispBlanksAs val="gap"/>
  </c:chart>
  <c:spPr>
    <a:noFill/>
    <a:ln w="9360">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11.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ja-JP" sz="1800" spc="-1" strike="noStrike">
                <a:solidFill>
                  <a:srgbClr val="000000"/>
                </a:solidFill>
                <a:latin typeface="Arial"/>
              </a:rPr>
              <a:t>スライドを移動するにはクリックします。</a:t>
            </a:r>
            <a:endParaRPr b="0" lang="en-US" sz="1800" spc="-1" strike="noStrike">
              <a:solidFill>
                <a:srgbClr val="000000"/>
              </a:solidFill>
              <a:latin typeface="Arial"/>
            </a:endParaRPr>
          </a:p>
        </p:txBody>
      </p:sp>
      <p:sp>
        <p:nvSpPr>
          <p:cNvPr id="437" name="PlaceHolder 2"/>
          <p:cNvSpPr>
            <a:spLocks noGrp="1"/>
          </p:cNvSpPr>
          <p:nvPr>
            <p:ph type="body"/>
          </p:nvPr>
        </p:nvSpPr>
        <p:spPr>
          <a:xfrm>
            <a:off x="756000" y="5078520"/>
            <a:ext cx="6047640" cy="4811040"/>
          </a:xfrm>
          <a:prstGeom prst="rect">
            <a:avLst/>
          </a:prstGeom>
        </p:spPr>
        <p:txBody>
          <a:bodyPr lIns="0" rIns="0" tIns="0" bIns="0">
            <a:noAutofit/>
          </a:bodyPr>
          <a:p>
            <a:r>
              <a:rPr b="0" lang="ja-JP" sz="2000" spc="-1" strike="noStrike">
                <a:latin typeface="Arial"/>
              </a:rPr>
              <a:t>クリックしてノート書式の編集</a:t>
            </a:r>
            <a:endParaRPr b="0" lang="en-US" sz="2000" spc="-1" strike="noStrike">
              <a:latin typeface="Arial"/>
            </a:endParaRPr>
          </a:p>
        </p:txBody>
      </p:sp>
      <p:sp>
        <p:nvSpPr>
          <p:cNvPr id="438"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&lt;ヘッダー&gt;</a:t>
            </a:r>
            <a:endParaRPr b="0" lang="en-US" sz="1400" spc="-1" strike="noStrike">
              <a:latin typeface="Times New Roman"/>
            </a:endParaRPr>
          </a:p>
        </p:txBody>
      </p:sp>
      <p:sp>
        <p:nvSpPr>
          <p:cNvPr id="439"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&lt;日付/時刻&gt;</a:t>
            </a:r>
            <a:endParaRPr b="0" lang="en-US" sz="1400" spc="-1" strike="noStrike">
              <a:latin typeface="Times New Roman"/>
            </a:endParaRPr>
          </a:p>
        </p:txBody>
      </p:sp>
      <p:sp>
        <p:nvSpPr>
          <p:cNvPr id="440"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&lt;フッター&gt;</a:t>
            </a:r>
            <a:endParaRPr b="0" lang="en-US" sz="1400" spc="-1" strike="noStrike">
              <a:latin typeface="Times New Roman"/>
            </a:endParaRPr>
          </a:p>
        </p:txBody>
      </p:sp>
      <p:sp>
        <p:nvSpPr>
          <p:cNvPr id="44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776C14C4-C69F-47CF-9018-B16C87FF1A52}" type="slidenum">
              <a:rPr b="0" lang="en-US" sz="1400" spc="-1" strike="noStrike">
                <a:latin typeface="Times New Roman"/>
              </a:rPr>
              <a:t>&lt;番号&gt;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PlaceHolder 1"/>
          <p:cNvSpPr>
            <a:spLocks noGrp="1"/>
          </p:cNvSpPr>
          <p:nvPr>
            <p:ph type="sldImg"/>
          </p:nvPr>
        </p:nvSpPr>
        <p:spPr>
          <a:xfrm>
            <a:off x="685800" y="1143000"/>
            <a:ext cx="5486040" cy="3085920"/>
          </a:xfrm>
          <a:prstGeom prst="rect">
            <a:avLst/>
          </a:prstGeom>
        </p:spPr>
      </p:sp>
      <p:sp>
        <p:nvSpPr>
          <p:cNvPr id="678"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679" name="CustomShape 3"/>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21BB2C7E-A9AC-4ABF-AE71-73DF489EFF11}" type="slidenum">
              <a:rPr b="0" lang="en-US" sz="1200" spc="-1" strike="noStrike">
                <a:solidFill>
                  <a:srgbClr val="000000"/>
                </a:solidFill>
                <a:latin typeface="Times New Roman"/>
                <a:ea typeface="+mn-ea"/>
              </a:rPr>
              <a:t>&lt;番号&gt;</a:t>
            </a:fld>
            <a:endParaRPr b="0" lang="en-US"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0" name="PlaceHolder 1"/>
          <p:cNvSpPr>
            <a:spLocks noGrp="1"/>
          </p:cNvSpPr>
          <p:nvPr>
            <p:ph type="sldImg"/>
          </p:nvPr>
        </p:nvSpPr>
        <p:spPr>
          <a:xfrm>
            <a:off x="685800" y="1143000"/>
            <a:ext cx="5486040" cy="3085920"/>
          </a:xfrm>
          <a:prstGeom prst="rect">
            <a:avLst/>
          </a:prstGeom>
        </p:spPr>
      </p:sp>
      <p:sp>
        <p:nvSpPr>
          <p:cNvPr id="681"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682" name="CustomShape 3"/>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43DC9C64-6BAB-499E-A68D-98C6775AEA79}" type="slidenum">
              <a:rPr b="0" lang="en-US" sz="1200" spc="-1" strike="noStrike">
                <a:solidFill>
                  <a:srgbClr val="000000"/>
                </a:solidFill>
                <a:latin typeface="Times New Roman"/>
                <a:ea typeface="+mn-ea"/>
              </a:rPr>
              <a:t>&lt;番号&gt;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6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3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6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3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7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3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7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7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7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7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7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8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8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8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8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8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8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8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8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9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9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9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0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0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40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0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1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41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41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1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2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2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2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2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2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3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3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3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3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3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3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6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0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0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4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4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4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4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4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5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5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5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5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5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6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6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6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7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7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7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7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8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8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8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9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9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9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9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9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0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0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0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0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1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2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3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3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3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3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3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3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4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4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4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5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7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8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8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8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8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8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8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8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9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9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9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9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9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9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9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0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1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1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31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2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32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2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3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2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3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3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3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3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3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4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5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6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3.pn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8.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9.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0.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97.xml"/><Relationship Id="rId5" Type="http://schemas.openxmlformats.org/officeDocument/2006/relationships/slideLayout" Target="../slideLayouts/slideLayout98.xml"/><Relationship Id="rId6" Type="http://schemas.openxmlformats.org/officeDocument/2006/relationships/slideLayout" Target="../slideLayouts/slideLayout99.xml"/><Relationship Id="rId7" Type="http://schemas.openxmlformats.org/officeDocument/2006/relationships/slideLayout" Target="../slideLayouts/slideLayout100.xml"/><Relationship Id="rId8" Type="http://schemas.openxmlformats.org/officeDocument/2006/relationships/slideLayout" Target="../slideLayouts/slideLayout101.xml"/><Relationship Id="rId9" Type="http://schemas.openxmlformats.org/officeDocument/2006/relationships/slideLayout" Target="../slideLayouts/slideLayout102.xml"/><Relationship Id="rId10" Type="http://schemas.openxmlformats.org/officeDocument/2006/relationships/slideLayout" Target="../slideLayouts/slideLayout103.xml"/><Relationship Id="rId11" Type="http://schemas.openxmlformats.org/officeDocument/2006/relationships/slideLayout" Target="../slideLayouts/slideLayout104.xml"/><Relationship Id="rId12" Type="http://schemas.openxmlformats.org/officeDocument/2006/relationships/slideLayout" Target="../slideLayouts/slideLayout105.xml"/><Relationship Id="rId13" Type="http://schemas.openxmlformats.org/officeDocument/2006/relationships/slideLayout" Target="../slideLayouts/slideLayout106.xml"/><Relationship Id="rId14" Type="http://schemas.openxmlformats.org/officeDocument/2006/relationships/slideLayout" Target="../slideLayouts/slideLayout107.xml"/><Relationship Id="rId15"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0715760" y="36000"/>
            <a:ext cx="828360" cy="12204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1" name="CustomShape 2"/>
          <p:cNvSpPr/>
          <p:nvPr/>
        </p:nvSpPr>
        <p:spPr>
          <a:xfrm>
            <a:off x="11457360" y="6669000"/>
            <a:ext cx="397440" cy="129240"/>
          </a:xfrm>
          <a:prstGeom prst="rect">
            <a:avLst/>
          </a:prstGeom>
          <a:noFill/>
          <a:ln w="0">
            <a:noFill/>
          </a:ln>
        </p:spPr>
        <p:style>
          <a:lnRef idx="0"/>
          <a:fillRef idx="0"/>
          <a:effectRef idx="0"/>
          <a:fontRef idx="minor"/>
        </p:style>
        <p:txBody>
          <a:bodyPr lIns="0" rIns="0" tIns="0" bIns="0">
            <a:spAutoFit/>
          </a:bodyPr>
          <a:p>
            <a:pPr algn="ctr">
              <a:lnSpc>
                <a:spcPct val="100000"/>
              </a:lnSpc>
            </a:pPr>
            <a:fld id="{F4469ACC-25C0-4076-B4C9-CEB19C0E3EF4}" type="slidenum">
              <a:rPr b="0" lang="en-US" sz="800" spc="-1" strike="noStrike">
                <a:solidFill>
                  <a:srgbClr val="808080"/>
                </a:solidFill>
                <a:latin typeface="Segoe UI"/>
                <a:ea typeface="Meiryo UI"/>
              </a:rPr>
              <a:t>&lt;番号&gt;</a:t>
            </a:fld>
            <a:endParaRPr b="0" lang="en-US" sz="800" spc="-1" strike="noStrike">
              <a:latin typeface="Arial"/>
            </a:endParaRPr>
          </a:p>
        </p:txBody>
      </p:sp>
      <p:pic>
        <p:nvPicPr>
          <p:cNvPr id="2" name="図 12" descr=""/>
          <p:cNvPicPr/>
          <p:nvPr/>
        </p:nvPicPr>
        <p:blipFill>
          <a:blip r:embed="rId2"/>
          <a:stretch/>
        </p:blipFill>
        <p:spPr>
          <a:xfrm>
            <a:off x="11940120" y="0"/>
            <a:ext cx="251280" cy="719280"/>
          </a:xfrm>
          <a:prstGeom prst="rect">
            <a:avLst/>
          </a:prstGeom>
          <a:ln w="0">
            <a:noFill/>
          </a:ln>
        </p:spPr>
      </p:pic>
      <p:sp>
        <p:nvSpPr>
          <p:cNvPr id="3" name="CustomShape 3"/>
          <p:cNvSpPr/>
          <p:nvPr/>
        </p:nvSpPr>
        <p:spPr>
          <a:xfrm>
            <a:off x="10715760" y="36000"/>
            <a:ext cx="828360" cy="12204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4" name="CustomShape 4"/>
          <p:cNvSpPr/>
          <p:nvPr/>
        </p:nvSpPr>
        <p:spPr>
          <a:xfrm>
            <a:off x="11457360" y="6669000"/>
            <a:ext cx="397440" cy="129240"/>
          </a:xfrm>
          <a:prstGeom prst="rect">
            <a:avLst/>
          </a:prstGeom>
          <a:noFill/>
          <a:ln w="0">
            <a:noFill/>
          </a:ln>
        </p:spPr>
        <p:style>
          <a:lnRef idx="0"/>
          <a:fillRef idx="0"/>
          <a:effectRef idx="0"/>
          <a:fontRef idx="minor"/>
        </p:style>
        <p:txBody>
          <a:bodyPr lIns="0" rIns="0" tIns="0" bIns="0">
            <a:spAutoFit/>
          </a:bodyPr>
          <a:p>
            <a:pPr algn="ctr">
              <a:lnSpc>
                <a:spcPct val="100000"/>
              </a:lnSpc>
            </a:pPr>
            <a:fld id="{7777DCD6-BE16-44C6-98B1-A401A0D19571}" type="slidenum">
              <a:rPr b="0" lang="en-US" sz="800" spc="-1" strike="noStrike">
                <a:solidFill>
                  <a:srgbClr val="808080"/>
                </a:solidFill>
                <a:latin typeface="Segoe UI"/>
                <a:ea typeface="Meiryo UI"/>
              </a:rPr>
              <a:t>&lt;番号&gt;</a:t>
            </a:fld>
            <a:endParaRPr b="0" lang="en-US" sz="800" spc="-1" strike="noStrike">
              <a:latin typeface="Arial"/>
            </a:endParaRPr>
          </a:p>
        </p:txBody>
      </p:sp>
      <p:sp>
        <p:nvSpPr>
          <p:cNvPr id="5"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ja-JP" sz="1800" spc="-1" strike="noStrike">
                <a:solidFill>
                  <a:srgbClr val="000000"/>
                </a:solidFill>
                <a:latin typeface="Arial"/>
              </a:rPr>
              <a:t>タイトルテキストの書式を編集するにはクリックします。</a:t>
            </a:r>
            <a:endParaRPr b="0" lang="en-US" sz="1800" spc="-1" strike="noStrike">
              <a:solidFill>
                <a:srgbClr val="000000"/>
              </a:solidFill>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アウトラインテキストの書式を編集するにはクリックします。</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2</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3</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4</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5</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6</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7</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3" name="CustomShape 1"/>
          <p:cNvSpPr/>
          <p:nvPr/>
        </p:nvSpPr>
        <p:spPr>
          <a:xfrm>
            <a:off x="10715760" y="36000"/>
            <a:ext cx="828360" cy="12204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394" name="CustomShape 2"/>
          <p:cNvSpPr/>
          <p:nvPr/>
        </p:nvSpPr>
        <p:spPr>
          <a:xfrm>
            <a:off x="11457360" y="6669000"/>
            <a:ext cx="397440" cy="129240"/>
          </a:xfrm>
          <a:prstGeom prst="rect">
            <a:avLst/>
          </a:prstGeom>
          <a:noFill/>
          <a:ln w="0">
            <a:noFill/>
          </a:ln>
        </p:spPr>
        <p:style>
          <a:lnRef idx="0"/>
          <a:fillRef idx="0"/>
          <a:effectRef idx="0"/>
          <a:fontRef idx="minor"/>
        </p:style>
        <p:txBody>
          <a:bodyPr lIns="0" rIns="0" tIns="0" bIns="0">
            <a:spAutoFit/>
          </a:bodyPr>
          <a:p>
            <a:pPr algn="ctr">
              <a:lnSpc>
                <a:spcPct val="100000"/>
              </a:lnSpc>
            </a:pPr>
            <a:fld id="{76C5D874-2E5F-494F-A0FF-A1F851D8660F}" type="slidenum">
              <a:rPr b="0" lang="en-US" sz="800" spc="-1" strike="noStrike">
                <a:solidFill>
                  <a:srgbClr val="808080"/>
                </a:solidFill>
                <a:latin typeface="Segoe UI"/>
                <a:ea typeface="Meiryo UI"/>
              </a:rPr>
              <a:t>&lt;番号&gt;</a:t>
            </a:fld>
            <a:endParaRPr b="0" lang="en-US" sz="800" spc="-1" strike="noStrike">
              <a:latin typeface="Arial"/>
            </a:endParaRPr>
          </a:p>
        </p:txBody>
      </p:sp>
      <p:pic>
        <p:nvPicPr>
          <p:cNvPr id="395" name="図 12" descr=""/>
          <p:cNvPicPr/>
          <p:nvPr/>
        </p:nvPicPr>
        <p:blipFill>
          <a:blip r:embed="rId2"/>
          <a:stretch/>
        </p:blipFill>
        <p:spPr>
          <a:xfrm>
            <a:off x="11940120" y="0"/>
            <a:ext cx="251280" cy="719280"/>
          </a:xfrm>
          <a:prstGeom prst="rect">
            <a:avLst/>
          </a:prstGeom>
          <a:ln w="0">
            <a:noFill/>
          </a:ln>
        </p:spPr>
      </p:pic>
      <p:sp>
        <p:nvSpPr>
          <p:cNvPr id="396" name="CustomShape 3"/>
          <p:cNvSpPr/>
          <p:nvPr/>
        </p:nvSpPr>
        <p:spPr>
          <a:xfrm>
            <a:off x="10715760" y="36000"/>
            <a:ext cx="828360" cy="12204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397" name="CustomShape 4"/>
          <p:cNvSpPr/>
          <p:nvPr/>
        </p:nvSpPr>
        <p:spPr>
          <a:xfrm>
            <a:off x="11457360" y="6669000"/>
            <a:ext cx="397440" cy="129240"/>
          </a:xfrm>
          <a:prstGeom prst="rect">
            <a:avLst/>
          </a:prstGeom>
          <a:noFill/>
          <a:ln w="0">
            <a:noFill/>
          </a:ln>
        </p:spPr>
        <p:style>
          <a:lnRef idx="0"/>
          <a:fillRef idx="0"/>
          <a:effectRef idx="0"/>
          <a:fontRef idx="minor"/>
        </p:style>
        <p:txBody>
          <a:bodyPr lIns="0" rIns="0" tIns="0" bIns="0">
            <a:spAutoFit/>
          </a:bodyPr>
          <a:p>
            <a:pPr algn="ctr">
              <a:lnSpc>
                <a:spcPct val="100000"/>
              </a:lnSpc>
            </a:pPr>
            <a:fld id="{1CDBCDB8-4780-4777-99A4-0EC512222E75}" type="slidenum">
              <a:rPr b="0" lang="en-US" sz="800" spc="-1" strike="noStrike">
                <a:solidFill>
                  <a:srgbClr val="808080"/>
                </a:solidFill>
                <a:latin typeface="Segoe UI"/>
                <a:ea typeface="Meiryo UI"/>
              </a:rPr>
              <a:t>&lt;番号&gt;</a:t>
            </a:fld>
            <a:endParaRPr b="0" lang="en-US" sz="800" spc="-1" strike="noStrike">
              <a:latin typeface="Arial"/>
            </a:endParaRPr>
          </a:p>
        </p:txBody>
      </p:sp>
      <p:sp>
        <p:nvSpPr>
          <p:cNvPr id="398"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ja-JP" sz="1800" spc="-1" strike="noStrike">
                <a:solidFill>
                  <a:srgbClr val="000000"/>
                </a:solidFill>
                <a:latin typeface="Arial"/>
              </a:rPr>
              <a:t>タイトルテキストの書式を編集するにはクリックします。</a:t>
            </a:r>
            <a:endParaRPr b="0" lang="en-US" sz="1800" spc="-1" strike="noStrike">
              <a:solidFill>
                <a:srgbClr val="000000"/>
              </a:solidFill>
              <a:latin typeface="Arial"/>
            </a:endParaRPr>
          </a:p>
        </p:txBody>
      </p:sp>
      <p:sp>
        <p:nvSpPr>
          <p:cNvPr id="399"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アウトラインテキストの書式を編集するにはクリックします。</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2</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3</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4</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5</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6</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7</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10715760" y="36000"/>
            <a:ext cx="828360" cy="12204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44" name="CustomShape 2"/>
          <p:cNvSpPr/>
          <p:nvPr/>
        </p:nvSpPr>
        <p:spPr>
          <a:xfrm>
            <a:off x="11457360" y="6669000"/>
            <a:ext cx="397440" cy="129240"/>
          </a:xfrm>
          <a:prstGeom prst="rect">
            <a:avLst/>
          </a:prstGeom>
          <a:noFill/>
          <a:ln w="0">
            <a:noFill/>
          </a:ln>
        </p:spPr>
        <p:style>
          <a:lnRef idx="0"/>
          <a:fillRef idx="0"/>
          <a:effectRef idx="0"/>
          <a:fontRef idx="minor"/>
        </p:style>
        <p:txBody>
          <a:bodyPr lIns="0" rIns="0" tIns="0" bIns="0">
            <a:spAutoFit/>
          </a:bodyPr>
          <a:p>
            <a:pPr algn="ctr">
              <a:lnSpc>
                <a:spcPct val="100000"/>
              </a:lnSpc>
            </a:pPr>
            <a:fld id="{089A1AC0-7ED5-46BB-B7C1-7B896758CF8F}" type="slidenum">
              <a:rPr b="0" lang="en-US" sz="800" spc="-1" strike="noStrike">
                <a:solidFill>
                  <a:srgbClr val="808080"/>
                </a:solidFill>
                <a:latin typeface="Segoe UI"/>
                <a:ea typeface="Meiryo UI"/>
              </a:rPr>
              <a:t>&lt;番号&gt;</a:t>
            </a:fld>
            <a:endParaRPr b="0" lang="en-US" sz="800" spc="-1" strike="noStrike">
              <a:latin typeface="Arial"/>
            </a:endParaRPr>
          </a:p>
        </p:txBody>
      </p:sp>
      <p:pic>
        <p:nvPicPr>
          <p:cNvPr id="45" name="図 12" descr=""/>
          <p:cNvPicPr/>
          <p:nvPr/>
        </p:nvPicPr>
        <p:blipFill>
          <a:blip r:embed="rId2"/>
          <a:stretch/>
        </p:blipFill>
        <p:spPr>
          <a:xfrm>
            <a:off x="11940120" y="0"/>
            <a:ext cx="251280" cy="719280"/>
          </a:xfrm>
          <a:prstGeom prst="rect">
            <a:avLst/>
          </a:prstGeom>
          <a:ln w="0">
            <a:noFill/>
          </a:ln>
        </p:spPr>
      </p:pic>
      <p:sp>
        <p:nvSpPr>
          <p:cNvPr id="46" name="CustomShape 3"/>
          <p:cNvSpPr/>
          <p:nvPr/>
        </p:nvSpPr>
        <p:spPr>
          <a:xfrm>
            <a:off x="10715760" y="36000"/>
            <a:ext cx="828360" cy="12204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47" name="CustomShape 4"/>
          <p:cNvSpPr/>
          <p:nvPr/>
        </p:nvSpPr>
        <p:spPr>
          <a:xfrm>
            <a:off x="11457360" y="6669000"/>
            <a:ext cx="397440" cy="129240"/>
          </a:xfrm>
          <a:prstGeom prst="rect">
            <a:avLst/>
          </a:prstGeom>
          <a:noFill/>
          <a:ln w="0">
            <a:noFill/>
          </a:ln>
        </p:spPr>
        <p:style>
          <a:lnRef idx="0"/>
          <a:fillRef idx="0"/>
          <a:effectRef idx="0"/>
          <a:fontRef idx="minor"/>
        </p:style>
        <p:txBody>
          <a:bodyPr lIns="0" rIns="0" tIns="0" bIns="0">
            <a:spAutoFit/>
          </a:bodyPr>
          <a:p>
            <a:pPr algn="ctr">
              <a:lnSpc>
                <a:spcPct val="100000"/>
              </a:lnSpc>
            </a:pPr>
            <a:fld id="{E24072C5-0C29-4BBE-9358-27A246BAE6C1}" type="slidenum">
              <a:rPr b="0" lang="en-US" sz="800" spc="-1" strike="noStrike">
                <a:solidFill>
                  <a:srgbClr val="808080"/>
                </a:solidFill>
                <a:latin typeface="Segoe UI"/>
                <a:ea typeface="Meiryo UI"/>
              </a:rPr>
              <a:t>&lt;番号&gt;</a:t>
            </a:fld>
            <a:endParaRPr b="0" lang="en-US" sz="800" spc="-1" strike="noStrike">
              <a:latin typeface="Arial"/>
            </a:endParaRPr>
          </a:p>
        </p:txBody>
      </p:sp>
      <p:sp>
        <p:nvSpPr>
          <p:cNvPr id="48"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ja-JP" sz="1800" spc="-1" strike="noStrike">
                <a:solidFill>
                  <a:srgbClr val="000000"/>
                </a:solidFill>
                <a:latin typeface="Arial"/>
              </a:rPr>
              <a:t>タイトルテキストの書式を編集するにはクリックします。</a:t>
            </a:r>
            <a:endParaRPr b="0" lang="en-US" sz="1800" spc="-1" strike="noStrike">
              <a:solidFill>
                <a:srgbClr val="000000"/>
              </a:solidFill>
              <a:latin typeface="Arial"/>
            </a:endParaRPr>
          </a:p>
        </p:txBody>
      </p:sp>
      <p:sp>
        <p:nvSpPr>
          <p:cNvPr id="49"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アウトラインテキストの書式を編集するにはクリックします。</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2</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3</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4</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5</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6</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7</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CustomShape 1" hidden="1"/>
          <p:cNvSpPr/>
          <p:nvPr/>
        </p:nvSpPr>
        <p:spPr>
          <a:xfrm>
            <a:off x="10715760" y="36000"/>
            <a:ext cx="828360" cy="12204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87" name="CustomShape 2" hidden="1"/>
          <p:cNvSpPr/>
          <p:nvPr/>
        </p:nvSpPr>
        <p:spPr>
          <a:xfrm>
            <a:off x="11457360" y="6669000"/>
            <a:ext cx="397440" cy="129240"/>
          </a:xfrm>
          <a:prstGeom prst="rect">
            <a:avLst/>
          </a:prstGeom>
          <a:noFill/>
          <a:ln w="0">
            <a:noFill/>
          </a:ln>
        </p:spPr>
        <p:style>
          <a:lnRef idx="0"/>
          <a:fillRef idx="0"/>
          <a:effectRef idx="0"/>
          <a:fontRef idx="minor"/>
        </p:style>
        <p:txBody>
          <a:bodyPr lIns="0" rIns="0" tIns="0" bIns="0">
            <a:spAutoFit/>
          </a:bodyPr>
          <a:p>
            <a:pPr algn="ctr">
              <a:lnSpc>
                <a:spcPct val="100000"/>
              </a:lnSpc>
            </a:pPr>
            <a:fld id="{357539F9-B214-4EB9-A9C1-2BE56D3DC82E}" type="slidenum">
              <a:rPr b="0" lang="en-US" sz="800" spc="-1" strike="noStrike">
                <a:solidFill>
                  <a:srgbClr val="808080"/>
                </a:solidFill>
                <a:latin typeface="Segoe UI"/>
                <a:ea typeface="Meiryo UI"/>
              </a:rPr>
              <a:t>&lt;番号&gt;</a:t>
            </a:fld>
            <a:endParaRPr b="0" lang="en-US" sz="800" spc="-1" strike="noStrike">
              <a:latin typeface="Arial"/>
            </a:endParaRPr>
          </a:p>
        </p:txBody>
      </p:sp>
      <p:pic>
        <p:nvPicPr>
          <p:cNvPr id="88" name="図 12" descr=""/>
          <p:cNvPicPr/>
          <p:nvPr/>
        </p:nvPicPr>
        <p:blipFill>
          <a:blip r:embed="rId2"/>
          <a:stretch/>
        </p:blipFill>
        <p:spPr>
          <a:xfrm>
            <a:off x="11940120" y="0"/>
            <a:ext cx="251280" cy="719280"/>
          </a:xfrm>
          <a:prstGeom prst="rect">
            <a:avLst/>
          </a:prstGeom>
          <a:ln w="0">
            <a:noFill/>
          </a:ln>
        </p:spPr>
      </p:pic>
      <p:sp>
        <p:nvSpPr>
          <p:cNvPr id="89" name="CustomShape 3" hidden="1"/>
          <p:cNvSpPr/>
          <p:nvPr/>
        </p:nvSpPr>
        <p:spPr>
          <a:xfrm>
            <a:off x="10715760" y="36000"/>
            <a:ext cx="828360" cy="12204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90" name="CustomShape 4" hidden="1"/>
          <p:cNvSpPr/>
          <p:nvPr/>
        </p:nvSpPr>
        <p:spPr>
          <a:xfrm>
            <a:off x="11457360" y="6669000"/>
            <a:ext cx="397440" cy="129240"/>
          </a:xfrm>
          <a:prstGeom prst="rect">
            <a:avLst/>
          </a:prstGeom>
          <a:noFill/>
          <a:ln w="0">
            <a:noFill/>
          </a:ln>
        </p:spPr>
        <p:style>
          <a:lnRef idx="0"/>
          <a:fillRef idx="0"/>
          <a:effectRef idx="0"/>
          <a:fontRef idx="minor"/>
        </p:style>
        <p:txBody>
          <a:bodyPr lIns="0" rIns="0" tIns="0" bIns="0">
            <a:spAutoFit/>
          </a:bodyPr>
          <a:p>
            <a:pPr algn="ctr">
              <a:lnSpc>
                <a:spcPct val="100000"/>
              </a:lnSpc>
            </a:pPr>
            <a:fld id="{0C5644E5-6463-4450-A327-31C14B97FF8E}" type="slidenum">
              <a:rPr b="0" lang="en-US" sz="800" spc="-1" strike="noStrike">
                <a:solidFill>
                  <a:srgbClr val="808080"/>
                </a:solidFill>
                <a:latin typeface="Segoe UI"/>
                <a:ea typeface="Meiryo UI"/>
              </a:rPr>
              <a:t>&lt;番号&gt;</a:t>
            </a:fld>
            <a:endParaRPr b="0" lang="en-US" sz="800" spc="-1" strike="noStrike">
              <a:latin typeface="Arial"/>
            </a:endParaRPr>
          </a:p>
        </p:txBody>
      </p:sp>
      <p:sp>
        <p:nvSpPr>
          <p:cNvPr id="91" name="CustomShape 5"/>
          <p:cNvSpPr/>
          <p:nvPr/>
        </p:nvSpPr>
        <p:spPr>
          <a:xfrm>
            <a:off x="263880" y="6516000"/>
            <a:ext cx="828360" cy="12204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pic>
        <p:nvPicPr>
          <p:cNvPr id="92" name="図 3" descr=""/>
          <p:cNvPicPr/>
          <p:nvPr/>
        </p:nvPicPr>
        <p:blipFill>
          <a:blip r:embed="rId3"/>
          <a:stretch/>
        </p:blipFill>
        <p:spPr>
          <a:xfrm>
            <a:off x="9805320" y="-43560"/>
            <a:ext cx="2386080" cy="6900840"/>
          </a:xfrm>
          <a:prstGeom prst="rect">
            <a:avLst/>
          </a:prstGeom>
          <a:ln w="0">
            <a:noFill/>
          </a:ln>
        </p:spPr>
      </p:pic>
      <p:sp>
        <p:nvSpPr>
          <p:cNvPr id="93" name="PlaceHolder 6"/>
          <p:cNvSpPr>
            <a:spLocks noGrp="1"/>
          </p:cNvSpPr>
          <p:nvPr>
            <p:ph type="title"/>
          </p:nvPr>
        </p:nvSpPr>
        <p:spPr>
          <a:xfrm>
            <a:off x="609480" y="273600"/>
            <a:ext cx="10972080" cy="1144440"/>
          </a:xfrm>
          <a:prstGeom prst="rect">
            <a:avLst/>
          </a:prstGeom>
        </p:spPr>
        <p:txBody>
          <a:bodyPr lIns="0" rIns="0" tIns="0" bIns="0" anchor="ctr">
            <a:noAutofit/>
          </a:bodyPr>
          <a:p>
            <a:pPr algn="ctr"/>
            <a:r>
              <a:rPr b="0" lang="ja-JP" sz="4400" spc="-1" strike="noStrike">
                <a:solidFill>
                  <a:srgbClr val="000000"/>
                </a:solidFill>
                <a:latin typeface="Arial"/>
              </a:rPr>
              <a:t>タイトルテキストの書式を編集するにはクリックします。</a:t>
            </a:r>
            <a:endParaRPr b="0" lang="en-US" sz="4400" spc="-1" strike="noStrike">
              <a:solidFill>
                <a:srgbClr val="000000"/>
              </a:solidFill>
              <a:latin typeface="Arial"/>
            </a:endParaRPr>
          </a:p>
        </p:txBody>
      </p:sp>
      <p:sp>
        <p:nvSpPr>
          <p:cNvPr id="94"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アウトラインテキストの書式を編集するにはクリックします。</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2</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3</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4</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5</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6</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7</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 name="CustomShape 1"/>
          <p:cNvSpPr/>
          <p:nvPr/>
        </p:nvSpPr>
        <p:spPr>
          <a:xfrm>
            <a:off x="10715760" y="36000"/>
            <a:ext cx="828360" cy="12204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132" name="CustomShape 2"/>
          <p:cNvSpPr/>
          <p:nvPr/>
        </p:nvSpPr>
        <p:spPr>
          <a:xfrm>
            <a:off x="11457360" y="6669000"/>
            <a:ext cx="397440" cy="129240"/>
          </a:xfrm>
          <a:prstGeom prst="rect">
            <a:avLst/>
          </a:prstGeom>
          <a:noFill/>
          <a:ln w="0">
            <a:noFill/>
          </a:ln>
        </p:spPr>
        <p:style>
          <a:lnRef idx="0"/>
          <a:fillRef idx="0"/>
          <a:effectRef idx="0"/>
          <a:fontRef idx="minor"/>
        </p:style>
        <p:txBody>
          <a:bodyPr lIns="0" rIns="0" tIns="0" bIns="0">
            <a:spAutoFit/>
          </a:bodyPr>
          <a:p>
            <a:pPr algn="ctr">
              <a:lnSpc>
                <a:spcPct val="100000"/>
              </a:lnSpc>
            </a:pPr>
            <a:fld id="{3A9BAD98-4D5F-496B-853B-E13D289EDAD8}" type="slidenum">
              <a:rPr b="0" lang="en-US" sz="800" spc="-1" strike="noStrike">
                <a:solidFill>
                  <a:srgbClr val="808080"/>
                </a:solidFill>
                <a:latin typeface="Segoe UI"/>
                <a:ea typeface="Meiryo UI"/>
              </a:rPr>
              <a:t>&lt;番号&gt;</a:t>
            </a:fld>
            <a:endParaRPr b="0" lang="en-US" sz="800" spc="-1" strike="noStrike">
              <a:latin typeface="Arial"/>
            </a:endParaRPr>
          </a:p>
        </p:txBody>
      </p:sp>
      <p:pic>
        <p:nvPicPr>
          <p:cNvPr id="133" name="図 12" descr=""/>
          <p:cNvPicPr/>
          <p:nvPr/>
        </p:nvPicPr>
        <p:blipFill>
          <a:blip r:embed="rId2"/>
          <a:stretch/>
        </p:blipFill>
        <p:spPr>
          <a:xfrm>
            <a:off x="11940120" y="0"/>
            <a:ext cx="251280" cy="719280"/>
          </a:xfrm>
          <a:prstGeom prst="rect">
            <a:avLst/>
          </a:prstGeom>
          <a:ln w="0">
            <a:noFill/>
          </a:ln>
        </p:spPr>
      </p:pic>
      <p:sp>
        <p:nvSpPr>
          <p:cNvPr id="134" name="CustomShape 3"/>
          <p:cNvSpPr/>
          <p:nvPr/>
        </p:nvSpPr>
        <p:spPr>
          <a:xfrm>
            <a:off x="10715760" y="36000"/>
            <a:ext cx="828360" cy="12204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135" name="CustomShape 4"/>
          <p:cNvSpPr/>
          <p:nvPr/>
        </p:nvSpPr>
        <p:spPr>
          <a:xfrm>
            <a:off x="11457360" y="6669000"/>
            <a:ext cx="397440" cy="129240"/>
          </a:xfrm>
          <a:prstGeom prst="rect">
            <a:avLst/>
          </a:prstGeom>
          <a:noFill/>
          <a:ln w="0">
            <a:noFill/>
          </a:ln>
        </p:spPr>
        <p:style>
          <a:lnRef idx="0"/>
          <a:fillRef idx="0"/>
          <a:effectRef idx="0"/>
          <a:fontRef idx="minor"/>
        </p:style>
        <p:txBody>
          <a:bodyPr lIns="0" rIns="0" tIns="0" bIns="0">
            <a:spAutoFit/>
          </a:bodyPr>
          <a:p>
            <a:pPr algn="ctr">
              <a:lnSpc>
                <a:spcPct val="100000"/>
              </a:lnSpc>
            </a:pPr>
            <a:fld id="{C3291A6B-EEE9-4539-8F39-68DE77CDF142}" type="slidenum">
              <a:rPr b="0" lang="en-US" sz="800" spc="-1" strike="noStrike">
                <a:solidFill>
                  <a:srgbClr val="808080"/>
                </a:solidFill>
                <a:latin typeface="Segoe UI"/>
                <a:ea typeface="Meiryo UI"/>
              </a:rPr>
              <a:t>&lt;番号&gt;</a:t>
            </a:fld>
            <a:endParaRPr b="0" lang="en-US" sz="800" spc="-1" strike="noStrike">
              <a:latin typeface="Arial"/>
            </a:endParaRPr>
          </a:p>
        </p:txBody>
      </p:sp>
      <p:sp>
        <p:nvSpPr>
          <p:cNvPr id="136"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ja-JP" sz="1800" spc="-1" strike="noStrike">
                <a:solidFill>
                  <a:srgbClr val="000000"/>
                </a:solidFill>
                <a:latin typeface="Arial"/>
              </a:rPr>
              <a:t>タイトルテキストの書式を編集するにはクリックします。</a:t>
            </a:r>
            <a:endParaRPr b="0" lang="en-US" sz="1800" spc="-1" strike="noStrike">
              <a:solidFill>
                <a:srgbClr val="000000"/>
              </a:solidFill>
              <a:latin typeface="Arial"/>
            </a:endParaRPr>
          </a:p>
        </p:txBody>
      </p:sp>
      <p:sp>
        <p:nvSpPr>
          <p:cNvPr id="137"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アウトラインテキストの書式を編集するにはクリックします。</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2</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3</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4</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5</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6</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7</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4" name="CustomShape 1" hidden="1"/>
          <p:cNvSpPr/>
          <p:nvPr/>
        </p:nvSpPr>
        <p:spPr>
          <a:xfrm>
            <a:off x="10715760" y="36000"/>
            <a:ext cx="828360" cy="12204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175" name="CustomShape 2" hidden="1"/>
          <p:cNvSpPr/>
          <p:nvPr/>
        </p:nvSpPr>
        <p:spPr>
          <a:xfrm>
            <a:off x="11457360" y="6669000"/>
            <a:ext cx="397440" cy="129240"/>
          </a:xfrm>
          <a:prstGeom prst="rect">
            <a:avLst/>
          </a:prstGeom>
          <a:noFill/>
          <a:ln w="0">
            <a:noFill/>
          </a:ln>
        </p:spPr>
        <p:style>
          <a:lnRef idx="0"/>
          <a:fillRef idx="0"/>
          <a:effectRef idx="0"/>
          <a:fontRef idx="minor"/>
        </p:style>
        <p:txBody>
          <a:bodyPr lIns="0" rIns="0" tIns="0" bIns="0">
            <a:spAutoFit/>
          </a:bodyPr>
          <a:p>
            <a:pPr algn="ctr">
              <a:lnSpc>
                <a:spcPct val="100000"/>
              </a:lnSpc>
            </a:pPr>
            <a:fld id="{CCAE3192-231E-42E6-9618-305682942CE7}" type="slidenum">
              <a:rPr b="0" lang="en-US" sz="800" spc="-1" strike="noStrike">
                <a:solidFill>
                  <a:srgbClr val="808080"/>
                </a:solidFill>
                <a:latin typeface="Segoe UI"/>
                <a:ea typeface="Meiryo UI"/>
              </a:rPr>
              <a:t>&lt;番号&gt;</a:t>
            </a:fld>
            <a:endParaRPr b="0" lang="en-US" sz="800" spc="-1" strike="noStrike">
              <a:latin typeface="Arial"/>
            </a:endParaRPr>
          </a:p>
        </p:txBody>
      </p:sp>
      <p:pic>
        <p:nvPicPr>
          <p:cNvPr id="176" name="図 12" descr=""/>
          <p:cNvPicPr/>
          <p:nvPr/>
        </p:nvPicPr>
        <p:blipFill>
          <a:blip r:embed="rId2"/>
          <a:stretch/>
        </p:blipFill>
        <p:spPr>
          <a:xfrm>
            <a:off x="11940120" y="0"/>
            <a:ext cx="251280" cy="719280"/>
          </a:xfrm>
          <a:prstGeom prst="rect">
            <a:avLst/>
          </a:prstGeom>
          <a:ln w="0">
            <a:noFill/>
          </a:ln>
        </p:spPr>
      </p:pic>
      <p:sp>
        <p:nvSpPr>
          <p:cNvPr id="177" name="CustomShape 3" hidden="1"/>
          <p:cNvSpPr/>
          <p:nvPr/>
        </p:nvSpPr>
        <p:spPr>
          <a:xfrm>
            <a:off x="10715760" y="36000"/>
            <a:ext cx="828360" cy="12204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178" name="CustomShape 4" hidden="1"/>
          <p:cNvSpPr/>
          <p:nvPr/>
        </p:nvSpPr>
        <p:spPr>
          <a:xfrm>
            <a:off x="11457360" y="6669000"/>
            <a:ext cx="397440" cy="129240"/>
          </a:xfrm>
          <a:prstGeom prst="rect">
            <a:avLst/>
          </a:prstGeom>
          <a:noFill/>
          <a:ln w="0">
            <a:noFill/>
          </a:ln>
        </p:spPr>
        <p:style>
          <a:lnRef idx="0"/>
          <a:fillRef idx="0"/>
          <a:effectRef idx="0"/>
          <a:fontRef idx="minor"/>
        </p:style>
        <p:txBody>
          <a:bodyPr lIns="0" rIns="0" tIns="0" bIns="0">
            <a:spAutoFit/>
          </a:bodyPr>
          <a:p>
            <a:pPr algn="ctr">
              <a:lnSpc>
                <a:spcPct val="100000"/>
              </a:lnSpc>
            </a:pPr>
            <a:fld id="{45613A80-C2EB-473B-A185-84FCDB310AE0}" type="slidenum">
              <a:rPr b="0" lang="en-US" sz="800" spc="-1" strike="noStrike">
                <a:solidFill>
                  <a:srgbClr val="808080"/>
                </a:solidFill>
                <a:latin typeface="Segoe UI"/>
                <a:ea typeface="Meiryo UI"/>
              </a:rPr>
              <a:t>&lt;番号&gt;</a:t>
            </a:fld>
            <a:endParaRPr b="0" lang="en-US" sz="800" spc="-1" strike="noStrike">
              <a:latin typeface="Arial"/>
            </a:endParaRPr>
          </a:p>
        </p:txBody>
      </p:sp>
      <p:sp>
        <p:nvSpPr>
          <p:cNvPr id="179" name="CustomShape 5"/>
          <p:cNvSpPr/>
          <p:nvPr/>
        </p:nvSpPr>
        <p:spPr>
          <a:xfrm>
            <a:off x="0" y="0"/>
            <a:ext cx="12191040" cy="5399280"/>
          </a:xfrm>
          <a:prstGeom prst="rect">
            <a:avLst/>
          </a:prstGeom>
          <a:solidFill>
            <a:srgbClr val="000066"/>
          </a:solidFill>
          <a:ln/>
        </p:spPr>
        <p:style>
          <a:lnRef idx="2">
            <a:schemeClr val="accent1">
              <a:shade val="50000"/>
            </a:schemeClr>
          </a:lnRef>
          <a:fillRef idx="1">
            <a:schemeClr val="accent1"/>
          </a:fillRef>
          <a:effectRef idx="0">
            <a:schemeClr val="accent1"/>
          </a:effectRef>
          <a:fontRef idx="minor"/>
        </p:style>
      </p:sp>
      <p:sp>
        <p:nvSpPr>
          <p:cNvPr id="180" name="CustomShape 6"/>
          <p:cNvSpPr/>
          <p:nvPr/>
        </p:nvSpPr>
        <p:spPr>
          <a:xfrm>
            <a:off x="0" y="0"/>
            <a:ext cx="12191040" cy="5399280"/>
          </a:xfrm>
          <a:prstGeom prst="rect">
            <a:avLst/>
          </a:prstGeom>
          <a:solidFill>
            <a:srgbClr val="000066"/>
          </a:solidFill>
          <a:ln/>
        </p:spPr>
        <p:style>
          <a:lnRef idx="2">
            <a:schemeClr val="accent1">
              <a:shade val="50000"/>
            </a:schemeClr>
          </a:lnRef>
          <a:fillRef idx="1">
            <a:schemeClr val="accent1"/>
          </a:fillRef>
          <a:effectRef idx="0">
            <a:schemeClr val="accent1"/>
          </a:effectRef>
          <a:fontRef idx="minor"/>
        </p:style>
      </p:sp>
      <p:pic>
        <p:nvPicPr>
          <p:cNvPr id="181" name="図 2" descr=""/>
          <p:cNvPicPr/>
          <p:nvPr/>
        </p:nvPicPr>
        <p:blipFill>
          <a:blip r:embed="rId3"/>
          <a:stretch/>
        </p:blipFill>
        <p:spPr>
          <a:xfrm>
            <a:off x="10311840" y="-43560"/>
            <a:ext cx="1879200" cy="5435280"/>
          </a:xfrm>
          <a:prstGeom prst="rect">
            <a:avLst/>
          </a:prstGeom>
          <a:ln w="0">
            <a:noFill/>
          </a:ln>
        </p:spPr>
      </p:pic>
      <p:sp>
        <p:nvSpPr>
          <p:cNvPr id="182" name="PlaceHolder 7"/>
          <p:cNvSpPr>
            <a:spLocks noGrp="1"/>
          </p:cNvSpPr>
          <p:nvPr>
            <p:ph type="title"/>
          </p:nvPr>
        </p:nvSpPr>
        <p:spPr>
          <a:xfrm>
            <a:off x="609480" y="273600"/>
            <a:ext cx="10972440" cy="1144800"/>
          </a:xfrm>
          <a:prstGeom prst="rect">
            <a:avLst/>
          </a:prstGeom>
        </p:spPr>
        <p:txBody>
          <a:bodyPr lIns="0" rIns="0" tIns="0" bIns="0" anchor="ctr">
            <a:noAutofit/>
          </a:bodyPr>
          <a:p>
            <a:r>
              <a:rPr b="0" lang="ja-JP" sz="1800" spc="-1" strike="noStrike">
                <a:solidFill>
                  <a:srgbClr val="000000"/>
                </a:solidFill>
                <a:latin typeface="Arial"/>
              </a:rPr>
              <a:t>タイトルテキストの書式を編集するにはクリックします。</a:t>
            </a:r>
            <a:endParaRPr b="0" lang="en-US" sz="1800" spc="-1" strike="noStrike">
              <a:solidFill>
                <a:srgbClr val="000000"/>
              </a:solidFill>
              <a:latin typeface="Arial"/>
            </a:endParaRPr>
          </a:p>
        </p:txBody>
      </p:sp>
      <p:sp>
        <p:nvSpPr>
          <p:cNvPr id="183"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アウトラインテキストの書式を編集するにはクリックします。</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2</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3</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4</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5</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6</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7</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0" name="CustomShape 1"/>
          <p:cNvSpPr/>
          <p:nvPr/>
        </p:nvSpPr>
        <p:spPr>
          <a:xfrm>
            <a:off x="10715760" y="36000"/>
            <a:ext cx="828360" cy="12204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221" name="CustomShape 2"/>
          <p:cNvSpPr/>
          <p:nvPr/>
        </p:nvSpPr>
        <p:spPr>
          <a:xfrm>
            <a:off x="11457360" y="6669000"/>
            <a:ext cx="397440" cy="129240"/>
          </a:xfrm>
          <a:prstGeom prst="rect">
            <a:avLst/>
          </a:prstGeom>
          <a:noFill/>
          <a:ln w="0">
            <a:noFill/>
          </a:ln>
        </p:spPr>
        <p:style>
          <a:lnRef idx="0"/>
          <a:fillRef idx="0"/>
          <a:effectRef idx="0"/>
          <a:fontRef idx="minor"/>
        </p:style>
        <p:txBody>
          <a:bodyPr lIns="0" rIns="0" tIns="0" bIns="0">
            <a:spAutoFit/>
          </a:bodyPr>
          <a:p>
            <a:pPr algn="ctr">
              <a:lnSpc>
                <a:spcPct val="100000"/>
              </a:lnSpc>
            </a:pPr>
            <a:fld id="{13C4E991-F389-41BF-83ED-883D0B338B23}" type="slidenum">
              <a:rPr b="0" lang="en-US" sz="800" spc="-1" strike="noStrike">
                <a:solidFill>
                  <a:srgbClr val="808080"/>
                </a:solidFill>
                <a:latin typeface="Segoe UI"/>
                <a:ea typeface="Meiryo UI"/>
              </a:rPr>
              <a:t>&lt;番号&gt;</a:t>
            </a:fld>
            <a:endParaRPr b="0" lang="en-US" sz="800" spc="-1" strike="noStrike">
              <a:latin typeface="Arial"/>
            </a:endParaRPr>
          </a:p>
        </p:txBody>
      </p:sp>
      <p:pic>
        <p:nvPicPr>
          <p:cNvPr id="222" name="図 12" descr=""/>
          <p:cNvPicPr/>
          <p:nvPr/>
        </p:nvPicPr>
        <p:blipFill>
          <a:blip r:embed="rId2"/>
          <a:stretch/>
        </p:blipFill>
        <p:spPr>
          <a:xfrm>
            <a:off x="11940120" y="0"/>
            <a:ext cx="251280" cy="719280"/>
          </a:xfrm>
          <a:prstGeom prst="rect">
            <a:avLst/>
          </a:prstGeom>
          <a:ln w="0">
            <a:noFill/>
          </a:ln>
        </p:spPr>
      </p:pic>
      <p:sp>
        <p:nvSpPr>
          <p:cNvPr id="223" name="CustomShape 3"/>
          <p:cNvSpPr/>
          <p:nvPr/>
        </p:nvSpPr>
        <p:spPr>
          <a:xfrm>
            <a:off x="10715760" y="36000"/>
            <a:ext cx="828360" cy="12204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224" name="CustomShape 4"/>
          <p:cNvSpPr/>
          <p:nvPr/>
        </p:nvSpPr>
        <p:spPr>
          <a:xfrm>
            <a:off x="11457360" y="6669000"/>
            <a:ext cx="397440" cy="129240"/>
          </a:xfrm>
          <a:prstGeom prst="rect">
            <a:avLst/>
          </a:prstGeom>
          <a:noFill/>
          <a:ln w="0">
            <a:noFill/>
          </a:ln>
        </p:spPr>
        <p:style>
          <a:lnRef idx="0"/>
          <a:fillRef idx="0"/>
          <a:effectRef idx="0"/>
          <a:fontRef idx="minor"/>
        </p:style>
        <p:txBody>
          <a:bodyPr lIns="0" rIns="0" tIns="0" bIns="0">
            <a:spAutoFit/>
          </a:bodyPr>
          <a:p>
            <a:pPr algn="ctr">
              <a:lnSpc>
                <a:spcPct val="100000"/>
              </a:lnSpc>
            </a:pPr>
            <a:fld id="{F36D5BBA-B724-4AD6-A3EB-6CB71B2134EA}" type="slidenum">
              <a:rPr b="0" lang="en-US" sz="800" spc="-1" strike="noStrike">
                <a:solidFill>
                  <a:srgbClr val="808080"/>
                </a:solidFill>
                <a:latin typeface="Segoe UI"/>
                <a:ea typeface="Meiryo UI"/>
              </a:rPr>
              <a:t>&lt;番号&gt;</a:t>
            </a:fld>
            <a:endParaRPr b="0" lang="en-US" sz="800" spc="-1" strike="noStrike">
              <a:latin typeface="Arial"/>
            </a:endParaRPr>
          </a:p>
        </p:txBody>
      </p:sp>
      <p:sp>
        <p:nvSpPr>
          <p:cNvPr id="225"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ja-JP" sz="1800" spc="-1" strike="noStrike">
                <a:solidFill>
                  <a:srgbClr val="000000"/>
                </a:solidFill>
                <a:latin typeface="Arial"/>
              </a:rPr>
              <a:t>タイトルテキストの書式を編集するにはクリックします。</a:t>
            </a:r>
            <a:endParaRPr b="0" lang="en-US" sz="1800" spc="-1" strike="noStrike">
              <a:solidFill>
                <a:srgbClr val="000000"/>
              </a:solidFill>
              <a:latin typeface="Arial"/>
            </a:endParaRPr>
          </a:p>
        </p:txBody>
      </p:sp>
      <p:sp>
        <p:nvSpPr>
          <p:cNvPr id="226"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アウトラインテキストの書式を編集するにはクリックします。</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2</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3</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4</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5</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6</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7</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3" name="CustomShape 1"/>
          <p:cNvSpPr/>
          <p:nvPr/>
        </p:nvSpPr>
        <p:spPr>
          <a:xfrm>
            <a:off x="10715760" y="36000"/>
            <a:ext cx="828360" cy="12204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264" name="CustomShape 2"/>
          <p:cNvSpPr/>
          <p:nvPr/>
        </p:nvSpPr>
        <p:spPr>
          <a:xfrm>
            <a:off x="11457360" y="6669000"/>
            <a:ext cx="397440" cy="129240"/>
          </a:xfrm>
          <a:prstGeom prst="rect">
            <a:avLst/>
          </a:prstGeom>
          <a:noFill/>
          <a:ln w="0">
            <a:noFill/>
          </a:ln>
        </p:spPr>
        <p:style>
          <a:lnRef idx="0"/>
          <a:fillRef idx="0"/>
          <a:effectRef idx="0"/>
          <a:fontRef idx="minor"/>
        </p:style>
        <p:txBody>
          <a:bodyPr lIns="0" rIns="0" tIns="0" bIns="0">
            <a:spAutoFit/>
          </a:bodyPr>
          <a:p>
            <a:pPr algn="ctr">
              <a:lnSpc>
                <a:spcPct val="100000"/>
              </a:lnSpc>
            </a:pPr>
            <a:fld id="{A6339A32-D037-40B2-BFBD-381E5DFE2200}" type="slidenum">
              <a:rPr b="0" lang="en-US" sz="800" spc="-1" strike="noStrike">
                <a:solidFill>
                  <a:srgbClr val="808080"/>
                </a:solidFill>
                <a:latin typeface="Segoe UI"/>
                <a:ea typeface="Meiryo UI"/>
              </a:rPr>
              <a:t>&lt;番号&gt;</a:t>
            </a:fld>
            <a:endParaRPr b="0" lang="en-US" sz="800" spc="-1" strike="noStrike">
              <a:latin typeface="Arial"/>
            </a:endParaRPr>
          </a:p>
        </p:txBody>
      </p:sp>
      <p:pic>
        <p:nvPicPr>
          <p:cNvPr id="265" name="図 12" descr=""/>
          <p:cNvPicPr/>
          <p:nvPr/>
        </p:nvPicPr>
        <p:blipFill>
          <a:blip r:embed="rId2"/>
          <a:stretch/>
        </p:blipFill>
        <p:spPr>
          <a:xfrm>
            <a:off x="11940120" y="0"/>
            <a:ext cx="251280" cy="719280"/>
          </a:xfrm>
          <a:prstGeom prst="rect">
            <a:avLst/>
          </a:prstGeom>
          <a:ln w="0">
            <a:noFill/>
          </a:ln>
        </p:spPr>
      </p:pic>
      <p:sp>
        <p:nvSpPr>
          <p:cNvPr id="266" name="CustomShape 3"/>
          <p:cNvSpPr/>
          <p:nvPr/>
        </p:nvSpPr>
        <p:spPr>
          <a:xfrm>
            <a:off x="10715760" y="36000"/>
            <a:ext cx="828360" cy="12204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267" name="CustomShape 4"/>
          <p:cNvSpPr/>
          <p:nvPr/>
        </p:nvSpPr>
        <p:spPr>
          <a:xfrm>
            <a:off x="11457360" y="6669000"/>
            <a:ext cx="397440" cy="129240"/>
          </a:xfrm>
          <a:prstGeom prst="rect">
            <a:avLst/>
          </a:prstGeom>
          <a:noFill/>
          <a:ln w="0">
            <a:noFill/>
          </a:ln>
        </p:spPr>
        <p:style>
          <a:lnRef idx="0"/>
          <a:fillRef idx="0"/>
          <a:effectRef idx="0"/>
          <a:fontRef idx="minor"/>
        </p:style>
        <p:txBody>
          <a:bodyPr lIns="0" rIns="0" tIns="0" bIns="0">
            <a:spAutoFit/>
          </a:bodyPr>
          <a:p>
            <a:pPr algn="ctr">
              <a:lnSpc>
                <a:spcPct val="100000"/>
              </a:lnSpc>
            </a:pPr>
            <a:fld id="{3435BEF8-0150-45C9-81AA-B59A8099EA1B}" type="slidenum">
              <a:rPr b="0" lang="en-US" sz="800" spc="-1" strike="noStrike">
                <a:solidFill>
                  <a:srgbClr val="808080"/>
                </a:solidFill>
                <a:latin typeface="Segoe UI"/>
                <a:ea typeface="Meiryo UI"/>
              </a:rPr>
              <a:t>&lt;番号&gt;</a:t>
            </a:fld>
            <a:endParaRPr b="0" lang="en-US" sz="800" spc="-1" strike="noStrike">
              <a:latin typeface="Arial"/>
            </a:endParaRPr>
          </a:p>
        </p:txBody>
      </p:sp>
      <p:sp>
        <p:nvSpPr>
          <p:cNvPr id="268"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ja-JP" sz="1800" spc="-1" strike="noStrike">
                <a:solidFill>
                  <a:srgbClr val="000000"/>
                </a:solidFill>
                <a:latin typeface="Arial"/>
              </a:rPr>
              <a:t>タイトルテキストの書式を編集するにはクリックします。</a:t>
            </a:r>
            <a:endParaRPr b="0" lang="en-US" sz="1800" spc="-1" strike="noStrike">
              <a:solidFill>
                <a:srgbClr val="000000"/>
              </a:solidFill>
              <a:latin typeface="Arial"/>
            </a:endParaRPr>
          </a:p>
        </p:txBody>
      </p:sp>
      <p:sp>
        <p:nvSpPr>
          <p:cNvPr id="269"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アウトラインテキストの書式を編集するにはクリックします。</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2</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3</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4</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5</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6</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7</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6" name="CustomShape 1"/>
          <p:cNvSpPr/>
          <p:nvPr/>
        </p:nvSpPr>
        <p:spPr>
          <a:xfrm>
            <a:off x="10715760" y="36000"/>
            <a:ext cx="828360" cy="12204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307" name="CustomShape 2"/>
          <p:cNvSpPr/>
          <p:nvPr/>
        </p:nvSpPr>
        <p:spPr>
          <a:xfrm>
            <a:off x="11457360" y="6669000"/>
            <a:ext cx="397440" cy="129240"/>
          </a:xfrm>
          <a:prstGeom prst="rect">
            <a:avLst/>
          </a:prstGeom>
          <a:noFill/>
          <a:ln w="0">
            <a:noFill/>
          </a:ln>
        </p:spPr>
        <p:style>
          <a:lnRef idx="0"/>
          <a:fillRef idx="0"/>
          <a:effectRef idx="0"/>
          <a:fontRef idx="minor"/>
        </p:style>
        <p:txBody>
          <a:bodyPr lIns="0" rIns="0" tIns="0" bIns="0">
            <a:spAutoFit/>
          </a:bodyPr>
          <a:p>
            <a:pPr algn="ctr">
              <a:lnSpc>
                <a:spcPct val="100000"/>
              </a:lnSpc>
            </a:pPr>
            <a:fld id="{E40CB616-E8BD-4D64-9406-8914575EE14C}" type="slidenum">
              <a:rPr b="0" lang="en-US" sz="800" spc="-1" strike="noStrike">
                <a:solidFill>
                  <a:srgbClr val="808080"/>
                </a:solidFill>
                <a:latin typeface="Segoe UI"/>
                <a:ea typeface="Meiryo UI"/>
              </a:rPr>
              <a:t>&lt;番号&gt;</a:t>
            </a:fld>
            <a:endParaRPr b="0" lang="en-US" sz="800" spc="-1" strike="noStrike">
              <a:latin typeface="Arial"/>
            </a:endParaRPr>
          </a:p>
        </p:txBody>
      </p:sp>
      <p:pic>
        <p:nvPicPr>
          <p:cNvPr id="308" name="図 12" descr=""/>
          <p:cNvPicPr/>
          <p:nvPr/>
        </p:nvPicPr>
        <p:blipFill>
          <a:blip r:embed="rId2"/>
          <a:stretch/>
        </p:blipFill>
        <p:spPr>
          <a:xfrm>
            <a:off x="11940120" y="0"/>
            <a:ext cx="251280" cy="719280"/>
          </a:xfrm>
          <a:prstGeom prst="rect">
            <a:avLst/>
          </a:prstGeom>
          <a:ln w="0">
            <a:noFill/>
          </a:ln>
        </p:spPr>
      </p:pic>
      <p:sp>
        <p:nvSpPr>
          <p:cNvPr id="309" name="CustomShape 3"/>
          <p:cNvSpPr/>
          <p:nvPr/>
        </p:nvSpPr>
        <p:spPr>
          <a:xfrm>
            <a:off x="10715760" y="36000"/>
            <a:ext cx="828360" cy="12204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310" name="CustomShape 4"/>
          <p:cNvSpPr/>
          <p:nvPr/>
        </p:nvSpPr>
        <p:spPr>
          <a:xfrm>
            <a:off x="11457360" y="6669000"/>
            <a:ext cx="397440" cy="129240"/>
          </a:xfrm>
          <a:prstGeom prst="rect">
            <a:avLst/>
          </a:prstGeom>
          <a:noFill/>
          <a:ln w="0">
            <a:noFill/>
          </a:ln>
        </p:spPr>
        <p:style>
          <a:lnRef idx="0"/>
          <a:fillRef idx="0"/>
          <a:effectRef idx="0"/>
          <a:fontRef idx="minor"/>
        </p:style>
        <p:txBody>
          <a:bodyPr lIns="0" rIns="0" tIns="0" bIns="0">
            <a:spAutoFit/>
          </a:bodyPr>
          <a:p>
            <a:pPr algn="ctr">
              <a:lnSpc>
                <a:spcPct val="100000"/>
              </a:lnSpc>
            </a:pPr>
            <a:fld id="{E1E8CCE5-AF09-4881-B336-7D4AD04D8453}" type="slidenum">
              <a:rPr b="0" lang="en-US" sz="800" spc="-1" strike="noStrike">
                <a:solidFill>
                  <a:srgbClr val="808080"/>
                </a:solidFill>
                <a:latin typeface="Segoe UI"/>
                <a:ea typeface="Meiryo UI"/>
              </a:rPr>
              <a:t>&lt;番号&gt;</a:t>
            </a:fld>
            <a:endParaRPr b="0" lang="en-US" sz="800" spc="-1" strike="noStrike">
              <a:latin typeface="Arial"/>
            </a:endParaRPr>
          </a:p>
        </p:txBody>
      </p:sp>
      <p:sp>
        <p:nvSpPr>
          <p:cNvPr id="311"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ja-JP" sz="1800" spc="-1" strike="noStrike">
                <a:solidFill>
                  <a:srgbClr val="000000"/>
                </a:solidFill>
                <a:latin typeface="Arial"/>
              </a:rPr>
              <a:t>タイトルテキストの書式を編集するにはクリックします。</a:t>
            </a:r>
            <a:endParaRPr b="0" lang="en-US" sz="1800" spc="-1" strike="noStrike">
              <a:solidFill>
                <a:srgbClr val="000000"/>
              </a:solidFill>
              <a:latin typeface="Arial"/>
            </a:endParaRPr>
          </a:p>
        </p:txBody>
      </p:sp>
      <p:sp>
        <p:nvSpPr>
          <p:cNvPr id="312"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アウトラインテキストの書式を編集するにはクリックします。</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2</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3</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4</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5</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6</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7</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9" name="CustomShape 1" hidden="1"/>
          <p:cNvSpPr/>
          <p:nvPr/>
        </p:nvSpPr>
        <p:spPr>
          <a:xfrm>
            <a:off x="10715760" y="36000"/>
            <a:ext cx="828360" cy="12204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350" name="CustomShape 2" hidden="1"/>
          <p:cNvSpPr/>
          <p:nvPr/>
        </p:nvSpPr>
        <p:spPr>
          <a:xfrm>
            <a:off x="11457360" y="6669000"/>
            <a:ext cx="397440" cy="129240"/>
          </a:xfrm>
          <a:prstGeom prst="rect">
            <a:avLst/>
          </a:prstGeom>
          <a:noFill/>
          <a:ln w="0">
            <a:noFill/>
          </a:ln>
        </p:spPr>
        <p:style>
          <a:lnRef idx="0"/>
          <a:fillRef idx="0"/>
          <a:effectRef idx="0"/>
          <a:fontRef idx="minor"/>
        </p:style>
        <p:txBody>
          <a:bodyPr lIns="0" rIns="0" tIns="0" bIns="0">
            <a:spAutoFit/>
          </a:bodyPr>
          <a:p>
            <a:pPr algn="ctr">
              <a:lnSpc>
                <a:spcPct val="100000"/>
              </a:lnSpc>
            </a:pPr>
            <a:fld id="{BCA4FCE7-94F8-4CC8-BE7F-6F1118EF0D3C}" type="slidenum">
              <a:rPr b="0" lang="en-US" sz="800" spc="-1" strike="noStrike">
                <a:solidFill>
                  <a:srgbClr val="808080"/>
                </a:solidFill>
                <a:latin typeface="Segoe UI"/>
                <a:ea typeface="Meiryo UI"/>
              </a:rPr>
              <a:t>&lt;番号&gt;</a:t>
            </a:fld>
            <a:endParaRPr b="0" lang="en-US" sz="800" spc="-1" strike="noStrike">
              <a:latin typeface="Arial"/>
            </a:endParaRPr>
          </a:p>
        </p:txBody>
      </p:sp>
      <p:pic>
        <p:nvPicPr>
          <p:cNvPr id="351" name="図 12" descr=""/>
          <p:cNvPicPr/>
          <p:nvPr/>
        </p:nvPicPr>
        <p:blipFill>
          <a:blip r:embed="rId2"/>
          <a:stretch/>
        </p:blipFill>
        <p:spPr>
          <a:xfrm>
            <a:off x="11940120" y="0"/>
            <a:ext cx="251280" cy="719280"/>
          </a:xfrm>
          <a:prstGeom prst="rect">
            <a:avLst/>
          </a:prstGeom>
          <a:ln w="0">
            <a:noFill/>
          </a:ln>
        </p:spPr>
      </p:pic>
      <p:sp>
        <p:nvSpPr>
          <p:cNvPr id="352" name="CustomShape 3" hidden="1"/>
          <p:cNvSpPr/>
          <p:nvPr/>
        </p:nvSpPr>
        <p:spPr>
          <a:xfrm>
            <a:off x="10715760" y="36000"/>
            <a:ext cx="828360" cy="122040"/>
          </a:xfrm>
          <a:prstGeom prst="rect">
            <a:avLst/>
          </a:prstGeom>
          <a:noFill/>
          <a:ln w="0">
            <a:noFill/>
          </a:ln>
        </p:spPr>
        <p:style>
          <a:lnRef idx="0"/>
          <a:fillRef idx="0"/>
          <a:effectRef idx="0"/>
          <a:fontRef idx="minor"/>
        </p:style>
        <p:txBody>
          <a:bodyPr wrap="none" lIns="0" rIns="0" tIns="0" bIns="0" anchor="ctr">
            <a:spAutoFit/>
          </a:bodyPr>
          <a:p>
            <a:pPr>
              <a:lnSpc>
                <a:spcPct val="100000"/>
              </a:lnSpc>
            </a:pPr>
            <a:r>
              <a:rPr b="0" lang="en-US" sz="800" spc="-1" strike="noStrike">
                <a:solidFill>
                  <a:srgbClr val="808080"/>
                </a:solidFill>
                <a:latin typeface="Segoe UI"/>
                <a:ea typeface="Meiryo UI"/>
              </a:rPr>
              <a:t>Toyonoda Co., Ltd.</a:t>
            </a:r>
            <a:endParaRPr b="0" lang="en-US" sz="800" spc="-1" strike="noStrike">
              <a:latin typeface="Arial"/>
            </a:endParaRPr>
          </a:p>
        </p:txBody>
      </p:sp>
      <p:sp>
        <p:nvSpPr>
          <p:cNvPr id="353" name="CustomShape 4" hidden="1"/>
          <p:cNvSpPr/>
          <p:nvPr/>
        </p:nvSpPr>
        <p:spPr>
          <a:xfrm>
            <a:off x="11457360" y="6669000"/>
            <a:ext cx="397440" cy="129240"/>
          </a:xfrm>
          <a:prstGeom prst="rect">
            <a:avLst/>
          </a:prstGeom>
          <a:noFill/>
          <a:ln w="0">
            <a:noFill/>
          </a:ln>
        </p:spPr>
        <p:style>
          <a:lnRef idx="0"/>
          <a:fillRef idx="0"/>
          <a:effectRef idx="0"/>
          <a:fontRef idx="minor"/>
        </p:style>
        <p:txBody>
          <a:bodyPr lIns="0" rIns="0" tIns="0" bIns="0">
            <a:spAutoFit/>
          </a:bodyPr>
          <a:p>
            <a:pPr algn="ctr">
              <a:lnSpc>
                <a:spcPct val="100000"/>
              </a:lnSpc>
            </a:pPr>
            <a:fld id="{020788BE-0B0B-40FC-AEC1-ABC902C81352}" type="slidenum">
              <a:rPr b="0" lang="en-US" sz="800" spc="-1" strike="noStrike">
                <a:solidFill>
                  <a:srgbClr val="808080"/>
                </a:solidFill>
                <a:latin typeface="Segoe UI"/>
                <a:ea typeface="Meiryo UI"/>
              </a:rPr>
              <a:t>&lt;番号&gt;</a:t>
            </a:fld>
            <a:endParaRPr b="0" lang="en-US" sz="800" spc="-1" strike="noStrike">
              <a:latin typeface="Arial"/>
            </a:endParaRPr>
          </a:p>
        </p:txBody>
      </p:sp>
      <p:pic>
        <p:nvPicPr>
          <p:cNvPr id="354" name="図 6" descr=""/>
          <p:cNvPicPr/>
          <p:nvPr/>
        </p:nvPicPr>
        <p:blipFill>
          <a:blip r:embed="rId3"/>
          <a:stretch/>
        </p:blipFill>
        <p:spPr>
          <a:xfrm>
            <a:off x="9805320" y="-43560"/>
            <a:ext cx="2386080" cy="6900840"/>
          </a:xfrm>
          <a:prstGeom prst="rect">
            <a:avLst/>
          </a:prstGeom>
          <a:ln w="0">
            <a:noFill/>
          </a:ln>
        </p:spPr>
      </p:pic>
      <p:sp>
        <p:nvSpPr>
          <p:cNvPr id="355"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ja-JP" sz="1800" spc="-1" strike="noStrike">
                <a:solidFill>
                  <a:srgbClr val="000000"/>
                </a:solidFill>
                <a:latin typeface="Arial"/>
              </a:rPr>
              <a:t>タイトルテキストの書式を編集するにはクリックします。</a:t>
            </a:r>
            <a:endParaRPr b="0" lang="en-US" sz="1800" spc="-1" strike="noStrike">
              <a:solidFill>
                <a:srgbClr val="000000"/>
              </a:solidFill>
              <a:latin typeface="Arial"/>
            </a:endParaRPr>
          </a:p>
        </p:txBody>
      </p:sp>
      <p:sp>
        <p:nvSpPr>
          <p:cNvPr id="356"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ja-JP" sz="2800" spc="-1" strike="noStrike">
                <a:solidFill>
                  <a:srgbClr val="000000"/>
                </a:solidFill>
                <a:latin typeface="Arial"/>
              </a:rPr>
              <a:t>アウトラインテキストの書式を編集するにはクリックします。</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2</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3</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4</a:t>
            </a:r>
            <a:r>
              <a:rPr b="0" lang="ja-JP" sz="1800" spc="-1" strike="noStrike">
                <a:solidFill>
                  <a:srgbClr val="000000"/>
                </a:solidFill>
                <a:latin typeface="Arial"/>
              </a:rPr>
              <a:t>レベル目のアウトライン</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5</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6</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7</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chart" Target="../charts/chart38.xml"/><Relationship Id="rId2" Type="http://schemas.openxmlformats.org/officeDocument/2006/relationships/slideLayout" Target="../slideLayouts/slideLayout6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3.xml.rels><?xml version="1.0" encoding="UTF-8"?>
<Relationships xmlns="http://schemas.openxmlformats.org/package/2006/relationships"><Relationship Id="rId1" Type="http://schemas.openxmlformats.org/officeDocument/2006/relationships/chart" Target="../charts/chart39.xml"/><Relationship Id="rId2" Type="http://schemas.openxmlformats.org/officeDocument/2006/relationships/slideLayout" Target="../slideLayouts/slideLayout73.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7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chart" Target="../charts/chart40.xml"/><Relationship Id="rId2" Type="http://schemas.openxmlformats.org/officeDocument/2006/relationships/slideLayout" Target="../slideLayouts/slideLayout61.xml"/>
</Relationships>
</file>

<file path=ppt/slides/_rels/slide17.xml.rels><?xml version="1.0" encoding="UTF-8"?>
<Relationships xmlns="http://schemas.openxmlformats.org/package/2006/relationships"><Relationship Id="rId1" Type="http://schemas.openxmlformats.org/officeDocument/2006/relationships/chart" Target="../charts/chart41.xml"/><Relationship Id="rId2" Type="http://schemas.openxmlformats.org/officeDocument/2006/relationships/chart" Target="../charts/chart42.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slideLayout" Target="../slideLayouts/slideLayout61.xml"/><Relationship Id="rId7"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chart" Target="../charts/chart43.xml"/><Relationship Id="rId2" Type="http://schemas.openxmlformats.org/officeDocument/2006/relationships/chart" Target="../charts/chart44.xml"/><Relationship Id="rId3" Type="http://schemas.openxmlformats.org/officeDocument/2006/relationships/slideLayout" Target="../slideLayouts/slideLayout7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7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chart" Target="../charts/chart34.xml"/><Relationship Id="rId2" Type="http://schemas.openxmlformats.org/officeDocument/2006/relationships/chart" Target="../charts/chart35.xml"/><Relationship Id="rId3" Type="http://schemas.openxmlformats.org/officeDocument/2006/relationships/chart" Target="../charts/chart36.xml"/><Relationship Id="rId4" Type="http://schemas.openxmlformats.org/officeDocument/2006/relationships/chart" Target="../charts/chart37.xml"/><Relationship Id="rId5"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CustomShape 1"/>
          <p:cNvSpPr/>
          <p:nvPr/>
        </p:nvSpPr>
        <p:spPr>
          <a:xfrm>
            <a:off x="277560" y="108000"/>
            <a:ext cx="11591280" cy="539280"/>
          </a:xfrm>
          <a:prstGeom prst="rect">
            <a:avLst/>
          </a:prstGeom>
          <a:noFill/>
          <a:ln w="0">
            <a:noFill/>
          </a:ln>
        </p:spPr>
        <p:style>
          <a:lnRef idx="0"/>
          <a:fillRef idx="0"/>
          <a:effectRef idx="0"/>
          <a:fontRef idx="minor"/>
        </p:style>
        <p:txBody>
          <a:bodyPr lIns="0" rIns="0" tIns="45000" bIns="45000" anchor="ctr">
            <a:noAutofit/>
          </a:bodyPr>
          <a:p>
            <a:pPr>
              <a:lnSpc>
                <a:spcPct val="90000"/>
              </a:lnSpc>
            </a:pPr>
            <a:r>
              <a:rPr b="1" lang="en-US" sz="2400" spc="-1" strike="noStrike">
                <a:solidFill>
                  <a:srgbClr val="0d79ca"/>
                </a:solidFill>
                <a:latin typeface="Segoe UI Semibold"/>
                <a:ea typeface="Meiryo UI"/>
              </a:rPr>
              <a:t>1. DX</a:t>
            </a:r>
            <a:r>
              <a:rPr b="1" lang="ja-JP" sz="2400" spc="-1" strike="noStrike">
                <a:solidFill>
                  <a:srgbClr val="0d79ca"/>
                </a:solidFill>
                <a:latin typeface="Segoe UI Semibold"/>
                <a:ea typeface="Meiryo UI"/>
              </a:rPr>
              <a:t>導入計画</a:t>
            </a:r>
            <a:r>
              <a:rPr b="1" lang="en-US" sz="2400" spc="-1" strike="noStrike">
                <a:solidFill>
                  <a:srgbClr val="0d79ca"/>
                </a:solidFill>
                <a:latin typeface="Segoe UI Semibold"/>
                <a:ea typeface="Meiryo UI"/>
              </a:rPr>
              <a:t>(1/3)</a:t>
            </a:r>
            <a:endParaRPr b="0" lang="en-US" sz="2400" spc="-1" strike="noStrike">
              <a:latin typeface="Arial"/>
            </a:endParaRPr>
          </a:p>
        </p:txBody>
      </p:sp>
      <p:graphicFrame>
        <p:nvGraphicFramePr>
          <p:cNvPr id="443" name="Table 2"/>
          <p:cNvGraphicFramePr/>
          <p:nvPr/>
        </p:nvGraphicFramePr>
        <p:xfrm>
          <a:off x="390240" y="647640"/>
          <a:ext cx="11426760" cy="747720"/>
        </p:xfrm>
        <a:graphic>
          <a:graphicData uri="http://schemas.openxmlformats.org/drawingml/2006/table">
            <a:tbl>
              <a:tblPr/>
              <a:tblGrid>
                <a:gridCol w="11427120"/>
              </a:tblGrid>
              <a:tr h="366120">
                <a:tc>
                  <a:txBody>
                    <a:bodyPr lIns="36000">
                      <a:noAutofit/>
                    </a:bodyPr>
                    <a:p>
                      <a:pPr>
                        <a:lnSpc>
                          <a:spcPct val="90000"/>
                        </a:lnSpc>
                        <a:tabLst>
                          <a:tab algn="l" pos="0"/>
                        </a:tabLst>
                      </a:pPr>
                      <a:r>
                        <a:rPr b="1" lang="en-US" sz="2000" spc="-1" strike="noStrike">
                          <a:solidFill>
                            <a:srgbClr val="1d2088"/>
                          </a:solidFill>
                          <a:latin typeface="Segoe UI"/>
                          <a:ea typeface="Meiryo UI"/>
                        </a:rPr>
                        <a:t>1.</a:t>
                      </a:r>
                      <a:r>
                        <a:rPr b="1" lang="ja-JP" sz="2000" spc="-1" strike="noStrike">
                          <a:solidFill>
                            <a:srgbClr val="1d2088"/>
                          </a:solidFill>
                          <a:latin typeface="Segoe UI"/>
                          <a:ea typeface="Meiryo UI"/>
                        </a:rPr>
                        <a:t>プロジェクトの大方針</a:t>
                      </a:r>
                      <a:endParaRPr b="0" lang="en-US" sz="2000" spc="-1" strike="noStrike">
                        <a:latin typeface="Arial"/>
                      </a:endParaRPr>
                    </a:p>
                  </a:txBody>
                  <a:tcPr marL="36000" marR="91440">
                    <a:lnL w="12240">
                      <a:noFill/>
                    </a:lnL>
                    <a:lnR w="12240">
                      <a:noFill/>
                    </a:lnR>
                    <a:lnT w="12240">
                      <a:noFill/>
                    </a:lnT>
                    <a:lnB w="12240">
                      <a:noFill/>
                    </a:lnB>
                    <a:noFill/>
                  </a:tcPr>
                </a:tc>
              </a:tr>
              <a:tr h="381960">
                <a:tc>
                  <a:txBody>
                    <a:bodyPr lIns="72000">
                      <a:noAutofit/>
                    </a:bodyPr>
                    <a:p>
                      <a:pPr marL="180000" indent="-17928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PoC</a:t>
                      </a:r>
                      <a:r>
                        <a:rPr b="0" lang="ja-JP" sz="1400" spc="-1" strike="noStrike">
                          <a:solidFill>
                            <a:srgbClr val="000000"/>
                          </a:solidFill>
                          <a:latin typeface="Segoe UI"/>
                          <a:ea typeface="Meiryo UI"/>
                        </a:rPr>
                        <a:t>にて効果が確認された「</a:t>
                      </a:r>
                      <a:r>
                        <a:rPr b="0" lang="en-US" sz="1400" spc="-1" strike="noStrike">
                          <a:solidFill>
                            <a:srgbClr val="000000"/>
                          </a:solidFill>
                          <a:latin typeface="Segoe UI"/>
                          <a:ea typeface="Meiryo UI"/>
                        </a:rPr>
                        <a:t>2</a:t>
                      </a:r>
                      <a:r>
                        <a:rPr b="0" lang="ja-JP" sz="1400" spc="-1" strike="noStrike">
                          <a:solidFill>
                            <a:srgbClr val="000000"/>
                          </a:solidFill>
                          <a:latin typeface="Segoe UI"/>
                          <a:ea typeface="Meiryo UI"/>
                        </a:rPr>
                        <a:t>ヵ月先のトラック台数予測」について、実務導入に向けて必要な事項を定義の上、定常業務に取り組む。</a:t>
                      </a:r>
                      <a:endParaRPr b="0" lang="en-US" sz="1400" spc="-1" strike="noStrike">
                        <a:latin typeface="Arial"/>
                      </a:endParaRPr>
                    </a:p>
                  </a:txBody>
                  <a:tcPr marL="72000" marR="91440">
                    <a:lnL w="12240">
                      <a:noFill/>
                    </a:lnL>
                    <a:lnR w="12240">
                      <a:noFill/>
                    </a:lnR>
                    <a:lnT w="12240">
                      <a:noFill/>
                    </a:lnT>
                    <a:lnB w="12240">
                      <a:noFill/>
                    </a:lnB>
                    <a:noFill/>
                  </a:tcPr>
                </a:tc>
              </a:tr>
            </a:tbl>
          </a:graphicData>
        </a:graphic>
      </p:graphicFrame>
      <p:graphicFrame>
        <p:nvGraphicFramePr>
          <p:cNvPr id="444" name="Table 3"/>
          <p:cNvGraphicFramePr/>
          <p:nvPr/>
        </p:nvGraphicFramePr>
        <p:xfrm>
          <a:off x="419400" y="3493080"/>
          <a:ext cx="5542200" cy="1782360"/>
        </p:xfrm>
        <a:graphic>
          <a:graphicData uri="http://schemas.openxmlformats.org/drawingml/2006/table">
            <a:tbl>
              <a:tblPr/>
              <a:tblGrid>
                <a:gridCol w="5542560"/>
              </a:tblGrid>
              <a:tr h="367920">
                <a:tc>
                  <a:txBody>
                    <a:bodyPr lIns="36000">
                      <a:noAutofit/>
                    </a:bodyPr>
                    <a:p>
                      <a:pPr>
                        <a:lnSpc>
                          <a:spcPct val="90000"/>
                        </a:lnSpc>
                        <a:tabLst>
                          <a:tab algn="l" pos="0"/>
                        </a:tabLst>
                      </a:pPr>
                      <a:r>
                        <a:rPr b="1" lang="en-US" sz="2000" spc="-1" strike="noStrike">
                          <a:solidFill>
                            <a:srgbClr val="1d2088"/>
                          </a:solidFill>
                          <a:latin typeface="Segoe UI"/>
                          <a:ea typeface="Meiryo UI"/>
                        </a:rPr>
                        <a:t>3.</a:t>
                      </a:r>
                      <a:r>
                        <a:rPr b="1" lang="ja-JP" sz="2000" spc="-1" strike="noStrike">
                          <a:solidFill>
                            <a:srgbClr val="1d2088"/>
                          </a:solidFill>
                          <a:latin typeface="Segoe UI"/>
                          <a:ea typeface="Meiryo UI"/>
                        </a:rPr>
                        <a:t>投資計画</a:t>
                      </a:r>
                      <a:r>
                        <a:rPr b="1" lang="en-US" sz="2000" spc="-1" strike="noStrike">
                          <a:solidFill>
                            <a:srgbClr val="1d2088"/>
                          </a:solidFill>
                          <a:latin typeface="Segoe UI"/>
                          <a:ea typeface="Meiryo UI"/>
                        </a:rPr>
                        <a:t>(</a:t>
                      </a:r>
                      <a:r>
                        <a:rPr b="1" lang="ja-JP" sz="2000" spc="-1" strike="noStrike">
                          <a:solidFill>
                            <a:srgbClr val="1d2088"/>
                          </a:solidFill>
                          <a:latin typeface="Segoe UI"/>
                          <a:ea typeface="Meiryo UI"/>
                        </a:rPr>
                        <a:t>効果、費用、</a:t>
                      </a:r>
                      <a:r>
                        <a:rPr b="1" lang="en-US" sz="2000" spc="-1" strike="noStrike">
                          <a:solidFill>
                            <a:srgbClr val="1d2088"/>
                          </a:solidFill>
                          <a:latin typeface="Segoe UI"/>
                          <a:ea typeface="Meiryo UI"/>
                        </a:rPr>
                        <a:t>ROI</a:t>
                      </a:r>
                      <a:r>
                        <a:rPr b="1" lang="ja-JP" sz="2000" spc="-1" strike="noStrike">
                          <a:solidFill>
                            <a:srgbClr val="1d2088"/>
                          </a:solidFill>
                          <a:latin typeface="Segoe UI"/>
                          <a:ea typeface="Meiryo UI"/>
                        </a:rPr>
                        <a:t>等</a:t>
                      </a:r>
                      <a:r>
                        <a:rPr b="1" lang="en-US" sz="2000" spc="-1" strike="noStrike">
                          <a:solidFill>
                            <a:srgbClr val="1d2088"/>
                          </a:solidFill>
                          <a:latin typeface="Segoe UI"/>
                          <a:ea typeface="Meiryo UI"/>
                        </a:rPr>
                        <a:t>) </a:t>
                      </a:r>
                      <a:r>
                        <a:rPr b="1" lang="ja-JP" sz="2000" spc="-1" strike="noStrike">
                          <a:solidFill>
                            <a:srgbClr val="1d2088"/>
                          </a:solidFill>
                          <a:latin typeface="Segoe UI"/>
                          <a:ea typeface="Meiryo UI"/>
                        </a:rPr>
                        <a:t>参照</a:t>
                      </a:r>
                      <a:endParaRPr b="0" lang="en-US" sz="2000" spc="-1" strike="noStrike">
                        <a:latin typeface="Arial"/>
                      </a:endParaRPr>
                    </a:p>
                  </a:txBody>
                  <a:tcPr marL="36000" marR="91440">
                    <a:lnL w="12240">
                      <a:noFill/>
                    </a:lnL>
                    <a:lnR w="12240">
                      <a:noFill/>
                    </a:lnR>
                    <a:lnT w="12240">
                      <a:noFill/>
                    </a:lnT>
                    <a:lnB w="12240">
                      <a:noFill/>
                    </a:lnB>
                    <a:noFill/>
                  </a:tcPr>
                </a:tc>
              </a:tr>
              <a:tr h="1414800">
                <a:tc>
                  <a:txBody>
                    <a:bodyPr lIns="72000">
                      <a:noAutofit/>
                    </a:bodyPr>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期待効果</a:t>
                      </a:r>
                      <a:r>
                        <a:rPr b="0" lang="en-US" sz="1400" spc="-1" strike="noStrike">
                          <a:solidFill>
                            <a:srgbClr val="000000"/>
                          </a:solidFill>
                          <a:latin typeface="Segoe UI"/>
                          <a:ea typeface="Meiryo UI"/>
                        </a:rPr>
                        <a:t>(Return)</a:t>
                      </a:r>
                      <a:r>
                        <a:rPr b="0" lang="ja-JP" sz="1400" spc="-1" strike="noStrike">
                          <a:solidFill>
                            <a:srgbClr val="000000"/>
                          </a:solidFill>
                          <a:latin typeface="Segoe UI"/>
                          <a:ea typeface="Meiryo UI"/>
                        </a:rPr>
                        <a:t>：本プロジェクトにより以下の期待効果獲得を目指す。</a:t>
                      </a:r>
                      <a:endParaRPr b="0" lang="en-US" sz="1400" spc="-1" strike="noStrike">
                        <a:latin typeface="Arial"/>
                      </a:endParaRPr>
                    </a:p>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・定量的な期待効果</a:t>
                      </a:r>
                      <a:endParaRPr b="0" lang="en-US" sz="1400" spc="-1" strike="noStrike">
                        <a:latin typeface="Arial"/>
                      </a:endParaRPr>
                    </a:p>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定期契約台数の削減による、毎月の輸送費用の削減</a:t>
                      </a:r>
                      <a:endParaRPr b="0" lang="en-US" sz="1400" spc="-1" strike="noStrike">
                        <a:latin typeface="Arial"/>
                      </a:endParaRPr>
                    </a:p>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担当者の見積工数の削減</a:t>
                      </a:r>
                      <a:endParaRPr b="0" lang="en-US" sz="1400" spc="-1" strike="noStrike">
                        <a:latin typeface="Arial"/>
                      </a:endParaRPr>
                    </a:p>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・定性的な期待効果</a:t>
                      </a:r>
                      <a:endParaRPr b="0" lang="en-US" sz="1400" spc="-1" strike="noStrike">
                        <a:latin typeface="Arial"/>
                      </a:endParaRPr>
                    </a:p>
                    <a:p>
                      <a:pPr marL="180000" indent="-17928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価値観・組織：データに基づく意思決定の浸透</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定着</a:t>
                      </a:r>
                      <a:endParaRPr b="0" lang="en-US" sz="1400" spc="-1" strike="noStrike">
                        <a:latin typeface="Arial"/>
                      </a:endParaRPr>
                    </a:p>
                    <a:p>
                      <a:pPr marL="180000" indent="-17928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人材：データを取り扱える人材の育成</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排出</a:t>
                      </a:r>
                      <a:endParaRPr b="0" lang="en-US" sz="1400" spc="-1" strike="noStrike">
                        <a:latin typeface="Arial"/>
                      </a:endParaRPr>
                    </a:p>
                    <a:p>
                      <a:pPr marL="180000" indent="-17928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データ：施策実行時のデータ収集 </a:t>
                      </a:r>
                      <a:endParaRPr b="0" lang="en-US" sz="1400" spc="-1" strike="noStrike">
                        <a:latin typeface="Arial"/>
                      </a:endParaRPr>
                    </a:p>
                  </a:txBody>
                  <a:tcPr marL="72000" marR="91440">
                    <a:lnL w="12240">
                      <a:noFill/>
                    </a:lnL>
                    <a:lnR w="12240">
                      <a:noFill/>
                    </a:lnR>
                    <a:lnT w="12240">
                      <a:noFill/>
                    </a:lnT>
                    <a:lnB w="12240">
                      <a:noFill/>
                    </a:lnB>
                    <a:noFill/>
                  </a:tcPr>
                </a:tc>
              </a:tr>
            </a:tbl>
          </a:graphicData>
        </a:graphic>
      </p:graphicFrame>
      <p:sp>
        <p:nvSpPr>
          <p:cNvPr id="445" name="CustomShape 4"/>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P214</a:t>
            </a:r>
            <a:endParaRPr b="0" lang="en-US" sz="1800" spc="-1" strike="noStrike">
              <a:latin typeface="Arial"/>
            </a:endParaRPr>
          </a:p>
        </p:txBody>
      </p:sp>
      <p:sp>
        <p:nvSpPr>
          <p:cNvPr id="446" name="CustomShape 5"/>
          <p:cNvSpPr/>
          <p:nvPr/>
        </p:nvSpPr>
        <p:spPr>
          <a:xfrm>
            <a:off x="10620000" y="0"/>
            <a:ext cx="1571760" cy="899640"/>
          </a:xfrm>
          <a:prstGeom prst="rect">
            <a:avLst/>
          </a:prstGeom>
          <a:solidFill>
            <a:srgbClr val="ffffff"/>
          </a:solidFill>
          <a:ln w="0">
            <a:noFill/>
          </a:ln>
        </p:spPr>
        <p:style>
          <a:lnRef idx="0"/>
          <a:fillRef idx="0"/>
          <a:effectRef idx="0"/>
          <a:fontRef idx="minor"/>
        </p:style>
      </p:sp>
      <p:graphicFrame>
        <p:nvGraphicFramePr>
          <p:cNvPr id="447" name="Table 6"/>
          <p:cNvGraphicFramePr/>
          <p:nvPr/>
        </p:nvGraphicFramePr>
        <p:xfrm>
          <a:off x="396000" y="1530360"/>
          <a:ext cx="11465280" cy="937440"/>
        </p:xfrm>
        <a:graphic>
          <a:graphicData uri="http://schemas.openxmlformats.org/drawingml/2006/table">
            <a:tbl>
              <a:tblPr/>
              <a:tblGrid>
                <a:gridCol w="11465640"/>
              </a:tblGrid>
              <a:tr h="366120">
                <a:tc>
                  <a:txBody>
                    <a:bodyPr lIns="36000">
                      <a:noAutofit/>
                    </a:bodyPr>
                    <a:p>
                      <a:pPr>
                        <a:lnSpc>
                          <a:spcPct val="90000"/>
                        </a:lnSpc>
                        <a:tabLst>
                          <a:tab algn="l" pos="0"/>
                        </a:tabLst>
                      </a:pPr>
                      <a:r>
                        <a:rPr b="1" lang="en-US" sz="2000" spc="-1" strike="noStrike">
                          <a:solidFill>
                            <a:srgbClr val="1d2088"/>
                          </a:solidFill>
                          <a:latin typeface="Segoe UI"/>
                          <a:ea typeface="Meiryo UI"/>
                        </a:rPr>
                        <a:t>2.</a:t>
                      </a:r>
                      <a:r>
                        <a:rPr b="1" lang="ja-JP" sz="2000" spc="-1" strike="noStrike">
                          <a:solidFill>
                            <a:srgbClr val="1d2088"/>
                          </a:solidFill>
                          <a:latin typeface="Segoe UI"/>
                          <a:ea typeface="Meiryo UI"/>
                        </a:rPr>
                        <a:t>プロジェクトの概要</a:t>
                      </a:r>
                      <a:endParaRPr b="0" lang="en-US" sz="2000" spc="-1" strike="noStrike">
                        <a:latin typeface="Arial"/>
                      </a:endParaRPr>
                    </a:p>
                  </a:txBody>
                  <a:tcPr marL="36000" marR="91440">
                    <a:lnL w="12240">
                      <a:noFill/>
                    </a:lnL>
                    <a:lnR w="12240">
                      <a:noFill/>
                    </a:lnR>
                    <a:lnT w="12240">
                      <a:noFill/>
                    </a:lnT>
                    <a:lnB w="12240">
                      <a:noFill/>
                    </a:lnB>
                    <a:noFill/>
                  </a:tcPr>
                </a:tc>
              </a:tr>
              <a:tr h="571680">
                <a:tc>
                  <a:txBody>
                    <a:bodyPr lIns="72000">
                      <a:noAutofit/>
                    </a:bodyPr>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目的：トラック台数予測施策を実務に導入する上で必要な事項を定義する。</a:t>
                      </a:r>
                      <a:endParaRPr b="0" lang="en-US" sz="1400" spc="-1" strike="noStrike">
                        <a:latin typeface="Arial"/>
                      </a:endParaRPr>
                    </a:p>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ゴール：定常業務の中で、当該施策を実行し、運営状況をモニタリングの上、施策結果を評価する。</a:t>
                      </a:r>
                      <a:endParaRPr b="0" lang="en-US" sz="1400" spc="-1" strike="noStrike">
                        <a:latin typeface="Arial"/>
                      </a:endParaRPr>
                    </a:p>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スコープ：今後</a:t>
                      </a:r>
                      <a:r>
                        <a:rPr b="0" lang="en-US" sz="1400" spc="-1" strike="noStrike">
                          <a:solidFill>
                            <a:srgbClr val="000000"/>
                          </a:solidFill>
                          <a:latin typeface="Segoe UI"/>
                          <a:ea typeface="Meiryo UI"/>
                        </a:rPr>
                        <a:t>6</a:t>
                      </a:r>
                      <a:r>
                        <a:rPr b="0" lang="ja-JP" sz="1400" spc="-1" strike="noStrike">
                          <a:solidFill>
                            <a:srgbClr val="000000"/>
                          </a:solidFill>
                          <a:latin typeface="Segoe UI"/>
                          <a:ea typeface="Meiryo UI"/>
                        </a:rPr>
                        <a:t>ヵ月に対する定期便契約トラック台数の変更（削減）。</a:t>
                      </a:r>
                      <a:endParaRPr b="0" lang="en-US" sz="1400" spc="-1" strike="noStrike">
                        <a:latin typeface="Arial"/>
                      </a:endParaRPr>
                    </a:p>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予定成果物：本施策実施結果、及び今後の留意点等のとりまとめ。</a:t>
                      </a:r>
                      <a:endParaRPr b="0" lang="en-US" sz="1400" spc="-1" strike="noStrike">
                        <a:latin typeface="Arial"/>
                      </a:endParaRPr>
                    </a:p>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予定実施期間：</a:t>
                      </a:r>
                      <a:r>
                        <a:rPr b="0" lang="en-US" sz="1400" spc="-1" strike="noStrike">
                          <a:solidFill>
                            <a:srgbClr val="000000"/>
                          </a:solidFill>
                          <a:latin typeface="Segoe UI"/>
                          <a:ea typeface="Meiryo UI"/>
                        </a:rPr>
                        <a:t>2022</a:t>
                      </a:r>
                      <a:r>
                        <a:rPr b="0" lang="ja-JP" sz="1400" spc="-1" strike="noStrike">
                          <a:solidFill>
                            <a:srgbClr val="000000"/>
                          </a:solidFill>
                          <a:latin typeface="Segoe UI"/>
                          <a:ea typeface="Meiryo UI"/>
                        </a:rPr>
                        <a:t>年</a:t>
                      </a:r>
                      <a:r>
                        <a:rPr b="0" lang="en-US" sz="1400" spc="-1" strike="noStrike">
                          <a:solidFill>
                            <a:srgbClr val="000000"/>
                          </a:solidFill>
                          <a:latin typeface="Segoe UI"/>
                          <a:ea typeface="Meiryo UI"/>
                        </a:rPr>
                        <a:t>2</a:t>
                      </a:r>
                      <a:r>
                        <a:rPr b="0" lang="ja-JP" sz="1400" spc="-1" strike="noStrike">
                          <a:solidFill>
                            <a:srgbClr val="000000"/>
                          </a:solidFill>
                          <a:latin typeface="Segoe UI"/>
                          <a:ea typeface="Meiryo UI"/>
                        </a:rPr>
                        <a:t>月</a:t>
                      </a:r>
                      <a:r>
                        <a:rPr b="0" lang="en-US" sz="1400" spc="-1" strike="noStrike">
                          <a:solidFill>
                            <a:srgbClr val="000000"/>
                          </a:solidFill>
                          <a:latin typeface="Segoe UI"/>
                          <a:ea typeface="Meiryo UI"/>
                        </a:rPr>
                        <a:t>~7</a:t>
                      </a:r>
                      <a:r>
                        <a:rPr b="0" lang="ja-JP" sz="1400" spc="-1" strike="noStrike">
                          <a:solidFill>
                            <a:srgbClr val="000000"/>
                          </a:solidFill>
                          <a:latin typeface="Segoe UI"/>
                          <a:ea typeface="Meiryo UI"/>
                        </a:rPr>
                        <a:t>月の６か月間で評価する。</a:t>
                      </a:r>
                      <a:endParaRPr b="0" lang="en-US" sz="1400" spc="-1" strike="noStrike">
                        <a:latin typeface="Arial"/>
                      </a:endParaRPr>
                    </a:p>
                  </a:txBody>
                  <a:tcPr marL="72000" marR="91440">
                    <a:lnL w="12240">
                      <a:noFill/>
                    </a:lnL>
                    <a:lnR w="12240">
                      <a:noFill/>
                    </a:lnR>
                    <a:lnT w="12240">
                      <a:noFill/>
                    </a:lnT>
                    <a:lnB w="12240">
                      <a:noFill/>
                    </a:lnB>
                    <a:noFill/>
                  </a:tcPr>
                </a:tc>
              </a:tr>
            </a:tbl>
          </a:graphicData>
        </a:graphic>
      </p:graphicFrame>
      <p:graphicFrame>
        <p:nvGraphicFramePr>
          <p:cNvPr id="448" name="Table 7"/>
          <p:cNvGraphicFramePr/>
          <p:nvPr/>
        </p:nvGraphicFramePr>
        <p:xfrm>
          <a:off x="4030560" y="7045560"/>
          <a:ext cx="5542200" cy="1178280"/>
        </p:xfrm>
        <a:graphic>
          <a:graphicData uri="http://schemas.openxmlformats.org/drawingml/2006/table">
            <a:tbl>
              <a:tblPr/>
              <a:tblGrid>
                <a:gridCol w="5542560"/>
              </a:tblGrid>
              <a:tr h="1178640">
                <a:tc>
                  <a:tcPr marL="36000" marR="91440">
                    <a:lnL w="12240">
                      <a:noFill/>
                    </a:lnL>
                    <a:lnR w="12240">
                      <a:noFill/>
                    </a:lnR>
                    <a:lnT w="12240">
                      <a:noFill/>
                    </a:lnT>
                    <a:lnB w="12240">
                      <a:noFill/>
                    </a:lnB>
                    <a:noFill/>
                  </a:tcPr>
                </a:tc>
              </a:tr>
            </a:tbl>
          </a:graphicData>
        </a:graphic>
      </p:graphicFrame>
      <p:graphicFrame>
        <p:nvGraphicFramePr>
          <p:cNvPr id="449" name="Table 8"/>
          <p:cNvGraphicFramePr/>
          <p:nvPr/>
        </p:nvGraphicFramePr>
        <p:xfrm>
          <a:off x="6452640" y="3821760"/>
          <a:ext cx="5542200" cy="2270160"/>
        </p:xfrm>
        <a:graphic>
          <a:graphicData uri="http://schemas.openxmlformats.org/drawingml/2006/table">
            <a:tbl>
              <a:tblPr/>
              <a:tblGrid>
                <a:gridCol w="5542560"/>
              </a:tblGrid>
              <a:tr h="2270520">
                <a:tc>
                  <a:txBody>
                    <a:bodyPr lIns="72000">
                      <a:noAutofit/>
                    </a:bodyPr>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費用</a:t>
                      </a:r>
                      <a:r>
                        <a:rPr b="0" lang="en-US" sz="1400" spc="-1" strike="noStrike">
                          <a:solidFill>
                            <a:srgbClr val="000000"/>
                          </a:solidFill>
                          <a:latin typeface="Segoe UI"/>
                          <a:ea typeface="Meiryo UI"/>
                        </a:rPr>
                        <a:t>(Invest)</a:t>
                      </a:r>
                      <a:r>
                        <a:rPr b="0" lang="ja-JP" sz="1400" spc="-1" strike="noStrike">
                          <a:solidFill>
                            <a:srgbClr val="000000"/>
                          </a:solidFill>
                          <a:latin typeface="Segoe UI"/>
                          <a:ea typeface="Meiryo UI"/>
                        </a:rPr>
                        <a:t>：必要最低限の人件費にてプロジェクトを遂行する。</a:t>
                      </a:r>
                      <a:endParaRPr b="0" lang="en-US" sz="1400" spc="-1" strike="noStrike">
                        <a:latin typeface="Arial"/>
                      </a:endParaRPr>
                    </a:p>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・イニシャルコスト</a:t>
                      </a:r>
                      <a:endParaRPr b="0" lang="en-US" sz="1400" spc="-1" strike="noStrike">
                        <a:latin typeface="Arial"/>
                      </a:endParaRPr>
                    </a:p>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　</a:t>
                      </a:r>
                      <a:r>
                        <a:rPr b="0" lang="en-US" sz="1400" spc="-1" strike="noStrike">
                          <a:solidFill>
                            <a:srgbClr val="000000"/>
                          </a:solidFill>
                          <a:latin typeface="Segoe UI"/>
                          <a:ea typeface="Meiryo UI"/>
                        </a:rPr>
                        <a:t>- Excel</a:t>
                      </a:r>
                      <a:r>
                        <a:rPr b="0" lang="ja-JP" sz="1400" spc="-1" strike="noStrike">
                          <a:solidFill>
                            <a:srgbClr val="000000"/>
                          </a:solidFill>
                          <a:latin typeface="Segoe UI"/>
                          <a:ea typeface="Meiryo UI"/>
                        </a:rPr>
                        <a:t>のシミュレーションシートのアップデート：計４人日程度</a:t>
                      </a:r>
                      <a:endParaRPr b="0" lang="en-US" sz="1400" spc="-1" strike="noStrike">
                        <a:latin typeface="Arial"/>
                      </a:endParaRPr>
                    </a:p>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従業員への説明にかかる工数：計２人日程度</a:t>
                      </a:r>
                      <a:endParaRPr b="0" lang="en-US" sz="1400" spc="-1" strike="noStrike">
                        <a:latin typeface="Arial"/>
                      </a:endParaRPr>
                    </a:p>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・ランニングコスト</a:t>
                      </a:r>
                      <a:endParaRPr b="0" lang="en-US" sz="1400" spc="-1" strike="noStrike">
                        <a:latin typeface="Arial"/>
                      </a:endParaRPr>
                    </a:p>
                    <a:p>
                      <a:pPr marL="180000" indent="-17928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毎月の台数予測作業：月当たり１Ｈ程度</a:t>
                      </a:r>
                      <a:endParaRPr b="0" lang="en-US" sz="1400" spc="-1" strike="noStrike">
                        <a:latin typeface="Arial"/>
                      </a:endParaRPr>
                    </a:p>
                    <a:p>
                      <a:pPr marL="180000" indent="-17928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  </a:t>
                      </a:r>
                      <a:endParaRPr b="0" lang="en-US" sz="1400" spc="-1" strike="noStrike">
                        <a:latin typeface="Arial"/>
                      </a:endParaRPr>
                    </a:p>
                  </a:txBody>
                  <a:tcPr marL="72000" marR="91440">
                    <a:lnL w="12240">
                      <a:noFill/>
                    </a:lnL>
                    <a:lnR w="12240">
                      <a:noFill/>
                    </a:lnR>
                    <a:lnT w="12240">
                      <a:noFill/>
                    </a:lnT>
                    <a:lnB w="12240">
                      <a:noFill/>
                    </a:lnB>
                    <a:noFill/>
                  </a:tcPr>
                </a:tc>
              </a:tr>
            </a:tbl>
          </a:graphicData>
        </a:graphic>
      </p:graphicFrame>
      <p:sp>
        <p:nvSpPr>
          <p:cNvPr id="450" name="CustomShape 9"/>
          <p:cNvSpPr/>
          <p:nvPr/>
        </p:nvSpPr>
        <p:spPr>
          <a:xfrm>
            <a:off x="0" y="6192000"/>
            <a:ext cx="12192480" cy="539280"/>
          </a:xfrm>
          <a:prstGeom prst="rect">
            <a:avLst/>
          </a:prstGeom>
          <a:solidFill>
            <a:srgbClr val="002060"/>
          </a:solidFill>
          <a:ln w="0">
            <a:noFill/>
          </a:ln>
        </p:spPr>
        <p:style>
          <a:lnRef idx="0"/>
          <a:fillRef idx="0"/>
          <a:effectRef idx="0"/>
          <a:fontRef idx="minor"/>
        </p:style>
        <p:txBody>
          <a:bodyPr lIns="36000" rIns="360000" tIns="0" bIns="0" anchor="ctr">
            <a:noAutofit/>
          </a:bodyPr>
          <a:p>
            <a:pPr algn="r">
              <a:lnSpc>
                <a:spcPct val="90000"/>
              </a:lnSpc>
            </a:pPr>
            <a:r>
              <a:rPr b="1" lang="ja-JP" sz="1800" spc="-1" strike="noStrike">
                <a:solidFill>
                  <a:srgbClr val="ffffff"/>
                </a:solidFill>
                <a:latin typeface="Meiryo UI"/>
                <a:ea typeface="Meiryo UI"/>
              </a:rPr>
              <a:t>発生費用は人件費のみであることから、契約台数変更によるコスト削減分を純粋な期待効果</a:t>
            </a:r>
            <a:r>
              <a:rPr b="1" lang="en-US" sz="1800" spc="-1" strike="noStrike">
                <a:solidFill>
                  <a:srgbClr val="ffffff"/>
                </a:solidFill>
                <a:latin typeface="Meiryo UI"/>
                <a:ea typeface="Meiryo UI"/>
              </a:rPr>
              <a:t>(Return)</a:t>
            </a:r>
            <a:r>
              <a:rPr b="1" lang="ja-JP" sz="1800" spc="-1" strike="noStrike">
                <a:solidFill>
                  <a:srgbClr val="ffffff"/>
                </a:solidFill>
                <a:latin typeface="Meiryo UI"/>
                <a:ea typeface="Meiryo UI"/>
              </a:rPr>
              <a:t>として換算する</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497" name="グラフ 12"/>
          <p:cNvGraphicFramePr/>
          <p:nvPr/>
        </p:nvGraphicFramePr>
        <p:xfrm>
          <a:off x="-672120" y="1502640"/>
          <a:ext cx="7559280" cy="5039280"/>
        </p:xfrm>
        <a:graphic>
          <a:graphicData uri="http://schemas.openxmlformats.org/drawingml/2006/chart">
            <c:chart xmlns:c="http://schemas.openxmlformats.org/drawingml/2006/chart" xmlns:r="http://schemas.openxmlformats.org/officeDocument/2006/relationships" r:id="rId1"/>
          </a:graphicData>
        </a:graphic>
      </p:graphicFrame>
      <p:sp>
        <p:nvSpPr>
          <p:cNvPr id="498" name="CustomShape 1"/>
          <p:cNvSpPr/>
          <p:nvPr/>
        </p:nvSpPr>
        <p:spPr>
          <a:xfrm>
            <a:off x="252360" y="828720"/>
            <a:ext cx="11591280" cy="467280"/>
          </a:xfrm>
          <a:prstGeom prst="rect">
            <a:avLst/>
          </a:prstGeom>
          <a:solidFill>
            <a:srgbClr val="dff5fd"/>
          </a:solidFill>
          <a:ln w="0">
            <a:noFill/>
          </a:ln>
        </p:spPr>
        <p:style>
          <a:lnRef idx="0"/>
          <a:fillRef idx="0"/>
          <a:effectRef idx="0"/>
          <a:fontRef idx="minor"/>
        </p:style>
        <p:txBody>
          <a:bodyPr lIns="36000" rIns="36000" tIns="45000" bIns="45000" anchor="ctr">
            <a:noAutofit/>
          </a:bodyPr>
          <a:p>
            <a:pPr>
              <a:lnSpc>
                <a:spcPct val="90000"/>
              </a:lnSpc>
              <a:tabLst>
                <a:tab algn="l" pos="0"/>
              </a:tabLst>
            </a:pPr>
            <a:r>
              <a:rPr b="0" lang="ja-JP" sz="1400" spc="-1" strike="noStrike">
                <a:solidFill>
                  <a:srgbClr val="808080"/>
                </a:solidFill>
                <a:latin typeface="Segoe UI"/>
                <a:ea typeface="Meiryo UI"/>
              </a:rPr>
              <a:t>最新テクノロジーの活用でで効率性と俊敏性を向上させます。社内に眠るデータを有効活用し、お客さまの問い合わせへの迅速かつ的確な対応を可能にサービスレベルを向上します。</a:t>
            </a:r>
            <a:endParaRPr b="0" lang="en-US" sz="1400" spc="-1" strike="noStrike">
              <a:latin typeface="Arial"/>
            </a:endParaRPr>
          </a:p>
        </p:txBody>
      </p:sp>
      <p:sp>
        <p:nvSpPr>
          <p:cNvPr id="499" name="CustomShape 2"/>
          <p:cNvSpPr/>
          <p:nvPr/>
        </p:nvSpPr>
        <p:spPr>
          <a:xfrm>
            <a:off x="252000" y="36000"/>
            <a:ext cx="5831280" cy="251280"/>
          </a:xfrm>
          <a:prstGeom prst="rect">
            <a:avLst/>
          </a:prstGeom>
          <a:noFill/>
          <a:ln w="0">
            <a:noFill/>
          </a:ln>
        </p:spPr>
        <p:style>
          <a:lnRef idx="0"/>
          <a:fillRef idx="0"/>
          <a:effectRef idx="0"/>
          <a:fontRef idx="minor"/>
        </p:style>
        <p:txBody>
          <a:bodyPr lIns="0" rIns="0" tIns="45000" bIns="45000" anchor="ctr">
            <a:noAutofit/>
          </a:bodyPr>
          <a:p>
            <a:pPr>
              <a:lnSpc>
                <a:spcPct val="90000"/>
              </a:lnSpc>
              <a:tabLst>
                <a:tab algn="l" pos="0"/>
              </a:tabLst>
            </a:pPr>
            <a:r>
              <a:rPr b="0" lang="en-US" sz="1200" spc="-1" strike="noStrike">
                <a:solidFill>
                  <a:srgbClr val="000000"/>
                </a:solidFill>
                <a:latin typeface="Segoe UI"/>
                <a:ea typeface="Meiryo UI"/>
              </a:rPr>
              <a:t>1. </a:t>
            </a:r>
            <a:r>
              <a:rPr b="0" lang="ja-JP" sz="1200" spc="-1" strike="noStrike">
                <a:solidFill>
                  <a:srgbClr val="000000"/>
                </a:solidFill>
                <a:latin typeface="Segoe UI"/>
                <a:ea typeface="Meiryo UI"/>
              </a:rPr>
              <a:t>成長戦略プロジェクト発足の経緯</a:t>
            </a:r>
            <a:endParaRPr b="0" lang="en-US" sz="1200" spc="-1" strike="noStrike">
              <a:latin typeface="Arial"/>
            </a:endParaRPr>
          </a:p>
        </p:txBody>
      </p:sp>
      <p:sp>
        <p:nvSpPr>
          <p:cNvPr id="500" name="CustomShape 3"/>
          <p:cNvSpPr/>
          <p:nvPr/>
        </p:nvSpPr>
        <p:spPr>
          <a:xfrm>
            <a:off x="252000" y="324000"/>
            <a:ext cx="11591280" cy="539280"/>
          </a:xfrm>
          <a:prstGeom prst="rect">
            <a:avLst/>
          </a:prstGeom>
          <a:noFill/>
          <a:ln w="0">
            <a:noFill/>
          </a:ln>
        </p:spPr>
        <p:style>
          <a:lnRef idx="0"/>
          <a:fillRef idx="0"/>
          <a:effectRef idx="0"/>
          <a:fontRef idx="minor"/>
        </p:style>
        <p:txBody>
          <a:bodyPr lIns="0" rIns="0" tIns="45000" bIns="45000" anchor="ctr">
            <a:normAutofit/>
          </a:bodyPr>
          <a:p>
            <a:pPr>
              <a:lnSpc>
                <a:spcPct val="90000"/>
              </a:lnSpc>
            </a:pPr>
            <a:r>
              <a:rPr b="1" lang="en-US" sz="2400" spc="-1" strike="noStrike">
                <a:solidFill>
                  <a:srgbClr val="0d79ca"/>
                </a:solidFill>
                <a:latin typeface="Segoe UI Semibold"/>
                <a:ea typeface="Meiryo UI"/>
              </a:rPr>
              <a:t>2. </a:t>
            </a:r>
            <a:r>
              <a:rPr b="1" lang="ja-JP" sz="2400" spc="-1" strike="noStrike">
                <a:solidFill>
                  <a:srgbClr val="0d79ca"/>
                </a:solidFill>
                <a:latin typeface="Segoe UI Semibold"/>
                <a:ea typeface="Meiryo UI"/>
              </a:rPr>
              <a:t>フォーカスエリアと課題設定</a:t>
            </a:r>
            <a:endParaRPr b="0" lang="en-US" sz="2400" spc="-1" strike="noStrike">
              <a:latin typeface="Arial"/>
            </a:endParaRPr>
          </a:p>
        </p:txBody>
      </p:sp>
      <p:sp>
        <p:nvSpPr>
          <p:cNvPr id="501" name="CustomShape 4"/>
          <p:cNvSpPr/>
          <p:nvPr/>
        </p:nvSpPr>
        <p:spPr>
          <a:xfrm>
            <a:off x="911880" y="3423600"/>
            <a:ext cx="2807280" cy="1200960"/>
          </a:xfrm>
          <a:prstGeom prst="roundRect">
            <a:avLst>
              <a:gd name="adj" fmla="val 50000"/>
            </a:avLst>
          </a:prstGeom>
          <a:solidFill>
            <a:schemeClr val="bg1"/>
          </a:solidFill>
          <a:ln w="28575">
            <a:solidFill>
              <a:srgbClr val="3399ff"/>
            </a:solidFill>
            <a:round/>
          </a:ln>
        </p:spPr>
        <p:style>
          <a:lnRef idx="0"/>
          <a:fillRef idx="0"/>
          <a:effectRef idx="0"/>
          <a:fontRef idx="minor"/>
        </p:style>
        <p:txBody>
          <a:bodyPr wrap="none" lIns="0" rIns="0" tIns="46800" bIns="46800" anchor="ctr">
            <a:noAutofit/>
          </a:bodyPr>
          <a:p>
            <a:pPr algn="ctr">
              <a:lnSpc>
                <a:spcPct val="90000"/>
              </a:lnSpc>
              <a:tabLst>
                <a:tab algn="l" pos="749160"/>
              </a:tabLst>
            </a:pPr>
            <a:r>
              <a:rPr b="1" lang="en-US" sz="2400" spc="-1" strike="noStrike">
                <a:solidFill>
                  <a:srgbClr val="808080"/>
                </a:solidFill>
                <a:latin typeface="Segoe UI"/>
                <a:ea typeface="Meiryo UI"/>
              </a:rPr>
              <a:t>3</a:t>
            </a:r>
            <a:r>
              <a:rPr b="1" lang="ja-JP" sz="2400" spc="-1" strike="noStrike">
                <a:solidFill>
                  <a:srgbClr val="808080"/>
                </a:solidFill>
                <a:latin typeface="Segoe UI"/>
                <a:ea typeface="Meiryo UI"/>
              </a:rPr>
              <a:t>つのフォーカスエリア</a:t>
            </a:r>
            <a:endParaRPr b="0" lang="en-US" sz="2400" spc="-1" strike="noStrike">
              <a:latin typeface="Arial"/>
            </a:endParaRPr>
          </a:p>
        </p:txBody>
      </p:sp>
      <p:sp>
        <p:nvSpPr>
          <p:cNvPr id="502" name="CustomShape 5"/>
          <p:cNvSpPr/>
          <p:nvPr/>
        </p:nvSpPr>
        <p:spPr>
          <a:xfrm>
            <a:off x="6300000" y="1537200"/>
            <a:ext cx="5435280" cy="1259280"/>
          </a:xfrm>
          <a:prstGeom prst="rect">
            <a:avLst/>
          </a:prstGeom>
          <a:noFill/>
          <a:ln w="28575">
            <a:noFill/>
          </a:ln>
        </p:spPr>
        <p:style>
          <a:lnRef idx="0"/>
          <a:fillRef idx="0"/>
          <a:effectRef idx="0"/>
          <a:fontRef idx="minor"/>
        </p:style>
        <p:txBody>
          <a:bodyPr lIns="72000" rIns="72000" tIns="46800" bIns="46800" anchor="ctr">
            <a:noAutofit/>
          </a:bodyPr>
          <a:p>
            <a:pPr>
              <a:lnSpc>
                <a:spcPct val="90000"/>
              </a:lnSpc>
              <a:spcAft>
                <a:spcPts val="601"/>
              </a:spcAft>
              <a:tabLst>
                <a:tab algn="l" pos="0"/>
              </a:tabLst>
            </a:pPr>
            <a:r>
              <a:rPr b="1" lang="ja-JP" sz="2000" spc="-1" strike="noStrike">
                <a:solidFill>
                  <a:srgbClr val="073c65"/>
                </a:solidFill>
                <a:latin typeface="Segoe UI"/>
                <a:ea typeface="Meiryo UI"/>
              </a:rPr>
              <a:t>フォーカスするお客様のペルソナ像の設定</a:t>
            </a:r>
            <a:endParaRPr b="0" lang="en-US" sz="2000" spc="-1" strike="noStrike">
              <a:latin typeface="Arial"/>
            </a:endParaRPr>
          </a:p>
          <a:p>
            <a:pPr marL="180000" indent="-107280">
              <a:lnSpc>
                <a:spcPct val="90000"/>
              </a:lnSpc>
              <a:spcAft>
                <a:spcPts val="300"/>
              </a:spcAft>
              <a:buClr>
                <a:srgbClr val="073c65"/>
              </a:buClr>
              <a:buFont typeface="Arial"/>
              <a:buChar char="•"/>
              <a:tabLst>
                <a:tab algn="l" pos="749160"/>
              </a:tabLst>
            </a:pPr>
            <a:r>
              <a:rPr b="0" lang="ja-JP" sz="1400" spc="-1" strike="noStrike">
                <a:solidFill>
                  <a:srgbClr val="020102"/>
                </a:solidFill>
                <a:latin typeface="Segoe UI"/>
                <a:ea typeface="Meiryo UI"/>
              </a:rPr>
              <a:t>フォーカスするお客様のターゲットをどこにすべきか</a:t>
            </a:r>
            <a:endParaRPr b="0" lang="en-US" sz="1400" spc="-1" strike="noStrike">
              <a:latin typeface="Arial"/>
            </a:endParaRPr>
          </a:p>
          <a:p>
            <a:pPr marL="180000" indent="-107280">
              <a:lnSpc>
                <a:spcPct val="90000"/>
              </a:lnSpc>
              <a:spcAft>
                <a:spcPts val="300"/>
              </a:spcAft>
              <a:buClr>
                <a:srgbClr val="073c65"/>
              </a:buClr>
              <a:buFont typeface="Arial"/>
              <a:buChar char="•"/>
              <a:tabLst>
                <a:tab algn="l" pos="749160"/>
              </a:tabLst>
            </a:pPr>
            <a:r>
              <a:rPr b="0" lang="ja-JP" sz="1400" spc="-1" strike="noStrike">
                <a:solidFill>
                  <a:srgbClr val="020102"/>
                </a:solidFill>
                <a:latin typeface="Segoe UI"/>
                <a:ea typeface="Meiryo UI"/>
              </a:rPr>
              <a:t>ターゲットのお客様は日常において何を考え、どのように行動しているのか</a:t>
            </a:r>
            <a:endParaRPr b="0" lang="en-US" sz="1400" spc="-1" strike="noStrike">
              <a:latin typeface="Arial"/>
            </a:endParaRPr>
          </a:p>
        </p:txBody>
      </p:sp>
      <p:sp>
        <p:nvSpPr>
          <p:cNvPr id="503" name="CustomShape 6"/>
          <p:cNvSpPr/>
          <p:nvPr/>
        </p:nvSpPr>
        <p:spPr>
          <a:xfrm>
            <a:off x="6300000" y="3392640"/>
            <a:ext cx="5435280" cy="1259280"/>
          </a:xfrm>
          <a:prstGeom prst="rect">
            <a:avLst/>
          </a:prstGeom>
          <a:noFill/>
          <a:ln w="28575">
            <a:noFill/>
          </a:ln>
        </p:spPr>
        <p:style>
          <a:lnRef idx="0"/>
          <a:fillRef idx="0"/>
          <a:effectRef idx="0"/>
          <a:fontRef idx="minor"/>
        </p:style>
        <p:txBody>
          <a:bodyPr lIns="72000" rIns="72000" tIns="46800" bIns="46800" anchor="ctr">
            <a:noAutofit/>
          </a:bodyPr>
          <a:p>
            <a:pPr>
              <a:lnSpc>
                <a:spcPct val="90000"/>
              </a:lnSpc>
              <a:spcAft>
                <a:spcPts val="601"/>
              </a:spcAft>
              <a:tabLst>
                <a:tab algn="l" pos="0"/>
              </a:tabLst>
            </a:pPr>
            <a:r>
              <a:rPr b="1" lang="ja-JP" sz="2000" spc="-1" strike="noStrike">
                <a:solidFill>
                  <a:srgbClr val="0d79ca"/>
                </a:solidFill>
                <a:latin typeface="Segoe UI"/>
                <a:ea typeface="Meiryo UI"/>
              </a:rPr>
              <a:t>お客様への「売り」となる価値の明確化</a:t>
            </a:r>
            <a:endParaRPr b="0" lang="en-US" sz="2000" spc="-1" strike="noStrike">
              <a:latin typeface="Arial"/>
            </a:endParaRPr>
          </a:p>
          <a:p>
            <a:pPr marL="180000" indent="-107280">
              <a:lnSpc>
                <a:spcPct val="90000"/>
              </a:lnSpc>
              <a:spcAft>
                <a:spcPts val="300"/>
              </a:spcAft>
              <a:buClr>
                <a:srgbClr val="0d79ca"/>
              </a:buClr>
              <a:buFont typeface="Arial"/>
              <a:buChar char="•"/>
              <a:tabLst>
                <a:tab algn="l" pos="749160"/>
              </a:tabLst>
            </a:pPr>
            <a:r>
              <a:rPr b="0" lang="ja-JP" sz="1400" spc="-1" strike="noStrike">
                <a:solidFill>
                  <a:srgbClr val="020102"/>
                </a:solidFill>
                <a:latin typeface="Segoe UI"/>
                <a:ea typeface="Meiryo UI"/>
              </a:rPr>
              <a:t>お客様が「この会社でなければ」と感じる価値とは何か</a:t>
            </a:r>
            <a:endParaRPr b="0" lang="en-US" sz="1400" spc="-1" strike="noStrike">
              <a:latin typeface="Arial"/>
            </a:endParaRPr>
          </a:p>
          <a:p>
            <a:pPr marL="180000" indent="-107280">
              <a:lnSpc>
                <a:spcPct val="90000"/>
              </a:lnSpc>
              <a:spcAft>
                <a:spcPts val="300"/>
              </a:spcAft>
              <a:buClr>
                <a:srgbClr val="0d79ca"/>
              </a:buClr>
              <a:buFont typeface="Arial"/>
              <a:buChar char="•"/>
              <a:tabLst>
                <a:tab algn="l" pos="749160"/>
              </a:tabLst>
            </a:pPr>
            <a:r>
              <a:rPr b="0" lang="ja-JP" sz="1400" spc="-1" strike="noStrike">
                <a:solidFill>
                  <a:srgbClr val="020102"/>
                </a:solidFill>
                <a:latin typeface="Segoe UI"/>
                <a:ea typeface="Meiryo UI"/>
              </a:rPr>
              <a:t>お客様が今感じている不満や物足りなさは何か</a:t>
            </a:r>
            <a:endParaRPr b="0" lang="en-US" sz="1400" spc="-1" strike="noStrike">
              <a:latin typeface="Arial"/>
            </a:endParaRPr>
          </a:p>
        </p:txBody>
      </p:sp>
      <p:sp>
        <p:nvSpPr>
          <p:cNvPr id="504" name="CustomShape 7"/>
          <p:cNvSpPr/>
          <p:nvPr/>
        </p:nvSpPr>
        <p:spPr>
          <a:xfrm>
            <a:off x="6300000" y="5337000"/>
            <a:ext cx="5435280" cy="1259280"/>
          </a:xfrm>
          <a:prstGeom prst="rect">
            <a:avLst/>
          </a:prstGeom>
          <a:noFill/>
          <a:ln w="28575">
            <a:noFill/>
          </a:ln>
        </p:spPr>
        <p:style>
          <a:lnRef idx="0"/>
          <a:fillRef idx="0"/>
          <a:effectRef idx="0"/>
          <a:fontRef idx="minor"/>
        </p:style>
        <p:txBody>
          <a:bodyPr lIns="72000" rIns="72000" tIns="46800" bIns="46800" anchor="ctr">
            <a:noAutofit/>
          </a:bodyPr>
          <a:p>
            <a:pPr>
              <a:lnSpc>
                <a:spcPct val="90000"/>
              </a:lnSpc>
              <a:spcAft>
                <a:spcPts val="601"/>
              </a:spcAft>
              <a:tabLst>
                <a:tab algn="l" pos="0"/>
              </a:tabLst>
            </a:pPr>
            <a:r>
              <a:rPr b="1" lang="ja-JP" sz="2000" spc="-1" strike="noStrike">
                <a:solidFill>
                  <a:srgbClr val="4fadf3"/>
                </a:solidFill>
                <a:latin typeface="Segoe UI"/>
                <a:ea typeface="Meiryo UI"/>
              </a:rPr>
              <a:t>お客様へのアピールポイントの整理</a:t>
            </a:r>
            <a:endParaRPr b="0" lang="en-US" sz="2000" spc="-1" strike="noStrike">
              <a:latin typeface="Arial"/>
            </a:endParaRPr>
          </a:p>
          <a:p>
            <a:pPr marL="180000" indent="-107280">
              <a:lnSpc>
                <a:spcPct val="90000"/>
              </a:lnSpc>
              <a:spcAft>
                <a:spcPts val="300"/>
              </a:spcAft>
              <a:buClr>
                <a:srgbClr val="4fadf3"/>
              </a:buClr>
              <a:buFont typeface="Arial"/>
              <a:buChar char="•"/>
              <a:tabLst>
                <a:tab algn="l" pos="749160"/>
              </a:tabLst>
            </a:pPr>
            <a:r>
              <a:rPr b="0" lang="ja-JP" sz="1400" spc="-1" strike="noStrike">
                <a:solidFill>
                  <a:srgbClr val="020102"/>
                </a:solidFill>
                <a:latin typeface="Segoe UI"/>
                <a:ea typeface="Meiryo UI"/>
              </a:rPr>
              <a:t>お客様に何をどのようにアピールすれば購入の検討の候補に入るのか</a:t>
            </a:r>
            <a:endParaRPr b="0" lang="en-US" sz="1400" spc="-1" strike="noStrike">
              <a:latin typeface="Arial"/>
            </a:endParaRPr>
          </a:p>
          <a:p>
            <a:pPr marL="180000" indent="-107280">
              <a:lnSpc>
                <a:spcPct val="90000"/>
              </a:lnSpc>
              <a:spcAft>
                <a:spcPts val="300"/>
              </a:spcAft>
              <a:buClr>
                <a:srgbClr val="4fadf3"/>
              </a:buClr>
              <a:buFont typeface="Arial"/>
              <a:buChar char="•"/>
              <a:tabLst>
                <a:tab algn="l" pos="749160"/>
              </a:tabLst>
            </a:pPr>
            <a:r>
              <a:rPr b="0" lang="ja-JP" sz="1400" spc="-1" strike="noStrike">
                <a:solidFill>
                  <a:srgbClr val="020102"/>
                </a:solidFill>
                <a:latin typeface="Segoe UI"/>
                <a:ea typeface="Meiryo UI"/>
              </a:rPr>
              <a:t>具体的な購入検討へのアクションにつながるトリガーは何なのか</a:t>
            </a:r>
            <a:endParaRPr b="0" lang="en-US" sz="1400" spc="-1" strike="noStrike">
              <a:latin typeface="Arial"/>
            </a:endParaRPr>
          </a:p>
        </p:txBody>
      </p:sp>
      <p:sp>
        <p:nvSpPr>
          <p:cNvPr id="505" name="CustomShape 8"/>
          <p:cNvSpPr/>
          <p:nvPr/>
        </p:nvSpPr>
        <p:spPr>
          <a:xfrm>
            <a:off x="3578400" y="1966680"/>
            <a:ext cx="554400" cy="1095480"/>
          </a:xfrm>
          <a:prstGeom prst="rect">
            <a:avLst/>
          </a:prstGeom>
          <a:noFill/>
          <a:ln w="0">
            <a:noFill/>
          </a:ln>
        </p:spPr>
        <p:style>
          <a:lnRef idx="0"/>
          <a:fillRef idx="0"/>
          <a:effectRef idx="0"/>
          <a:fontRef idx="minor"/>
        </p:style>
        <p:txBody>
          <a:bodyPr wrap="none" lIns="36000" rIns="36000" tIns="45000" bIns="45000">
            <a:spAutoFit/>
          </a:bodyPr>
          <a:p>
            <a:pPr>
              <a:lnSpc>
                <a:spcPct val="100000"/>
              </a:lnSpc>
            </a:pPr>
            <a:r>
              <a:rPr b="1" lang="en-US" sz="6600" spc="-1" strike="noStrike">
                <a:solidFill>
                  <a:srgbClr val="ffffff"/>
                </a:solidFill>
                <a:latin typeface="Segoe UI"/>
                <a:ea typeface="Meiryo UI"/>
              </a:rPr>
              <a:t>1</a:t>
            </a:r>
            <a:endParaRPr b="0" lang="en-US" sz="6600" spc="-1" strike="noStrike">
              <a:latin typeface="Arial"/>
            </a:endParaRPr>
          </a:p>
        </p:txBody>
      </p:sp>
      <p:sp>
        <p:nvSpPr>
          <p:cNvPr id="506" name="CustomShape 9"/>
          <p:cNvSpPr/>
          <p:nvPr/>
        </p:nvSpPr>
        <p:spPr>
          <a:xfrm>
            <a:off x="4514400" y="3468600"/>
            <a:ext cx="554400" cy="1095480"/>
          </a:xfrm>
          <a:prstGeom prst="rect">
            <a:avLst/>
          </a:prstGeom>
          <a:noFill/>
          <a:ln w="0">
            <a:noFill/>
          </a:ln>
        </p:spPr>
        <p:style>
          <a:lnRef idx="0"/>
          <a:fillRef idx="0"/>
          <a:effectRef idx="0"/>
          <a:fontRef idx="minor"/>
        </p:style>
        <p:txBody>
          <a:bodyPr wrap="none" lIns="36000" rIns="36000" tIns="45000" bIns="45000">
            <a:spAutoFit/>
          </a:bodyPr>
          <a:p>
            <a:pPr>
              <a:lnSpc>
                <a:spcPct val="100000"/>
              </a:lnSpc>
            </a:pPr>
            <a:r>
              <a:rPr b="1" lang="en-US" sz="6600" spc="-1" strike="noStrike">
                <a:solidFill>
                  <a:srgbClr val="ffffff"/>
                </a:solidFill>
                <a:latin typeface="Segoe UI"/>
                <a:ea typeface="Meiryo UI"/>
              </a:rPr>
              <a:t>2</a:t>
            </a:r>
            <a:endParaRPr b="0" lang="en-US" sz="6600" spc="-1" strike="noStrike">
              <a:latin typeface="Arial"/>
            </a:endParaRPr>
          </a:p>
        </p:txBody>
      </p:sp>
      <p:sp>
        <p:nvSpPr>
          <p:cNvPr id="507" name="CustomShape 10"/>
          <p:cNvSpPr/>
          <p:nvPr/>
        </p:nvSpPr>
        <p:spPr>
          <a:xfrm>
            <a:off x="3578400" y="4858560"/>
            <a:ext cx="554400" cy="1095480"/>
          </a:xfrm>
          <a:prstGeom prst="rect">
            <a:avLst/>
          </a:prstGeom>
          <a:noFill/>
          <a:ln w="0">
            <a:noFill/>
          </a:ln>
        </p:spPr>
        <p:style>
          <a:lnRef idx="0"/>
          <a:fillRef idx="0"/>
          <a:effectRef idx="0"/>
          <a:fontRef idx="minor"/>
        </p:style>
        <p:txBody>
          <a:bodyPr wrap="none" lIns="36000" rIns="36000" tIns="45000" bIns="45000">
            <a:spAutoFit/>
          </a:bodyPr>
          <a:p>
            <a:pPr>
              <a:lnSpc>
                <a:spcPct val="100000"/>
              </a:lnSpc>
            </a:pPr>
            <a:r>
              <a:rPr b="1" lang="en-US" sz="6600" spc="-1" strike="noStrike">
                <a:solidFill>
                  <a:srgbClr val="ffffff"/>
                </a:solidFill>
                <a:latin typeface="Segoe UI"/>
                <a:ea typeface="Meiryo UI"/>
              </a:rPr>
              <a:t>3</a:t>
            </a:r>
            <a:endParaRPr b="0" lang="en-US" sz="6600" spc="-1" strike="noStrike">
              <a:latin typeface="Arial"/>
            </a:endParaRPr>
          </a:p>
        </p:txBody>
      </p:sp>
      <p:sp>
        <p:nvSpPr>
          <p:cNvPr id="508" name="CustomShape 11"/>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P351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CustomShape 1"/>
          <p:cNvSpPr/>
          <p:nvPr/>
        </p:nvSpPr>
        <p:spPr>
          <a:xfrm>
            <a:off x="252000" y="324000"/>
            <a:ext cx="11591280" cy="539280"/>
          </a:xfrm>
          <a:prstGeom prst="rect">
            <a:avLst/>
          </a:prstGeom>
          <a:noFill/>
          <a:ln w="0">
            <a:noFill/>
          </a:ln>
        </p:spPr>
        <p:style>
          <a:lnRef idx="0"/>
          <a:fillRef idx="0"/>
          <a:effectRef idx="0"/>
          <a:fontRef idx="minor"/>
        </p:style>
        <p:txBody>
          <a:bodyPr lIns="0" rIns="0" tIns="45000" bIns="45000" anchor="ctr">
            <a:normAutofit/>
          </a:bodyPr>
          <a:p>
            <a:pPr>
              <a:lnSpc>
                <a:spcPct val="90000"/>
              </a:lnSpc>
            </a:pPr>
            <a:r>
              <a:rPr b="1" lang="en-US" sz="2400" spc="-1" strike="noStrike">
                <a:solidFill>
                  <a:srgbClr val="0d79ca"/>
                </a:solidFill>
                <a:latin typeface="Segoe UI Semibold"/>
                <a:ea typeface="Meiryo UI"/>
              </a:rPr>
              <a:t>3. </a:t>
            </a:r>
            <a:r>
              <a:rPr b="1" lang="ja-JP" sz="2400" spc="-1" strike="noStrike">
                <a:solidFill>
                  <a:srgbClr val="0d79ca"/>
                </a:solidFill>
                <a:latin typeface="Segoe UI Semibold"/>
                <a:ea typeface="Meiryo UI"/>
              </a:rPr>
              <a:t>プロジェクト成功のための条件</a:t>
            </a:r>
            <a:endParaRPr b="0" lang="en-US" sz="2400" spc="-1" strike="noStrike">
              <a:latin typeface="Arial"/>
            </a:endParaRPr>
          </a:p>
        </p:txBody>
      </p:sp>
      <p:sp>
        <p:nvSpPr>
          <p:cNvPr id="510" name="CustomShape 2"/>
          <p:cNvSpPr/>
          <p:nvPr/>
        </p:nvSpPr>
        <p:spPr>
          <a:xfrm>
            <a:off x="252000" y="36000"/>
            <a:ext cx="5831280" cy="251280"/>
          </a:xfrm>
          <a:prstGeom prst="rect">
            <a:avLst/>
          </a:prstGeom>
          <a:noFill/>
          <a:ln w="0">
            <a:noFill/>
          </a:ln>
        </p:spPr>
        <p:style>
          <a:lnRef idx="0"/>
          <a:fillRef idx="0"/>
          <a:effectRef idx="0"/>
          <a:fontRef idx="minor"/>
        </p:style>
        <p:txBody>
          <a:bodyPr lIns="0" rIns="0" tIns="45000" bIns="45000" anchor="ctr">
            <a:noAutofit/>
          </a:bodyPr>
          <a:p>
            <a:pPr>
              <a:lnSpc>
                <a:spcPct val="90000"/>
              </a:lnSpc>
              <a:tabLst>
                <a:tab algn="l" pos="0"/>
              </a:tabLst>
            </a:pPr>
            <a:r>
              <a:rPr b="0" lang="en-US" sz="1200" spc="-1" strike="noStrike">
                <a:solidFill>
                  <a:srgbClr val="000000"/>
                </a:solidFill>
                <a:latin typeface="Segoe UI"/>
                <a:ea typeface="Meiryo UI"/>
              </a:rPr>
              <a:t>1. </a:t>
            </a:r>
            <a:r>
              <a:rPr b="0" lang="ja-JP" sz="1200" spc="-1" strike="noStrike">
                <a:solidFill>
                  <a:srgbClr val="000000"/>
                </a:solidFill>
                <a:latin typeface="Segoe UI"/>
                <a:ea typeface="Meiryo UI"/>
              </a:rPr>
              <a:t>成長戦略プロジェクト発足の経緯</a:t>
            </a:r>
            <a:endParaRPr b="0" lang="en-US" sz="1200" spc="-1" strike="noStrike">
              <a:latin typeface="Arial"/>
            </a:endParaRPr>
          </a:p>
        </p:txBody>
      </p:sp>
      <p:graphicFrame>
        <p:nvGraphicFramePr>
          <p:cNvPr id="511" name="Table 3"/>
          <p:cNvGraphicFramePr/>
          <p:nvPr/>
        </p:nvGraphicFramePr>
        <p:xfrm>
          <a:off x="252000" y="1269000"/>
          <a:ext cx="11591640" cy="1547280"/>
        </p:xfrm>
        <a:graphic>
          <a:graphicData uri="http://schemas.openxmlformats.org/drawingml/2006/table">
            <a:tbl>
              <a:tblPr/>
              <a:tblGrid>
                <a:gridCol w="2628000"/>
                <a:gridCol w="360000"/>
                <a:gridCol w="2628000"/>
                <a:gridCol w="360000"/>
                <a:gridCol w="2628000"/>
                <a:gridCol w="360000"/>
                <a:gridCol w="2628000"/>
              </a:tblGrid>
              <a:tr h="366120">
                <a:tc>
                  <a:txBody>
                    <a:bodyPr lIns="36000">
                      <a:noAutofit/>
                    </a:bodyPr>
                    <a:p>
                      <a:pPr>
                        <a:lnSpc>
                          <a:spcPct val="90000"/>
                        </a:lnSpc>
                        <a:tabLst>
                          <a:tab algn="l" pos="0"/>
                        </a:tabLst>
                      </a:pPr>
                      <a:r>
                        <a:rPr b="1" lang="ja-JP" sz="2000" spc="-1" strike="noStrike">
                          <a:solidFill>
                            <a:srgbClr val="000000"/>
                          </a:solidFill>
                          <a:latin typeface="Segoe UI"/>
                          <a:ea typeface="Meiryo UI"/>
                        </a:rPr>
                        <a:t>成功のための条件</a:t>
                      </a:r>
                      <a:endParaRPr b="0" lang="en-US" sz="2000" spc="-1" strike="noStrike">
                        <a:latin typeface="Arial"/>
                      </a:endParaRPr>
                    </a:p>
                  </a:txBody>
                  <a:tcPr marL="36000" marR="91440">
                    <a:lnL w="12240">
                      <a:noFill/>
                    </a:lnL>
                    <a:lnR w="12240">
                      <a:noFill/>
                    </a:lnR>
                    <a:lnT w="12240">
                      <a:noFill/>
                    </a:lnT>
                    <a:lnB w="12240">
                      <a:noFill/>
                    </a:lnB>
                    <a:noFill/>
                  </a:tcPr>
                </a:tc>
                <a:tc>
                  <a:tcPr marL="36000" marR="91440">
                    <a:lnL w="12240">
                      <a:noFill/>
                    </a:lnL>
                    <a:lnR w="12240">
                      <a:noFill/>
                    </a:lnR>
                    <a:lnT w="12240">
                      <a:noFill/>
                    </a:lnT>
                    <a:lnB w="12240">
                      <a:noFill/>
                    </a:lnB>
                    <a:noFill/>
                  </a:tcPr>
                </a:tc>
                <a:tc>
                  <a:tcPr marL="36000" marR="91440">
                    <a:lnL w="12240">
                      <a:noFill/>
                    </a:lnL>
                    <a:lnR w="12240">
                      <a:noFill/>
                    </a:lnR>
                    <a:lnT w="12240">
                      <a:noFill/>
                    </a:lnT>
                    <a:lnB w="12240">
                      <a:noFill/>
                    </a:lnB>
                    <a:noFill/>
                  </a:tcPr>
                </a:tc>
                <a:tc>
                  <a:tcPr marL="36000" marR="91440">
                    <a:lnL w="12240">
                      <a:noFill/>
                    </a:lnL>
                    <a:lnR w="12240">
                      <a:noFill/>
                    </a:lnR>
                    <a:lnT w="12240">
                      <a:noFill/>
                    </a:lnT>
                    <a:lnB w="12240">
                      <a:noFill/>
                    </a:lnB>
                    <a:noFill/>
                  </a:tcPr>
                </a:tc>
                <a:tc>
                  <a:tcPr marL="36000" marR="91440">
                    <a:lnL w="12240">
                      <a:noFill/>
                    </a:lnL>
                    <a:lnR w="12240">
                      <a:noFill/>
                    </a:lnR>
                    <a:lnT w="12240">
                      <a:noFill/>
                    </a:lnT>
                    <a:lnB w="12240">
                      <a:noFill/>
                    </a:lnB>
                    <a:noFill/>
                  </a:tcPr>
                </a:tc>
                <a:tc>
                  <a:tcPr marL="36000" marR="91440">
                    <a:lnL w="12240">
                      <a:noFill/>
                    </a:lnL>
                    <a:lnR w="12240">
                      <a:noFill/>
                    </a:lnR>
                    <a:lnT w="12240">
                      <a:noFill/>
                    </a:lnT>
                    <a:lnB w="12240">
                      <a:noFill/>
                    </a:lnB>
                    <a:noFill/>
                  </a:tcPr>
                </a:tc>
                <a:tc>
                  <a:tcPr marL="36000" marR="91440">
                    <a:lnL w="12240">
                      <a:noFill/>
                    </a:lnL>
                    <a:lnR w="12240">
                      <a:noFill/>
                    </a:lnR>
                    <a:lnT w="12240">
                      <a:noFill/>
                    </a:lnT>
                    <a:lnB w="12240">
                      <a:noFill/>
                    </a:lnB>
                    <a:noFill/>
                  </a:tcPr>
                </a:tc>
              </a:tr>
              <a:tr h="366120">
                <a:tc>
                  <a:tcPr marL="91440" marR="91440">
                    <a:lnL w="12240">
                      <a:noFill/>
                    </a:lnL>
                    <a:lnR w="12240">
                      <a:noFill/>
                    </a:lnR>
                    <a:lnT w="12240">
                      <a:noFill/>
                    </a:lnT>
                    <a:lnB w="12240">
                      <a:noFill/>
                    </a:lnB>
                    <a:solidFill>
                      <a:srgbClr val="dff5fd"/>
                    </a:solidFill>
                  </a:tcPr>
                </a:tc>
                <a:tc>
                  <a:tcPr marL="91440" marR="91440">
                    <a:lnL w="12240">
                      <a:noFill/>
                    </a:lnL>
                    <a:lnR w="12240">
                      <a:noFill/>
                    </a:lnR>
                    <a:lnT w="12240">
                      <a:noFill/>
                    </a:lnT>
                    <a:lnB w="12240">
                      <a:noFill/>
                    </a:lnB>
                    <a:noFill/>
                  </a:tcPr>
                </a:tc>
                <a:tc>
                  <a:tcPr marL="91440" marR="91440">
                    <a:lnL w="12240">
                      <a:noFill/>
                    </a:lnL>
                    <a:lnR w="12240">
                      <a:noFill/>
                    </a:lnR>
                    <a:lnT w="12240">
                      <a:noFill/>
                    </a:lnT>
                    <a:lnB w="12240">
                      <a:noFill/>
                    </a:lnB>
                    <a:solidFill>
                      <a:srgbClr val="dff5fd"/>
                    </a:solidFill>
                  </a:tcPr>
                </a:tc>
                <a:tc>
                  <a:tcPr marL="91440" marR="91440">
                    <a:lnL w="12240">
                      <a:noFill/>
                    </a:lnL>
                    <a:lnR w="12240">
                      <a:noFill/>
                    </a:lnR>
                    <a:lnT w="12240">
                      <a:noFill/>
                    </a:lnT>
                    <a:lnB w="12240">
                      <a:noFill/>
                    </a:lnB>
                    <a:noFill/>
                  </a:tcPr>
                </a:tc>
                <a:tc>
                  <a:tcPr marL="91440" marR="91440">
                    <a:lnL w="12240">
                      <a:noFill/>
                    </a:lnL>
                    <a:lnR w="12240">
                      <a:noFill/>
                    </a:lnR>
                    <a:lnT w="12240">
                      <a:noFill/>
                    </a:lnT>
                    <a:lnB w="12240">
                      <a:noFill/>
                    </a:lnB>
                    <a:solidFill>
                      <a:srgbClr val="dff5fd"/>
                    </a:solidFill>
                  </a:tcPr>
                </a:tc>
                <a:tc>
                  <a:tcPr marL="91440" marR="91440">
                    <a:lnL w="12240">
                      <a:noFill/>
                    </a:lnL>
                    <a:lnR w="12240">
                      <a:noFill/>
                    </a:lnR>
                    <a:lnT w="12240">
                      <a:noFill/>
                    </a:lnT>
                    <a:lnB w="12240">
                      <a:noFill/>
                    </a:lnB>
                    <a:noFill/>
                  </a:tcPr>
                </a:tc>
                <a:tc>
                  <a:tcPr marL="91440" marR="91440">
                    <a:lnL w="12240">
                      <a:noFill/>
                    </a:lnL>
                    <a:lnR w="12240">
                      <a:noFill/>
                    </a:lnR>
                    <a:lnT w="12240">
                      <a:noFill/>
                    </a:lnT>
                    <a:lnB w="12240">
                      <a:noFill/>
                    </a:lnB>
                    <a:solidFill>
                      <a:srgbClr val="dff5fd"/>
                    </a:solidFill>
                  </a:tcPr>
                </a:tc>
              </a:tr>
              <a:tr h="857880">
                <a:tc>
                  <a:txBody>
                    <a:bodyPr>
                      <a:noAutofit/>
                    </a:bodyPr>
                    <a:p>
                      <a:pPr marL="11160">
                        <a:lnSpc>
                          <a:spcPct val="90000"/>
                        </a:lnSpc>
                        <a:tabLst>
                          <a:tab algn="l" pos="0"/>
                        </a:tabLst>
                      </a:pPr>
                      <a:r>
                        <a:rPr b="0" lang="ja-JP" sz="1400" spc="-1" strike="noStrike">
                          <a:solidFill>
                            <a:srgbClr val="000000"/>
                          </a:solidFill>
                          <a:latin typeface="Segoe UI"/>
                          <a:ea typeface="Meiryo UI"/>
                        </a:rPr>
                        <a:t>グループ会社を含む全社規模において創立以来蓄積されたナレッジを今回初めて集約、整理、再構築するプロジェクトであること</a:t>
                      </a:r>
                      <a:endParaRPr b="0" lang="en-US" sz="1400" spc="-1" strike="noStrike">
                        <a:latin typeface="Arial"/>
                      </a:endParaRPr>
                    </a:p>
                  </a:txBody>
                  <a:tcPr marL="91440" marR="91440">
                    <a:lnL w="12240">
                      <a:noFill/>
                    </a:lnL>
                    <a:lnR w="12240">
                      <a:noFill/>
                    </a:lnR>
                    <a:lnT w="12240">
                      <a:noFill/>
                    </a:lnT>
                    <a:lnB w="12240">
                      <a:noFill/>
                    </a:lnB>
                    <a:noFill/>
                  </a:tcPr>
                </a:tc>
                <a:tc>
                  <a:tcPr marL="91440" marR="91440">
                    <a:lnL w="12240">
                      <a:noFill/>
                    </a:lnL>
                    <a:lnR w="12240">
                      <a:noFill/>
                    </a:lnR>
                    <a:lnT w="12240">
                      <a:noFill/>
                    </a:lnT>
                    <a:lnB w="12240">
                      <a:noFill/>
                    </a:lnB>
                    <a:noFill/>
                  </a:tcPr>
                </a:tc>
                <a:tc>
                  <a:txBody>
                    <a:bodyPr>
                      <a:noAutofit/>
                    </a:bodyPr>
                    <a:p>
                      <a:pPr marL="11160">
                        <a:lnSpc>
                          <a:spcPct val="90000"/>
                        </a:lnSpc>
                        <a:tabLst>
                          <a:tab algn="l" pos="0"/>
                        </a:tabLst>
                      </a:pPr>
                      <a:r>
                        <a:rPr b="0" lang="ja-JP" sz="1400" spc="-1" strike="noStrike">
                          <a:solidFill>
                            <a:srgbClr val="000000"/>
                          </a:solidFill>
                          <a:latin typeface="Segoe UI"/>
                          <a:ea typeface="Meiryo UI"/>
                        </a:rPr>
                        <a:t>現在の社内体制になって以来の初プロジェクトであり、全社共通データ基盤として成功裡なプロジェクト実績を積む必要があること</a:t>
                      </a:r>
                      <a:endParaRPr b="0" lang="en-US" sz="1400" spc="-1" strike="noStrike">
                        <a:latin typeface="Arial"/>
                      </a:endParaRPr>
                    </a:p>
                  </a:txBody>
                  <a:tcPr marL="91440" marR="91440">
                    <a:lnL w="12240">
                      <a:noFill/>
                    </a:lnL>
                    <a:lnR w="12240">
                      <a:noFill/>
                    </a:lnR>
                    <a:lnT w="12240">
                      <a:noFill/>
                    </a:lnT>
                    <a:lnB w="12240">
                      <a:noFill/>
                    </a:lnB>
                    <a:noFill/>
                  </a:tcPr>
                </a:tc>
                <a:tc>
                  <a:tcPr marL="91440" marR="91440">
                    <a:lnL w="12240">
                      <a:noFill/>
                    </a:lnL>
                    <a:lnR w="12240">
                      <a:noFill/>
                    </a:lnR>
                    <a:lnT w="12240">
                      <a:noFill/>
                    </a:lnT>
                    <a:lnB w="12240">
                      <a:noFill/>
                    </a:lnB>
                    <a:noFill/>
                  </a:tcPr>
                </a:tc>
                <a:tc>
                  <a:txBody>
                    <a:bodyPr>
                      <a:noAutofit/>
                    </a:bodyPr>
                    <a:p>
                      <a:pPr>
                        <a:lnSpc>
                          <a:spcPct val="90000"/>
                        </a:lnSpc>
                        <a:tabLst>
                          <a:tab algn="l" pos="0"/>
                        </a:tabLst>
                      </a:pPr>
                      <a:r>
                        <a:rPr b="0" lang="ja-JP" sz="1400" spc="-1" strike="noStrike">
                          <a:solidFill>
                            <a:srgbClr val="000000"/>
                          </a:solidFill>
                          <a:latin typeface="Segoe UI"/>
                          <a:ea typeface="Meiryo UI"/>
                        </a:rPr>
                        <a:t>今後予定している、各プロジェクトとの二重投資の回避と、今後の展開・拡張性を意識する必要があること</a:t>
                      </a:r>
                      <a:endParaRPr b="0" lang="en-US" sz="1400" spc="-1" strike="noStrike">
                        <a:latin typeface="Arial"/>
                      </a:endParaRPr>
                    </a:p>
                  </a:txBody>
                  <a:tcPr marL="91440" marR="91440">
                    <a:lnL w="12240">
                      <a:noFill/>
                    </a:lnL>
                    <a:lnR w="12240">
                      <a:noFill/>
                    </a:lnR>
                    <a:lnT w="12240">
                      <a:noFill/>
                    </a:lnT>
                    <a:lnB w="12240">
                      <a:noFill/>
                    </a:lnB>
                    <a:noFill/>
                  </a:tcPr>
                </a:tc>
                <a:tc>
                  <a:tcPr marL="91440" marR="91440">
                    <a:lnL w="12240">
                      <a:noFill/>
                    </a:lnL>
                    <a:lnR w="12240">
                      <a:noFill/>
                    </a:lnR>
                    <a:lnT w="12240">
                      <a:noFill/>
                    </a:lnT>
                    <a:lnB w="12240">
                      <a:noFill/>
                    </a:lnB>
                    <a:noFill/>
                  </a:tcPr>
                </a:tc>
                <a:tc>
                  <a:txBody>
                    <a:bodyPr>
                      <a:noAutofit/>
                    </a:bodyPr>
                    <a:p>
                      <a:pPr>
                        <a:lnSpc>
                          <a:spcPct val="90000"/>
                        </a:lnSpc>
                        <a:tabLst>
                          <a:tab algn="l" pos="0"/>
                        </a:tabLst>
                      </a:pPr>
                      <a:r>
                        <a:rPr b="0" lang="ja-JP" sz="1400" spc="-1" strike="noStrike">
                          <a:solidFill>
                            <a:srgbClr val="000000"/>
                          </a:solidFill>
                          <a:latin typeface="Segoe UI"/>
                          <a:ea typeface="Meiryo UI"/>
                        </a:rPr>
                        <a:t>次期戦略リーダーを育成し、人財育成や社歴の浅い社員へのモチベーションに繋がるプロジェクトであること</a:t>
                      </a:r>
                      <a:endParaRPr b="0" lang="en-US" sz="1400" spc="-1" strike="noStrike">
                        <a:latin typeface="Arial"/>
                      </a:endParaRPr>
                    </a:p>
                  </a:txBody>
                  <a:tcPr marL="91440" marR="91440">
                    <a:lnL w="12240">
                      <a:noFill/>
                    </a:lnL>
                    <a:lnR w="12240">
                      <a:noFill/>
                    </a:lnR>
                    <a:lnT w="12240">
                      <a:noFill/>
                    </a:lnT>
                    <a:lnB w="12240">
                      <a:noFill/>
                    </a:lnB>
                    <a:noFill/>
                  </a:tcPr>
                </a:tc>
              </a:tr>
            </a:tbl>
          </a:graphicData>
        </a:graphic>
      </p:graphicFrame>
      <p:graphicFrame>
        <p:nvGraphicFramePr>
          <p:cNvPr id="512" name="Table 4"/>
          <p:cNvGraphicFramePr/>
          <p:nvPr/>
        </p:nvGraphicFramePr>
        <p:xfrm>
          <a:off x="252000" y="3933000"/>
          <a:ext cx="11627280" cy="1835640"/>
        </p:xfrm>
        <a:graphic>
          <a:graphicData uri="http://schemas.openxmlformats.org/drawingml/2006/table">
            <a:tbl>
              <a:tblPr/>
              <a:tblGrid>
                <a:gridCol w="3611160"/>
                <a:gridCol w="397080"/>
                <a:gridCol w="3611160"/>
                <a:gridCol w="397080"/>
                <a:gridCol w="3611160"/>
              </a:tblGrid>
              <a:tr h="366120">
                <a:tc>
                  <a:txBody>
                    <a:bodyPr lIns="36000">
                      <a:noAutofit/>
                    </a:bodyPr>
                    <a:p>
                      <a:pPr>
                        <a:lnSpc>
                          <a:spcPct val="90000"/>
                        </a:lnSpc>
                        <a:tabLst>
                          <a:tab algn="l" pos="0"/>
                        </a:tabLst>
                      </a:pPr>
                      <a:r>
                        <a:rPr b="1" lang="ja-JP" sz="2000" spc="-1" strike="noStrike">
                          <a:solidFill>
                            <a:srgbClr val="000000"/>
                          </a:solidFill>
                          <a:latin typeface="Segoe UI"/>
                          <a:ea typeface="Meiryo UI"/>
                        </a:rPr>
                        <a:t>戦略ポイント</a:t>
                      </a:r>
                      <a:endParaRPr b="0" lang="en-US" sz="2000" spc="-1" strike="noStrike">
                        <a:latin typeface="Arial"/>
                      </a:endParaRPr>
                    </a:p>
                  </a:txBody>
                  <a:tcPr marL="36000" marR="91440">
                    <a:lnL w="12240">
                      <a:noFill/>
                    </a:lnL>
                    <a:lnR w="12240">
                      <a:noFill/>
                    </a:lnR>
                    <a:lnT w="12240">
                      <a:noFill/>
                    </a:lnT>
                    <a:lnB w="12240">
                      <a:noFill/>
                    </a:lnB>
                    <a:noFill/>
                  </a:tcPr>
                </a:tc>
                <a:tc>
                  <a:tcPr marL="36000" marR="91440">
                    <a:lnL w="12240">
                      <a:noFill/>
                    </a:lnL>
                    <a:lnR w="12240">
                      <a:noFill/>
                    </a:lnR>
                    <a:lnT w="12240">
                      <a:noFill/>
                    </a:lnT>
                    <a:lnB w="12240">
                      <a:noFill/>
                    </a:lnB>
                    <a:noFill/>
                  </a:tcPr>
                </a:tc>
                <a:tc>
                  <a:tcPr marL="36000" marR="91440">
                    <a:lnL w="12240">
                      <a:noFill/>
                    </a:lnL>
                    <a:lnR w="12240">
                      <a:noFill/>
                    </a:lnR>
                    <a:lnT w="12240">
                      <a:noFill/>
                    </a:lnT>
                    <a:lnB w="12240">
                      <a:noFill/>
                    </a:lnB>
                    <a:noFill/>
                  </a:tcPr>
                </a:tc>
                <a:tc>
                  <a:tcPr marL="36000" marR="91440">
                    <a:lnL w="12240">
                      <a:noFill/>
                    </a:lnL>
                    <a:lnR w="12240">
                      <a:noFill/>
                    </a:lnR>
                    <a:lnT w="12240">
                      <a:noFill/>
                    </a:lnT>
                    <a:lnB w="12240">
                      <a:noFill/>
                    </a:lnB>
                    <a:noFill/>
                  </a:tcPr>
                </a:tc>
                <a:tc>
                  <a:tcPr marL="36000" marR="91440">
                    <a:lnL w="12240">
                      <a:noFill/>
                    </a:lnL>
                    <a:lnR w="12240">
                      <a:noFill/>
                    </a:lnR>
                    <a:lnT w="12240">
                      <a:noFill/>
                    </a:lnT>
                    <a:lnB w="12240">
                      <a:noFill/>
                    </a:lnB>
                    <a:noFill/>
                  </a:tcPr>
                </a:tc>
              </a:tr>
              <a:tr h="640080">
                <a:tc>
                  <a:txBody>
                    <a:bodyPr>
                      <a:noAutofit/>
                    </a:bodyPr>
                    <a:p>
                      <a:pPr marL="11160">
                        <a:lnSpc>
                          <a:spcPct val="90000"/>
                        </a:lnSpc>
                        <a:tabLst>
                          <a:tab algn="l" pos="0"/>
                        </a:tabLst>
                      </a:pPr>
                      <a:r>
                        <a:rPr b="1" lang="en-US" sz="4000" spc="-1" strike="noStrike">
                          <a:solidFill>
                            <a:srgbClr val="4fadf3"/>
                          </a:solidFill>
                          <a:latin typeface="Segoe UI"/>
                          <a:ea typeface="Meiryo UI"/>
                        </a:rPr>
                        <a:t>1</a:t>
                      </a:r>
                      <a:endParaRPr b="0" lang="en-US" sz="4000" spc="-1" strike="noStrike">
                        <a:latin typeface="Arial"/>
                      </a:endParaRPr>
                    </a:p>
                  </a:txBody>
                  <a:tcPr marL="91440" marR="91440">
                    <a:lnL w="12240">
                      <a:noFill/>
                    </a:lnL>
                    <a:lnR w="12240">
                      <a:noFill/>
                    </a:lnR>
                    <a:lnT w="12240">
                      <a:noFill/>
                    </a:lnT>
                    <a:lnB w="12240">
                      <a:noFill/>
                    </a:lnB>
                    <a:noFill/>
                  </a:tcPr>
                </a:tc>
                <a:tc>
                  <a:tcPr marL="91440" marR="91440">
                    <a:lnL w="12240">
                      <a:noFill/>
                    </a:lnL>
                    <a:lnR w="12240">
                      <a:noFill/>
                    </a:lnR>
                    <a:lnT w="12240">
                      <a:noFill/>
                    </a:lnT>
                    <a:lnB w="12240">
                      <a:noFill/>
                    </a:lnB>
                    <a:noFill/>
                  </a:tcPr>
                </a:tc>
                <a:tc>
                  <a:txBody>
                    <a:bodyPr>
                      <a:noAutofit/>
                    </a:bodyPr>
                    <a:p>
                      <a:pPr marL="11160">
                        <a:lnSpc>
                          <a:spcPct val="90000"/>
                        </a:lnSpc>
                        <a:tabLst>
                          <a:tab algn="l" pos="0"/>
                        </a:tabLst>
                      </a:pPr>
                      <a:r>
                        <a:rPr b="1" lang="en-US" sz="4000" spc="-1" strike="noStrike">
                          <a:solidFill>
                            <a:srgbClr val="4fadf3"/>
                          </a:solidFill>
                          <a:latin typeface="Segoe UI"/>
                          <a:ea typeface="Meiryo UI"/>
                        </a:rPr>
                        <a:t>2</a:t>
                      </a:r>
                      <a:endParaRPr b="0" lang="en-US" sz="4000" spc="-1" strike="noStrike">
                        <a:latin typeface="Arial"/>
                      </a:endParaRPr>
                    </a:p>
                  </a:txBody>
                  <a:tcPr marL="91440" marR="91440">
                    <a:lnL w="12240">
                      <a:noFill/>
                    </a:lnL>
                    <a:lnR w="12240">
                      <a:noFill/>
                    </a:lnR>
                    <a:lnT w="12240">
                      <a:noFill/>
                    </a:lnT>
                    <a:lnB w="12240">
                      <a:noFill/>
                    </a:lnB>
                    <a:noFill/>
                  </a:tcPr>
                </a:tc>
                <a:tc>
                  <a:tcPr marL="91440" marR="91440">
                    <a:lnL w="12240">
                      <a:noFill/>
                    </a:lnL>
                    <a:lnR w="12240">
                      <a:noFill/>
                    </a:lnR>
                    <a:lnT w="12240">
                      <a:noFill/>
                    </a:lnT>
                    <a:lnB w="12240">
                      <a:noFill/>
                    </a:lnB>
                    <a:noFill/>
                  </a:tcPr>
                </a:tc>
                <a:tc>
                  <a:txBody>
                    <a:bodyPr>
                      <a:noAutofit/>
                    </a:bodyPr>
                    <a:p>
                      <a:pPr>
                        <a:lnSpc>
                          <a:spcPct val="90000"/>
                        </a:lnSpc>
                        <a:tabLst>
                          <a:tab algn="l" pos="0"/>
                        </a:tabLst>
                      </a:pPr>
                      <a:r>
                        <a:rPr b="1" lang="en-US" sz="4000" spc="-1" strike="noStrike">
                          <a:solidFill>
                            <a:srgbClr val="4fadf3"/>
                          </a:solidFill>
                          <a:latin typeface="Segoe UI"/>
                          <a:ea typeface="Meiryo UI"/>
                        </a:rPr>
                        <a:t>3</a:t>
                      </a:r>
                      <a:endParaRPr b="0" lang="en-US" sz="4000" spc="-1" strike="noStrike">
                        <a:latin typeface="Arial"/>
                      </a:endParaRPr>
                    </a:p>
                  </a:txBody>
                  <a:tcPr marL="91440" marR="91440">
                    <a:lnL w="12240">
                      <a:noFill/>
                    </a:lnL>
                    <a:lnR w="12240">
                      <a:noFill/>
                    </a:lnR>
                    <a:lnT w="12240">
                      <a:noFill/>
                    </a:lnT>
                    <a:lnB w="12240">
                      <a:noFill/>
                    </a:lnB>
                    <a:noFill/>
                  </a:tcPr>
                </a:tc>
              </a:tr>
              <a:tr h="1049400">
                <a:tc>
                  <a:txBody>
                    <a:bodyPr>
                      <a:noAutofit/>
                    </a:bodyPr>
                    <a:p>
                      <a:pPr marL="11160">
                        <a:lnSpc>
                          <a:spcPct val="90000"/>
                        </a:lnSpc>
                        <a:tabLst>
                          <a:tab algn="l" pos="0"/>
                        </a:tabLst>
                      </a:pPr>
                      <a:r>
                        <a:rPr b="0" lang="ja-JP" sz="1400" spc="-1" strike="noStrike">
                          <a:solidFill>
                            <a:srgbClr val="000000"/>
                          </a:solidFill>
                          <a:latin typeface="Segoe UI"/>
                          <a:ea typeface="Meiryo UI"/>
                        </a:rPr>
                        <a:t>グループ全社、自部門、外部環境の観点から経営戦略部門と</a:t>
                      </a:r>
                      <a:r>
                        <a:rPr b="0" lang="en-US" sz="1400" spc="-1" strike="noStrike">
                          <a:solidFill>
                            <a:srgbClr val="000000"/>
                          </a:solidFill>
                          <a:latin typeface="Segoe UI"/>
                          <a:ea typeface="Meiryo UI"/>
                        </a:rPr>
                        <a:t>IT</a:t>
                      </a:r>
                      <a:r>
                        <a:rPr b="0" lang="ja-JP" sz="1400" spc="-1" strike="noStrike">
                          <a:solidFill>
                            <a:srgbClr val="000000"/>
                          </a:solidFill>
                          <a:latin typeface="Segoe UI"/>
                          <a:ea typeface="Meiryo UI"/>
                        </a:rPr>
                        <a:t>部門が中長期で目指すあるべき姿を明らかにします。事業の成長を牽引するために各部門が担うべき役割と実現に向けた変革テーマ導出が主要ポイントとなります。</a:t>
                      </a:r>
                      <a:endParaRPr b="0" lang="en-US" sz="1400" spc="-1" strike="noStrike">
                        <a:latin typeface="Arial"/>
                      </a:endParaRPr>
                    </a:p>
                  </a:txBody>
                  <a:tcPr marL="91440" marR="91440">
                    <a:lnL w="12240">
                      <a:noFill/>
                    </a:lnL>
                    <a:lnR w="12240">
                      <a:noFill/>
                    </a:lnR>
                    <a:lnT w="12240">
                      <a:noFill/>
                    </a:lnT>
                    <a:lnB w="12240">
                      <a:noFill/>
                    </a:lnB>
                    <a:noFill/>
                  </a:tcPr>
                </a:tc>
                <a:tc>
                  <a:tcPr marL="91440" marR="91440">
                    <a:lnL w="12240">
                      <a:noFill/>
                    </a:lnL>
                    <a:lnR w="12240">
                      <a:noFill/>
                    </a:lnR>
                    <a:lnT w="12240">
                      <a:noFill/>
                    </a:lnT>
                    <a:lnB w="12240">
                      <a:noFill/>
                    </a:lnB>
                    <a:noFill/>
                  </a:tcPr>
                </a:tc>
                <a:tc>
                  <a:txBody>
                    <a:bodyPr>
                      <a:noAutofit/>
                    </a:bodyPr>
                    <a:p>
                      <a:pPr marL="11160">
                        <a:lnSpc>
                          <a:spcPct val="90000"/>
                        </a:lnSpc>
                        <a:tabLst>
                          <a:tab algn="l" pos="0"/>
                        </a:tabLst>
                      </a:pPr>
                      <a:r>
                        <a:rPr b="0" lang="ja-JP" sz="1400" spc="-1" strike="noStrike">
                          <a:solidFill>
                            <a:srgbClr val="000000"/>
                          </a:solidFill>
                          <a:latin typeface="Segoe UI"/>
                          <a:ea typeface="Meiryo UI"/>
                        </a:rPr>
                        <a:t>あるべき姿を実現するために必要な要素の洗い出しと具体的な将来像を明確化し、現在とのギャップから必要な施策を明確化します。進化する外部環境に的確に適応するための組織・プロセスの変革も大きな戦略ポイントとなります。</a:t>
                      </a:r>
                      <a:endParaRPr b="0" lang="en-US" sz="1400" spc="-1" strike="noStrike">
                        <a:latin typeface="Arial"/>
                      </a:endParaRPr>
                    </a:p>
                  </a:txBody>
                  <a:tcPr marL="91440" marR="91440">
                    <a:lnL w="12240">
                      <a:noFill/>
                    </a:lnL>
                    <a:lnR w="12240">
                      <a:noFill/>
                    </a:lnR>
                    <a:lnT w="12240">
                      <a:noFill/>
                    </a:lnT>
                    <a:lnB w="12240">
                      <a:noFill/>
                    </a:lnB>
                    <a:noFill/>
                  </a:tcPr>
                </a:tc>
                <a:tc>
                  <a:tcPr marL="91440" marR="91440">
                    <a:lnL w="12240">
                      <a:noFill/>
                    </a:lnL>
                    <a:lnR w="12240">
                      <a:noFill/>
                    </a:lnR>
                    <a:lnT w="12240">
                      <a:noFill/>
                    </a:lnT>
                    <a:lnB w="12240">
                      <a:noFill/>
                    </a:lnB>
                    <a:noFill/>
                  </a:tcPr>
                </a:tc>
                <a:tc>
                  <a:txBody>
                    <a:bodyPr>
                      <a:noAutofit/>
                    </a:bodyPr>
                    <a:p>
                      <a:pPr>
                        <a:lnSpc>
                          <a:spcPct val="90000"/>
                        </a:lnSpc>
                        <a:tabLst>
                          <a:tab algn="l" pos="0"/>
                        </a:tabLst>
                      </a:pPr>
                      <a:r>
                        <a:rPr b="0" lang="ja-JP" sz="1400" spc="-1" strike="noStrike">
                          <a:solidFill>
                            <a:srgbClr val="000000"/>
                          </a:solidFill>
                          <a:latin typeface="Segoe UI"/>
                          <a:ea typeface="Meiryo UI"/>
                        </a:rPr>
                        <a:t>当プロジェクトを実行する中長期計画の作成にあたっては施策の優先度と実行難易度を見極めつつ、変革の実現を継続して評価する指標の検討が主要な戦略ポイントとなります。</a:t>
                      </a:r>
                      <a:endParaRPr b="0" lang="en-US" sz="1400" spc="-1" strike="noStrike">
                        <a:latin typeface="Arial"/>
                      </a:endParaRPr>
                    </a:p>
                  </a:txBody>
                  <a:tcPr marL="91440" marR="91440">
                    <a:lnL w="12240">
                      <a:noFill/>
                    </a:lnL>
                    <a:lnR w="12240">
                      <a:noFill/>
                    </a:lnR>
                    <a:lnT w="12240">
                      <a:noFill/>
                    </a:lnT>
                    <a:lnB w="12240">
                      <a:noFill/>
                    </a:lnB>
                    <a:noFill/>
                  </a:tcPr>
                </a:tc>
              </a:tr>
            </a:tbl>
          </a:graphicData>
        </a:graphic>
      </p:graphicFrame>
      <p:sp>
        <p:nvSpPr>
          <p:cNvPr id="513" name="CustomShape 5"/>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P112</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CustomShape 1"/>
          <p:cNvSpPr/>
          <p:nvPr/>
        </p:nvSpPr>
        <p:spPr>
          <a:xfrm>
            <a:off x="12659760" y="775800"/>
            <a:ext cx="2518560" cy="429480"/>
          </a:xfrm>
          <a:prstGeom prst="rect">
            <a:avLst/>
          </a:prstGeom>
          <a:noFill/>
          <a:ln w="0">
            <a:noFill/>
          </a:ln>
        </p:spPr>
        <p:style>
          <a:lnRef idx="0"/>
          <a:fillRef idx="0"/>
          <a:effectRef idx="0"/>
          <a:fontRef idx="minor"/>
        </p:style>
      </p:sp>
      <p:sp>
        <p:nvSpPr>
          <p:cNvPr id="515" name="CustomShape 2"/>
          <p:cNvSpPr/>
          <p:nvPr/>
        </p:nvSpPr>
        <p:spPr>
          <a:xfrm>
            <a:off x="252000" y="324000"/>
            <a:ext cx="11591280" cy="539280"/>
          </a:xfrm>
          <a:prstGeom prst="rect">
            <a:avLst/>
          </a:prstGeom>
          <a:noFill/>
          <a:ln w="0">
            <a:noFill/>
          </a:ln>
        </p:spPr>
        <p:style>
          <a:lnRef idx="0"/>
          <a:fillRef idx="0"/>
          <a:effectRef idx="0"/>
          <a:fontRef idx="minor"/>
        </p:style>
        <p:txBody>
          <a:bodyPr lIns="0" rIns="0" tIns="45000" bIns="45000" anchor="ctr">
            <a:normAutofit/>
          </a:bodyPr>
          <a:p>
            <a:pPr>
              <a:lnSpc>
                <a:spcPct val="90000"/>
              </a:lnSpc>
            </a:pPr>
            <a:r>
              <a:rPr b="1" lang="en-US" sz="2400" spc="-1" strike="noStrike">
                <a:solidFill>
                  <a:srgbClr val="0d79ca"/>
                </a:solidFill>
                <a:latin typeface="Segoe UI Semibold"/>
                <a:ea typeface="Meiryo UI"/>
              </a:rPr>
              <a:t>4. </a:t>
            </a:r>
            <a:r>
              <a:rPr b="1" lang="ja-JP" sz="2400" spc="-1" strike="noStrike">
                <a:solidFill>
                  <a:srgbClr val="0d79ca"/>
                </a:solidFill>
                <a:latin typeface="Segoe UI Semibold"/>
                <a:ea typeface="Meiryo UI"/>
              </a:rPr>
              <a:t>中長期経営ビジョンのフレームワーク</a:t>
            </a:r>
            <a:endParaRPr b="0" lang="en-US" sz="2400" spc="-1" strike="noStrike">
              <a:latin typeface="Arial"/>
            </a:endParaRPr>
          </a:p>
        </p:txBody>
      </p:sp>
      <p:sp>
        <p:nvSpPr>
          <p:cNvPr id="516" name="CustomShape 3"/>
          <p:cNvSpPr/>
          <p:nvPr/>
        </p:nvSpPr>
        <p:spPr>
          <a:xfrm>
            <a:off x="252000" y="36000"/>
            <a:ext cx="5831280" cy="251280"/>
          </a:xfrm>
          <a:prstGeom prst="rect">
            <a:avLst/>
          </a:prstGeom>
          <a:noFill/>
          <a:ln w="0">
            <a:noFill/>
          </a:ln>
        </p:spPr>
        <p:style>
          <a:lnRef idx="0"/>
          <a:fillRef idx="0"/>
          <a:effectRef idx="0"/>
          <a:fontRef idx="minor"/>
        </p:style>
        <p:txBody>
          <a:bodyPr lIns="0" rIns="0" tIns="45000" bIns="45000" anchor="ctr">
            <a:noAutofit/>
          </a:bodyPr>
          <a:p>
            <a:pPr>
              <a:lnSpc>
                <a:spcPct val="90000"/>
              </a:lnSpc>
              <a:tabLst>
                <a:tab algn="l" pos="0"/>
              </a:tabLst>
            </a:pPr>
            <a:r>
              <a:rPr b="0" lang="en-US" sz="1200" spc="-1" strike="noStrike">
                <a:solidFill>
                  <a:srgbClr val="000000"/>
                </a:solidFill>
                <a:latin typeface="Segoe UI"/>
                <a:ea typeface="Meiryo UI"/>
              </a:rPr>
              <a:t>1. </a:t>
            </a:r>
            <a:r>
              <a:rPr b="0" lang="ja-JP" sz="1200" spc="-1" strike="noStrike">
                <a:solidFill>
                  <a:srgbClr val="000000"/>
                </a:solidFill>
                <a:latin typeface="Segoe UI"/>
                <a:ea typeface="Meiryo UI"/>
              </a:rPr>
              <a:t>成長戦略プロジェクト発足の経緯</a:t>
            </a:r>
            <a:endParaRPr b="0" lang="en-US" sz="1200" spc="-1" strike="noStrike">
              <a:latin typeface="Arial"/>
            </a:endParaRPr>
          </a:p>
        </p:txBody>
      </p:sp>
      <p:graphicFrame>
        <p:nvGraphicFramePr>
          <p:cNvPr id="517" name="Table 4"/>
          <p:cNvGraphicFramePr/>
          <p:nvPr/>
        </p:nvGraphicFramePr>
        <p:xfrm>
          <a:off x="5760000" y="3235680"/>
          <a:ext cx="5291640" cy="2532960"/>
        </p:xfrm>
        <a:graphic>
          <a:graphicData uri="http://schemas.openxmlformats.org/drawingml/2006/table">
            <a:tbl>
              <a:tblPr/>
              <a:tblGrid>
                <a:gridCol w="5292000"/>
              </a:tblGrid>
              <a:tr h="352080">
                <a:tc>
                  <a:txBody>
                    <a:bodyPr lIns="36000">
                      <a:noAutofit/>
                    </a:bodyPr>
                    <a:p>
                      <a:pPr>
                        <a:lnSpc>
                          <a:spcPct val="90000"/>
                        </a:lnSpc>
                        <a:spcAft>
                          <a:spcPts val="300"/>
                        </a:spcAft>
                        <a:tabLst>
                          <a:tab algn="l" pos="0"/>
                        </a:tabLst>
                      </a:pPr>
                      <a:r>
                        <a:rPr b="1" lang="zh-TW" sz="1800" spc="-1" strike="noStrike">
                          <a:solidFill>
                            <a:srgbClr val="808080"/>
                          </a:solidFill>
                          <a:latin typeface="Segoe UI"/>
                          <a:ea typeface="Meiryo UI"/>
                        </a:rPr>
                        <a:t>中長期計画</a:t>
                      </a:r>
                      <a:endParaRPr b="0" lang="en-US" sz="1800" spc="-1" strike="noStrike">
                        <a:latin typeface="Arial"/>
                      </a:endParaRPr>
                    </a:p>
                  </a:txBody>
                  <a:tcPr marL="36000" marR="91440">
                    <a:lnL w="12240">
                      <a:noFill/>
                    </a:lnL>
                    <a:lnR w="12240">
                      <a:noFill/>
                    </a:lnR>
                    <a:lnT w="12240">
                      <a:solidFill>
                        <a:srgbClr val="ffffff"/>
                      </a:solidFill>
                    </a:lnT>
                    <a:lnB w="12240">
                      <a:noFill/>
                    </a:lnB>
                    <a:noFill/>
                  </a:tcPr>
                </a:tc>
              </a:tr>
              <a:tr h="382320">
                <a:tc>
                  <a:txBody>
                    <a:bodyPr lIns="36000">
                      <a:noAutofit/>
                    </a:bodyPr>
                    <a:p>
                      <a:pPr>
                        <a:lnSpc>
                          <a:spcPct val="90000"/>
                        </a:lnSpc>
                        <a:spcAft>
                          <a:spcPts val="300"/>
                        </a:spcAft>
                        <a:tabLst>
                          <a:tab algn="l" pos="0"/>
                        </a:tabLst>
                      </a:pPr>
                      <a:r>
                        <a:rPr b="1" lang="ja-JP" sz="2000" spc="-1" strike="noStrike">
                          <a:solidFill>
                            <a:srgbClr val="ffffff"/>
                          </a:solidFill>
                          <a:latin typeface="Segoe UI"/>
                          <a:ea typeface="Meiryo UI"/>
                        </a:rPr>
                        <a:t>フォーカス事業の</a:t>
                      </a:r>
                      <a:r>
                        <a:rPr b="1" lang="zh-TW" sz="2000" spc="-1" strike="noStrike">
                          <a:solidFill>
                            <a:srgbClr val="ffffff"/>
                          </a:solidFill>
                          <a:latin typeface="Segoe UI"/>
                          <a:ea typeface="Meiryo UI"/>
                        </a:rPr>
                        <a:t>転換</a:t>
                      </a:r>
                      <a:endParaRPr b="0" lang="en-US" sz="2000" spc="-1" strike="noStrike">
                        <a:latin typeface="Arial"/>
                      </a:endParaRPr>
                    </a:p>
                  </a:txBody>
                  <a:tcPr marL="36000" marR="91440">
                    <a:lnL w="12240">
                      <a:noFill/>
                    </a:lnL>
                    <a:lnR w="12240">
                      <a:noFill/>
                    </a:lnR>
                    <a:lnT w="12240">
                      <a:noFill/>
                    </a:lnT>
                    <a:lnB w="12240">
                      <a:noFill/>
                    </a:lnB>
                    <a:solidFill>
                      <a:srgbClr val="00b0f0"/>
                    </a:solidFill>
                  </a:tcPr>
                </a:tc>
              </a:tr>
              <a:tr h="323640">
                <a:tc>
                  <a:txBody>
                    <a:bodyPr>
                      <a:noAutofit/>
                    </a:bodyPr>
                    <a:p>
                      <a:pPr lvl="1" marL="180000" indent="-179280">
                        <a:lnSpc>
                          <a:spcPct val="90000"/>
                        </a:lnSpc>
                        <a:buClr>
                          <a:srgbClr val="ccecff"/>
                        </a:buClr>
                        <a:buFont typeface="Wingdings" charset="2"/>
                        <a:buChar char=""/>
                      </a:pPr>
                      <a:r>
                        <a:rPr b="0" lang="ja-JP" sz="1600" spc="-1" strike="noStrike">
                          <a:solidFill>
                            <a:srgbClr val="000000"/>
                          </a:solidFill>
                          <a:latin typeface="Segoe UI"/>
                          <a:ea typeface="Meiryo UI"/>
                        </a:rPr>
                        <a:t>競争力を持つ戦略的フォーカス事業の構造転換</a:t>
                      </a:r>
                      <a:endParaRPr b="0" lang="en-US" sz="1600" spc="-1" strike="noStrike">
                        <a:latin typeface="Arial"/>
                      </a:endParaRPr>
                    </a:p>
                  </a:txBody>
                  <a:tcPr marL="91440" marR="91440">
                    <a:lnL w="12240">
                      <a:noFill/>
                    </a:lnL>
                    <a:lnR w="12240">
                      <a:noFill/>
                    </a:lnR>
                    <a:lnT w="12240">
                      <a:noFill/>
                    </a:lnT>
                    <a:lnB w="12240">
                      <a:noFill/>
                    </a:lnB>
                    <a:noFill/>
                  </a:tcPr>
                </a:tc>
              </a:tr>
              <a:tr h="343440">
                <a:tc>
                  <a:tcPr marL="91440" marR="91440">
                    <a:lnL w="12240">
                      <a:noFill/>
                    </a:lnL>
                    <a:lnR w="12240">
                      <a:noFill/>
                    </a:lnR>
                    <a:lnT w="12240">
                      <a:noFill/>
                    </a:lnT>
                    <a:lnB w="12240">
                      <a:noFill/>
                    </a:lnB>
                    <a:noFill/>
                  </a:tcPr>
                </a:tc>
              </a:tr>
              <a:tr h="382320">
                <a:tc>
                  <a:txBody>
                    <a:bodyPr lIns="36000">
                      <a:noAutofit/>
                    </a:bodyPr>
                    <a:p>
                      <a:pPr>
                        <a:lnSpc>
                          <a:spcPct val="90000"/>
                        </a:lnSpc>
                        <a:tabLst>
                          <a:tab algn="l" pos="0"/>
                        </a:tabLst>
                      </a:pPr>
                      <a:r>
                        <a:rPr b="1" lang="zh-TW" sz="2000" spc="-1" strike="noStrike">
                          <a:solidFill>
                            <a:srgbClr val="ffffff"/>
                          </a:solidFill>
                          <a:latin typeface="Segoe UI"/>
                          <a:ea typeface="Meiryo UI"/>
                        </a:rPr>
                        <a:t>事業構造改革</a:t>
                      </a:r>
                      <a:endParaRPr b="0" lang="en-US" sz="2000" spc="-1" strike="noStrike">
                        <a:latin typeface="Arial"/>
                      </a:endParaRPr>
                    </a:p>
                  </a:txBody>
                  <a:tcPr marL="36000" marR="91440">
                    <a:lnL w="12240">
                      <a:noFill/>
                    </a:lnL>
                    <a:lnR w="12240">
                      <a:noFill/>
                    </a:lnR>
                    <a:lnT w="12240">
                      <a:noFill/>
                    </a:lnT>
                    <a:lnB w="12240">
                      <a:noFill/>
                    </a:lnB>
                    <a:solidFill>
                      <a:srgbClr val="00b0f0"/>
                    </a:solidFill>
                  </a:tcPr>
                </a:tc>
              </a:tr>
              <a:tr h="323640">
                <a:tc>
                  <a:txBody>
                    <a:bodyPr>
                      <a:noAutofit/>
                    </a:bodyPr>
                    <a:p>
                      <a:pPr marL="180000" indent="-179280">
                        <a:lnSpc>
                          <a:spcPct val="90000"/>
                        </a:lnSpc>
                        <a:buClr>
                          <a:srgbClr val="ccecff"/>
                        </a:buClr>
                        <a:buFont typeface="Wingdings" charset="2"/>
                        <a:buChar char=""/>
                      </a:pPr>
                      <a:r>
                        <a:rPr b="0" lang="ja-JP" sz="1600" spc="-1" strike="noStrike">
                          <a:solidFill>
                            <a:srgbClr val="000000"/>
                          </a:solidFill>
                          <a:latin typeface="Segoe UI"/>
                          <a:ea typeface="Meiryo UI"/>
                        </a:rPr>
                        <a:t>景気変動の影響を受けにくい安定した収益健全性の確立</a:t>
                      </a:r>
                      <a:endParaRPr b="0" lang="en-US" sz="1600" spc="-1" strike="noStrike">
                        <a:latin typeface="Arial"/>
                      </a:endParaRPr>
                    </a:p>
                  </a:txBody>
                  <a:tcPr marL="91440" marR="91440">
                    <a:lnL w="12240">
                      <a:noFill/>
                    </a:lnL>
                    <a:lnR w="12240">
                      <a:noFill/>
                    </a:lnR>
                    <a:lnT w="12240">
                      <a:noFill/>
                    </a:lnT>
                    <a:lnB w="12240">
                      <a:noFill/>
                    </a:lnB>
                    <a:noFill/>
                  </a:tcPr>
                </a:tc>
              </a:tr>
              <a:tr h="343440">
                <a:tc>
                  <a:tcPr marL="91440" marR="91440">
                    <a:lnL w="12240">
                      <a:noFill/>
                    </a:lnL>
                    <a:lnR w="12240">
                      <a:noFill/>
                    </a:lnR>
                    <a:lnT w="12240">
                      <a:noFill/>
                    </a:lnT>
                    <a:lnB w="12240">
                      <a:noFill/>
                    </a:lnB>
                    <a:noFill/>
                  </a:tcPr>
                </a:tc>
              </a:tr>
              <a:tr h="382320">
                <a:tc>
                  <a:txBody>
                    <a:bodyPr lIns="36000">
                      <a:noAutofit/>
                    </a:bodyPr>
                    <a:p>
                      <a:pPr>
                        <a:lnSpc>
                          <a:spcPct val="90000"/>
                        </a:lnSpc>
                        <a:tabLst>
                          <a:tab algn="l" pos="0"/>
                        </a:tabLst>
                      </a:pPr>
                      <a:r>
                        <a:rPr b="1" lang="zh-TW" sz="2000" spc="-1" strike="noStrike">
                          <a:solidFill>
                            <a:srgbClr val="ffffff"/>
                          </a:solidFill>
                          <a:latin typeface="Segoe UI"/>
                          <a:ea typeface="Meiryo UI"/>
                        </a:rPr>
                        <a:t>環境配慮型経営</a:t>
                      </a:r>
                      <a:endParaRPr b="0" lang="en-US" sz="2000" spc="-1" strike="noStrike">
                        <a:latin typeface="Arial"/>
                      </a:endParaRPr>
                    </a:p>
                  </a:txBody>
                  <a:tcPr marL="36000" marR="91440">
                    <a:lnL w="12240">
                      <a:noFill/>
                    </a:lnL>
                    <a:lnR w="12240">
                      <a:noFill/>
                    </a:lnR>
                    <a:lnT w="12240">
                      <a:noFill/>
                    </a:lnT>
                    <a:lnB w="12240">
                      <a:noFill/>
                    </a:lnB>
                    <a:solidFill>
                      <a:srgbClr val="00b0f0"/>
                    </a:solidFill>
                  </a:tcPr>
                </a:tc>
              </a:tr>
              <a:tr h="323640">
                <a:tc>
                  <a:txBody>
                    <a:bodyPr>
                      <a:noAutofit/>
                    </a:bodyPr>
                    <a:p>
                      <a:pPr marL="180000" indent="-179280">
                        <a:lnSpc>
                          <a:spcPct val="90000"/>
                        </a:lnSpc>
                        <a:buClr>
                          <a:srgbClr val="ccecff"/>
                        </a:buClr>
                        <a:buFont typeface="Wingdings" charset="2"/>
                        <a:buChar char=""/>
                      </a:pPr>
                      <a:r>
                        <a:rPr b="0" lang="ja-JP" sz="1600" spc="-1" strike="noStrike">
                          <a:solidFill>
                            <a:srgbClr val="000000"/>
                          </a:solidFill>
                          <a:latin typeface="Segoe UI"/>
                          <a:ea typeface="Meiryo UI"/>
                        </a:rPr>
                        <a:t>環境配慮に貢献するエコカンパニーとしての経営体質への移行</a:t>
                      </a:r>
                      <a:endParaRPr b="0" lang="en-US" sz="1600" spc="-1" strike="noStrike">
                        <a:latin typeface="Arial"/>
                      </a:endParaRPr>
                    </a:p>
                  </a:txBody>
                  <a:tcPr marL="91440" marR="91440">
                    <a:lnL w="12240">
                      <a:noFill/>
                    </a:lnL>
                    <a:lnR w="12240">
                      <a:noFill/>
                    </a:lnR>
                    <a:lnT w="12240">
                      <a:noFill/>
                    </a:lnT>
                    <a:lnB w="12240">
                      <a:noFill/>
                    </a:lnB>
                    <a:noFill/>
                  </a:tcPr>
                </a:tc>
              </a:tr>
            </a:tbl>
          </a:graphicData>
        </a:graphic>
      </p:graphicFrame>
      <p:graphicFrame>
        <p:nvGraphicFramePr>
          <p:cNvPr id="518" name="Table 5"/>
          <p:cNvGraphicFramePr/>
          <p:nvPr/>
        </p:nvGraphicFramePr>
        <p:xfrm>
          <a:off x="252000" y="3235680"/>
          <a:ext cx="3455640" cy="2483640"/>
        </p:xfrm>
        <a:graphic>
          <a:graphicData uri="http://schemas.openxmlformats.org/drawingml/2006/table">
            <a:tbl>
              <a:tblPr/>
              <a:tblGrid>
                <a:gridCol w="432000"/>
                <a:gridCol w="3024000"/>
              </a:tblGrid>
              <a:tr h="382320">
                <a:tc gridSpan="2">
                  <a:txBody>
                    <a:bodyPr>
                      <a:noAutofit/>
                    </a:bodyPr>
                    <a:p>
                      <a:pPr>
                        <a:lnSpc>
                          <a:spcPct val="90000"/>
                        </a:lnSpc>
                        <a:tabLst>
                          <a:tab algn="l" pos="0"/>
                        </a:tabLst>
                      </a:pPr>
                      <a:r>
                        <a:rPr b="1" lang="ja-JP" sz="2000" spc="-1" strike="noStrike">
                          <a:solidFill>
                            <a:srgbClr val="808080"/>
                          </a:solidFill>
                          <a:latin typeface="Segoe UI"/>
                          <a:ea typeface="Meiryo UI"/>
                        </a:rPr>
                        <a:t>経営方針　</a:t>
                      </a:r>
                      <a:r>
                        <a:rPr b="0" lang="ja-JP" sz="1600" spc="-1" strike="noStrike">
                          <a:solidFill>
                            <a:srgbClr val="808080"/>
                          </a:solidFill>
                          <a:latin typeface="Segoe UI"/>
                          <a:ea typeface="Meiryo UI"/>
                        </a:rPr>
                        <a:t>選択と集中</a:t>
                      </a:r>
                      <a:endParaRPr b="0" lang="en-US" sz="1600" spc="-1" strike="noStrike">
                        <a:latin typeface="Arial"/>
                      </a:endParaRPr>
                    </a:p>
                  </a:txBody>
                  <a:tcPr marL="91440" marR="91440">
                    <a:lnL w="12240">
                      <a:noFill/>
                    </a:lnL>
                    <a:lnR w="12240">
                      <a:noFill/>
                    </a:lnR>
                    <a:lnT w="12240">
                      <a:noFill/>
                    </a:lnT>
                    <a:lnB w="12240">
                      <a:noFill/>
                    </a:lnB>
                    <a:noFill/>
                  </a:tcPr>
                </a:tc>
                <a:tc hMerge="1">
                  <a:tcPr marL="90000" marR="90000">
                    <a:solidFill>
                      <a:srgbClr val="729fcf"/>
                    </a:solidFill>
                  </a:tcPr>
                </a:tc>
              </a:tr>
              <a:tr h="700560">
                <a:tc>
                  <a:txBody>
                    <a:bodyPr>
                      <a:noAutofit/>
                    </a:bodyPr>
                    <a:p>
                      <a:pPr>
                        <a:lnSpc>
                          <a:spcPct val="90000"/>
                        </a:lnSpc>
                        <a:tabLst>
                          <a:tab algn="l" pos="0"/>
                        </a:tabLst>
                      </a:pPr>
                      <a:r>
                        <a:rPr b="1" lang="en-US" sz="4000" spc="-1" strike="noStrike">
                          <a:solidFill>
                            <a:srgbClr val="002060"/>
                          </a:solidFill>
                          <a:latin typeface="Segoe UI"/>
                          <a:ea typeface="Meiryo UI"/>
                        </a:rPr>
                        <a:t>1</a:t>
                      </a:r>
                      <a:endParaRPr b="0" lang="en-US" sz="4000" spc="-1" strike="noStrike">
                        <a:latin typeface="Arial"/>
                      </a:endParaRPr>
                    </a:p>
                  </a:txBody>
                  <a:tcPr marL="91440" marR="91440">
                    <a:lnL w="12240">
                      <a:noFill/>
                    </a:lnL>
                    <a:lnR w="12240">
                      <a:noFill/>
                    </a:lnR>
                    <a:lnT w="12240">
                      <a:noFill/>
                    </a:lnT>
                    <a:lnB w="12240">
                      <a:noFill/>
                    </a:lnB>
                    <a:noFill/>
                  </a:tcPr>
                </a:tc>
                <a:tc>
                  <a:txBody>
                    <a:bodyPr>
                      <a:noAutofit/>
                    </a:bodyPr>
                    <a:p>
                      <a:pPr>
                        <a:lnSpc>
                          <a:spcPct val="90000"/>
                        </a:lnSpc>
                        <a:spcAft>
                          <a:spcPts val="300"/>
                        </a:spcAft>
                        <a:tabLst>
                          <a:tab algn="l" pos="0"/>
                        </a:tabLst>
                      </a:pPr>
                      <a:r>
                        <a:rPr b="1" lang="ja-JP" sz="2000" spc="-1" strike="noStrike">
                          <a:solidFill>
                            <a:srgbClr val="002060"/>
                          </a:solidFill>
                          <a:latin typeface="Segoe UI"/>
                          <a:ea typeface="Meiryo UI"/>
                        </a:rPr>
                        <a:t>戦略的事業展開の加速</a:t>
                      </a:r>
                      <a:endParaRPr b="0" lang="en-US" sz="2000" spc="-1" strike="noStrike">
                        <a:latin typeface="Arial"/>
                      </a:endParaRPr>
                    </a:p>
                  </a:txBody>
                  <a:tcPr marL="91440" marR="91440">
                    <a:lnL w="12240">
                      <a:noFill/>
                    </a:lnL>
                    <a:lnR w="12240">
                      <a:noFill/>
                    </a:lnR>
                    <a:lnT w="12240">
                      <a:noFill/>
                    </a:lnT>
                    <a:lnB w="12240">
                      <a:noFill/>
                    </a:lnB>
                    <a:noFill/>
                  </a:tcPr>
                </a:tc>
              </a:tr>
              <a:tr h="700560">
                <a:tc>
                  <a:txBody>
                    <a:bodyPr>
                      <a:noAutofit/>
                    </a:bodyPr>
                    <a:p>
                      <a:pPr>
                        <a:lnSpc>
                          <a:spcPct val="90000"/>
                        </a:lnSpc>
                        <a:tabLst>
                          <a:tab algn="l" pos="0"/>
                        </a:tabLst>
                      </a:pPr>
                      <a:r>
                        <a:rPr b="1" lang="en-US" sz="4000" spc="-1" strike="noStrike">
                          <a:solidFill>
                            <a:srgbClr val="002060"/>
                          </a:solidFill>
                          <a:latin typeface="Segoe UI"/>
                          <a:ea typeface="Meiryo UI"/>
                        </a:rPr>
                        <a:t>2</a:t>
                      </a:r>
                      <a:endParaRPr b="0" lang="en-US" sz="4000" spc="-1" strike="noStrike">
                        <a:latin typeface="Arial"/>
                      </a:endParaRPr>
                    </a:p>
                  </a:txBody>
                  <a:tcPr marL="91440" marR="91440">
                    <a:lnL w="12240">
                      <a:noFill/>
                    </a:lnL>
                    <a:lnR w="12240">
                      <a:noFill/>
                    </a:lnR>
                    <a:lnT w="12240">
                      <a:noFill/>
                    </a:lnT>
                    <a:lnB w="12240">
                      <a:noFill/>
                    </a:lnB>
                    <a:noFill/>
                  </a:tcPr>
                </a:tc>
                <a:tc>
                  <a:txBody>
                    <a:bodyPr>
                      <a:noAutofit/>
                    </a:bodyPr>
                    <a:p>
                      <a:pPr>
                        <a:lnSpc>
                          <a:spcPct val="90000"/>
                        </a:lnSpc>
                        <a:tabLst>
                          <a:tab algn="l" pos="0"/>
                        </a:tabLst>
                      </a:pPr>
                      <a:r>
                        <a:rPr b="1" lang="ja-JP" sz="2000" spc="-1" strike="noStrike">
                          <a:solidFill>
                            <a:srgbClr val="002060"/>
                          </a:solidFill>
                          <a:latin typeface="Segoe UI"/>
                          <a:ea typeface="Meiryo UI"/>
                        </a:rPr>
                        <a:t>イノベーションのさらなる進化</a:t>
                      </a:r>
                      <a:endParaRPr b="0" lang="en-US" sz="2000" spc="-1" strike="noStrike">
                        <a:latin typeface="Arial"/>
                      </a:endParaRPr>
                    </a:p>
                  </a:txBody>
                  <a:tcPr marL="91440" marR="91440">
                    <a:lnL w="12240">
                      <a:noFill/>
                    </a:lnL>
                    <a:lnR w="12240">
                      <a:noFill/>
                    </a:lnR>
                    <a:lnT w="12240">
                      <a:noFill/>
                    </a:lnT>
                    <a:lnB w="12240">
                      <a:noFill/>
                    </a:lnB>
                    <a:noFill/>
                  </a:tcPr>
                </a:tc>
              </a:tr>
              <a:tr h="700200">
                <a:tc>
                  <a:txBody>
                    <a:bodyPr>
                      <a:noAutofit/>
                    </a:bodyPr>
                    <a:p>
                      <a:pPr>
                        <a:lnSpc>
                          <a:spcPct val="90000"/>
                        </a:lnSpc>
                        <a:tabLst>
                          <a:tab algn="l" pos="0"/>
                        </a:tabLst>
                      </a:pPr>
                      <a:r>
                        <a:rPr b="1" lang="en-US" sz="4000" spc="-1" strike="noStrike">
                          <a:solidFill>
                            <a:srgbClr val="002060"/>
                          </a:solidFill>
                          <a:latin typeface="Segoe UI"/>
                          <a:ea typeface="Meiryo UI"/>
                        </a:rPr>
                        <a:t>3</a:t>
                      </a:r>
                      <a:endParaRPr b="0" lang="en-US" sz="4000" spc="-1" strike="noStrike">
                        <a:latin typeface="Arial"/>
                      </a:endParaRPr>
                    </a:p>
                  </a:txBody>
                  <a:tcPr marL="91440" marR="91440">
                    <a:lnL w="12240">
                      <a:noFill/>
                    </a:lnL>
                    <a:lnR w="12240">
                      <a:noFill/>
                    </a:lnR>
                    <a:lnT w="12240">
                      <a:noFill/>
                    </a:lnT>
                    <a:lnB w="12240">
                      <a:noFill/>
                    </a:lnB>
                    <a:noFill/>
                  </a:tcPr>
                </a:tc>
                <a:tc>
                  <a:txBody>
                    <a:bodyPr>
                      <a:noAutofit/>
                    </a:bodyPr>
                    <a:p>
                      <a:pPr>
                        <a:lnSpc>
                          <a:spcPct val="90000"/>
                        </a:lnSpc>
                        <a:tabLst>
                          <a:tab algn="l" pos="0"/>
                        </a:tabLst>
                      </a:pPr>
                      <a:r>
                        <a:rPr b="1" lang="ja-JP" sz="2000" spc="-1" strike="noStrike">
                          <a:solidFill>
                            <a:srgbClr val="002060"/>
                          </a:solidFill>
                          <a:latin typeface="Segoe UI"/>
                          <a:ea typeface="Meiryo UI"/>
                        </a:rPr>
                        <a:t>環境配慮経営の推進</a:t>
                      </a:r>
                      <a:endParaRPr b="0" lang="en-US" sz="2000" spc="-1" strike="noStrike">
                        <a:latin typeface="Arial"/>
                      </a:endParaRPr>
                    </a:p>
                  </a:txBody>
                  <a:tcPr marL="91440" marR="91440">
                    <a:lnL w="12240">
                      <a:noFill/>
                    </a:lnL>
                    <a:lnR w="12240">
                      <a:noFill/>
                    </a:lnR>
                    <a:lnT w="12240">
                      <a:noFill/>
                    </a:lnT>
                    <a:lnB w="12240">
                      <a:noFill/>
                    </a:lnB>
                    <a:noFill/>
                  </a:tcPr>
                </a:tc>
              </a:tr>
            </a:tbl>
          </a:graphicData>
        </a:graphic>
      </p:graphicFrame>
      <p:sp>
        <p:nvSpPr>
          <p:cNvPr id="519" name="CustomShape 6"/>
          <p:cNvSpPr/>
          <p:nvPr/>
        </p:nvSpPr>
        <p:spPr>
          <a:xfrm>
            <a:off x="0" y="6120000"/>
            <a:ext cx="12192480" cy="539280"/>
          </a:xfrm>
          <a:prstGeom prst="rect">
            <a:avLst/>
          </a:prstGeom>
          <a:solidFill>
            <a:srgbClr val="002060"/>
          </a:solidFill>
          <a:ln w="0">
            <a:noFill/>
          </a:ln>
        </p:spPr>
        <p:style>
          <a:lnRef idx="0"/>
          <a:fillRef idx="0"/>
          <a:effectRef idx="0"/>
          <a:fontRef idx="minor"/>
        </p:style>
        <p:txBody>
          <a:bodyPr lIns="36000" rIns="360000" tIns="0" bIns="0" anchor="ctr">
            <a:noAutofit/>
          </a:bodyPr>
          <a:p>
            <a:pPr algn="r">
              <a:lnSpc>
                <a:spcPct val="90000"/>
              </a:lnSpc>
            </a:pPr>
            <a:r>
              <a:rPr b="1" lang="ja-JP" sz="1800" spc="-1" strike="noStrike">
                <a:solidFill>
                  <a:srgbClr val="ffffff"/>
                </a:solidFill>
                <a:latin typeface="Meiryo UI"/>
                <a:ea typeface="Meiryo UI"/>
              </a:rPr>
              <a:t>フォーカスエリア</a:t>
            </a:r>
            <a:r>
              <a:rPr b="1" lang="ja-JP" sz="2400" spc="-1" strike="noStrike">
                <a:solidFill>
                  <a:srgbClr val="ffffff"/>
                </a:solidFill>
                <a:latin typeface="Meiryo UI"/>
                <a:ea typeface="Meiryo UI"/>
              </a:rPr>
              <a:t>　最新技術のタイムリーな適用による改革効果の早期享受</a:t>
            </a:r>
            <a:endParaRPr b="0" lang="en-US" sz="2400" spc="-1" strike="noStrike">
              <a:latin typeface="Arial"/>
            </a:endParaRPr>
          </a:p>
        </p:txBody>
      </p:sp>
      <p:sp>
        <p:nvSpPr>
          <p:cNvPr id="520" name="CustomShape 7"/>
          <p:cNvSpPr/>
          <p:nvPr/>
        </p:nvSpPr>
        <p:spPr>
          <a:xfrm rot="5400000">
            <a:off x="2952720" y="18360"/>
            <a:ext cx="215280" cy="5507280"/>
          </a:xfrm>
          <a:prstGeom prst="bentConnector2">
            <a:avLst/>
          </a:prstGeom>
          <a:noFill/>
          <a:ln w="63500">
            <a:solidFill>
              <a:schemeClr val="bg2">
                <a:lumMod val="90000"/>
              </a:schemeClr>
            </a:solidFill>
          </a:ln>
        </p:spPr>
        <p:style>
          <a:lnRef idx="1">
            <a:schemeClr val="accent1"/>
          </a:lnRef>
          <a:fillRef idx="0">
            <a:schemeClr val="accent1"/>
          </a:fillRef>
          <a:effectRef idx="0">
            <a:schemeClr val="accent1"/>
          </a:effectRef>
          <a:fontRef idx="minor"/>
        </p:style>
      </p:sp>
      <p:sp>
        <p:nvSpPr>
          <p:cNvPr id="521" name="CustomShape 8"/>
          <p:cNvSpPr/>
          <p:nvPr/>
        </p:nvSpPr>
        <p:spPr>
          <a:xfrm>
            <a:off x="288000" y="2664000"/>
            <a:ext cx="360" cy="539280"/>
          </a:xfrm>
          <a:custGeom>
            <a:avLst/>
            <a:gdLst/>
            <a:ahLst/>
            <a:rect l="l" t="t" r="r" b="b"/>
            <a:pathLst>
              <a:path w="21600" h="21600">
                <a:moveTo>
                  <a:pt x="0" y="0"/>
                </a:moveTo>
                <a:lnTo>
                  <a:pt x="21600" y="21600"/>
                </a:lnTo>
              </a:path>
            </a:pathLst>
          </a:custGeom>
          <a:noFill/>
          <a:ln w="63500">
            <a:solidFill>
              <a:schemeClr val="bg2">
                <a:lumMod val="90000"/>
              </a:schemeClr>
            </a:solidFill>
            <a:tailEnd len="med" type="triangle" w="med"/>
          </a:ln>
        </p:spPr>
        <p:style>
          <a:lnRef idx="1">
            <a:schemeClr val="accent1"/>
          </a:lnRef>
          <a:fillRef idx="0">
            <a:schemeClr val="accent1"/>
          </a:fillRef>
          <a:effectRef idx="0">
            <a:schemeClr val="accent1"/>
          </a:effectRef>
          <a:fontRef idx="minor"/>
        </p:style>
      </p:sp>
      <p:sp>
        <p:nvSpPr>
          <p:cNvPr id="522" name="CustomShape 9"/>
          <p:cNvSpPr/>
          <p:nvPr/>
        </p:nvSpPr>
        <p:spPr>
          <a:xfrm>
            <a:off x="2520000" y="3363480"/>
            <a:ext cx="3239280" cy="360"/>
          </a:xfrm>
          <a:custGeom>
            <a:avLst/>
            <a:gdLst/>
            <a:ahLst/>
            <a:rect l="l" t="t" r="r" b="b"/>
            <a:pathLst>
              <a:path w="21600" h="21600">
                <a:moveTo>
                  <a:pt x="0" y="0"/>
                </a:moveTo>
                <a:lnTo>
                  <a:pt x="21600" y="21600"/>
                </a:lnTo>
              </a:path>
            </a:pathLst>
          </a:custGeom>
          <a:noFill/>
          <a:ln w="63500">
            <a:solidFill>
              <a:schemeClr val="bg2">
                <a:lumMod val="90000"/>
              </a:schemeClr>
            </a:solidFill>
            <a:tailEnd len="med" type="triangle" w="med"/>
          </a:ln>
        </p:spPr>
        <p:style>
          <a:lnRef idx="1">
            <a:schemeClr val="accent1"/>
          </a:lnRef>
          <a:fillRef idx="0">
            <a:schemeClr val="accent1"/>
          </a:fillRef>
          <a:effectRef idx="0">
            <a:schemeClr val="accent1"/>
          </a:effectRef>
          <a:fontRef idx="minor"/>
        </p:style>
      </p:sp>
      <p:graphicFrame>
        <p:nvGraphicFramePr>
          <p:cNvPr id="523" name="Table 10"/>
          <p:cNvGraphicFramePr/>
          <p:nvPr/>
        </p:nvGraphicFramePr>
        <p:xfrm>
          <a:off x="5760000" y="977400"/>
          <a:ext cx="4634640" cy="1691640"/>
        </p:xfrm>
        <a:graphic>
          <a:graphicData uri="http://schemas.openxmlformats.org/drawingml/2006/table">
            <a:tbl>
              <a:tblPr/>
              <a:tblGrid>
                <a:gridCol w="145440"/>
                <a:gridCol w="4489200"/>
              </a:tblGrid>
              <a:tr h="396000">
                <a:tc rowSpan="2">
                  <a:tcPr marL="18000" marR="91440">
                    <a:lnL w="12240">
                      <a:noFill/>
                    </a:lnL>
                    <a:lnR w="12240">
                      <a:noFill/>
                    </a:lnR>
                    <a:lnT w="12240">
                      <a:noFill/>
                    </a:lnT>
                    <a:lnB w="12240">
                      <a:noFill/>
                    </a:lnB>
                    <a:solidFill>
                      <a:srgbClr val="011893"/>
                    </a:solidFill>
                  </a:tcPr>
                </a:tc>
                <a:tc>
                  <a:txBody>
                    <a:bodyPr lIns="18000">
                      <a:noAutofit/>
                    </a:bodyPr>
                    <a:p>
                      <a:pPr>
                        <a:lnSpc>
                          <a:spcPct val="90000"/>
                        </a:lnSpc>
                        <a:spcAft>
                          <a:spcPts val="300"/>
                        </a:spcAft>
                        <a:tabLst>
                          <a:tab algn="l" pos="0"/>
                        </a:tabLst>
                      </a:pPr>
                      <a:r>
                        <a:rPr b="1" lang="ja-JP" sz="1800" spc="-1" strike="noStrike">
                          <a:solidFill>
                            <a:srgbClr val="ffffff"/>
                          </a:solidFill>
                          <a:latin typeface="Segoe UI"/>
                          <a:ea typeface="Meiryo UI"/>
                        </a:rPr>
                        <a:t>弊社の状況</a:t>
                      </a:r>
                      <a:endParaRPr b="0" lang="en-US" sz="1800" spc="-1" strike="noStrike">
                        <a:latin typeface="Arial"/>
                      </a:endParaRPr>
                    </a:p>
                  </a:txBody>
                  <a:tcPr marL="18000" marR="91440">
                    <a:lnL w="12240">
                      <a:noFill/>
                    </a:lnL>
                    <a:lnR w="12240">
                      <a:noFill/>
                    </a:lnR>
                    <a:lnT w="12240">
                      <a:noFill/>
                    </a:lnT>
                    <a:lnB w="12240">
                      <a:noFill/>
                    </a:lnB>
                    <a:solidFill>
                      <a:srgbClr val="00b0f0"/>
                    </a:solidFill>
                  </a:tcPr>
                </a:tc>
              </a:tr>
              <a:tr h="1296000">
                <a:tc vMerge="1">
                  <a:tcPr marL="90000" marR="90000">
                    <a:solidFill>
                      <a:srgbClr val="729fcf"/>
                    </a:solidFill>
                  </a:tcPr>
                </a:tc>
                <a:tc>
                  <a:txBody>
                    <a:bodyPr lIns="18000">
                      <a:noAutofit/>
                    </a:bodyPr>
                    <a:p>
                      <a:pPr marL="142920" indent="-142200">
                        <a:lnSpc>
                          <a:spcPct val="90000"/>
                        </a:lnSpc>
                        <a:spcAft>
                          <a:spcPts val="601"/>
                        </a:spcAft>
                        <a:buClr>
                          <a:srgbClr val="ccecff"/>
                        </a:buClr>
                        <a:buFont typeface="Wingdings" charset="2"/>
                        <a:buChar char=""/>
                      </a:pPr>
                      <a:r>
                        <a:rPr b="0" lang="ja-JP" sz="1600" spc="-1" strike="noStrike">
                          <a:solidFill>
                            <a:srgbClr val="000000"/>
                          </a:solidFill>
                          <a:latin typeface="Segoe UI"/>
                          <a:ea typeface="Meiryo UI"/>
                        </a:rPr>
                        <a:t>急激に続く円高、長期経済低迷にによる減収傾向</a:t>
                      </a:r>
                      <a:endParaRPr b="0" lang="en-US" sz="1600" spc="-1" strike="noStrike">
                        <a:latin typeface="Arial"/>
                      </a:endParaRPr>
                    </a:p>
                    <a:p>
                      <a:pPr marL="142920" indent="-142200">
                        <a:lnSpc>
                          <a:spcPct val="90000"/>
                        </a:lnSpc>
                        <a:spcAft>
                          <a:spcPts val="601"/>
                        </a:spcAft>
                        <a:buClr>
                          <a:srgbClr val="ccecff"/>
                        </a:buClr>
                        <a:buFont typeface="Wingdings" charset="2"/>
                        <a:buChar char=""/>
                      </a:pPr>
                      <a:r>
                        <a:rPr b="0" lang="ja-JP" sz="1600" spc="-1" strike="noStrike">
                          <a:solidFill>
                            <a:srgbClr val="000000"/>
                          </a:solidFill>
                          <a:latin typeface="Meiryo UI"/>
                          <a:ea typeface="Meiryo UI"/>
                        </a:rPr>
                        <a:t>驚異的な技術革新の進歩と新しいテクノロジーへの乗り遅れで、ビジネスが立ち行かなくなるという危機感</a:t>
                      </a:r>
                      <a:endParaRPr b="0" lang="en-US" sz="1600" spc="-1" strike="noStrike">
                        <a:latin typeface="Arial"/>
                      </a:endParaRPr>
                    </a:p>
                    <a:p>
                      <a:pPr marL="142920" indent="-142200">
                        <a:lnSpc>
                          <a:spcPct val="90000"/>
                        </a:lnSpc>
                        <a:spcAft>
                          <a:spcPts val="601"/>
                        </a:spcAft>
                        <a:buClr>
                          <a:srgbClr val="ccecff"/>
                        </a:buClr>
                        <a:buFont typeface="Wingdings" charset="2"/>
                        <a:buChar char=""/>
                      </a:pPr>
                      <a:r>
                        <a:rPr b="0" lang="ja-JP" sz="1600" spc="-1" strike="noStrike">
                          <a:solidFill>
                            <a:srgbClr val="000000"/>
                          </a:solidFill>
                          <a:latin typeface="Segoe UI"/>
                          <a:ea typeface="Meiryo UI"/>
                        </a:rPr>
                        <a:t>戦略的事業の展開は黒字の堅調傾向</a:t>
                      </a:r>
                      <a:endParaRPr b="0" lang="en-US" sz="1600" spc="-1" strike="noStrike">
                        <a:latin typeface="Arial"/>
                      </a:endParaRPr>
                    </a:p>
                  </a:txBody>
                  <a:tcPr marL="18000" marR="91440">
                    <a:lnL w="12240">
                      <a:noFill/>
                    </a:lnL>
                    <a:lnR w="12240">
                      <a:noFill/>
                    </a:lnR>
                    <a:lnT w="12240">
                      <a:noFill/>
                    </a:lnT>
                    <a:lnB w="12240">
                      <a:noFill/>
                    </a:lnB>
                    <a:noFill/>
                  </a:tcPr>
                </a:tc>
              </a:tr>
            </a:tbl>
          </a:graphicData>
        </a:graphic>
      </p:graphicFrame>
      <p:graphicFrame>
        <p:nvGraphicFramePr>
          <p:cNvPr id="524" name="Table 11"/>
          <p:cNvGraphicFramePr/>
          <p:nvPr/>
        </p:nvGraphicFramePr>
        <p:xfrm>
          <a:off x="252000" y="977400"/>
          <a:ext cx="4634280" cy="1691640"/>
        </p:xfrm>
        <a:graphic>
          <a:graphicData uri="http://schemas.openxmlformats.org/drawingml/2006/table">
            <a:tbl>
              <a:tblPr/>
              <a:tblGrid>
                <a:gridCol w="145440"/>
                <a:gridCol w="4488840"/>
              </a:tblGrid>
              <a:tr h="396000">
                <a:tc>
                  <a:tcPr marL="18000" marR="91440">
                    <a:lnL w="56880">
                      <a:noFill/>
                    </a:lnL>
                    <a:lnR w="56880">
                      <a:noFill/>
                    </a:lnR>
                    <a:lnT w="56880">
                      <a:noFill/>
                    </a:lnT>
                    <a:lnB w="56880">
                      <a:noFill/>
                    </a:lnB>
                    <a:solidFill>
                      <a:srgbClr val="002060"/>
                    </a:solidFill>
                  </a:tcPr>
                </a:tc>
                <a:tc>
                  <a:txBody>
                    <a:bodyPr lIns="18000">
                      <a:noAutofit/>
                    </a:bodyPr>
                    <a:p>
                      <a:pPr>
                        <a:lnSpc>
                          <a:spcPct val="90000"/>
                        </a:lnSpc>
                        <a:spcAft>
                          <a:spcPts val="300"/>
                        </a:spcAft>
                        <a:tabLst>
                          <a:tab algn="l" pos="0"/>
                        </a:tabLst>
                      </a:pPr>
                      <a:r>
                        <a:rPr b="1" lang="ja-JP" sz="1800" spc="-1" strike="noStrike">
                          <a:solidFill>
                            <a:srgbClr val="ffffff"/>
                          </a:solidFill>
                          <a:latin typeface="Segoe UI"/>
                          <a:ea typeface="Meiryo UI"/>
                        </a:rPr>
                        <a:t>業界を取り巻く環境</a:t>
                      </a:r>
                      <a:endParaRPr b="0" lang="en-US" sz="1800" spc="-1" strike="noStrike">
                        <a:latin typeface="Arial"/>
                      </a:endParaRPr>
                    </a:p>
                  </a:txBody>
                  <a:tcPr marL="18000" marR="91440">
                    <a:lnL w="56880">
                      <a:noFill/>
                    </a:lnL>
                    <a:lnR w="56880">
                      <a:noFill/>
                    </a:lnR>
                    <a:lnT w="56880">
                      <a:noFill/>
                    </a:lnT>
                    <a:lnB w="56880">
                      <a:noFill/>
                    </a:lnB>
                    <a:solidFill>
                      <a:srgbClr val="00b0f0"/>
                    </a:solidFill>
                  </a:tcPr>
                </a:tc>
              </a:tr>
              <a:tr h="1296000">
                <a:tc>
                  <a:tcPr marL="18000" marR="91440">
                    <a:lnL w="56880">
                      <a:noFill/>
                    </a:lnL>
                    <a:lnR w="56880">
                      <a:noFill/>
                    </a:lnR>
                    <a:lnT w="56880">
                      <a:noFill/>
                    </a:lnT>
                    <a:lnB w="56880">
                      <a:noFill/>
                    </a:lnB>
                    <a:solidFill>
                      <a:srgbClr val="002060"/>
                    </a:solidFill>
                  </a:tcPr>
                </a:tc>
                <a:tc>
                  <a:txBody>
                    <a:bodyPr lIns="18000">
                      <a:noAutofit/>
                    </a:bodyPr>
                    <a:p>
                      <a:pPr marL="142920" indent="-142200">
                        <a:lnSpc>
                          <a:spcPct val="90000"/>
                        </a:lnSpc>
                        <a:spcAft>
                          <a:spcPts val="601"/>
                        </a:spcAft>
                        <a:buClr>
                          <a:srgbClr val="ccecff"/>
                        </a:buClr>
                        <a:buFont typeface="Wingdings" charset="2"/>
                        <a:buChar char=""/>
                      </a:pPr>
                      <a:r>
                        <a:rPr b="0" lang="ja-JP" sz="1600" spc="-1" strike="noStrike">
                          <a:solidFill>
                            <a:srgbClr val="000000"/>
                          </a:solidFill>
                          <a:latin typeface="Segoe UI"/>
                          <a:ea typeface="Meiryo UI"/>
                        </a:rPr>
                        <a:t>市場変化→中国・インドの高成長継続、米国の失業率の高まり、欧州の経済停滞</a:t>
                      </a:r>
                      <a:endParaRPr b="0" lang="en-US" sz="1600" spc="-1" strike="noStrike">
                        <a:latin typeface="Arial"/>
                      </a:endParaRPr>
                    </a:p>
                    <a:p>
                      <a:pPr marL="142920" indent="-142200">
                        <a:lnSpc>
                          <a:spcPct val="90000"/>
                        </a:lnSpc>
                        <a:spcAft>
                          <a:spcPts val="601"/>
                        </a:spcAft>
                        <a:buClr>
                          <a:srgbClr val="ccecff"/>
                        </a:buClr>
                        <a:buFont typeface="Wingdings" charset="2"/>
                        <a:buChar char=""/>
                      </a:pPr>
                      <a:r>
                        <a:rPr b="0" lang="ja-JP" sz="1600" spc="-1" strike="noStrike">
                          <a:solidFill>
                            <a:srgbClr val="000000"/>
                          </a:solidFill>
                          <a:latin typeface="Segoe UI"/>
                          <a:ea typeface="Meiryo UI"/>
                        </a:rPr>
                        <a:t>お客様の変化→顧客ニーズの細分化</a:t>
                      </a:r>
                      <a:endParaRPr b="0" lang="en-US" sz="1600" spc="-1" strike="noStrike">
                        <a:latin typeface="Arial"/>
                      </a:endParaRPr>
                    </a:p>
                    <a:p>
                      <a:pPr marL="142920" indent="-142200">
                        <a:lnSpc>
                          <a:spcPct val="90000"/>
                        </a:lnSpc>
                        <a:spcAft>
                          <a:spcPts val="601"/>
                        </a:spcAft>
                        <a:buClr>
                          <a:srgbClr val="ccecff"/>
                        </a:buClr>
                        <a:buFont typeface="Wingdings" charset="2"/>
                        <a:buChar char=""/>
                      </a:pPr>
                      <a:r>
                        <a:rPr b="0" lang="ja-JP" sz="1600" spc="-1" strike="noStrike">
                          <a:solidFill>
                            <a:srgbClr val="000000"/>
                          </a:solidFill>
                          <a:latin typeface="Segoe UI"/>
                          <a:ea typeface="Meiryo UI"/>
                        </a:rPr>
                        <a:t>経済→低価格競争、先進国から新興国へのマーケットシフト</a:t>
                      </a:r>
                      <a:endParaRPr b="0" lang="en-US" sz="1600" spc="-1" strike="noStrike">
                        <a:latin typeface="Arial"/>
                      </a:endParaRPr>
                    </a:p>
                  </a:txBody>
                  <a:tcPr marL="18000" marR="91440">
                    <a:lnL w="56880">
                      <a:noFill/>
                    </a:lnL>
                    <a:lnR w="56880">
                      <a:noFill/>
                    </a:lnR>
                    <a:lnT w="56880">
                      <a:noFill/>
                    </a:lnT>
                    <a:lnB w="56880">
                      <a:noFill/>
                    </a:lnB>
                    <a:noFill/>
                  </a:tcPr>
                </a:tc>
              </a:tr>
            </a:tbl>
          </a:graphicData>
        </a:graphic>
      </p:graphicFrame>
      <p:sp>
        <p:nvSpPr>
          <p:cNvPr id="525" name="CustomShape 12"/>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P206</a:t>
            </a:r>
            <a:endParaRPr b="0" lang="en-US" sz="1800" spc="-1" strike="noStrike">
              <a:latin typeface="Arial"/>
            </a:endParaRPr>
          </a:p>
          <a:p>
            <a:pPr algn="ctr">
              <a:lnSpc>
                <a:spcPct val="100000"/>
              </a:lnSpc>
            </a:pPr>
            <a:r>
              <a:rPr b="0" lang="en-US" sz="1800" spc="-1" strike="noStrike">
                <a:solidFill>
                  <a:srgbClr val="ffffff"/>
                </a:solidFill>
                <a:latin typeface="Segoe UI"/>
                <a:ea typeface="Meiryo UI"/>
              </a:rPr>
              <a:t>P288</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CustomShape 1"/>
          <p:cNvSpPr/>
          <p:nvPr/>
        </p:nvSpPr>
        <p:spPr>
          <a:xfrm>
            <a:off x="252000" y="324000"/>
            <a:ext cx="11591280" cy="539280"/>
          </a:xfrm>
          <a:prstGeom prst="rect">
            <a:avLst/>
          </a:prstGeom>
          <a:noFill/>
          <a:ln w="0">
            <a:noFill/>
          </a:ln>
        </p:spPr>
        <p:style>
          <a:lnRef idx="0"/>
          <a:fillRef idx="0"/>
          <a:effectRef idx="0"/>
          <a:fontRef idx="minor"/>
        </p:style>
        <p:txBody>
          <a:bodyPr lIns="0" rIns="0" tIns="45000" bIns="45000" anchor="ctr">
            <a:normAutofit/>
          </a:bodyPr>
          <a:p>
            <a:pPr>
              <a:lnSpc>
                <a:spcPct val="90000"/>
              </a:lnSpc>
            </a:pPr>
            <a:r>
              <a:rPr b="1" lang="ja-JP" sz="2400" spc="-1" strike="noStrike">
                <a:solidFill>
                  <a:srgbClr val="0d79ca"/>
                </a:solidFill>
                <a:latin typeface="Segoe UI Semibold"/>
                <a:ea typeface="Meiryo UI"/>
              </a:rPr>
              <a:t>中長期経営ビジョンのフレームワーク</a:t>
            </a:r>
            <a:endParaRPr b="0" lang="en-US" sz="2400" spc="-1" strike="noStrike">
              <a:latin typeface="Arial"/>
            </a:endParaRPr>
          </a:p>
        </p:txBody>
      </p:sp>
      <p:sp>
        <p:nvSpPr>
          <p:cNvPr id="527" name="CustomShape 2"/>
          <p:cNvSpPr/>
          <p:nvPr/>
        </p:nvSpPr>
        <p:spPr>
          <a:xfrm>
            <a:off x="252000" y="36000"/>
            <a:ext cx="5831280" cy="251280"/>
          </a:xfrm>
          <a:prstGeom prst="rect">
            <a:avLst/>
          </a:prstGeom>
          <a:noFill/>
          <a:ln w="0">
            <a:noFill/>
          </a:ln>
        </p:spPr>
        <p:style>
          <a:lnRef idx="0"/>
          <a:fillRef idx="0"/>
          <a:effectRef idx="0"/>
          <a:fontRef idx="minor"/>
        </p:style>
        <p:txBody>
          <a:bodyPr lIns="0" rIns="0" tIns="45000" bIns="45000" anchor="ctr">
            <a:noAutofit/>
          </a:bodyPr>
          <a:p>
            <a:pPr>
              <a:lnSpc>
                <a:spcPct val="90000"/>
              </a:lnSpc>
              <a:tabLst>
                <a:tab algn="l" pos="0"/>
              </a:tabLst>
            </a:pPr>
            <a:r>
              <a:rPr b="0" lang="en-US" sz="1200" spc="-1" strike="noStrike">
                <a:solidFill>
                  <a:srgbClr val="000000"/>
                </a:solidFill>
                <a:latin typeface="Segoe UI"/>
                <a:ea typeface="Meiryo UI"/>
              </a:rPr>
              <a:t>1. </a:t>
            </a:r>
            <a:r>
              <a:rPr b="0" lang="ja-JP" sz="1200" spc="-1" strike="noStrike">
                <a:solidFill>
                  <a:srgbClr val="000000"/>
                </a:solidFill>
                <a:latin typeface="Segoe UI"/>
                <a:ea typeface="Meiryo UI"/>
              </a:rPr>
              <a:t>成長戦略プロジェクト発足の経緯</a:t>
            </a:r>
            <a:endParaRPr b="0" lang="en-US" sz="1200" spc="-1" strike="noStrike">
              <a:latin typeface="Arial"/>
            </a:endParaRPr>
          </a:p>
        </p:txBody>
      </p:sp>
      <p:sp>
        <p:nvSpPr>
          <p:cNvPr id="528" name="CustomShape 3"/>
          <p:cNvSpPr/>
          <p:nvPr/>
        </p:nvSpPr>
        <p:spPr>
          <a:xfrm>
            <a:off x="3492000" y="6300000"/>
            <a:ext cx="8351280" cy="395280"/>
          </a:xfrm>
          <a:prstGeom prst="rect">
            <a:avLst/>
          </a:prstGeom>
          <a:noFill/>
          <a:ln w="0">
            <a:noFill/>
          </a:ln>
        </p:spPr>
        <p:style>
          <a:lnRef idx="0"/>
          <a:fillRef idx="0"/>
          <a:effectRef idx="0"/>
          <a:fontRef idx="minor"/>
        </p:style>
        <p:txBody>
          <a:bodyPr lIns="36000" rIns="36000" tIns="0" bIns="0" anchor="ctr">
            <a:noAutofit/>
          </a:bodyPr>
          <a:p>
            <a:pPr>
              <a:lnSpc>
                <a:spcPct val="90000"/>
              </a:lnSpc>
            </a:pPr>
            <a:r>
              <a:rPr b="1" lang="ja-JP" sz="2800" spc="-1" strike="noStrike">
                <a:solidFill>
                  <a:srgbClr val="002060"/>
                </a:solidFill>
                <a:latin typeface="Meiryo UI"/>
                <a:ea typeface="Meiryo UI"/>
              </a:rPr>
              <a:t>最新技術のタイムリーな適用による改革効果の早期享受</a:t>
            </a:r>
            <a:endParaRPr b="0" lang="en-US" sz="2800" spc="-1" strike="noStrike">
              <a:latin typeface="Arial"/>
            </a:endParaRPr>
          </a:p>
        </p:txBody>
      </p:sp>
      <p:graphicFrame>
        <p:nvGraphicFramePr>
          <p:cNvPr id="529" name="Table 4"/>
          <p:cNvGraphicFramePr/>
          <p:nvPr/>
        </p:nvGraphicFramePr>
        <p:xfrm>
          <a:off x="252000" y="2857680"/>
          <a:ext cx="3337200" cy="2104920"/>
        </p:xfrm>
        <a:graphic>
          <a:graphicData uri="http://schemas.openxmlformats.org/drawingml/2006/table">
            <a:tbl>
              <a:tblPr/>
              <a:tblGrid>
                <a:gridCol w="277200"/>
                <a:gridCol w="3060000"/>
              </a:tblGrid>
              <a:tr h="352080">
                <a:tc gridSpan="2">
                  <a:txBody>
                    <a:bodyPr lIns="252000">
                      <a:noAutofit/>
                    </a:bodyPr>
                    <a:p>
                      <a:pPr>
                        <a:lnSpc>
                          <a:spcPct val="90000"/>
                        </a:lnSpc>
                        <a:tabLst>
                          <a:tab algn="l" pos="0"/>
                        </a:tabLst>
                      </a:pPr>
                      <a:r>
                        <a:rPr b="1" lang="ja-JP" sz="1800" spc="-1" strike="noStrike">
                          <a:solidFill>
                            <a:srgbClr val="808080"/>
                          </a:solidFill>
                          <a:latin typeface="Segoe UI"/>
                          <a:ea typeface="Meiryo UI"/>
                        </a:rPr>
                        <a:t>経営方針</a:t>
                      </a:r>
                      <a:endParaRPr b="0" lang="en-US" sz="1800" spc="-1" strike="noStrike">
                        <a:latin typeface="Arial"/>
                      </a:endParaRPr>
                    </a:p>
                  </a:txBody>
                  <a:tcPr marL="252000" marR="91440">
                    <a:lnL w="12240">
                      <a:noFill/>
                    </a:lnL>
                    <a:lnR w="12240">
                      <a:noFill/>
                    </a:lnR>
                    <a:lnT w="12240">
                      <a:noFill/>
                    </a:lnT>
                    <a:lnB w="12240">
                      <a:noFill/>
                    </a:lnB>
                    <a:noFill/>
                  </a:tcPr>
                </a:tc>
                <a:tc hMerge="1">
                  <a:tcPr marL="90000" marR="90000">
                    <a:solidFill>
                      <a:srgbClr val="729fcf"/>
                    </a:solidFill>
                  </a:tcPr>
                </a:tc>
              </a:tr>
              <a:tr h="382320">
                <a:tc>
                  <a:tcPr marL="91440" marR="91440">
                    <a:lnL w="12240">
                      <a:noFill/>
                    </a:lnL>
                    <a:lnR w="12240">
                      <a:noFill/>
                    </a:lnR>
                    <a:lnT w="12240">
                      <a:noFill/>
                    </a:lnT>
                    <a:lnB w="12240">
                      <a:noFill/>
                    </a:lnB>
                    <a:solidFill>
                      <a:srgbClr val="073c65"/>
                    </a:solidFill>
                  </a:tcPr>
                </a:tc>
                <a:tc>
                  <a:txBody>
                    <a:bodyPr>
                      <a:noAutofit/>
                    </a:bodyPr>
                    <a:p>
                      <a:pPr>
                        <a:lnSpc>
                          <a:spcPct val="90000"/>
                        </a:lnSpc>
                        <a:spcAft>
                          <a:spcPts val="300"/>
                        </a:spcAft>
                        <a:tabLst>
                          <a:tab algn="l" pos="0"/>
                        </a:tabLst>
                      </a:pPr>
                      <a:r>
                        <a:rPr b="0" lang="ja-JP" sz="2000" spc="-1" strike="noStrike">
                          <a:solidFill>
                            <a:srgbClr val="ffffff"/>
                          </a:solidFill>
                          <a:latin typeface="Segoe UI"/>
                          <a:ea typeface="Meiryo UI"/>
                        </a:rPr>
                        <a:t>戦略的事業展開の加速</a:t>
                      </a:r>
                      <a:endParaRPr b="0" lang="en-US" sz="2000" spc="-1" strike="noStrike">
                        <a:latin typeface="Arial"/>
                      </a:endParaRPr>
                    </a:p>
                  </a:txBody>
                  <a:tcPr marL="91440" marR="91440">
                    <a:lnL w="12240">
                      <a:noFill/>
                    </a:lnL>
                    <a:lnR w="12240">
                      <a:noFill/>
                    </a:lnR>
                    <a:lnT w="12240">
                      <a:noFill/>
                    </a:lnT>
                    <a:lnB w="12240">
                      <a:noFill/>
                    </a:lnB>
                    <a:solidFill>
                      <a:srgbClr val="073c65"/>
                    </a:solidFill>
                  </a:tcPr>
                </a:tc>
              </a:tr>
              <a:tr h="343440">
                <a:tc>
                  <a:tcPr marL="91440" marR="91440">
                    <a:lnL w="12240">
                      <a:noFill/>
                    </a:lnL>
                    <a:lnR w="12240">
                      <a:noFill/>
                    </a:lnR>
                    <a:lnT w="12240">
                      <a:noFill/>
                    </a:lnT>
                    <a:lnB w="12240">
                      <a:noFill/>
                    </a:lnB>
                    <a:noFill/>
                  </a:tcPr>
                </a:tc>
                <a:tc>
                  <a:tcPr marL="91440" marR="91440">
                    <a:lnL w="12240">
                      <a:noFill/>
                    </a:lnL>
                    <a:lnR w="12240">
                      <a:noFill/>
                    </a:lnR>
                    <a:lnT w="12240">
                      <a:noFill/>
                    </a:lnT>
                    <a:lnB w="12240">
                      <a:noFill/>
                    </a:lnB>
                    <a:noFill/>
                  </a:tcPr>
                </a:tc>
              </a:tr>
              <a:tr h="382320">
                <a:tc>
                  <a:tcPr marL="91440" marR="91440">
                    <a:lnL w="12240">
                      <a:noFill/>
                    </a:lnL>
                    <a:lnR w="12240">
                      <a:noFill/>
                    </a:lnR>
                    <a:lnT w="12240">
                      <a:noFill/>
                    </a:lnT>
                    <a:lnB w="12240">
                      <a:noFill/>
                    </a:lnB>
                    <a:solidFill>
                      <a:srgbClr val="0d79ca"/>
                    </a:solidFill>
                  </a:tcPr>
                </a:tc>
                <a:tc>
                  <a:txBody>
                    <a:bodyPr>
                      <a:noAutofit/>
                    </a:bodyPr>
                    <a:p>
                      <a:pPr>
                        <a:lnSpc>
                          <a:spcPct val="90000"/>
                        </a:lnSpc>
                        <a:tabLst>
                          <a:tab algn="l" pos="0"/>
                        </a:tabLst>
                      </a:pPr>
                      <a:r>
                        <a:rPr b="0" lang="ja-JP" sz="2000" spc="-1" strike="noStrike">
                          <a:solidFill>
                            <a:srgbClr val="ffffff"/>
                          </a:solidFill>
                          <a:latin typeface="Segoe UI"/>
                          <a:ea typeface="Meiryo UI"/>
                        </a:rPr>
                        <a:t>イノベーションのさらなる進化</a:t>
                      </a:r>
                      <a:endParaRPr b="0" lang="en-US" sz="2000" spc="-1" strike="noStrike">
                        <a:latin typeface="Arial"/>
                      </a:endParaRPr>
                    </a:p>
                  </a:txBody>
                  <a:tcPr marL="91440" marR="91440">
                    <a:lnL w="12240">
                      <a:noFill/>
                    </a:lnL>
                    <a:lnR w="12240">
                      <a:noFill/>
                    </a:lnR>
                    <a:lnT w="12240">
                      <a:noFill/>
                    </a:lnT>
                    <a:lnB w="12240">
                      <a:noFill/>
                    </a:lnB>
                    <a:solidFill>
                      <a:srgbClr val="0d79ca"/>
                    </a:solidFill>
                  </a:tcPr>
                </a:tc>
              </a:tr>
              <a:tr h="343440">
                <a:tc>
                  <a:tcPr marL="91440" marR="91440">
                    <a:lnL w="12240">
                      <a:noFill/>
                    </a:lnL>
                    <a:lnR w="12240">
                      <a:noFill/>
                    </a:lnR>
                    <a:lnT w="12240">
                      <a:noFill/>
                    </a:lnT>
                    <a:lnB w="12240">
                      <a:noFill/>
                    </a:lnB>
                    <a:noFill/>
                  </a:tcPr>
                </a:tc>
                <a:tc>
                  <a:tcPr marL="91440" marR="91440">
                    <a:lnL w="12240">
                      <a:noFill/>
                    </a:lnL>
                    <a:lnR w="12240">
                      <a:noFill/>
                    </a:lnR>
                    <a:lnT w="12240">
                      <a:noFill/>
                    </a:lnT>
                    <a:lnB w="12240">
                      <a:noFill/>
                    </a:lnB>
                    <a:noFill/>
                  </a:tcPr>
                </a:tc>
              </a:tr>
              <a:tr h="382320">
                <a:tc>
                  <a:tcPr marL="91440" marR="91440">
                    <a:lnL w="12240">
                      <a:noFill/>
                    </a:lnL>
                    <a:lnR w="12240">
                      <a:noFill/>
                    </a:lnR>
                    <a:lnT w="12240">
                      <a:noFill/>
                    </a:lnT>
                    <a:lnB w="12240">
                      <a:noFill/>
                    </a:lnB>
                    <a:solidFill>
                      <a:srgbClr val="4fadf3"/>
                    </a:solidFill>
                  </a:tcPr>
                </a:tc>
                <a:tc>
                  <a:txBody>
                    <a:bodyPr>
                      <a:noAutofit/>
                    </a:bodyPr>
                    <a:p>
                      <a:pPr>
                        <a:lnSpc>
                          <a:spcPct val="90000"/>
                        </a:lnSpc>
                        <a:tabLst>
                          <a:tab algn="l" pos="0"/>
                        </a:tabLst>
                      </a:pPr>
                      <a:r>
                        <a:rPr b="0" lang="ja-JP" sz="2000" spc="-1" strike="noStrike">
                          <a:solidFill>
                            <a:srgbClr val="ffffff"/>
                          </a:solidFill>
                          <a:latin typeface="Segoe UI"/>
                          <a:ea typeface="Meiryo UI"/>
                        </a:rPr>
                        <a:t>環境配慮経営の推進</a:t>
                      </a:r>
                      <a:endParaRPr b="0" lang="en-US" sz="2000" spc="-1" strike="noStrike">
                        <a:latin typeface="Arial"/>
                      </a:endParaRPr>
                    </a:p>
                  </a:txBody>
                  <a:tcPr marL="91440" marR="91440">
                    <a:lnL w="12240">
                      <a:noFill/>
                    </a:lnL>
                    <a:lnR w="12240">
                      <a:noFill/>
                    </a:lnR>
                    <a:lnT w="12240">
                      <a:noFill/>
                    </a:lnT>
                    <a:lnB w="12240">
                      <a:noFill/>
                    </a:lnB>
                    <a:solidFill>
                      <a:srgbClr val="4fadf3"/>
                    </a:solidFill>
                  </a:tcPr>
                </a:tc>
              </a:tr>
            </a:tbl>
          </a:graphicData>
        </a:graphic>
      </p:graphicFrame>
      <p:grpSp>
        <p:nvGrpSpPr>
          <p:cNvPr id="530" name="Group 5"/>
          <p:cNvGrpSpPr/>
          <p:nvPr/>
        </p:nvGrpSpPr>
        <p:grpSpPr>
          <a:xfrm>
            <a:off x="3744000" y="1008000"/>
            <a:ext cx="3280680" cy="1357200"/>
            <a:chOff x="3744000" y="1008000"/>
            <a:chExt cx="3280680" cy="1357200"/>
          </a:xfrm>
        </p:grpSpPr>
        <p:sp>
          <p:nvSpPr>
            <p:cNvPr id="531" name="CustomShape 6"/>
            <p:cNvSpPr/>
            <p:nvPr/>
          </p:nvSpPr>
          <p:spPr>
            <a:xfrm>
              <a:off x="3744000" y="1008000"/>
              <a:ext cx="3280680" cy="1357200"/>
            </a:xfrm>
            <a:custGeom>
              <a:avLst/>
              <a:gdLst/>
              <a:ahLst/>
              <a:rect l="l" t="t" r="r" b="b"/>
              <a:pathLst>
                <a:path w="2320" h="960">
                  <a:moveTo>
                    <a:pt x="480" y="960"/>
                  </a:moveTo>
                  <a:lnTo>
                    <a:pt x="480" y="960"/>
                  </a:lnTo>
                  <a:lnTo>
                    <a:pt x="456" y="960"/>
                  </a:lnTo>
                  <a:lnTo>
                    <a:pt x="432" y="958"/>
                  </a:lnTo>
                  <a:lnTo>
                    <a:pt x="408" y="954"/>
                  </a:lnTo>
                  <a:lnTo>
                    <a:pt x="386" y="950"/>
                  </a:lnTo>
                  <a:lnTo>
                    <a:pt x="340" y="938"/>
                  </a:lnTo>
                  <a:lnTo>
                    <a:pt x="296" y="922"/>
                  </a:lnTo>
                  <a:lnTo>
                    <a:pt x="254" y="902"/>
                  </a:lnTo>
                  <a:lnTo>
                    <a:pt x="214" y="878"/>
                  </a:lnTo>
                  <a:lnTo>
                    <a:pt x="178" y="850"/>
                  </a:lnTo>
                  <a:lnTo>
                    <a:pt x="144" y="820"/>
                  </a:lnTo>
                  <a:lnTo>
                    <a:pt x="112" y="786"/>
                  </a:lnTo>
                  <a:lnTo>
                    <a:pt x="84" y="748"/>
                  </a:lnTo>
                  <a:lnTo>
                    <a:pt x="60" y="710"/>
                  </a:lnTo>
                  <a:lnTo>
                    <a:pt x="38" y="668"/>
                  </a:lnTo>
                  <a:lnTo>
                    <a:pt x="22" y="624"/>
                  </a:lnTo>
                  <a:lnTo>
                    <a:pt x="16" y="600"/>
                  </a:lnTo>
                  <a:lnTo>
                    <a:pt x="10" y="578"/>
                  </a:lnTo>
                  <a:lnTo>
                    <a:pt x="6" y="554"/>
                  </a:lnTo>
                  <a:lnTo>
                    <a:pt x="2" y="530"/>
                  </a:lnTo>
                  <a:lnTo>
                    <a:pt x="0" y="506"/>
                  </a:lnTo>
                  <a:lnTo>
                    <a:pt x="0" y="480"/>
                  </a:lnTo>
                  <a:lnTo>
                    <a:pt x="0" y="480"/>
                  </a:lnTo>
                  <a:lnTo>
                    <a:pt x="0" y="456"/>
                  </a:lnTo>
                  <a:lnTo>
                    <a:pt x="2" y="432"/>
                  </a:lnTo>
                  <a:lnTo>
                    <a:pt x="6" y="408"/>
                  </a:lnTo>
                  <a:lnTo>
                    <a:pt x="10" y="384"/>
                  </a:lnTo>
                  <a:lnTo>
                    <a:pt x="22" y="338"/>
                  </a:lnTo>
                  <a:lnTo>
                    <a:pt x="38" y="294"/>
                  </a:lnTo>
                  <a:lnTo>
                    <a:pt x="58" y="252"/>
                  </a:lnTo>
                  <a:lnTo>
                    <a:pt x="82" y="212"/>
                  </a:lnTo>
                  <a:lnTo>
                    <a:pt x="110" y="176"/>
                  </a:lnTo>
                  <a:lnTo>
                    <a:pt x="140" y="142"/>
                  </a:lnTo>
                  <a:lnTo>
                    <a:pt x="174" y="110"/>
                  </a:lnTo>
                  <a:lnTo>
                    <a:pt x="212" y="82"/>
                  </a:lnTo>
                  <a:lnTo>
                    <a:pt x="252" y="58"/>
                  </a:lnTo>
                  <a:lnTo>
                    <a:pt x="294" y="38"/>
                  </a:lnTo>
                  <a:lnTo>
                    <a:pt x="338" y="22"/>
                  </a:lnTo>
                  <a:lnTo>
                    <a:pt x="384" y="10"/>
                  </a:lnTo>
                  <a:lnTo>
                    <a:pt x="406" y="6"/>
                  </a:lnTo>
                  <a:lnTo>
                    <a:pt x="430" y="4"/>
                  </a:lnTo>
                  <a:lnTo>
                    <a:pt x="456" y="2"/>
                  </a:lnTo>
                  <a:lnTo>
                    <a:pt x="480" y="0"/>
                  </a:lnTo>
                  <a:lnTo>
                    <a:pt x="480" y="0"/>
                  </a:lnTo>
                  <a:lnTo>
                    <a:pt x="504" y="2"/>
                  </a:lnTo>
                  <a:lnTo>
                    <a:pt x="530" y="4"/>
                  </a:lnTo>
                  <a:lnTo>
                    <a:pt x="554" y="6"/>
                  </a:lnTo>
                  <a:lnTo>
                    <a:pt x="576" y="10"/>
                  </a:lnTo>
                  <a:lnTo>
                    <a:pt x="600" y="16"/>
                  </a:lnTo>
                  <a:lnTo>
                    <a:pt x="622" y="22"/>
                  </a:lnTo>
                  <a:lnTo>
                    <a:pt x="666" y="38"/>
                  </a:lnTo>
                  <a:lnTo>
                    <a:pt x="708" y="60"/>
                  </a:lnTo>
                  <a:lnTo>
                    <a:pt x="748" y="84"/>
                  </a:lnTo>
                  <a:lnTo>
                    <a:pt x="788" y="112"/>
                  </a:lnTo>
                  <a:lnTo>
                    <a:pt x="828" y="142"/>
                  </a:lnTo>
                  <a:lnTo>
                    <a:pt x="868" y="176"/>
                  </a:lnTo>
                  <a:lnTo>
                    <a:pt x="908" y="212"/>
                  </a:lnTo>
                  <a:lnTo>
                    <a:pt x="948" y="252"/>
                  </a:lnTo>
                  <a:lnTo>
                    <a:pt x="988" y="292"/>
                  </a:lnTo>
                  <a:lnTo>
                    <a:pt x="1072" y="380"/>
                  </a:lnTo>
                  <a:lnTo>
                    <a:pt x="1160" y="472"/>
                  </a:lnTo>
                  <a:lnTo>
                    <a:pt x="1160" y="472"/>
                  </a:lnTo>
                  <a:lnTo>
                    <a:pt x="1200" y="512"/>
                  </a:lnTo>
                  <a:lnTo>
                    <a:pt x="1240" y="556"/>
                  </a:lnTo>
                  <a:lnTo>
                    <a:pt x="1316" y="640"/>
                  </a:lnTo>
                  <a:lnTo>
                    <a:pt x="1394" y="722"/>
                  </a:lnTo>
                  <a:lnTo>
                    <a:pt x="1432" y="762"/>
                  </a:lnTo>
                  <a:lnTo>
                    <a:pt x="1472" y="798"/>
                  </a:lnTo>
                  <a:lnTo>
                    <a:pt x="1512" y="832"/>
                  </a:lnTo>
                  <a:lnTo>
                    <a:pt x="1554" y="864"/>
                  </a:lnTo>
                  <a:lnTo>
                    <a:pt x="1596" y="892"/>
                  </a:lnTo>
                  <a:lnTo>
                    <a:pt x="1642" y="914"/>
                  </a:lnTo>
                  <a:lnTo>
                    <a:pt x="1664" y="926"/>
                  </a:lnTo>
                  <a:lnTo>
                    <a:pt x="1688" y="934"/>
                  </a:lnTo>
                  <a:lnTo>
                    <a:pt x="1712" y="942"/>
                  </a:lnTo>
                  <a:lnTo>
                    <a:pt x="1736" y="948"/>
                  </a:lnTo>
                  <a:lnTo>
                    <a:pt x="1762" y="954"/>
                  </a:lnTo>
                  <a:lnTo>
                    <a:pt x="1786" y="958"/>
                  </a:lnTo>
                  <a:lnTo>
                    <a:pt x="1814" y="960"/>
                  </a:lnTo>
                  <a:lnTo>
                    <a:pt x="1840" y="960"/>
                  </a:lnTo>
                  <a:lnTo>
                    <a:pt x="1840" y="960"/>
                  </a:lnTo>
                  <a:lnTo>
                    <a:pt x="1866" y="960"/>
                  </a:lnTo>
                  <a:lnTo>
                    <a:pt x="1890" y="958"/>
                  </a:lnTo>
                  <a:lnTo>
                    <a:pt x="1916" y="954"/>
                  </a:lnTo>
                  <a:lnTo>
                    <a:pt x="1940" y="950"/>
                  </a:lnTo>
                  <a:lnTo>
                    <a:pt x="1964" y="946"/>
                  </a:lnTo>
                  <a:lnTo>
                    <a:pt x="1986" y="938"/>
                  </a:lnTo>
                  <a:lnTo>
                    <a:pt x="2030" y="922"/>
                  </a:lnTo>
                  <a:lnTo>
                    <a:pt x="2074" y="902"/>
                  </a:lnTo>
                  <a:lnTo>
                    <a:pt x="2112" y="878"/>
                  </a:lnTo>
                  <a:lnTo>
                    <a:pt x="2150" y="850"/>
                  </a:lnTo>
                  <a:lnTo>
                    <a:pt x="2184" y="820"/>
                  </a:lnTo>
                  <a:lnTo>
                    <a:pt x="2214" y="786"/>
                  </a:lnTo>
                  <a:lnTo>
                    <a:pt x="2240" y="748"/>
                  </a:lnTo>
                  <a:lnTo>
                    <a:pt x="2264" y="710"/>
                  </a:lnTo>
                  <a:lnTo>
                    <a:pt x="2284" y="668"/>
                  </a:lnTo>
                  <a:lnTo>
                    <a:pt x="2300" y="624"/>
                  </a:lnTo>
                  <a:lnTo>
                    <a:pt x="2310" y="578"/>
                  </a:lnTo>
                  <a:lnTo>
                    <a:pt x="2318" y="530"/>
                  </a:lnTo>
                  <a:lnTo>
                    <a:pt x="2320" y="506"/>
                  </a:lnTo>
                  <a:lnTo>
                    <a:pt x="2320" y="480"/>
                  </a:lnTo>
                  <a:lnTo>
                    <a:pt x="2320" y="480"/>
                  </a:lnTo>
                  <a:lnTo>
                    <a:pt x="2320" y="456"/>
                  </a:lnTo>
                  <a:lnTo>
                    <a:pt x="2318" y="432"/>
                  </a:lnTo>
                  <a:lnTo>
                    <a:pt x="2314" y="408"/>
                  </a:lnTo>
                  <a:lnTo>
                    <a:pt x="2310" y="384"/>
                  </a:lnTo>
                  <a:lnTo>
                    <a:pt x="2298" y="338"/>
                  </a:lnTo>
                  <a:lnTo>
                    <a:pt x="2282" y="294"/>
                  </a:lnTo>
                  <a:lnTo>
                    <a:pt x="2262" y="252"/>
                  </a:lnTo>
                  <a:lnTo>
                    <a:pt x="2238" y="212"/>
                  </a:lnTo>
                  <a:lnTo>
                    <a:pt x="2210" y="176"/>
                  </a:lnTo>
                  <a:lnTo>
                    <a:pt x="2180" y="142"/>
                  </a:lnTo>
                  <a:lnTo>
                    <a:pt x="2146" y="110"/>
                  </a:lnTo>
                  <a:lnTo>
                    <a:pt x="2108" y="82"/>
                  </a:lnTo>
                  <a:lnTo>
                    <a:pt x="2068" y="58"/>
                  </a:lnTo>
                  <a:lnTo>
                    <a:pt x="2026" y="38"/>
                  </a:lnTo>
                  <a:lnTo>
                    <a:pt x="1982" y="22"/>
                  </a:lnTo>
                  <a:lnTo>
                    <a:pt x="1936" y="10"/>
                  </a:lnTo>
                  <a:lnTo>
                    <a:pt x="1914" y="6"/>
                  </a:lnTo>
                  <a:lnTo>
                    <a:pt x="1890" y="4"/>
                  </a:lnTo>
                  <a:lnTo>
                    <a:pt x="1864" y="2"/>
                  </a:lnTo>
                  <a:lnTo>
                    <a:pt x="1840" y="0"/>
                  </a:lnTo>
                  <a:lnTo>
                    <a:pt x="1840" y="0"/>
                  </a:lnTo>
                  <a:lnTo>
                    <a:pt x="1792" y="2"/>
                  </a:lnTo>
                  <a:lnTo>
                    <a:pt x="1746" y="10"/>
                  </a:lnTo>
                  <a:lnTo>
                    <a:pt x="1702" y="20"/>
                  </a:lnTo>
                  <a:lnTo>
                    <a:pt x="1662" y="36"/>
                  </a:lnTo>
                  <a:lnTo>
                    <a:pt x="1620" y="56"/>
                  </a:lnTo>
                  <a:lnTo>
                    <a:pt x="1582" y="78"/>
                  </a:lnTo>
                  <a:lnTo>
                    <a:pt x="1542" y="104"/>
                  </a:lnTo>
                  <a:lnTo>
                    <a:pt x="1504" y="134"/>
                  </a:lnTo>
                  <a:lnTo>
                    <a:pt x="1466" y="168"/>
                  </a:lnTo>
                  <a:lnTo>
                    <a:pt x="1426" y="204"/>
                  </a:lnTo>
                  <a:lnTo>
                    <a:pt x="1346" y="286"/>
                  </a:lnTo>
                  <a:lnTo>
                    <a:pt x="1260" y="376"/>
                  </a:lnTo>
                  <a:lnTo>
                    <a:pt x="1162" y="476"/>
                  </a:lnTo>
                  <a:lnTo>
                    <a:pt x="1162" y="476"/>
                  </a:lnTo>
                  <a:lnTo>
                    <a:pt x="1074" y="570"/>
                  </a:lnTo>
                  <a:lnTo>
                    <a:pt x="990" y="660"/>
                  </a:lnTo>
                  <a:lnTo>
                    <a:pt x="910" y="742"/>
                  </a:lnTo>
                  <a:lnTo>
                    <a:pt x="872" y="780"/>
                  </a:lnTo>
                  <a:lnTo>
                    <a:pt x="832" y="814"/>
                  </a:lnTo>
                  <a:lnTo>
                    <a:pt x="794" y="846"/>
                  </a:lnTo>
                  <a:lnTo>
                    <a:pt x="754" y="874"/>
                  </a:lnTo>
                  <a:lnTo>
                    <a:pt x="712" y="900"/>
                  </a:lnTo>
                  <a:lnTo>
                    <a:pt x="670" y="920"/>
                  </a:lnTo>
                  <a:lnTo>
                    <a:pt x="626" y="938"/>
                  </a:lnTo>
                  <a:lnTo>
                    <a:pt x="602" y="944"/>
                  </a:lnTo>
                  <a:lnTo>
                    <a:pt x="580" y="950"/>
                  </a:lnTo>
                  <a:lnTo>
                    <a:pt x="556" y="954"/>
                  </a:lnTo>
                  <a:lnTo>
                    <a:pt x="532" y="958"/>
                  </a:lnTo>
                  <a:lnTo>
                    <a:pt x="506" y="960"/>
                  </a:lnTo>
                  <a:lnTo>
                    <a:pt x="480" y="960"/>
                  </a:lnTo>
                  <a:lnTo>
                    <a:pt x="480" y="960"/>
                  </a:lnTo>
                  <a:close/>
                </a:path>
              </a:pathLst>
            </a:custGeom>
            <a:solidFill>
              <a:srgbClr val="ffffff"/>
            </a:solidFill>
            <a:ln w="25400">
              <a:solidFill>
                <a:srgbClr val="b2b2b2"/>
              </a:solidFill>
              <a:round/>
            </a:ln>
          </p:spPr>
          <p:style>
            <a:lnRef idx="0"/>
            <a:fillRef idx="0"/>
            <a:effectRef idx="0"/>
            <a:fontRef idx="minor"/>
          </p:style>
        </p:sp>
        <p:sp>
          <p:nvSpPr>
            <p:cNvPr id="532" name="CustomShape 7"/>
            <p:cNvSpPr/>
            <p:nvPr/>
          </p:nvSpPr>
          <p:spPr>
            <a:xfrm>
              <a:off x="3875760" y="1126080"/>
              <a:ext cx="1121040" cy="1121040"/>
            </a:xfrm>
            <a:prstGeom prst="ellipse">
              <a:avLst/>
            </a:prstGeom>
            <a:gradFill rotWithShape="0">
              <a:gsLst>
                <a:gs pos="0">
                  <a:srgbClr val="4fadf3"/>
                </a:gs>
                <a:gs pos="100000">
                  <a:srgbClr val="073c65"/>
                </a:gs>
              </a:gsLst>
              <a:lin ang="5400000"/>
            </a:gradFill>
            <a:ln w="9525">
              <a:noFill/>
            </a:ln>
          </p:spPr>
          <p:style>
            <a:lnRef idx="0"/>
            <a:fillRef idx="0"/>
            <a:effectRef idx="0"/>
            <a:fontRef idx="minor"/>
          </p:style>
          <p:txBody>
            <a:bodyPr wrap="none" lIns="0" rIns="0" tIns="0" bIns="0" anchor="ctr">
              <a:noAutofit/>
            </a:bodyPr>
            <a:p>
              <a:pPr algn="ctr">
                <a:lnSpc>
                  <a:spcPct val="90000"/>
                </a:lnSpc>
              </a:pPr>
              <a:r>
                <a:rPr b="0" lang="ja-JP" sz="1400" spc="-1" strike="noStrike">
                  <a:solidFill>
                    <a:srgbClr val="ffffff"/>
                  </a:solidFill>
                  <a:latin typeface="Segoe UI"/>
                  <a:ea typeface="Meiryo UI"/>
                </a:rPr>
                <a:t>業界を取り巻く</a:t>
              </a:r>
              <a:endParaRPr b="0" lang="en-US" sz="1400" spc="-1" strike="noStrike">
                <a:latin typeface="Arial"/>
              </a:endParaRPr>
            </a:p>
            <a:p>
              <a:pPr algn="ctr">
                <a:lnSpc>
                  <a:spcPct val="90000"/>
                </a:lnSpc>
              </a:pPr>
              <a:r>
                <a:rPr b="0" lang="ja-JP" sz="1400" spc="-1" strike="noStrike">
                  <a:solidFill>
                    <a:srgbClr val="ffffff"/>
                  </a:solidFill>
                  <a:latin typeface="Segoe UI"/>
                  <a:ea typeface="Meiryo UI"/>
                </a:rPr>
                <a:t>環境</a:t>
              </a:r>
              <a:endParaRPr b="0" lang="en-US" sz="1400" spc="-1" strike="noStrike">
                <a:latin typeface="Arial"/>
              </a:endParaRPr>
            </a:p>
          </p:txBody>
        </p:sp>
        <p:sp>
          <p:nvSpPr>
            <p:cNvPr id="533" name="CustomShape 8"/>
            <p:cNvSpPr/>
            <p:nvPr/>
          </p:nvSpPr>
          <p:spPr>
            <a:xfrm>
              <a:off x="5772960" y="1126080"/>
              <a:ext cx="1121040" cy="1121040"/>
            </a:xfrm>
            <a:prstGeom prst="ellipse">
              <a:avLst/>
            </a:prstGeom>
            <a:gradFill rotWithShape="0">
              <a:gsLst>
                <a:gs pos="0">
                  <a:srgbClr val="073c65"/>
                </a:gs>
                <a:gs pos="100000">
                  <a:srgbClr val="4fadf3"/>
                </a:gs>
              </a:gsLst>
              <a:lin ang="5400000"/>
            </a:gradFill>
            <a:ln w="9525">
              <a:noFill/>
            </a:ln>
          </p:spPr>
          <p:style>
            <a:lnRef idx="0"/>
            <a:fillRef idx="0"/>
            <a:effectRef idx="0"/>
            <a:fontRef idx="minor"/>
          </p:style>
          <p:txBody>
            <a:bodyPr wrap="none" lIns="0" rIns="0" tIns="0" bIns="0" anchor="ctr">
              <a:noAutofit/>
            </a:bodyPr>
            <a:p>
              <a:pPr algn="ctr">
                <a:lnSpc>
                  <a:spcPct val="90000"/>
                </a:lnSpc>
              </a:pPr>
              <a:r>
                <a:rPr b="0" lang="ja-JP" sz="1400" spc="-1" strike="noStrike">
                  <a:solidFill>
                    <a:srgbClr val="ffffff"/>
                  </a:solidFill>
                  <a:latin typeface="Segoe UI"/>
                  <a:ea typeface="Meiryo UI"/>
                </a:rPr>
                <a:t>弊社の状況</a:t>
              </a:r>
              <a:endParaRPr b="0" lang="en-US" sz="1400" spc="-1" strike="noStrike">
                <a:latin typeface="Arial"/>
              </a:endParaRPr>
            </a:p>
          </p:txBody>
        </p:sp>
      </p:grpSp>
      <p:sp>
        <p:nvSpPr>
          <p:cNvPr id="534" name="CustomShape 9"/>
          <p:cNvSpPr/>
          <p:nvPr/>
        </p:nvSpPr>
        <p:spPr>
          <a:xfrm>
            <a:off x="252000" y="1110960"/>
            <a:ext cx="3311280" cy="1123920"/>
          </a:xfrm>
          <a:prstGeom prst="rect">
            <a:avLst/>
          </a:prstGeom>
          <a:noFill/>
          <a:ln w="0">
            <a:noFill/>
          </a:ln>
        </p:spPr>
        <p:style>
          <a:lnRef idx="0"/>
          <a:fillRef idx="0"/>
          <a:effectRef idx="0"/>
          <a:fontRef idx="minor"/>
        </p:style>
        <p:txBody>
          <a:bodyPr lIns="0" rIns="0" tIns="45000" bIns="45000">
            <a:spAutoFit/>
          </a:bodyPr>
          <a:p>
            <a:pPr marL="142920" indent="-142200">
              <a:lnSpc>
                <a:spcPct val="90000"/>
              </a:lnSpc>
              <a:spcAft>
                <a:spcPts val="300"/>
              </a:spcAft>
              <a:buClr>
                <a:srgbClr val="ccecff"/>
              </a:buClr>
              <a:buFont typeface="Wingdings" charset="2"/>
              <a:buChar char=""/>
            </a:pPr>
            <a:r>
              <a:rPr b="0" lang="ja-JP" sz="1400" spc="-1" strike="noStrike">
                <a:solidFill>
                  <a:srgbClr val="000000"/>
                </a:solidFill>
                <a:latin typeface="Segoe UI"/>
                <a:ea typeface="Meiryo UI"/>
              </a:rPr>
              <a:t>市場変化→中国・インドの高成長継続、</a:t>
            </a:r>
            <a:br/>
            <a:r>
              <a:rPr b="0" lang="ja-JP" sz="1400" spc="-1" strike="noStrike">
                <a:solidFill>
                  <a:srgbClr val="000000"/>
                </a:solidFill>
                <a:latin typeface="Segoe UI"/>
                <a:ea typeface="Meiryo UI"/>
              </a:rPr>
              <a:t>米国の失業率の高まり、欧州の経済停滞</a:t>
            </a:r>
            <a:endParaRPr b="0" lang="en-US" sz="1400" spc="-1" strike="noStrike">
              <a:latin typeface="Arial"/>
            </a:endParaRPr>
          </a:p>
          <a:p>
            <a:pPr marL="142920" indent="-142200">
              <a:lnSpc>
                <a:spcPct val="90000"/>
              </a:lnSpc>
              <a:spcAft>
                <a:spcPts val="300"/>
              </a:spcAft>
              <a:buClr>
                <a:srgbClr val="ccecff"/>
              </a:buClr>
              <a:buFont typeface="Wingdings" charset="2"/>
              <a:buChar char=""/>
            </a:pPr>
            <a:r>
              <a:rPr b="0" lang="ja-JP" sz="1400" spc="-1" strike="noStrike">
                <a:solidFill>
                  <a:srgbClr val="000000"/>
                </a:solidFill>
                <a:latin typeface="Segoe UI"/>
                <a:ea typeface="Meiryo UI"/>
              </a:rPr>
              <a:t>お客様の変化→顧客ニーズの細分化</a:t>
            </a:r>
            <a:endParaRPr b="0" lang="en-US" sz="1400" spc="-1" strike="noStrike">
              <a:latin typeface="Arial"/>
            </a:endParaRPr>
          </a:p>
          <a:p>
            <a:pPr marL="142920" indent="-142200">
              <a:lnSpc>
                <a:spcPct val="90000"/>
              </a:lnSpc>
              <a:spcAft>
                <a:spcPts val="300"/>
              </a:spcAft>
              <a:buClr>
                <a:srgbClr val="ccecff"/>
              </a:buClr>
              <a:buFont typeface="Wingdings" charset="2"/>
              <a:buChar char=""/>
            </a:pPr>
            <a:r>
              <a:rPr b="0" lang="ja-JP" sz="1400" spc="-1" strike="noStrike">
                <a:solidFill>
                  <a:srgbClr val="000000"/>
                </a:solidFill>
                <a:latin typeface="Segoe UI"/>
                <a:ea typeface="Meiryo UI"/>
              </a:rPr>
              <a:t>経済→低価格競争、先進国から新興国へのマーケットシフト</a:t>
            </a:r>
            <a:endParaRPr b="0" lang="en-US" sz="1400" spc="-1" strike="noStrike">
              <a:latin typeface="Arial"/>
            </a:endParaRPr>
          </a:p>
        </p:txBody>
      </p:sp>
      <p:sp>
        <p:nvSpPr>
          <p:cNvPr id="535" name="CustomShape 10"/>
          <p:cNvSpPr/>
          <p:nvPr/>
        </p:nvSpPr>
        <p:spPr>
          <a:xfrm>
            <a:off x="7190640" y="1110960"/>
            <a:ext cx="3707280" cy="1315080"/>
          </a:xfrm>
          <a:prstGeom prst="rect">
            <a:avLst/>
          </a:prstGeom>
          <a:noFill/>
          <a:ln w="0">
            <a:noFill/>
          </a:ln>
        </p:spPr>
        <p:style>
          <a:lnRef idx="0"/>
          <a:fillRef idx="0"/>
          <a:effectRef idx="0"/>
          <a:fontRef idx="minor"/>
        </p:style>
        <p:txBody>
          <a:bodyPr lIns="0" rIns="0" tIns="45000" bIns="45000">
            <a:spAutoFit/>
          </a:bodyPr>
          <a:p>
            <a:pPr marL="142920" indent="-142200">
              <a:lnSpc>
                <a:spcPct val="90000"/>
              </a:lnSpc>
              <a:spcAft>
                <a:spcPts val="300"/>
              </a:spcAft>
              <a:buClr>
                <a:srgbClr val="ccecff"/>
              </a:buClr>
              <a:buFont typeface="Wingdings" charset="2"/>
              <a:buChar char=""/>
            </a:pPr>
            <a:r>
              <a:rPr b="0" lang="ja-JP" sz="1400" spc="-1" strike="noStrike">
                <a:solidFill>
                  <a:srgbClr val="000000"/>
                </a:solidFill>
                <a:latin typeface="Segoe UI"/>
                <a:ea typeface="Meiryo UI"/>
              </a:rPr>
              <a:t>急激に続く円高、長期経済低迷にによる減収傾向</a:t>
            </a:r>
            <a:endParaRPr b="0" lang="en-US" sz="1400" spc="-1" strike="noStrike">
              <a:latin typeface="Arial"/>
            </a:endParaRPr>
          </a:p>
          <a:p>
            <a:pPr marL="142920" indent="-142200">
              <a:lnSpc>
                <a:spcPct val="90000"/>
              </a:lnSpc>
              <a:spcAft>
                <a:spcPts val="300"/>
              </a:spcAft>
              <a:buClr>
                <a:srgbClr val="ccecff"/>
              </a:buClr>
              <a:buFont typeface="Wingdings" charset="2"/>
              <a:buChar char=""/>
            </a:pPr>
            <a:r>
              <a:rPr b="0" lang="ja-JP" sz="1400" spc="-1" strike="noStrike">
                <a:solidFill>
                  <a:srgbClr val="000000"/>
                </a:solidFill>
                <a:latin typeface="Segoe UI"/>
                <a:ea typeface="Meiryo UI"/>
              </a:rPr>
              <a:t>驚異的な技術革新の進歩と新しいテクノロジーへの乗り遅れで、ビジネスが立ち行かなくなるという危機感</a:t>
            </a:r>
            <a:endParaRPr b="0" lang="en-US" sz="1400" spc="-1" strike="noStrike">
              <a:latin typeface="Arial"/>
            </a:endParaRPr>
          </a:p>
          <a:p>
            <a:pPr marL="142920" indent="-142200">
              <a:lnSpc>
                <a:spcPct val="90000"/>
              </a:lnSpc>
              <a:spcAft>
                <a:spcPts val="300"/>
              </a:spcAft>
              <a:buClr>
                <a:srgbClr val="ccecff"/>
              </a:buClr>
              <a:buFont typeface="Wingdings" charset="2"/>
              <a:buChar char=""/>
            </a:pPr>
            <a:r>
              <a:rPr b="0" lang="ja-JP" sz="1400" spc="-1" strike="noStrike">
                <a:solidFill>
                  <a:srgbClr val="000000"/>
                </a:solidFill>
                <a:latin typeface="Segoe UI"/>
                <a:ea typeface="Meiryo UI"/>
              </a:rPr>
              <a:t>戦略的事業の展開はは黒字の堅調傾向</a:t>
            </a:r>
            <a:endParaRPr b="0" lang="en-US" sz="1400" spc="-1" strike="noStrike">
              <a:latin typeface="Arial"/>
            </a:endParaRPr>
          </a:p>
        </p:txBody>
      </p:sp>
      <p:graphicFrame>
        <p:nvGraphicFramePr>
          <p:cNvPr id="536" name="グラフ 18"/>
          <p:cNvGraphicFramePr/>
          <p:nvPr/>
        </p:nvGraphicFramePr>
        <p:xfrm>
          <a:off x="3852000" y="2395440"/>
          <a:ext cx="5831280" cy="388728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37" name="Table 11"/>
          <p:cNvGraphicFramePr/>
          <p:nvPr/>
        </p:nvGraphicFramePr>
        <p:xfrm>
          <a:off x="4541760" y="4112640"/>
          <a:ext cx="467640" cy="1373040"/>
        </p:xfrm>
        <a:graphic>
          <a:graphicData uri="http://schemas.openxmlformats.org/drawingml/2006/table">
            <a:tbl>
              <a:tblPr/>
              <a:tblGrid>
                <a:gridCol w="468000"/>
              </a:tblGrid>
              <a:tr h="366120">
                <a:tc>
                  <a:tcPr marL="91440" marR="91440">
                    <a:lnL w="76320">
                      <a:noFill/>
                    </a:lnL>
                    <a:lnR w="76320">
                      <a:noFill/>
                    </a:lnR>
                    <a:lnT w="76320">
                      <a:noFill/>
                    </a:lnT>
                    <a:lnB w="76320">
                      <a:noFill/>
                    </a:lnB>
                    <a:solidFill>
                      <a:srgbClr val="073c65"/>
                    </a:solidFill>
                  </a:tcPr>
                </a:tc>
              </a:tr>
              <a:tr h="366120">
                <a:tc>
                  <a:tcPr marL="91440" marR="91440">
                    <a:lnL w="76320">
                      <a:noFill/>
                    </a:lnL>
                    <a:lnR w="76320">
                      <a:noFill/>
                    </a:lnR>
                    <a:lnT w="76320">
                      <a:noFill/>
                    </a:lnT>
                    <a:lnB w="76320">
                      <a:noFill/>
                    </a:lnB>
                    <a:noFill/>
                  </a:tcPr>
                </a:tc>
              </a:tr>
              <a:tr h="366120">
                <a:tc>
                  <a:tcPr marL="91440" marR="91440">
                    <a:lnL w="76320">
                      <a:noFill/>
                    </a:lnL>
                    <a:lnR w="76320">
                      <a:noFill/>
                    </a:lnR>
                    <a:lnT w="76320">
                      <a:noFill/>
                    </a:lnT>
                    <a:lnB w="76320">
                      <a:noFill/>
                    </a:lnB>
                    <a:solidFill>
                      <a:srgbClr val="0d79ca"/>
                    </a:solidFill>
                  </a:tcPr>
                </a:tc>
              </a:tr>
              <a:tr h="366120">
                <a:tc>
                  <a:tcPr marL="91440" marR="91440">
                    <a:lnL w="76320">
                      <a:noFill/>
                    </a:lnL>
                    <a:lnR w="76320">
                      <a:noFill/>
                    </a:lnR>
                    <a:lnT w="76320">
                      <a:noFill/>
                    </a:lnT>
                    <a:lnB w="76320">
                      <a:noFill/>
                    </a:lnB>
                    <a:noFill/>
                  </a:tcPr>
                </a:tc>
              </a:tr>
              <a:tr h="366120">
                <a:tc>
                  <a:tcPr marL="91440" marR="91440">
                    <a:lnL w="76320">
                      <a:noFill/>
                    </a:lnL>
                    <a:lnR w="76320">
                      <a:noFill/>
                    </a:lnR>
                    <a:lnT w="76320">
                      <a:noFill/>
                    </a:lnT>
                    <a:lnB w="76320">
                      <a:noFill/>
                    </a:lnB>
                    <a:solidFill>
                      <a:srgbClr val="4fadf3"/>
                    </a:solidFill>
                  </a:tcPr>
                </a:tc>
              </a:tr>
            </a:tbl>
          </a:graphicData>
        </a:graphic>
      </p:graphicFrame>
      <p:sp>
        <p:nvSpPr>
          <p:cNvPr id="538" name="CustomShape 12"/>
          <p:cNvSpPr/>
          <p:nvPr/>
        </p:nvSpPr>
        <p:spPr>
          <a:xfrm>
            <a:off x="4856400" y="3907440"/>
            <a:ext cx="2339280" cy="863280"/>
          </a:xfrm>
          <a:prstGeom prst="roundRect">
            <a:avLst>
              <a:gd name="adj" fmla="val 50000"/>
            </a:avLst>
          </a:prstGeom>
          <a:solidFill>
            <a:schemeClr val="bg1"/>
          </a:solidFill>
          <a:ln w="28575">
            <a:solidFill>
              <a:srgbClr val="3399ff"/>
            </a:solidFill>
            <a:round/>
          </a:ln>
        </p:spPr>
        <p:style>
          <a:lnRef idx="0"/>
          <a:fillRef idx="0"/>
          <a:effectRef idx="0"/>
          <a:fontRef idx="minor"/>
        </p:style>
        <p:txBody>
          <a:bodyPr wrap="none" lIns="0" rIns="0" tIns="46800" bIns="46800" anchor="ctr">
            <a:noAutofit/>
          </a:bodyPr>
          <a:p>
            <a:pPr algn="ctr">
              <a:lnSpc>
                <a:spcPct val="90000"/>
              </a:lnSpc>
              <a:tabLst>
                <a:tab algn="l" pos="749160"/>
              </a:tabLst>
            </a:pPr>
            <a:r>
              <a:rPr b="1" lang="ja-JP" sz="1800" spc="-1" strike="noStrike">
                <a:solidFill>
                  <a:srgbClr val="808080"/>
                </a:solidFill>
                <a:latin typeface="Segoe UI"/>
                <a:ea typeface="Meiryo UI"/>
              </a:rPr>
              <a:t>中長期計画</a:t>
            </a:r>
            <a:endParaRPr b="0" lang="en-US" sz="1800" spc="-1" strike="noStrike">
              <a:latin typeface="Arial"/>
            </a:endParaRPr>
          </a:p>
        </p:txBody>
      </p:sp>
      <p:sp>
        <p:nvSpPr>
          <p:cNvPr id="539" name="CustomShape 13"/>
          <p:cNvSpPr/>
          <p:nvPr/>
        </p:nvSpPr>
        <p:spPr>
          <a:xfrm>
            <a:off x="8460000" y="2673720"/>
            <a:ext cx="3131280" cy="791280"/>
          </a:xfrm>
          <a:prstGeom prst="rect">
            <a:avLst/>
          </a:prstGeom>
          <a:noFill/>
          <a:ln w="28575">
            <a:noFill/>
          </a:ln>
        </p:spPr>
        <p:style>
          <a:lnRef idx="0"/>
          <a:fillRef idx="0"/>
          <a:effectRef idx="0"/>
          <a:fontRef idx="minor"/>
        </p:style>
        <p:txBody>
          <a:bodyPr lIns="72000" rIns="72000" tIns="46800" bIns="46800" anchor="ctr">
            <a:noAutofit/>
          </a:bodyPr>
          <a:p>
            <a:pPr>
              <a:lnSpc>
                <a:spcPct val="90000"/>
              </a:lnSpc>
              <a:spcAft>
                <a:spcPts val="601"/>
              </a:spcAft>
              <a:tabLst>
                <a:tab algn="l" pos="0"/>
              </a:tabLst>
            </a:pPr>
            <a:r>
              <a:rPr b="1" lang="ja-JP" sz="2000" spc="-1" strike="noStrike">
                <a:solidFill>
                  <a:srgbClr val="011893"/>
                </a:solidFill>
                <a:latin typeface="Segoe UI"/>
                <a:ea typeface="Meiryo UI"/>
              </a:rPr>
              <a:t>フォーカス事業の転換</a:t>
            </a:r>
            <a:endParaRPr b="0" lang="en-US" sz="2000" spc="-1" strike="noStrike">
              <a:latin typeface="Arial"/>
            </a:endParaRPr>
          </a:p>
          <a:p>
            <a:pPr>
              <a:lnSpc>
                <a:spcPct val="90000"/>
              </a:lnSpc>
              <a:spcAft>
                <a:spcPts val="601"/>
              </a:spcAft>
              <a:tabLst>
                <a:tab algn="l" pos="0"/>
              </a:tabLst>
            </a:pPr>
            <a:r>
              <a:rPr b="0" lang="ja-JP" sz="1400" spc="-1" strike="noStrike">
                <a:solidFill>
                  <a:srgbClr val="020102"/>
                </a:solidFill>
                <a:latin typeface="Segoe UI"/>
                <a:ea typeface="Meiryo UI"/>
              </a:rPr>
              <a:t>競争力を持つ戦略的フォーカス事業の</a:t>
            </a:r>
            <a:br/>
            <a:r>
              <a:rPr b="0" lang="ja-JP" sz="1400" spc="-1" strike="noStrike">
                <a:solidFill>
                  <a:srgbClr val="020102"/>
                </a:solidFill>
                <a:latin typeface="Segoe UI"/>
                <a:ea typeface="Meiryo UI"/>
              </a:rPr>
              <a:t>構造転換</a:t>
            </a:r>
            <a:endParaRPr b="0" lang="en-US" sz="1400" spc="-1" strike="noStrike">
              <a:latin typeface="Arial"/>
            </a:endParaRPr>
          </a:p>
        </p:txBody>
      </p:sp>
      <p:sp>
        <p:nvSpPr>
          <p:cNvPr id="540" name="CustomShape 14"/>
          <p:cNvSpPr/>
          <p:nvPr/>
        </p:nvSpPr>
        <p:spPr>
          <a:xfrm>
            <a:off x="9000000" y="3871440"/>
            <a:ext cx="2447280" cy="791280"/>
          </a:xfrm>
          <a:prstGeom prst="rect">
            <a:avLst/>
          </a:prstGeom>
          <a:noFill/>
          <a:ln w="28575">
            <a:noFill/>
          </a:ln>
        </p:spPr>
        <p:style>
          <a:lnRef idx="0"/>
          <a:fillRef idx="0"/>
          <a:effectRef idx="0"/>
          <a:fontRef idx="minor"/>
        </p:style>
        <p:txBody>
          <a:bodyPr lIns="72000" rIns="72000" tIns="46800" bIns="46800" anchor="ctr">
            <a:noAutofit/>
          </a:bodyPr>
          <a:p>
            <a:pPr>
              <a:lnSpc>
                <a:spcPct val="90000"/>
              </a:lnSpc>
              <a:spcAft>
                <a:spcPts val="601"/>
              </a:spcAft>
              <a:tabLst>
                <a:tab algn="l" pos="0"/>
              </a:tabLst>
            </a:pPr>
            <a:r>
              <a:rPr b="1" lang="zh-TW" sz="2000" spc="-1" strike="noStrike">
                <a:solidFill>
                  <a:srgbClr val="0d79ca"/>
                </a:solidFill>
                <a:latin typeface="Segoe UI"/>
                <a:ea typeface="Meiryo UI"/>
              </a:rPr>
              <a:t>事業構造改革</a:t>
            </a:r>
            <a:endParaRPr b="0" lang="en-US" sz="2000" spc="-1" strike="noStrike">
              <a:latin typeface="Arial"/>
            </a:endParaRPr>
          </a:p>
          <a:p>
            <a:pPr>
              <a:lnSpc>
                <a:spcPct val="90000"/>
              </a:lnSpc>
              <a:spcAft>
                <a:spcPts val="601"/>
              </a:spcAft>
              <a:tabLst>
                <a:tab algn="l" pos="0"/>
              </a:tabLst>
            </a:pPr>
            <a:r>
              <a:rPr b="0" lang="ja-JP" sz="1400" spc="-1" strike="noStrike">
                <a:solidFill>
                  <a:srgbClr val="020102"/>
                </a:solidFill>
                <a:latin typeface="Segoe UI"/>
                <a:ea typeface="Meiryo UI"/>
              </a:rPr>
              <a:t>景気変動の影響を受けにくい</a:t>
            </a:r>
            <a:br/>
            <a:r>
              <a:rPr b="0" lang="ja-JP" sz="1400" spc="-1" strike="noStrike">
                <a:solidFill>
                  <a:srgbClr val="020102"/>
                </a:solidFill>
                <a:latin typeface="Segoe UI"/>
                <a:ea typeface="Meiryo UI"/>
              </a:rPr>
              <a:t>安定した収益健全性の確立</a:t>
            </a:r>
            <a:endParaRPr b="0" lang="en-US" sz="1400" spc="-1" strike="noStrike">
              <a:latin typeface="Arial"/>
            </a:endParaRPr>
          </a:p>
        </p:txBody>
      </p:sp>
      <p:sp>
        <p:nvSpPr>
          <p:cNvPr id="541" name="CustomShape 15"/>
          <p:cNvSpPr/>
          <p:nvPr/>
        </p:nvSpPr>
        <p:spPr>
          <a:xfrm>
            <a:off x="8460000" y="5209920"/>
            <a:ext cx="3131280" cy="791280"/>
          </a:xfrm>
          <a:prstGeom prst="rect">
            <a:avLst/>
          </a:prstGeom>
          <a:noFill/>
          <a:ln w="28575">
            <a:noFill/>
          </a:ln>
        </p:spPr>
        <p:style>
          <a:lnRef idx="0"/>
          <a:fillRef idx="0"/>
          <a:effectRef idx="0"/>
          <a:fontRef idx="minor"/>
        </p:style>
        <p:txBody>
          <a:bodyPr lIns="72000" rIns="72000" tIns="46800" bIns="46800" anchor="ctr">
            <a:noAutofit/>
          </a:bodyPr>
          <a:p>
            <a:pPr>
              <a:lnSpc>
                <a:spcPct val="90000"/>
              </a:lnSpc>
              <a:spcAft>
                <a:spcPts val="601"/>
              </a:spcAft>
              <a:tabLst>
                <a:tab algn="l" pos="0"/>
              </a:tabLst>
            </a:pPr>
            <a:r>
              <a:rPr b="1" lang="zh-TW" sz="2000" spc="-1" strike="noStrike">
                <a:solidFill>
                  <a:srgbClr val="4fadf3"/>
                </a:solidFill>
                <a:latin typeface="Segoe UI"/>
                <a:ea typeface="Meiryo UI"/>
              </a:rPr>
              <a:t>環境配慮型経営</a:t>
            </a:r>
            <a:endParaRPr b="0" lang="en-US" sz="2000" spc="-1" strike="noStrike">
              <a:latin typeface="Arial"/>
            </a:endParaRPr>
          </a:p>
          <a:p>
            <a:pPr>
              <a:lnSpc>
                <a:spcPct val="90000"/>
              </a:lnSpc>
              <a:spcAft>
                <a:spcPts val="601"/>
              </a:spcAft>
              <a:tabLst>
                <a:tab algn="l" pos="0"/>
              </a:tabLst>
            </a:pPr>
            <a:r>
              <a:rPr b="0" lang="ja-JP" sz="1400" spc="-1" strike="noStrike">
                <a:solidFill>
                  <a:srgbClr val="020102"/>
                </a:solidFill>
                <a:latin typeface="Segoe UI"/>
                <a:ea typeface="Meiryo UI"/>
              </a:rPr>
              <a:t>環境配慮に貢献するエコカンパニーとしての</a:t>
            </a:r>
            <a:br/>
            <a:r>
              <a:rPr b="0" lang="ja-JP" sz="1400" spc="-1" strike="noStrike">
                <a:solidFill>
                  <a:srgbClr val="020102"/>
                </a:solidFill>
                <a:latin typeface="Segoe UI"/>
                <a:ea typeface="Meiryo UI"/>
              </a:rPr>
              <a:t>経営体質への移行</a:t>
            </a:r>
            <a:endParaRPr b="0" lang="en-US" sz="1400" spc="-1" strike="noStrike">
              <a:latin typeface="Arial"/>
            </a:endParaRPr>
          </a:p>
        </p:txBody>
      </p:sp>
      <p:sp>
        <p:nvSpPr>
          <p:cNvPr id="542" name="CustomShape 16"/>
          <p:cNvSpPr/>
          <p:nvPr/>
        </p:nvSpPr>
        <p:spPr>
          <a:xfrm>
            <a:off x="7076520" y="2876400"/>
            <a:ext cx="423360" cy="821160"/>
          </a:xfrm>
          <a:prstGeom prst="rect">
            <a:avLst/>
          </a:prstGeom>
          <a:noFill/>
          <a:ln w="0">
            <a:noFill/>
          </a:ln>
        </p:spPr>
        <p:style>
          <a:lnRef idx="0"/>
          <a:fillRef idx="0"/>
          <a:effectRef idx="0"/>
          <a:fontRef idx="minor"/>
        </p:style>
        <p:txBody>
          <a:bodyPr wrap="none" lIns="36000" rIns="36000" tIns="45000" bIns="45000">
            <a:spAutoFit/>
          </a:bodyPr>
          <a:p>
            <a:pPr>
              <a:lnSpc>
                <a:spcPct val="100000"/>
              </a:lnSpc>
            </a:pPr>
            <a:r>
              <a:rPr b="1" lang="en-US" sz="4800" spc="-1" strike="noStrike">
                <a:solidFill>
                  <a:srgbClr val="ffffff"/>
                </a:solidFill>
                <a:latin typeface="Segoe UI"/>
                <a:ea typeface="Meiryo UI"/>
              </a:rPr>
              <a:t>1</a:t>
            </a:r>
            <a:endParaRPr b="0" lang="en-US" sz="4800" spc="-1" strike="noStrike">
              <a:latin typeface="Arial"/>
            </a:endParaRPr>
          </a:p>
        </p:txBody>
      </p:sp>
      <p:sp>
        <p:nvSpPr>
          <p:cNvPr id="543" name="CustomShape 17"/>
          <p:cNvSpPr/>
          <p:nvPr/>
        </p:nvSpPr>
        <p:spPr>
          <a:xfrm>
            <a:off x="7671240" y="3913920"/>
            <a:ext cx="423360" cy="821160"/>
          </a:xfrm>
          <a:prstGeom prst="rect">
            <a:avLst/>
          </a:prstGeom>
          <a:noFill/>
          <a:ln w="0">
            <a:noFill/>
          </a:ln>
        </p:spPr>
        <p:style>
          <a:lnRef idx="0"/>
          <a:fillRef idx="0"/>
          <a:effectRef idx="0"/>
          <a:fontRef idx="minor"/>
        </p:style>
        <p:txBody>
          <a:bodyPr wrap="none" lIns="36000" rIns="36000" tIns="45000" bIns="45000">
            <a:spAutoFit/>
          </a:bodyPr>
          <a:p>
            <a:pPr>
              <a:lnSpc>
                <a:spcPct val="100000"/>
              </a:lnSpc>
            </a:pPr>
            <a:r>
              <a:rPr b="1" lang="en-US" sz="4800" spc="-1" strike="noStrike">
                <a:solidFill>
                  <a:srgbClr val="ffffff"/>
                </a:solidFill>
                <a:latin typeface="Segoe UI"/>
                <a:ea typeface="Meiryo UI"/>
              </a:rPr>
              <a:t>2</a:t>
            </a:r>
            <a:endParaRPr b="0" lang="en-US" sz="4800" spc="-1" strike="noStrike">
              <a:latin typeface="Arial"/>
            </a:endParaRPr>
          </a:p>
        </p:txBody>
      </p:sp>
      <p:sp>
        <p:nvSpPr>
          <p:cNvPr id="544" name="CustomShape 18"/>
          <p:cNvSpPr/>
          <p:nvPr/>
        </p:nvSpPr>
        <p:spPr>
          <a:xfrm>
            <a:off x="7076520" y="4951440"/>
            <a:ext cx="423360" cy="821160"/>
          </a:xfrm>
          <a:prstGeom prst="rect">
            <a:avLst/>
          </a:prstGeom>
          <a:noFill/>
          <a:ln w="0">
            <a:noFill/>
          </a:ln>
        </p:spPr>
        <p:style>
          <a:lnRef idx="0"/>
          <a:fillRef idx="0"/>
          <a:effectRef idx="0"/>
          <a:fontRef idx="minor"/>
        </p:style>
        <p:txBody>
          <a:bodyPr wrap="none" lIns="36000" rIns="36000" tIns="45000" bIns="45000">
            <a:spAutoFit/>
          </a:bodyPr>
          <a:p>
            <a:pPr>
              <a:lnSpc>
                <a:spcPct val="100000"/>
              </a:lnSpc>
            </a:pPr>
            <a:r>
              <a:rPr b="1" lang="en-US" sz="4800" spc="-1" strike="noStrike">
                <a:solidFill>
                  <a:srgbClr val="ffffff"/>
                </a:solidFill>
                <a:latin typeface="Segoe UI"/>
                <a:ea typeface="Meiryo UI"/>
              </a:rPr>
              <a:t>3</a:t>
            </a:r>
            <a:endParaRPr b="0" lang="en-US" sz="4800" spc="-1" strike="noStrike">
              <a:latin typeface="Arial"/>
            </a:endParaRPr>
          </a:p>
        </p:txBody>
      </p:sp>
      <p:sp>
        <p:nvSpPr>
          <p:cNvPr id="545" name="CustomShape 19"/>
          <p:cNvSpPr/>
          <p:nvPr/>
        </p:nvSpPr>
        <p:spPr>
          <a:xfrm>
            <a:off x="3588840" y="3287160"/>
            <a:ext cx="961200" cy="932760"/>
          </a:xfrm>
          <a:custGeom>
            <a:avLst/>
            <a:gdLst/>
            <a:ahLst/>
            <a:rect l="l" t="t" r="r" b="b"/>
            <a:pathLst>
              <a:path w="961901" h="933401">
                <a:moveTo>
                  <a:pt x="2375" y="0"/>
                </a:moveTo>
                <a:lnTo>
                  <a:pt x="961901" y="824148"/>
                </a:lnTo>
                <a:lnTo>
                  <a:pt x="961901" y="933401"/>
                </a:lnTo>
                <a:lnTo>
                  <a:pt x="0" y="619892"/>
                </a:lnTo>
                <a:cubicBezTo>
                  <a:pt x="792" y="413261"/>
                  <a:pt x="1583" y="206631"/>
                  <a:pt x="2375" y="0"/>
                </a:cubicBezTo>
                <a:close/>
              </a:path>
            </a:pathLst>
          </a:custGeom>
          <a:solidFill>
            <a:schemeClr val="bg2">
              <a:lumMod val="25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46" name="CustomShape 20"/>
          <p:cNvSpPr/>
          <p:nvPr/>
        </p:nvSpPr>
        <p:spPr>
          <a:xfrm>
            <a:off x="3588840" y="4023360"/>
            <a:ext cx="961200" cy="614520"/>
          </a:xfrm>
          <a:custGeom>
            <a:avLst/>
            <a:gdLst/>
            <a:ahLst/>
            <a:rect l="l" t="t" r="r" b="b"/>
            <a:pathLst>
              <a:path w="961901" h="615142">
                <a:moveTo>
                  <a:pt x="0" y="0"/>
                </a:moveTo>
                <a:lnTo>
                  <a:pt x="961901" y="230382"/>
                </a:lnTo>
                <a:lnTo>
                  <a:pt x="961901" y="337260"/>
                </a:lnTo>
                <a:lnTo>
                  <a:pt x="0" y="615142"/>
                </a:lnTo>
                <a:lnTo>
                  <a:pt x="0" y="0"/>
                </a:lnTo>
                <a:close/>
              </a:path>
            </a:pathLst>
          </a:custGeom>
          <a:solidFill>
            <a:schemeClr val="bg2">
              <a:lumMod val="50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47" name="CustomShape 21"/>
          <p:cNvSpPr/>
          <p:nvPr/>
        </p:nvSpPr>
        <p:spPr>
          <a:xfrm>
            <a:off x="3586320" y="4398480"/>
            <a:ext cx="963720" cy="963720"/>
          </a:xfrm>
          <a:custGeom>
            <a:avLst/>
            <a:gdLst/>
            <a:ahLst/>
            <a:rect l="l" t="t" r="r" b="b"/>
            <a:pathLst>
              <a:path w="964277" h="964276">
                <a:moveTo>
                  <a:pt x="2376" y="349134"/>
                </a:moveTo>
                <a:lnTo>
                  <a:pt x="964277" y="0"/>
                </a:lnTo>
                <a:lnTo>
                  <a:pt x="964277" y="106878"/>
                </a:lnTo>
                <a:lnTo>
                  <a:pt x="0" y="964276"/>
                </a:lnTo>
                <a:lnTo>
                  <a:pt x="2376" y="349134"/>
                </a:lnTo>
                <a:close/>
              </a:path>
            </a:pathLst>
          </a:custGeom>
          <a:solidFill>
            <a:schemeClr val="bg2">
              <a:lumMod val="75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48" name="CustomShape 22"/>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P332</a:t>
            </a:r>
            <a:endParaRPr b="0" lang="en-US" sz="1800" spc="-1" strike="noStrike">
              <a:latin typeface="Arial"/>
            </a:endParaRPr>
          </a:p>
          <a:p>
            <a:pPr algn="ctr">
              <a:lnSpc>
                <a:spcPct val="100000"/>
              </a:lnSpc>
            </a:pPr>
            <a:r>
              <a:rPr b="0" lang="en-US" sz="1800" spc="-1" strike="noStrike">
                <a:solidFill>
                  <a:srgbClr val="ffffff"/>
                </a:solidFill>
                <a:latin typeface="Segoe UI"/>
                <a:ea typeface="Meiryo UI"/>
              </a:rPr>
              <a:t>P351</a:t>
            </a:r>
            <a:endParaRPr b="0" lang="en-US" sz="1800" spc="-1" strike="noStrike">
              <a:latin typeface="Arial"/>
            </a:endParaRPr>
          </a:p>
          <a:p>
            <a:pPr algn="ctr">
              <a:lnSpc>
                <a:spcPct val="100000"/>
              </a:lnSpc>
            </a:pPr>
            <a:r>
              <a:rPr b="0" lang="en-US" sz="1800" spc="-1" strike="noStrike">
                <a:solidFill>
                  <a:srgbClr val="ffffff"/>
                </a:solidFill>
                <a:latin typeface="Segoe UI"/>
                <a:ea typeface="Meiryo UI"/>
              </a:rPr>
              <a:t>P366</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CustomShape 1"/>
          <p:cNvSpPr/>
          <p:nvPr/>
        </p:nvSpPr>
        <p:spPr>
          <a:xfrm>
            <a:off x="252000" y="324000"/>
            <a:ext cx="11591280" cy="539280"/>
          </a:xfrm>
          <a:prstGeom prst="rect">
            <a:avLst/>
          </a:prstGeom>
          <a:noFill/>
          <a:ln w="0">
            <a:noFill/>
          </a:ln>
        </p:spPr>
        <p:style>
          <a:lnRef idx="0"/>
          <a:fillRef idx="0"/>
          <a:effectRef idx="0"/>
          <a:fontRef idx="minor"/>
        </p:style>
        <p:txBody>
          <a:bodyPr lIns="0" rIns="0" tIns="45000" bIns="45000" anchor="ctr">
            <a:noAutofit/>
          </a:bodyPr>
          <a:p>
            <a:pPr>
              <a:lnSpc>
                <a:spcPct val="90000"/>
              </a:lnSpc>
            </a:pPr>
            <a:r>
              <a:rPr b="1" lang="en-US" sz="2400" spc="-1" strike="noStrike">
                <a:solidFill>
                  <a:srgbClr val="0d79ca"/>
                </a:solidFill>
                <a:latin typeface="Segoe UI Semibold"/>
                <a:ea typeface="Meiryo UI"/>
              </a:rPr>
              <a:t>5. </a:t>
            </a:r>
            <a:r>
              <a:rPr b="1" lang="ja-JP" sz="2400" spc="-1" strike="noStrike">
                <a:solidFill>
                  <a:srgbClr val="0d79ca"/>
                </a:solidFill>
                <a:latin typeface="Segoe UI Semibold"/>
                <a:ea typeface="Meiryo UI"/>
              </a:rPr>
              <a:t>プロジェクト実施の</a:t>
            </a:r>
            <a:r>
              <a:rPr b="1" lang="en-US" sz="2400" spc="-1" strike="noStrike">
                <a:solidFill>
                  <a:srgbClr val="0d79ca"/>
                </a:solidFill>
                <a:latin typeface="Segoe UI Semibold"/>
                <a:ea typeface="Meiryo UI"/>
              </a:rPr>
              <a:t>5</a:t>
            </a:r>
            <a:r>
              <a:rPr b="1" lang="ja-JP" sz="2400" spc="-1" strike="noStrike">
                <a:solidFill>
                  <a:srgbClr val="0d79ca"/>
                </a:solidFill>
                <a:latin typeface="Segoe UI Semibold"/>
                <a:ea typeface="Meiryo UI"/>
              </a:rPr>
              <a:t>つのポイント</a:t>
            </a:r>
            <a:endParaRPr b="0" lang="en-US" sz="2400" spc="-1" strike="noStrike">
              <a:latin typeface="Arial"/>
            </a:endParaRPr>
          </a:p>
        </p:txBody>
      </p:sp>
      <p:sp>
        <p:nvSpPr>
          <p:cNvPr id="550" name="CustomShape 2"/>
          <p:cNvSpPr/>
          <p:nvPr/>
        </p:nvSpPr>
        <p:spPr>
          <a:xfrm>
            <a:off x="252000" y="36000"/>
            <a:ext cx="5831280" cy="251280"/>
          </a:xfrm>
          <a:prstGeom prst="rect">
            <a:avLst/>
          </a:prstGeom>
          <a:noFill/>
          <a:ln w="0">
            <a:noFill/>
          </a:ln>
        </p:spPr>
        <p:style>
          <a:lnRef idx="0"/>
          <a:fillRef idx="0"/>
          <a:effectRef idx="0"/>
          <a:fontRef idx="minor"/>
        </p:style>
        <p:txBody>
          <a:bodyPr lIns="0" rIns="0" tIns="45000" bIns="45000" anchor="ctr">
            <a:noAutofit/>
          </a:bodyPr>
          <a:p>
            <a:pPr>
              <a:lnSpc>
                <a:spcPct val="90000"/>
              </a:lnSpc>
              <a:tabLst>
                <a:tab algn="l" pos="0"/>
              </a:tabLst>
            </a:pPr>
            <a:r>
              <a:rPr b="0" lang="en-US" sz="1200" spc="-1" strike="noStrike">
                <a:solidFill>
                  <a:srgbClr val="000000"/>
                </a:solidFill>
                <a:latin typeface="Segoe UI"/>
                <a:ea typeface="Meiryo UI"/>
              </a:rPr>
              <a:t>2. 3</a:t>
            </a:r>
            <a:r>
              <a:rPr b="0" lang="ja-JP" sz="1200" spc="-1" strike="noStrike">
                <a:solidFill>
                  <a:srgbClr val="000000"/>
                </a:solidFill>
                <a:latin typeface="Segoe UI"/>
                <a:ea typeface="Meiryo UI"/>
              </a:rPr>
              <a:t>つのフォーカスエリアと</a:t>
            </a:r>
            <a:r>
              <a:rPr b="0" lang="en-US" sz="1200" spc="-1" strike="noStrike">
                <a:solidFill>
                  <a:srgbClr val="000000"/>
                </a:solidFill>
                <a:latin typeface="Segoe UI"/>
                <a:ea typeface="Meiryo UI"/>
              </a:rPr>
              <a:t>4</a:t>
            </a:r>
            <a:r>
              <a:rPr b="0" lang="ja-JP" sz="1200" spc="-1" strike="noStrike">
                <a:solidFill>
                  <a:srgbClr val="000000"/>
                </a:solidFill>
                <a:latin typeface="Segoe UI"/>
                <a:ea typeface="Meiryo UI"/>
              </a:rPr>
              <a:t>つのタスク</a:t>
            </a:r>
            <a:endParaRPr b="0" lang="en-US" sz="1200" spc="-1" strike="noStrike">
              <a:latin typeface="Arial"/>
            </a:endParaRPr>
          </a:p>
        </p:txBody>
      </p:sp>
      <p:graphicFrame>
        <p:nvGraphicFramePr>
          <p:cNvPr id="551" name="Table 3"/>
          <p:cNvGraphicFramePr/>
          <p:nvPr/>
        </p:nvGraphicFramePr>
        <p:xfrm>
          <a:off x="2527200" y="3228840"/>
          <a:ext cx="899640" cy="2267640"/>
        </p:xfrm>
        <a:graphic>
          <a:graphicData uri="http://schemas.openxmlformats.org/drawingml/2006/table">
            <a:tbl>
              <a:tblPr/>
              <a:tblGrid>
                <a:gridCol w="900000"/>
              </a:tblGrid>
              <a:tr h="343440">
                <a:tc>
                  <a:tcPr marL="91440" marR="91440">
                    <a:lnL w="76320">
                      <a:noFill/>
                    </a:lnL>
                    <a:lnR w="76320">
                      <a:noFill/>
                    </a:lnR>
                    <a:lnT w="76320">
                      <a:noFill/>
                    </a:lnT>
                    <a:lnB w="76320">
                      <a:noFill/>
                    </a:lnB>
                    <a:solidFill>
                      <a:srgbClr val="031828"/>
                    </a:solidFill>
                  </a:tcPr>
                </a:tc>
              </a:tr>
              <a:tr h="343440">
                <a:tc>
                  <a:tcPr marL="91440" marR="91440">
                    <a:lnL w="76320">
                      <a:noFill/>
                    </a:lnL>
                    <a:lnR w="76320">
                      <a:noFill/>
                    </a:lnR>
                    <a:lnT w="76320">
                      <a:noFill/>
                    </a:lnT>
                    <a:lnB w="76320">
                      <a:noFill/>
                    </a:lnB>
                    <a:noFill/>
                  </a:tcPr>
                </a:tc>
              </a:tr>
              <a:tr h="343440">
                <a:tc>
                  <a:tcPr marL="91440" marR="91440">
                    <a:lnL w="76320">
                      <a:noFill/>
                    </a:lnL>
                    <a:lnR w="76320">
                      <a:noFill/>
                    </a:lnR>
                    <a:lnT w="76320">
                      <a:noFill/>
                    </a:lnT>
                    <a:lnB w="76320">
                      <a:noFill/>
                    </a:lnB>
                    <a:solidFill>
                      <a:srgbClr val="073c65"/>
                    </a:solidFill>
                  </a:tcPr>
                </a:tc>
              </a:tr>
              <a:tr h="343440">
                <a:tc>
                  <a:tcPr marL="91440" marR="91440">
                    <a:lnL w="76320">
                      <a:noFill/>
                    </a:lnL>
                    <a:lnR w="76320">
                      <a:noFill/>
                    </a:lnR>
                    <a:lnT w="76320">
                      <a:noFill/>
                    </a:lnT>
                    <a:lnB w="76320">
                      <a:noFill/>
                    </a:lnB>
                    <a:noFill/>
                  </a:tcPr>
                </a:tc>
              </a:tr>
              <a:tr h="343440">
                <a:tc>
                  <a:tcPr marL="91440" marR="91440">
                    <a:lnL w="76320">
                      <a:noFill/>
                    </a:lnL>
                    <a:lnR w="76320">
                      <a:noFill/>
                    </a:lnR>
                    <a:lnT w="76320">
                      <a:noFill/>
                    </a:lnT>
                    <a:lnB w="76320">
                      <a:noFill/>
                    </a:lnB>
                    <a:solidFill>
                      <a:srgbClr val="0d79ca"/>
                    </a:solidFill>
                  </a:tcPr>
                </a:tc>
              </a:tr>
              <a:tr h="343440">
                <a:tc>
                  <a:tcPr marL="91440" marR="91440">
                    <a:lnL w="76320">
                      <a:noFill/>
                    </a:lnL>
                    <a:lnR w="76320">
                      <a:noFill/>
                    </a:lnR>
                    <a:lnT w="76320">
                      <a:noFill/>
                    </a:lnT>
                    <a:lnB w="76320">
                      <a:noFill/>
                    </a:lnB>
                    <a:noFill/>
                  </a:tcPr>
                </a:tc>
              </a:tr>
              <a:tr h="343440">
                <a:tc>
                  <a:tcPr marL="91440" marR="91440">
                    <a:lnL w="76320">
                      <a:noFill/>
                    </a:lnL>
                    <a:lnR w="76320">
                      <a:noFill/>
                    </a:lnR>
                    <a:lnT w="76320">
                      <a:noFill/>
                    </a:lnT>
                    <a:lnB w="76320">
                      <a:noFill/>
                    </a:lnB>
                    <a:solidFill>
                      <a:srgbClr val="4fadf3"/>
                    </a:solidFill>
                  </a:tcPr>
                </a:tc>
              </a:tr>
              <a:tr h="343440">
                <a:tc>
                  <a:tcPr marL="91440" marR="91440">
                    <a:lnL w="76320">
                      <a:noFill/>
                    </a:lnL>
                    <a:lnR w="76320">
                      <a:noFill/>
                    </a:lnR>
                    <a:lnT w="76320">
                      <a:noFill/>
                    </a:lnT>
                    <a:lnB w="76320">
                      <a:noFill/>
                    </a:lnB>
                    <a:noFill/>
                  </a:tcPr>
                </a:tc>
              </a:tr>
              <a:tr h="343440">
                <a:tc>
                  <a:tcPr marL="91440" marR="91440">
                    <a:lnL w="76320">
                      <a:noFill/>
                    </a:lnL>
                    <a:lnR w="76320">
                      <a:noFill/>
                    </a:lnR>
                    <a:lnT w="76320">
                      <a:noFill/>
                    </a:lnT>
                    <a:lnB w="76320">
                      <a:noFill/>
                    </a:lnB>
                    <a:solidFill>
                      <a:srgbClr val="8cc9f7"/>
                    </a:solidFill>
                  </a:tcPr>
                </a:tc>
              </a:tr>
            </a:tbl>
          </a:graphicData>
        </a:graphic>
      </p:graphicFrame>
      <p:graphicFrame>
        <p:nvGraphicFramePr>
          <p:cNvPr id="552" name="Table 4"/>
          <p:cNvGraphicFramePr/>
          <p:nvPr/>
        </p:nvGraphicFramePr>
        <p:xfrm>
          <a:off x="5244120" y="1212840"/>
          <a:ext cx="6947640" cy="5219280"/>
        </p:xfrm>
        <a:graphic>
          <a:graphicData uri="http://schemas.openxmlformats.org/drawingml/2006/table">
            <a:tbl>
              <a:tblPr/>
              <a:tblGrid>
                <a:gridCol w="720000"/>
                <a:gridCol w="6228000"/>
              </a:tblGrid>
              <a:tr h="788040">
                <a:tc>
                  <a:txBody>
                    <a:bodyPr rIns="36000">
                      <a:noAutofit/>
                    </a:bodyPr>
                    <a:p>
                      <a:pPr algn="ctr">
                        <a:lnSpc>
                          <a:spcPct val="90000"/>
                        </a:lnSpc>
                      </a:pPr>
                      <a:r>
                        <a:rPr b="1" lang="en-US" sz="4400" spc="-1" strike="noStrike">
                          <a:solidFill>
                            <a:srgbClr val="ffffff"/>
                          </a:solidFill>
                          <a:latin typeface="Segoe UI"/>
                          <a:ea typeface="Meiryo UI"/>
                        </a:rPr>
                        <a:t>1</a:t>
                      </a:r>
                      <a:endParaRPr b="0" lang="en-US" sz="4400" spc="-1" strike="noStrike">
                        <a:latin typeface="Arial"/>
                      </a:endParaRPr>
                    </a:p>
                  </a:txBody>
                  <a:tcPr marL="91440" marR="36000">
                    <a:lnL w="12240">
                      <a:noFill/>
                    </a:lnL>
                    <a:lnR w="12240">
                      <a:noFill/>
                    </a:lnR>
                    <a:lnT w="12240">
                      <a:solidFill>
                        <a:srgbClr val="ffffff"/>
                      </a:solidFill>
                    </a:lnT>
                    <a:lnB w="12240">
                      <a:solidFill>
                        <a:srgbClr val="ffffff"/>
                      </a:solidFill>
                    </a:lnB>
                    <a:solidFill>
                      <a:srgbClr val="031828"/>
                    </a:solidFill>
                  </a:tcPr>
                </a:tc>
                <a:tc>
                  <a:txBody>
                    <a:bodyPr rIns="36000">
                      <a:noAutofit/>
                    </a:bodyPr>
                    <a:p>
                      <a:pPr>
                        <a:lnSpc>
                          <a:spcPct val="90000"/>
                        </a:lnSpc>
                      </a:pPr>
                      <a:r>
                        <a:rPr b="0" lang="ja-JP" sz="2400" spc="-1" strike="noStrike">
                          <a:solidFill>
                            <a:srgbClr val="ffffff"/>
                          </a:solidFill>
                          <a:latin typeface="Segoe UI"/>
                          <a:ea typeface="Meiryo UI"/>
                        </a:rPr>
                        <a:t>戦略事業の展開計画に基づく</a:t>
                      </a:r>
                      <a:endParaRPr b="0" lang="en-US" sz="2400" spc="-1" strike="noStrike">
                        <a:latin typeface="Arial"/>
                      </a:endParaRPr>
                    </a:p>
                    <a:p>
                      <a:pPr>
                        <a:lnSpc>
                          <a:spcPct val="90000"/>
                        </a:lnSpc>
                      </a:pPr>
                      <a:r>
                        <a:rPr b="0" lang="ja-JP" sz="2400" spc="-1" strike="noStrike">
                          <a:solidFill>
                            <a:srgbClr val="ffffff"/>
                          </a:solidFill>
                          <a:latin typeface="Segoe UI"/>
                          <a:ea typeface="Meiryo UI"/>
                        </a:rPr>
                        <a:t>リソースの最適化</a:t>
                      </a:r>
                      <a:endParaRPr b="0" lang="en-US" sz="2400" spc="-1" strike="noStrike">
                        <a:latin typeface="Arial"/>
                      </a:endParaRPr>
                    </a:p>
                  </a:txBody>
                  <a:tcPr marL="91440" marR="36000">
                    <a:lnL w="12240">
                      <a:noFill/>
                    </a:lnL>
                    <a:lnR w="12240">
                      <a:noFill/>
                    </a:lnR>
                    <a:lnT w="12240">
                      <a:solidFill>
                        <a:srgbClr val="ffffff"/>
                      </a:solidFill>
                    </a:lnT>
                    <a:lnB w="12240">
                      <a:solidFill>
                        <a:srgbClr val="ffffff"/>
                      </a:solidFill>
                    </a:lnB>
                    <a:solidFill>
                      <a:srgbClr val="031828"/>
                    </a:solidFill>
                  </a:tcPr>
                </a:tc>
              </a:tr>
              <a:tr h="343440">
                <a:tc>
                  <a:tcPr marL="91440" marR="91440">
                    <a:lnL w="12240">
                      <a:noFill/>
                    </a:lnL>
                    <a:lnR w="12240">
                      <a:noFill/>
                    </a:lnR>
                    <a:lnT w="12240">
                      <a:solidFill>
                        <a:srgbClr val="ffffff"/>
                      </a:solidFill>
                    </a:lnT>
                    <a:lnB w="12240">
                      <a:solidFill>
                        <a:srgbClr val="ffffff"/>
                      </a:solidFill>
                    </a:lnB>
                    <a:noFill/>
                  </a:tcPr>
                </a:tc>
                <a:tc>
                  <a:tcPr marL="91440" marR="91440">
                    <a:lnL w="12240">
                      <a:noFill/>
                    </a:lnL>
                    <a:lnR w="12240">
                      <a:noFill/>
                    </a:lnR>
                    <a:lnT w="12240">
                      <a:solidFill>
                        <a:srgbClr val="ffffff"/>
                      </a:solidFill>
                    </a:lnT>
                    <a:lnB w="12240">
                      <a:solidFill>
                        <a:srgbClr val="ffffff"/>
                      </a:solidFill>
                    </a:lnB>
                    <a:noFill/>
                  </a:tcPr>
                </a:tc>
              </a:tr>
              <a:tr h="788040">
                <a:tc>
                  <a:txBody>
                    <a:bodyPr rIns="36000">
                      <a:noAutofit/>
                    </a:bodyPr>
                    <a:p>
                      <a:pPr algn="ctr">
                        <a:lnSpc>
                          <a:spcPct val="90000"/>
                        </a:lnSpc>
                      </a:pPr>
                      <a:r>
                        <a:rPr b="1" lang="en-US" sz="4400" spc="-1" strike="noStrike">
                          <a:solidFill>
                            <a:srgbClr val="ffffff"/>
                          </a:solidFill>
                          <a:latin typeface="Segoe UI"/>
                          <a:ea typeface="Meiryo UI"/>
                        </a:rPr>
                        <a:t>2</a:t>
                      </a:r>
                      <a:endParaRPr b="0" lang="en-US" sz="4400" spc="-1" strike="noStrike">
                        <a:latin typeface="Arial"/>
                      </a:endParaRPr>
                    </a:p>
                  </a:txBody>
                  <a:tcPr marL="91440" marR="36000">
                    <a:lnL w="12240">
                      <a:noFill/>
                    </a:lnL>
                    <a:lnR w="12240">
                      <a:noFill/>
                    </a:lnR>
                    <a:lnT w="12240">
                      <a:solidFill>
                        <a:srgbClr val="ffffff"/>
                      </a:solidFill>
                    </a:lnT>
                    <a:lnB w="12240">
                      <a:solidFill>
                        <a:srgbClr val="ffffff"/>
                      </a:solidFill>
                    </a:lnB>
                    <a:solidFill>
                      <a:srgbClr val="073c65"/>
                    </a:solidFill>
                  </a:tcPr>
                </a:tc>
                <a:tc>
                  <a:txBody>
                    <a:bodyPr rIns="36000">
                      <a:noAutofit/>
                    </a:bodyPr>
                    <a:p>
                      <a:pPr>
                        <a:lnSpc>
                          <a:spcPct val="90000"/>
                        </a:lnSpc>
                      </a:pPr>
                      <a:r>
                        <a:rPr b="0" lang="ja-JP" sz="2400" spc="-1" strike="noStrike">
                          <a:solidFill>
                            <a:srgbClr val="ffffff"/>
                          </a:solidFill>
                          <a:latin typeface="Segoe UI"/>
                          <a:ea typeface="Meiryo UI"/>
                        </a:rPr>
                        <a:t>円滑なプロジェクト推進を実現する</a:t>
                      </a:r>
                      <a:endParaRPr b="0" lang="en-US" sz="2400" spc="-1" strike="noStrike">
                        <a:latin typeface="Arial"/>
                      </a:endParaRPr>
                    </a:p>
                    <a:p>
                      <a:pPr>
                        <a:lnSpc>
                          <a:spcPct val="90000"/>
                        </a:lnSpc>
                      </a:pPr>
                      <a:r>
                        <a:rPr b="0" lang="ja-JP" sz="2400" spc="-1" strike="noStrike">
                          <a:solidFill>
                            <a:srgbClr val="ffffff"/>
                          </a:solidFill>
                          <a:latin typeface="Segoe UI"/>
                          <a:ea typeface="Meiryo UI"/>
                        </a:rPr>
                        <a:t>プロジェクト体制</a:t>
                      </a:r>
                      <a:endParaRPr b="0" lang="en-US" sz="2400" spc="-1" strike="noStrike">
                        <a:latin typeface="Arial"/>
                      </a:endParaRPr>
                    </a:p>
                  </a:txBody>
                  <a:tcPr marL="91440" marR="36000">
                    <a:lnL w="12240">
                      <a:noFill/>
                    </a:lnL>
                    <a:lnR w="12240">
                      <a:noFill/>
                    </a:lnR>
                    <a:lnT w="12240">
                      <a:solidFill>
                        <a:srgbClr val="ffffff"/>
                      </a:solidFill>
                    </a:lnT>
                    <a:lnB w="12240">
                      <a:solidFill>
                        <a:srgbClr val="ffffff"/>
                      </a:solidFill>
                    </a:lnB>
                    <a:solidFill>
                      <a:srgbClr val="073c65"/>
                    </a:solidFill>
                  </a:tcPr>
                </a:tc>
              </a:tr>
              <a:tr h="343440">
                <a:tc>
                  <a:tcPr marL="91440" marR="91440">
                    <a:lnL w="12240">
                      <a:noFill/>
                    </a:lnL>
                    <a:lnR w="12240">
                      <a:noFill/>
                    </a:lnR>
                    <a:lnT w="12240">
                      <a:solidFill>
                        <a:srgbClr val="ffffff"/>
                      </a:solidFill>
                    </a:lnT>
                    <a:lnB w="12240">
                      <a:solidFill>
                        <a:srgbClr val="ffffff"/>
                      </a:solidFill>
                    </a:lnB>
                    <a:noFill/>
                  </a:tcPr>
                </a:tc>
                <a:tc>
                  <a:tcPr marL="91440" marR="91440">
                    <a:lnL w="12240">
                      <a:noFill/>
                    </a:lnL>
                    <a:lnR w="12240">
                      <a:noFill/>
                    </a:lnR>
                    <a:lnT w="12240">
                      <a:solidFill>
                        <a:srgbClr val="ffffff"/>
                      </a:solidFill>
                    </a:lnT>
                    <a:lnB w="12240">
                      <a:solidFill>
                        <a:srgbClr val="ffffff"/>
                      </a:solidFill>
                    </a:lnB>
                    <a:noFill/>
                  </a:tcPr>
                </a:tc>
              </a:tr>
              <a:tr h="788040">
                <a:tc>
                  <a:txBody>
                    <a:bodyPr rIns="36000">
                      <a:noAutofit/>
                    </a:bodyPr>
                    <a:p>
                      <a:pPr algn="ctr">
                        <a:lnSpc>
                          <a:spcPct val="90000"/>
                        </a:lnSpc>
                      </a:pPr>
                      <a:r>
                        <a:rPr b="1" lang="en-US" sz="4400" spc="-1" strike="noStrike">
                          <a:solidFill>
                            <a:srgbClr val="ffffff"/>
                          </a:solidFill>
                          <a:latin typeface="Segoe UI"/>
                          <a:ea typeface="Meiryo UI"/>
                        </a:rPr>
                        <a:t>3</a:t>
                      </a:r>
                      <a:endParaRPr b="0" lang="en-US" sz="4400" spc="-1" strike="noStrike">
                        <a:latin typeface="Arial"/>
                      </a:endParaRPr>
                    </a:p>
                  </a:txBody>
                  <a:tcPr marL="91440" marR="36000">
                    <a:lnL w="12240">
                      <a:noFill/>
                    </a:lnL>
                    <a:lnR w="12240">
                      <a:noFill/>
                    </a:lnR>
                    <a:lnT w="12240">
                      <a:solidFill>
                        <a:srgbClr val="ffffff"/>
                      </a:solidFill>
                    </a:lnT>
                    <a:lnB w="12240">
                      <a:solidFill>
                        <a:srgbClr val="ffffff"/>
                      </a:solidFill>
                    </a:lnB>
                    <a:solidFill>
                      <a:srgbClr val="0d79ca"/>
                    </a:solidFill>
                  </a:tcPr>
                </a:tc>
                <a:tc>
                  <a:txBody>
                    <a:bodyPr rIns="36000">
                      <a:noAutofit/>
                    </a:bodyPr>
                    <a:p>
                      <a:pPr>
                        <a:lnSpc>
                          <a:spcPct val="90000"/>
                        </a:lnSpc>
                      </a:pPr>
                      <a:r>
                        <a:rPr b="0" lang="ja-JP" sz="2400" spc="-1" strike="noStrike">
                          <a:solidFill>
                            <a:srgbClr val="ffffff"/>
                          </a:solidFill>
                          <a:latin typeface="Segoe UI"/>
                          <a:ea typeface="Meiryo UI"/>
                        </a:rPr>
                        <a:t>豊富な実績に基づく</a:t>
                      </a:r>
                      <a:endParaRPr b="0" lang="en-US" sz="2400" spc="-1" strike="noStrike">
                        <a:latin typeface="Arial"/>
                      </a:endParaRPr>
                    </a:p>
                    <a:p>
                      <a:pPr>
                        <a:lnSpc>
                          <a:spcPct val="90000"/>
                        </a:lnSpc>
                      </a:pPr>
                      <a:r>
                        <a:rPr b="0" lang="ja-JP" sz="2400" spc="-1" strike="noStrike">
                          <a:solidFill>
                            <a:srgbClr val="ffffff"/>
                          </a:solidFill>
                          <a:latin typeface="Segoe UI"/>
                          <a:ea typeface="Meiryo UI"/>
                        </a:rPr>
                        <a:t>信頼性の高いノウハウを採用</a:t>
                      </a:r>
                      <a:endParaRPr b="0" lang="en-US" sz="2400" spc="-1" strike="noStrike">
                        <a:latin typeface="Arial"/>
                      </a:endParaRPr>
                    </a:p>
                  </a:txBody>
                  <a:tcPr marL="91440" marR="36000">
                    <a:lnL w="12240">
                      <a:noFill/>
                    </a:lnL>
                    <a:lnR w="12240">
                      <a:noFill/>
                    </a:lnR>
                    <a:lnT w="12240">
                      <a:solidFill>
                        <a:srgbClr val="ffffff"/>
                      </a:solidFill>
                    </a:lnT>
                    <a:lnB w="12240">
                      <a:solidFill>
                        <a:srgbClr val="ffffff"/>
                      </a:solidFill>
                    </a:lnB>
                    <a:solidFill>
                      <a:srgbClr val="0d79ca"/>
                    </a:solidFill>
                  </a:tcPr>
                </a:tc>
              </a:tr>
              <a:tr h="343440">
                <a:tc>
                  <a:tcPr marL="91440" marR="91440">
                    <a:lnL w="12240">
                      <a:noFill/>
                    </a:lnL>
                    <a:lnR w="12240">
                      <a:noFill/>
                    </a:lnR>
                    <a:lnT w="12240">
                      <a:solidFill>
                        <a:srgbClr val="ffffff"/>
                      </a:solidFill>
                    </a:lnT>
                    <a:lnB w="12240">
                      <a:solidFill>
                        <a:srgbClr val="ffffff"/>
                      </a:solidFill>
                    </a:lnB>
                    <a:noFill/>
                  </a:tcPr>
                </a:tc>
                <a:tc>
                  <a:tcPr marL="91440" marR="91440">
                    <a:lnL w="12240">
                      <a:noFill/>
                    </a:lnL>
                    <a:lnR w="12240">
                      <a:noFill/>
                    </a:lnR>
                    <a:lnT w="12240">
                      <a:solidFill>
                        <a:srgbClr val="ffffff"/>
                      </a:solidFill>
                    </a:lnT>
                    <a:lnB w="12240">
                      <a:solidFill>
                        <a:srgbClr val="ffffff"/>
                      </a:solidFill>
                    </a:lnB>
                    <a:noFill/>
                  </a:tcPr>
                </a:tc>
              </a:tr>
              <a:tr h="788040">
                <a:tc>
                  <a:txBody>
                    <a:bodyPr rIns="36000">
                      <a:noAutofit/>
                    </a:bodyPr>
                    <a:p>
                      <a:pPr algn="ctr">
                        <a:lnSpc>
                          <a:spcPct val="90000"/>
                        </a:lnSpc>
                      </a:pPr>
                      <a:r>
                        <a:rPr b="1" lang="en-US" sz="4400" spc="-1" strike="noStrike">
                          <a:solidFill>
                            <a:srgbClr val="ffffff"/>
                          </a:solidFill>
                          <a:latin typeface="Segoe UI"/>
                          <a:ea typeface="Meiryo UI"/>
                        </a:rPr>
                        <a:t>4</a:t>
                      </a:r>
                      <a:endParaRPr b="0" lang="en-US" sz="4400" spc="-1" strike="noStrike">
                        <a:latin typeface="Arial"/>
                      </a:endParaRPr>
                    </a:p>
                  </a:txBody>
                  <a:tcPr marL="91440" marR="36000">
                    <a:lnL w="12240">
                      <a:noFill/>
                    </a:lnL>
                    <a:lnR w="12240">
                      <a:noFill/>
                    </a:lnR>
                    <a:lnT w="12240">
                      <a:solidFill>
                        <a:srgbClr val="ffffff"/>
                      </a:solidFill>
                    </a:lnT>
                    <a:lnB w="12240">
                      <a:solidFill>
                        <a:srgbClr val="ffffff"/>
                      </a:solidFill>
                    </a:lnB>
                    <a:solidFill>
                      <a:srgbClr val="4fadf3"/>
                    </a:solidFill>
                  </a:tcPr>
                </a:tc>
                <a:tc>
                  <a:txBody>
                    <a:bodyPr rIns="36000">
                      <a:noAutofit/>
                    </a:bodyPr>
                    <a:p>
                      <a:pPr>
                        <a:lnSpc>
                          <a:spcPct val="90000"/>
                        </a:lnSpc>
                      </a:pPr>
                      <a:r>
                        <a:rPr b="0" lang="ja-JP" sz="2400" spc="-1" strike="noStrike">
                          <a:solidFill>
                            <a:srgbClr val="ffffff"/>
                          </a:solidFill>
                          <a:latin typeface="Segoe UI"/>
                          <a:ea typeface="Meiryo UI"/>
                        </a:rPr>
                        <a:t>マネージメント層からエンドユーザまで</a:t>
                      </a:r>
                      <a:endParaRPr b="0" lang="en-US" sz="2400" spc="-1" strike="noStrike">
                        <a:latin typeface="Arial"/>
                      </a:endParaRPr>
                    </a:p>
                    <a:p>
                      <a:pPr>
                        <a:lnSpc>
                          <a:spcPct val="90000"/>
                        </a:lnSpc>
                      </a:pPr>
                      <a:r>
                        <a:rPr b="0" lang="ja-JP" sz="2400" spc="-1" strike="noStrike">
                          <a:solidFill>
                            <a:srgbClr val="ffffff"/>
                          </a:solidFill>
                          <a:latin typeface="Segoe UI"/>
                          <a:ea typeface="Meiryo UI"/>
                        </a:rPr>
                        <a:t>一気通貫の業務を考慮</a:t>
                      </a:r>
                      <a:endParaRPr b="0" lang="en-US" sz="2400" spc="-1" strike="noStrike">
                        <a:latin typeface="Arial"/>
                      </a:endParaRPr>
                    </a:p>
                  </a:txBody>
                  <a:tcPr marL="91440" marR="36000">
                    <a:lnL w="12240">
                      <a:noFill/>
                    </a:lnL>
                    <a:lnR w="12240">
                      <a:noFill/>
                    </a:lnR>
                    <a:lnT w="12240">
                      <a:solidFill>
                        <a:srgbClr val="ffffff"/>
                      </a:solidFill>
                    </a:lnT>
                    <a:lnB w="12240">
                      <a:solidFill>
                        <a:srgbClr val="ffffff"/>
                      </a:solidFill>
                    </a:lnB>
                    <a:solidFill>
                      <a:srgbClr val="4fadf3"/>
                    </a:solidFill>
                  </a:tcPr>
                </a:tc>
              </a:tr>
              <a:tr h="343440">
                <a:tc>
                  <a:tcPr marL="91440" marR="91440">
                    <a:lnL w="12240">
                      <a:noFill/>
                    </a:lnL>
                    <a:lnR w="12240">
                      <a:noFill/>
                    </a:lnR>
                    <a:lnT w="12240">
                      <a:solidFill>
                        <a:srgbClr val="ffffff"/>
                      </a:solidFill>
                    </a:lnT>
                    <a:lnB w="12240">
                      <a:solidFill>
                        <a:srgbClr val="ffffff"/>
                      </a:solidFill>
                    </a:lnB>
                    <a:noFill/>
                  </a:tcPr>
                </a:tc>
                <a:tc>
                  <a:tcPr marL="91440" marR="91440">
                    <a:lnL w="12240">
                      <a:noFill/>
                    </a:lnL>
                    <a:lnR w="12240">
                      <a:noFill/>
                    </a:lnR>
                    <a:lnT w="12240">
                      <a:solidFill>
                        <a:srgbClr val="ffffff"/>
                      </a:solidFill>
                    </a:lnT>
                    <a:lnB w="12240">
                      <a:solidFill>
                        <a:srgbClr val="ffffff"/>
                      </a:solidFill>
                    </a:lnB>
                    <a:noFill/>
                  </a:tcPr>
                </a:tc>
              </a:tr>
              <a:tr h="788040">
                <a:tc>
                  <a:txBody>
                    <a:bodyPr rIns="36000">
                      <a:noAutofit/>
                    </a:bodyPr>
                    <a:p>
                      <a:pPr algn="ctr">
                        <a:lnSpc>
                          <a:spcPct val="90000"/>
                        </a:lnSpc>
                      </a:pPr>
                      <a:r>
                        <a:rPr b="1" lang="en-US" sz="4400" spc="-1" strike="noStrike">
                          <a:solidFill>
                            <a:srgbClr val="ffffff"/>
                          </a:solidFill>
                          <a:latin typeface="Segoe UI"/>
                          <a:ea typeface="Meiryo UI"/>
                        </a:rPr>
                        <a:t>5</a:t>
                      </a:r>
                      <a:endParaRPr b="0" lang="en-US" sz="4400" spc="-1" strike="noStrike">
                        <a:latin typeface="Arial"/>
                      </a:endParaRPr>
                    </a:p>
                  </a:txBody>
                  <a:tcPr marL="91440" marR="36000">
                    <a:lnL w="12240">
                      <a:noFill/>
                    </a:lnL>
                    <a:lnR w="12240">
                      <a:noFill/>
                    </a:lnR>
                    <a:lnT w="12240">
                      <a:solidFill>
                        <a:srgbClr val="ffffff"/>
                      </a:solidFill>
                    </a:lnT>
                    <a:lnB w="12240">
                      <a:solidFill>
                        <a:srgbClr val="ffffff"/>
                      </a:solidFill>
                    </a:lnB>
                    <a:solidFill>
                      <a:srgbClr val="8cc9f7"/>
                    </a:solidFill>
                  </a:tcPr>
                </a:tc>
                <a:tc>
                  <a:txBody>
                    <a:bodyPr rIns="36000">
                      <a:noAutofit/>
                    </a:bodyPr>
                    <a:p>
                      <a:pPr>
                        <a:lnSpc>
                          <a:spcPct val="90000"/>
                        </a:lnSpc>
                      </a:pPr>
                      <a:r>
                        <a:rPr b="0" lang="ja-JP" sz="2400" spc="-1" strike="noStrike">
                          <a:solidFill>
                            <a:srgbClr val="ffffff"/>
                          </a:solidFill>
                          <a:latin typeface="Segoe UI"/>
                          <a:ea typeface="Meiryo UI"/>
                        </a:rPr>
                        <a:t>将来の業務拡張や連携先の追加・変更にも</a:t>
                      </a:r>
                      <a:endParaRPr b="0" lang="en-US" sz="2400" spc="-1" strike="noStrike">
                        <a:latin typeface="Arial"/>
                      </a:endParaRPr>
                    </a:p>
                    <a:p>
                      <a:pPr>
                        <a:lnSpc>
                          <a:spcPct val="90000"/>
                        </a:lnSpc>
                      </a:pPr>
                      <a:r>
                        <a:rPr b="0" lang="ja-JP" sz="2400" spc="-1" strike="noStrike">
                          <a:solidFill>
                            <a:srgbClr val="ffffff"/>
                          </a:solidFill>
                          <a:latin typeface="Segoe UI"/>
                          <a:ea typeface="Meiryo UI"/>
                        </a:rPr>
                        <a:t>柔軟に対応できる設計</a:t>
                      </a:r>
                      <a:endParaRPr b="0" lang="en-US" sz="2400" spc="-1" strike="noStrike">
                        <a:latin typeface="Arial"/>
                      </a:endParaRPr>
                    </a:p>
                  </a:txBody>
                  <a:tcPr marL="91440" marR="36000">
                    <a:lnL w="12240">
                      <a:noFill/>
                    </a:lnL>
                    <a:lnR w="12240">
                      <a:noFill/>
                    </a:lnR>
                    <a:lnT w="12240">
                      <a:solidFill>
                        <a:srgbClr val="ffffff"/>
                      </a:solidFill>
                    </a:lnT>
                    <a:lnB w="12240">
                      <a:solidFill>
                        <a:srgbClr val="ffffff"/>
                      </a:solidFill>
                    </a:lnB>
                    <a:solidFill>
                      <a:srgbClr val="8cc9f7"/>
                    </a:solidFill>
                  </a:tcPr>
                </a:tc>
              </a:tr>
            </a:tbl>
          </a:graphicData>
        </a:graphic>
      </p:graphicFrame>
      <p:pic>
        <p:nvPicPr>
          <p:cNvPr id="553" name="グラフィックス 5" descr="アイデアが浮かんだ人"/>
          <p:cNvPicPr/>
          <p:nvPr/>
        </p:nvPicPr>
        <p:blipFill>
          <a:blip r:embed="rId1"/>
          <a:stretch/>
        </p:blipFill>
        <p:spPr>
          <a:xfrm>
            <a:off x="0" y="1962000"/>
            <a:ext cx="2699280" cy="2699280"/>
          </a:xfrm>
          <a:prstGeom prst="rect">
            <a:avLst/>
          </a:prstGeom>
          <a:ln w="0">
            <a:noFill/>
          </a:ln>
        </p:spPr>
      </p:pic>
      <p:sp>
        <p:nvSpPr>
          <p:cNvPr id="554" name="CustomShape 5"/>
          <p:cNvSpPr/>
          <p:nvPr/>
        </p:nvSpPr>
        <p:spPr>
          <a:xfrm>
            <a:off x="297360" y="4680000"/>
            <a:ext cx="2236320" cy="577440"/>
          </a:xfrm>
          <a:prstGeom prst="rect">
            <a:avLst/>
          </a:prstGeom>
          <a:noFill/>
          <a:ln w="0">
            <a:noFill/>
          </a:ln>
        </p:spPr>
        <p:style>
          <a:lnRef idx="0"/>
          <a:fillRef idx="0"/>
          <a:effectRef idx="0"/>
          <a:fontRef idx="minor"/>
        </p:style>
        <p:txBody>
          <a:bodyPr wrap="none" lIns="0" rIns="0" tIns="45000" bIns="45000">
            <a:spAutoFit/>
          </a:bodyPr>
          <a:p>
            <a:pPr>
              <a:lnSpc>
                <a:spcPct val="100000"/>
              </a:lnSpc>
            </a:pPr>
            <a:r>
              <a:rPr b="1" lang="en-US" sz="3200" spc="-1" strike="noStrike">
                <a:solidFill>
                  <a:srgbClr val="808080"/>
                </a:solidFill>
                <a:latin typeface="Segoe UI"/>
                <a:ea typeface="Meiryo UI"/>
              </a:rPr>
              <a:t>5</a:t>
            </a:r>
            <a:r>
              <a:rPr b="1" lang="ja-JP" sz="3200" spc="-1" strike="noStrike">
                <a:solidFill>
                  <a:srgbClr val="808080"/>
                </a:solidFill>
                <a:latin typeface="Segoe UI"/>
                <a:ea typeface="Meiryo UI"/>
              </a:rPr>
              <a:t>つのポイント</a:t>
            </a:r>
            <a:endParaRPr b="0" lang="en-US" sz="3200" spc="-1" strike="noStrike">
              <a:latin typeface="Arial"/>
            </a:endParaRPr>
          </a:p>
        </p:txBody>
      </p:sp>
      <p:sp>
        <p:nvSpPr>
          <p:cNvPr id="555" name="CustomShape 6"/>
          <p:cNvSpPr/>
          <p:nvPr/>
        </p:nvSpPr>
        <p:spPr>
          <a:xfrm>
            <a:off x="3422520" y="1212840"/>
            <a:ext cx="1821600" cy="2196360"/>
          </a:xfrm>
          <a:custGeom>
            <a:avLst/>
            <a:gdLst/>
            <a:ahLst/>
            <a:rect l="l" t="t" r="r" b="b"/>
            <a:pathLst>
              <a:path w="1822450" h="2197100">
                <a:moveTo>
                  <a:pt x="0" y="2012950"/>
                </a:moveTo>
                <a:lnTo>
                  <a:pt x="1822450" y="0"/>
                </a:lnTo>
                <a:lnTo>
                  <a:pt x="1822450" y="889000"/>
                </a:lnTo>
                <a:lnTo>
                  <a:pt x="0" y="2197100"/>
                </a:lnTo>
                <a:lnTo>
                  <a:pt x="0" y="2012950"/>
                </a:lnTo>
                <a:close/>
              </a:path>
            </a:pathLst>
          </a:custGeom>
          <a:solidFill>
            <a:schemeClr val="bg2">
              <a:lumMod val="10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56" name="CustomShape 7"/>
          <p:cNvSpPr/>
          <p:nvPr/>
        </p:nvSpPr>
        <p:spPr>
          <a:xfrm>
            <a:off x="3424320" y="2292480"/>
            <a:ext cx="1820160" cy="1369440"/>
          </a:xfrm>
          <a:custGeom>
            <a:avLst/>
            <a:gdLst/>
            <a:ahLst/>
            <a:rect l="l" t="t" r="r" b="b"/>
            <a:pathLst>
              <a:path w="1814474" h="1370012">
                <a:moveTo>
                  <a:pt x="1" y="1190625"/>
                </a:moveTo>
                <a:lnTo>
                  <a:pt x="1814474" y="0"/>
                </a:lnTo>
                <a:lnTo>
                  <a:pt x="1814474" y="895350"/>
                </a:lnTo>
                <a:lnTo>
                  <a:pt x="0" y="1370012"/>
                </a:lnTo>
                <a:cubicBezTo>
                  <a:pt x="0" y="1310216"/>
                  <a:pt x="1" y="1250421"/>
                  <a:pt x="1" y="1190625"/>
                </a:cubicBezTo>
                <a:close/>
              </a:path>
            </a:pathLst>
          </a:custGeom>
          <a:solidFill>
            <a:schemeClr val="bg2">
              <a:lumMod val="25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57" name="CustomShape 8"/>
          <p:cNvSpPr/>
          <p:nvPr/>
        </p:nvSpPr>
        <p:spPr>
          <a:xfrm>
            <a:off x="3425760" y="3379680"/>
            <a:ext cx="1820160" cy="881280"/>
          </a:xfrm>
          <a:custGeom>
            <a:avLst/>
            <a:gdLst/>
            <a:ahLst/>
            <a:rect l="l" t="t" r="r" b="b"/>
            <a:pathLst>
              <a:path w="1820708" h="882032">
                <a:moveTo>
                  <a:pt x="2698" y="353353"/>
                </a:moveTo>
                <a:lnTo>
                  <a:pt x="1820708" y="0"/>
                </a:lnTo>
                <a:lnTo>
                  <a:pt x="1820708" y="882032"/>
                </a:lnTo>
                <a:lnTo>
                  <a:pt x="0" y="525983"/>
                </a:lnTo>
                <a:cubicBezTo>
                  <a:pt x="899" y="468440"/>
                  <a:pt x="1799" y="410896"/>
                  <a:pt x="2698" y="353353"/>
                </a:cubicBezTo>
                <a:close/>
              </a:path>
            </a:pathLst>
          </a:custGeom>
          <a:solidFill>
            <a:schemeClr val="bg2">
              <a:lumMod val="50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58" name="CustomShape 9"/>
          <p:cNvSpPr/>
          <p:nvPr/>
        </p:nvSpPr>
        <p:spPr>
          <a:xfrm>
            <a:off x="3426120" y="3985560"/>
            <a:ext cx="1814040" cy="1359720"/>
          </a:xfrm>
          <a:custGeom>
            <a:avLst/>
            <a:gdLst/>
            <a:ahLst/>
            <a:rect l="l" t="t" r="r" b="b"/>
            <a:pathLst>
              <a:path w="1814836" h="1360571">
                <a:moveTo>
                  <a:pt x="154" y="0"/>
                </a:moveTo>
                <a:lnTo>
                  <a:pt x="1814836" y="467750"/>
                </a:lnTo>
                <a:lnTo>
                  <a:pt x="1814836" y="1360571"/>
                </a:lnTo>
                <a:lnTo>
                  <a:pt x="0" y="178347"/>
                </a:lnTo>
                <a:cubicBezTo>
                  <a:pt x="51" y="118369"/>
                  <a:pt x="103" y="59978"/>
                  <a:pt x="154" y="0"/>
                </a:cubicBezTo>
                <a:close/>
              </a:path>
            </a:pathLst>
          </a:custGeom>
          <a:solidFill>
            <a:schemeClr val="bg2">
              <a:lumMod val="75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59" name="CustomShape 10"/>
          <p:cNvSpPr/>
          <p:nvPr/>
        </p:nvSpPr>
        <p:spPr>
          <a:xfrm>
            <a:off x="3422520" y="4232160"/>
            <a:ext cx="1818720" cy="2187000"/>
          </a:xfrm>
          <a:custGeom>
            <a:avLst/>
            <a:gdLst/>
            <a:ahLst/>
            <a:rect l="l" t="t" r="r" b="b"/>
            <a:pathLst>
              <a:path w="1819275" h="2187575">
                <a:moveTo>
                  <a:pt x="0" y="0"/>
                </a:moveTo>
                <a:lnTo>
                  <a:pt x="1819275" y="1301750"/>
                </a:lnTo>
                <a:lnTo>
                  <a:pt x="1819275" y="2187575"/>
                </a:lnTo>
                <a:lnTo>
                  <a:pt x="6350" y="174625"/>
                </a:lnTo>
                <a:cubicBezTo>
                  <a:pt x="5292" y="116417"/>
                  <a:pt x="4233" y="58208"/>
                  <a:pt x="0" y="0"/>
                </a:cubicBezTo>
                <a:close/>
              </a:path>
            </a:pathLst>
          </a:custGeom>
          <a:solidFill>
            <a:schemeClr val="bg2">
              <a:lumMod val="90000"/>
              <a:alpha val="50000"/>
            </a:schemeClr>
          </a:solidFill>
          <a:ln>
            <a:noFill/>
          </a:ln>
        </p:spPr>
        <p:style>
          <a:lnRef idx="2">
            <a:schemeClr val="accent1">
              <a:shade val="50000"/>
            </a:schemeClr>
          </a:lnRef>
          <a:fillRef idx="1">
            <a:schemeClr val="accent1"/>
          </a:fillRef>
          <a:effectRef idx="0">
            <a:schemeClr val="accent1"/>
          </a:effectRef>
          <a:fontRef idx="minor"/>
        </p:style>
      </p:sp>
      <p:sp>
        <p:nvSpPr>
          <p:cNvPr id="560" name="CustomShape 11"/>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P332</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CustomShape 1"/>
          <p:cNvSpPr/>
          <p:nvPr/>
        </p:nvSpPr>
        <p:spPr>
          <a:xfrm>
            <a:off x="252000" y="5580000"/>
            <a:ext cx="11519280" cy="755280"/>
          </a:xfrm>
          <a:prstGeom prst="rect">
            <a:avLst/>
          </a:prstGeom>
          <a:noFill/>
          <a:ln w="0">
            <a:noFill/>
          </a:ln>
        </p:spPr>
        <p:style>
          <a:lnRef idx="0"/>
          <a:fillRef idx="0"/>
          <a:effectRef idx="0"/>
          <a:fontRef idx="minor"/>
        </p:style>
        <p:txBody>
          <a:bodyPr lIns="0" rIns="0" tIns="45000" bIns="45000" anchor="ctr">
            <a:normAutofit/>
          </a:bodyPr>
          <a:p>
            <a:pPr>
              <a:lnSpc>
                <a:spcPct val="90000"/>
              </a:lnSpc>
            </a:pPr>
            <a:r>
              <a:rPr b="1" lang="en-US" sz="4000" spc="-1" strike="noStrike">
                <a:solidFill>
                  <a:srgbClr val="0d79ca"/>
                </a:solidFill>
                <a:latin typeface="Segoe UI Semibold"/>
                <a:ea typeface="Meiryo UI"/>
              </a:rPr>
              <a:t>3</a:t>
            </a:r>
            <a:r>
              <a:rPr b="1" lang="ja-JP" sz="4000" spc="-1" strike="noStrike">
                <a:solidFill>
                  <a:srgbClr val="0d79ca"/>
                </a:solidFill>
                <a:latin typeface="Segoe UI Semibold"/>
                <a:ea typeface="Meiryo UI"/>
              </a:rPr>
              <a:t>つのフォーカスエリアと</a:t>
            </a:r>
            <a:r>
              <a:rPr b="1" lang="en-US" sz="4000" spc="-1" strike="noStrike">
                <a:solidFill>
                  <a:srgbClr val="0d79ca"/>
                </a:solidFill>
                <a:latin typeface="Segoe UI Semibold"/>
                <a:ea typeface="Meiryo UI"/>
              </a:rPr>
              <a:t>4</a:t>
            </a:r>
            <a:r>
              <a:rPr b="1" lang="ja-JP" sz="4000" spc="-1" strike="noStrike">
                <a:solidFill>
                  <a:srgbClr val="0d79ca"/>
                </a:solidFill>
                <a:latin typeface="Segoe UI Semibold"/>
                <a:ea typeface="Meiryo UI"/>
              </a:rPr>
              <a:t>つのタスク</a:t>
            </a:r>
            <a:endParaRPr b="0" lang="en-US" sz="4000" spc="-1" strike="noStrike">
              <a:latin typeface="Arial"/>
            </a:endParaRPr>
          </a:p>
        </p:txBody>
      </p:sp>
      <p:sp>
        <p:nvSpPr>
          <p:cNvPr id="562" name="CustomShape 2"/>
          <p:cNvSpPr/>
          <p:nvPr/>
        </p:nvSpPr>
        <p:spPr>
          <a:xfrm>
            <a:off x="252360" y="1989000"/>
            <a:ext cx="4679280" cy="3402720"/>
          </a:xfrm>
          <a:prstGeom prst="rect">
            <a:avLst/>
          </a:prstGeom>
          <a:noFill/>
          <a:ln w="0">
            <a:noFill/>
          </a:ln>
        </p:spPr>
        <p:style>
          <a:lnRef idx="0"/>
          <a:fillRef idx="0"/>
          <a:effectRef idx="0"/>
          <a:fontRef idx="minor"/>
        </p:style>
        <p:txBody>
          <a:bodyPr lIns="0" rIns="72000" tIns="45000" bIns="0" anchor="b">
            <a:noAutofit/>
          </a:bodyPr>
          <a:p>
            <a:pPr>
              <a:lnSpc>
                <a:spcPct val="90000"/>
              </a:lnSpc>
              <a:spcBef>
                <a:spcPts val="1001"/>
              </a:spcBef>
              <a:tabLst>
                <a:tab algn="l" pos="0"/>
              </a:tabLst>
            </a:pPr>
            <a:r>
              <a:rPr b="1" lang="en-US" sz="16600" spc="-1" strike="noStrike">
                <a:solidFill>
                  <a:srgbClr val="ffffff"/>
                </a:solidFill>
                <a:latin typeface="Segoe UI"/>
                <a:ea typeface="Meiryo UI"/>
              </a:rPr>
              <a:t>2</a:t>
            </a:r>
            <a:endParaRPr b="0" lang="en-US" sz="16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CustomShape 1"/>
          <p:cNvSpPr/>
          <p:nvPr/>
        </p:nvSpPr>
        <p:spPr>
          <a:xfrm>
            <a:off x="252000" y="828000"/>
            <a:ext cx="11591280" cy="359280"/>
          </a:xfrm>
          <a:prstGeom prst="rect">
            <a:avLst/>
          </a:prstGeom>
          <a:solidFill>
            <a:srgbClr val="dff5fd"/>
          </a:solidFill>
          <a:ln w="0">
            <a:noFill/>
          </a:ln>
        </p:spPr>
        <p:style>
          <a:lnRef idx="0"/>
          <a:fillRef idx="0"/>
          <a:effectRef idx="0"/>
          <a:fontRef idx="minor"/>
        </p:style>
        <p:txBody>
          <a:bodyPr lIns="36000" rIns="36000" tIns="45000" bIns="45000" anchor="ctr">
            <a:noAutofit/>
          </a:bodyPr>
          <a:p>
            <a:pPr>
              <a:lnSpc>
                <a:spcPct val="90000"/>
              </a:lnSpc>
              <a:tabLst>
                <a:tab algn="l" pos="0"/>
              </a:tabLst>
            </a:pPr>
            <a:r>
              <a:rPr b="0" lang="ja-JP" sz="1400" spc="-1" strike="noStrike">
                <a:solidFill>
                  <a:srgbClr val="808080"/>
                </a:solidFill>
                <a:latin typeface="Segoe UI"/>
                <a:ea typeface="Meiryo UI"/>
              </a:rPr>
              <a:t>成長戦略には</a:t>
            </a:r>
            <a:r>
              <a:rPr b="0" lang="en-US" sz="1400" spc="-1" strike="noStrike">
                <a:solidFill>
                  <a:srgbClr val="808080"/>
                </a:solidFill>
                <a:latin typeface="Segoe UI"/>
                <a:ea typeface="Meiryo UI"/>
              </a:rPr>
              <a:t>4</a:t>
            </a:r>
            <a:r>
              <a:rPr b="0" lang="ja-JP" sz="1400" spc="-1" strike="noStrike">
                <a:solidFill>
                  <a:srgbClr val="808080"/>
                </a:solidFill>
                <a:latin typeface="Segoe UI"/>
                <a:ea typeface="Meiryo UI"/>
              </a:rPr>
              <a:t>つのタスクを</a:t>
            </a:r>
            <a:r>
              <a:rPr b="0" lang="en-US" sz="1400" spc="-1" strike="noStrike">
                <a:solidFill>
                  <a:srgbClr val="808080"/>
                </a:solidFill>
                <a:latin typeface="Segoe UI"/>
                <a:ea typeface="Meiryo UI"/>
              </a:rPr>
              <a:t>2020</a:t>
            </a:r>
            <a:r>
              <a:rPr b="0" lang="ja-JP" sz="1400" spc="-1" strike="noStrike">
                <a:solidFill>
                  <a:srgbClr val="808080"/>
                </a:solidFill>
                <a:latin typeface="Segoe UI"/>
                <a:ea typeface="Meiryo UI"/>
              </a:rPr>
              <a:t>年末までに同時進行させ、結果の評価判定によってその後のアクションを決定します。</a:t>
            </a:r>
            <a:endParaRPr b="0" lang="en-US" sz="1400" spc="-1" strike="noStrike">
              <a:latin typeface="Arial"/>
            </a:endParaRPr>
          </a:p>
        </p:txBody>
      </p:sp>
      <p:sp>
        <p:nvSpPr>
          <p:cNvPr id="564" name="CustomShape 2"/>
          <p:cNvSpPr/>
          <p:nvPr/>
        </p:nvSpPr>
        <p:spPr>
          <a:xfrm>
            <a:off x="252000" y="36000"/>
            <a:ext cx="5831280" cy="251280"/>
          </a:xfrm>
          <a:prstGeom prst="rect">
            <a:avLst/>
          </a:prstGeom>
          <a:noFill/>
          <a:ln w="0">
            <a:noFill/>
          </a:ln>
        </p:spPr>
        <p:style>
          <a:lnRef idx="0"/>
          <a:fillRef idx="0"/>
          <a:effectRef idx="0"/>
          <a:fontRef idx="minor"/>
        </p:style>
        <p:txBody>
          <a:bodyPr lIns="0" rIns="0" tIns="45000" bIns="45000" anchor="ctr">
            <a:noAutofit/>
          </a:bodyPr>
          <a:p>
            <a:pPr>
              <a:lnSpc>
                <a:spcPct val="90000"/>
              </a:lnSpc>
              <a:tabLst>
                <a:tab algn="l" pos="0"/>
              </a:tabLst>
            </a:pPr>
            <a:r>
              <a:rPr b="0" lang="en-US" sz="1200" spc="-1" strike="noStrike">
                <a:solidFill>
                  <a:srgbClr val="000000"/>
                </a:solidFill>
                <a:latin typeface="Segoe UI"/>
                <a:ea typeface="Meiryo UI"/>
              </a:rPr>
              <a:t>2. 3</a:t>
            </a:r>
            <a:r>
              <a:rPr b="0" lang="ja-JP" sz="1200" spc="-1" strike="noStrike">
                <a:solidFill>
                  <a:srgbClr val="000000"/>
                </a:solidFill>
                <a:latin typeface="Segoe UI"/>
                <a:ea typeface="Meiryo UI"/>
              </a:rPr>
              <a:t>つのフォーカスエリアと</a:t>
            </a:r>
            <a:r>
              <a:rPr b="0" lang="en-US" sz="1200" spc="-1" strike="noStrike">
                <a:solidFill>
                  <a:srgbClr val="000000"/>
                </a:solidFill>
                <a:latin typeface="Segoe UI"/>
                <a:ea typeface="Meiryo UI"/>
              </a:rPr>
              <a:t>4</a:t>
            </a:r>
            <a:r>
              <a:rPr b="0" lang="ja-JP" sz="1200" spc="-1" strike="noStrike">
                <a:solidFill>
                  <a:srgbClr val="000000"/>
                </a:solidFill>
                <a:latin typeface="Segoe UI"/>
                <a:ea typeface="Meiryo UI"/>
              </a:rPr>
              <a:t>つのタスク</a:t>
            </a:r>
            <a:endParaRPr b="0" lang="en-US" sz="1200" spc="-1" strike="noStrike">
              <a:latin typeface="Arial"/>
            </a:endParaRPr>
          </a:p>
        </p:txBody>
      </p:sp>
      <p:sp>
        <p:nvSpPr>
          <p:cNvPr id="565" name="CustomShape 3"/>
          <p:cNvSpPr/>
          <p:nvPr/>
        </p:nvSpPr>
        <p:spPr>
          <a:xfrm>
            <a:off x="252000" y="324000"/>
            <a:ext cx="11591280" cy="539280"/>
          </a:xfrm>
          <a:prstGeom prst="rect">
            <a:avLst/>
          </a:prstGeom>
          <a:noFill/>
          <a:ln w="0">
            <a:noFill/>
          </a:ln>
        </p:spPr>
        <p:style>
          <a:lnRef idx="0"/>
          <a:fillRef idx="0"/>
          <a:effectRef idx="0"/>
          <a:fontRef idx="minor"/>
        </p:style>
        <p:txBody>
          <a:bodyPr lIns="0" rIns="0" tIns="45000" bIns="45000" anchor="ctr">
            <a:normAutofit/>
          </a:bodyPr>
          <a:p>
            <a:pPr>
              <a:lnSpc>
                <a:spcPct val="90000"/>
              </a:lnSpc>
            </a:pPr>
            <a:r>
              <a:rPr b="1" lang="en-US" sz="2400" spc="-1" strike="noStrike">
                <a:solidFill>
                  <a:srgbClr val="0d79ca"/>
                </a:solidFill>
                <a:latin typeface="Segoe UI Semibold"/>
                <a:ea typeface="Meiryo UI"/>
              </a:rPr>
              <a:t>1. 4</a:t>
            </a:r>
            <a:r>
              <a:rPr b="1" lang="ja-JP" sz="2400" spc="-1" strike="noStrike">
                <a:solidFill>
                  <a:srgbClr val="0d79ca"/>
                </a:solidFill>
                <a:latin typeface="Segoe UI Semibold"/>
                <a:ea typeface="Meiryo UI"/>
              </a:rPr>
              <a:t>つのタスク</a:t>
            </a:r>
            <a:endParaRPr b="0" lang="en-US" sz="2400" spc="-1" strike="noStrike">
              <a:latin typeface="Arial"/>
            </a:endParaRPr>
          </a:p>
        </p:txBody>
      </p:sp>
      <p:sp>
        <p:nvSpPr>
          <p:cNvPr id="566" name="Line 4"/>
          <p:cNvSpPr/>
          <p:nvPr/>
        </p:nvSpPr>
        <p:spPr>
          <a:xfrm>
            <a:off x="3348000" y="1989000"/>
            <a:ext cx="2808000"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p:style>
      </p:sp>
      <p:sp>
        <p:nvSpPr>
          <p:cNvPr id="567" name="Line 5"/>
          <p:cNvSpPr/>
          <p:nvPr/>
        </p:nvSpPr>
        <p:spPr>
          <a:xfrm flipH="1">
            <a:off x="3348000" y="5415840"/>
            <a:ext cx="2808000"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p:style>
      </p:sp>
      <p:sp>
        <p:nvSpPr>
          <p:cNvPr id="568" name="Line 6"/>
          <p:cNvSpPr/>
          <p:nvPr/>
        </p:nvSpPr>
        <p:spPr>
          <a:xfrm>
            <a:off x="3348000" y="4221000"/>
            <a:ext cx="1980000"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p:style>
      </p:sp>
      <p:sp>
        <p:nvSpPr>
          <p:cNvPr id="569" name="Line 7"/>
          <p:cNvSpPr/>
          <p:nvPr/>
        </p:nvSpPr>
        <p:spPr>
          <a:xfrm>
            <a:off x="3348000" y="2997000"/>
            <a:ext cx="1980000"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p:style>
      </p:sp>
      <p:sp>
        <p:nvSpPr>
          <p:cNvPr id="570" name="CustomShape 8"/>
          <p:cNvSpPr/>
          <p:nvPr/>
        </p:nvSpPr>
        <p:spPr>
          <a:xfrm>
            <a:off x="360000" y="1636200"/>
            <a:ext cx="3131280" cy="503280"/>
          </a:xfrm>
          <a:prstGeom prst="rect">
            <a:avLst/>
          </a:prstGeom>
          <a:noFill/>
          <a:ln w="12700">
            <a:noFill/>
          </a:ln>
        </p:spPr>
        <p:style>
          <a:lnRef idx="0"/>
          <a:fillRef idx="0"/>
          <a:effectRef idx="0"/>
          <a:fontRef idx="minor"/>
        </p:style>
        <p:txBody>
          <a:bodyPr lIns="0" rIns="0" tIns="45000" bIns="45000" anchor="ctr">
            <a:noAutofit/>
          </a:bodyPr>
          <a:p>
            <a:pPr>
              <a:lnSpc>
                <a:spcPct val="90000"/>
              </a:lnSpc>
            </a:pPr>
            <a:r>
              <a:rPr b="0" lang="ja-JP" sz="1600" spc="-1" strike="noStrike">
                <a:solidFill>
                  <a:srgbClr val="073c65"/>
                </a:solidFill>
                <a:latin typeface="Segoe UI"/>
                <a:ea typeface="Meiryo UI"/>
              </a:rPr>
              <a:t>ターゲットのお客様への</a:t>
            </a:r>
            <a:br/>
            <a:r>
              <a:rPr b="0" lang="ja-JP" sz="1600" spc="-1" strike="noStrike">
                <a:solidFill>
                  <a:srgbClr val="073c65"/>
                </a:solidFill>
                <a:latin typeface="Segoe UI"/>
                <a:ea typeface="Meiryo UI"/>
              </a:rPr>
              <a:t>ダイナミックなアプローチ・ロードマップ</a:t>
            </a:r>
            <a:endParaRPr b="0" lang="en-US" sz="1600" spc="-1" strike="noStrike">
              <a:latin typeface="Arial"/>
            </a:endParaRPr>
          </a:p>
        </p:txBody>
      </p:sp>
      <p:sp>
        <p:nvSpPr>
          <p:cNvPr id="571" name="CustomShape 9"/>
          <p:cNvSpPr/>
          <p:nvPr/>
        </p:nvSpPr>
        <p:spPr>
          <a:xfrm>
            <a:off x="360000" y="2776320"/>
            <a:ext cx="3275280" cy="503280"/>
          </a:xfrm>
          <a:prstGeom prst="rect">
            <a:avLst/>
          </a:prstGeom>
          <a:noFill/>
          <a:ln w="12700">
            <a:noFill/>
          </a:ln>
        </p:spPr>
        <p:style>
          <a:lnRef idx="0"/>
          <a:fillRef idx="0"/>
          <a:effectRef idx="0"/>
          <a:fontRef idx="minor"/>
        </p:style>
        <p:txBody>
          <a:bodyPr lIns="0" rIns="0" tIns="45000" bIns="45000" anchor="ctr">
            <a:noAutofit/>
          </a:bodyPr>
          <a:p>
            <a:pPr>
              <a:lnSpc>
                <a:spcPct val="90000"/>
              </a:lnSpc>
            </a:pPr>
            <a:r>
              <a:rPr b="0" lang="ja-JP" sz="1600" spc="-1" strike="noStrike">
                <a:solidFill>
                  <a:srgbClr val="0d79ca"/>
                </a:solidFill>
                <a:latin typeface="Segoe UI"/>
                <a:ea typeface="Meiryo UI"/>
              </a:rPr>
              <a:t>ターゲットお客様層別の</a:t>
            </a:r>
            <a:endParaRPr b="0" lang="en-US" sz="1600" spc="-1" strike="noStrike">
              <a:latin typeface="Arial"/>
            </a:endParaRPr>
          </a:p>
          <a:p>
            <a:pPr>
              <a:lnSpc>
                <a:spcPct val="90000"/>
              </a:lnSpc>
            </a:pPr>
            <a:r>
              <a:rPr b="0" lang="ja-JP" sz="1600" spc="-1" strike="noStrike">
                <a:solidFill>
                  <a:srgbClr val="0d79ca"/>
                </a:solidFill>
                <a:latin typeface="Segoe UI"/>
                <a:ea typeface="Meiryo UI"/>
              </a:rPr>
              <a:t>マーケティングシナリオ</a:t>
            </a:r>
            <a:endParaRPr b="0" lang="en-US" sz="1600" spc="-1" strike="noStrike">
              <a:latin typeface="Arial"/>
            </a:endParaRPr>
          </a:p>
        </p:txBody>
      </p:sp>
      <p:sp>
        <p:nvSpPr>
          <p:cNvPr id="572" name="CustomShape 10"/>
          <p:cNvSpPr/>
          <p:nvPr/>
        </p:nvSpPr>
        <p:spPr>
          <a:xfrm>
            <a:off x="360000" y="3916080"/>
            <a:ext cx="3131280" cy="503280"/>
          </a:xfrm>
          <a:prstGeom prst="rect">
            <a:avLst/>
          </a:prstGeom>
          <a:noFill/>
          <a:ln w="12700">
            <a:noFill/>
          </a:ln>
        </p:spPr>
        <p:style>
          <a:lnRef idx="0"/>
          <a:fillRef idx="0"/>
          <a:effectRef idx="0"/>
          <a:fontRef idx="minor"/>
        </p:style>
        <p:txBody>
          <a:bodyPr lIns="0" rIns="0" tIns="45000" bIns="45000" anchor="ctr">
            <a:noAutofit/>
          </a:bodyPr>
          <a:p>
            <a:pPr>
              <a:lnSpc>
                <a:spcPct val="90000"/>
              </a:lnSpc>
            </a:pPr>
            <a:r>
              <a:rPr b="0" lang="ja-JP" sz="1600" spc="-1" strike="noStrike">
                <a:solidFill>
                  <a:srgbClr val="4fadf3"/>
                </a:solidFill>
                <a:latin typeface="Segoe UI"/>
                <a:ea typeface="Meiryo UI"/>
              </a:rPr>
              <a:t>シナリオ達成に必要な</a:t>
            </a:r>
            <a:endParaRPr b="0" lang="en-US" sz="1600" spc="-1" strike="noStrike">
              <a:latin typeface="Arial"/>
            </a:endParaRPr>
          </a:p>
          <a:p>
            <a:pPr>
              <a:lnSpc>
                <a:spcPct val="90000"/>
              </a:lnSpc>
            </a:pPr>
            <a:r>
              <a:rPr b="0" lang="ja-JP" sz="1600" spc="-1" strike="noStrike">
                <a:solidFill>
                  <a:srgbClr val="4fadf3"/>
                </a:solidFill>
                <a:latin typeface="Segoe UI"/>
                <a:ea typeface="Meiryo UI"/>
              </a:rPr>
              <a:t>業務・情報システムの構築</a:t>
            </a:r>
            <a:endParaRPr b="0" lang="en-US" sz="1600" spc="-1" strike="noStrike">
              <a:latin typeface="Arial"/>
            </a:endParaRPr>
          </a:p>
        </p:txBody>
      </p:sp>
      <p:sp>
        <p:nvSpPr>
          <p:cNvPr id="573" name="CustomShape 11"/>
          <p:cNvSpPr/>
          <p:nvPr/>
        </p:nvSpPr>
        <p:spPr>
          <a:xfrm>
            <a:off x="360000" y="5056200"/>
            <a:ext cx="3131280" cy="503280"/>
          </a:xfrm>
          <a:prstGeom prst="rect">
            <a:avLst/>
          </a:prstGeom>
          <a:noFill/>
          <a:ln w="12700">
            <a:noFill/>
          </a:ln>
        </p:spPr>
        <p:style>
          <a:lnRef idx="0"/>
          <a:fillRef idx="0"/>
          <a:effectRef idx="0"/>
          <a:fontRef idx="minor"/>
        </p:style>
        <p:txBody>
          <a:bodyPr lIns="0" rIns="0" tIns="45000" bIns="45000" anchor="ctr">
            <a:noAutofit/>
          </a:bodyPr>
          <a:p>
            <a:pPr>
              <a:lnSpc>
                <a:spcPct val="90000"/>
              </a:lnSpc>
            </a:pPr>
            <a:r>
              <a:rPr b="0" lang="ja-JP" sz="1600" spc="-1" strike="noStrike">
                <a:solidFill>
                  <a:srgbClr val="8cc9f7"/>
                </a:solidFill>
                <a:latin typeface="Segoe UI"/>
                <a:ea typeface="Meiryo UI"/>
              </a:rPr>
              <a:t>定性・定量効果の算定と</a:t>
            </a:r>
            <a:endParaRPr b="0" lang="en-US" sz="1600" spc="-1" strike="noStrike">
              <a:latin typeface="Arial"/>
            </a:endParaRPr>
          </a:p>
          <a:p>
            <a:pPr>
              <a:lnSpc>
                <a:spcPct val="90000"/>
              </a:lnSpc>
            </a:pPr>
            <a:r>
              <a:rPr b="0" lang="ja-JP" sz="1600" spc="-1" strike="noStrike">
                <a:solidFill>
                  <a:srgbClr val="8cc9f7"/>
                </a:solidFill>
                <a:latin typeface="Segoe UI"/>
                <a:ea typeface="Meiryo UI"/>
              </a:rPr>
              <a:t>次のフェーズのロードマップ策定</a:t>
            </a:r>
            <a:endParaRPr b="0" lang="en-US" sz="1600" spc="-1" strike="noStrike">
              <a:latin typeface="Arial"/>
            </a:endParaRPr>
          </a:p>
        </p:txBody>
      </p:sp>
      <p:graphicFrame>
        <p:nvGraphicFramePr>
          <p:cNvPr id="574" name="Chart 14"/>
          <p:cNvGraphicFramePr/>
          <p:nvPr/>
        </p:nvGraphicFramePr>
        <p:xfrm>
          <a:off x="4901040" y="1137240"/>
          <a:ext cx="4453560" cy="4638240"/>
        </p:xfrm>
        <a:graphic>
          <a:graphicData uri="http://schemas.openxmlformats.org/drawingml/2006/chart">
            <c:chart xmlns:c="http://schemas.openxmlformats.org/drawingml/2006/chart" xmlns:r="http://schemas.openxmlformats.org/officeDocument/2006/relationships" r:id="rId1"/>
          </a:graphicData>
        </a:graphic>
      </p:graphicFrame>
      <p:sp>
        <p:nvSpPr>
          <p:cNvPr id="575" name="CustomShape 12"/>
          <p:cNvSpPr/>
          <p:nvPr/>
        </p:nvSpPr>
        <p:spPr>
          <a:xfrm>
            <a:off x="8048160" y="2736000"/>
            <a:ext cx="3612600" cy="13698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1" lang="en-US" sz="2800" spc="-1" strike="noStrike">
                <a:solidFill>
                  <a:srgbClr val="808080"/>
                </a:solidFill>
                <a:latin typeface="Segoe UI"/>
                <a:ea typeface="Meiryo UI"/>
              </a:rPr>
              <a:t>4</a:t>
            </a:r>
            <a:r>
              <a:rPr b="1" lang="ja-JP" sz="2800" spc="-1" strike="noStrike">
                <a:solidFill>
                  <a:srgbClr val="808080"/>
                </a:solidFill>
                <a:latin typeface="Segoe UI"/>
                <a:ea typeface="Meiryo UI"/>
              </a:rPr>
              <a:t>つのタスクで</a:t>
            </a:r>
            <a:endParaRPr b="0" lang="en-US" sz="2800" spc="-1" strike="noStrike">
              <a:latin typeface="Arial"/>
            </a:endParaRPr>
          </a:p>
          <a:p>
            <a:pPr>
              <a:lnSpc>
                <a:spcPct val="100000"/>
              </a:lnSpc>
            </a:pPr>
            <a:r>
              <a:rPr b="1" lang="ja-JP" sz="2800" spc="-1" strike="noStrike">
                <a:solidFill>
                  <a:srgbClr val="808080"/>
                </a:solidFill>
                <a:latin typeface="Segoe UI"/>
                <a:ea typeface="Meiryo UI"/>
              </a:rPr>
              <a:t>お客様の</a:t>
            </a:r>
            <a:endParaRPr b="0" lang="en-US" sz="2800" spc="-1" strike="noStrike">
              <a:latin typeface="Arial"/>
            </a:endParaRPr>
          </a:p>
          <a:p>
            <a:pPr>
              <a:lnSpc>
                <a:spcPct val="100000"/>
              </a:lnSpc>
            </a:pPr>
            <a:r>
              <a:rPr b="1" lang="ja-JP" sz="2800" spc="-1" strike="noStrike">
                <a:solidFill>
                  <a:srgbClr val="808080"/>
                </a:solidFill>
                <a:latin typeface="Segoe UI"/>
                <a:ea typeface="Meiryo UI"/>
              </a:rPr>
              <a:t>価値体験向上を目指す</a:t>
            </a:r>
            <a:endParaRPr b="0" lang="en-US" sz="2800" spc="-1" strike="noStrike">
              <a:latin typeface="Arial"/>
            </a:endParaRPr>
          </a:p>
        </p:txBody>
      </p:sp>
      <p:sp>
        <p:nvSpPr>
          <p:cNvPr id="576" name="CustomShape 13"/>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P359</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7" name="CustomShape 1"/>
          <p:cNvSpPr/>
          <p:nvPr/>
        </p:nvSpPr>
        <p:spPr>
          <a:xfrm>
            <a:off x="252000" y="828000"/>
            <a:ext cx="11591280" cy="359280"/>
          </a:xfrm>
          <a:prstGeom prst="rect">
            <a:avLst/>
          </a:prstGeom>
          <a:solidFill>
            <a:srgbClr val="dff5fd"/>
          </a:solidFill>
          <a:ln w="0">
            <a:noFill/>
          </a:ln>
        </p:spPr>
        <p:style>
          <a:lnRef idx="0"/>
          <a:fillRef idx="0"/>
          <a:effectRef idx="0"/>
          <a:fontRef idx="minor"/>
        </p:style>
        <p:txBody>
          <a:bodyPr lIns="36000" rIns="36000" tIns="45000" bIns="45000" anchor="ctr">
            <a:noAutofit/>
          </a:bodyPr>
          <a:p>
            <a:pPr>
              <a:lnSpc>
                <a:spcPct val="90000"/>
              </a:lnSpc>
              <a:tabLst>
                <a:tab algn="l" pos="0"/>
              </a:tabLst>
            </a:pPr>
            <a:r>
              <a:rPr b="0" lang="en-US" sz="1400" spc="-1" strike="noStrike">
                <a:solidFill>
                  <a:srgbClr val="808080"/>
                </a:solidFill>
                <a:latin typeface="Segoe UI"/>
                <a:ea typeface="Meiryo UI"/>
              </a:rPr>
              <a:t>3</a:t>
            </a:r>
            <a:r>
              <a:rPr b="0" lang="ja-JP" sz="1400" spc="-1" strike="noStrike">
                <a:solidFill>
                  <a:srgbClr val="808080"/>
                </a:solidFill>
                <a:latin typeface="Segoe UI"/>
                <a:ea typeface="Meiryo UI"/>
              </a:rPr>
              <a:t>つのフォーカスエリアと</a:t>
            </a:r>
            <a:r>
              <a:rPr b="0" lang="en-US" sz="1400" spc="-1" strike="noStrike">
                <a:solidFill>
                  <a:srgbClr val="808080"/>
                </a:solidFill>
                <a:latin typeface="Segoe UI"/>
                <a:ea typeface="Meiryo UI"/>
              </a:rPr>
              <a:t>4</a:t>
            </a:r>
            <a:r>
              <a:rPr b="0" lang="ja-JP" sz="1400" spc="-1" strike="noStrike">
                <a:solidFill>
                  <a:srgbClr val="808080"/>
                </a:solidFill>
                <a:latin typeface="Segoe UI"/>
                <a:ea typeface="Meiryo UI"/>
              </a:rPr>
              <a:t>つのタスクを関連付け、仮説の検証による軌道修正を常時行います。</a:t>
            </a:r>
            <a:endParaRPr b="0" lang="en-US" sz="1400" spc="-1" strike="noStrike">
              <a:latin typeface="Arial"/>
            </a:endParaRPr>
          </a:p>
        </p:txBody>
      </p:sp>
      <p:sp>
        <p:nvSpPr>
          <p:cNvPr id="578" name="CustomShape 2"/>
          <p:cNvSpPr/>
          <p:nvPr/>
        </p:nvSpPr>
        <p:spPr>
          <a:xfrm>
            <a:off x="252000" y="36000"/>
            <a:ext cx="5831280" cy="251280"/>
          </a:xfrm>
          <a:prstGeom prst="rect">
            <a:avLst/>
          </a:prstGeom>
          <a:noFill/>
          <a:ln w="0">
            <a:noFill/>
          </a:ln>
        </p:spPr>
        <p:style>
          <a:lnRef idx="0"/>
          <a:fillRef idx="0"/>
          <a:effectRef idx="0"/>
          <a:fontRef idx="minor"/>
        </p:style>
        <p:txBody>
          <a:bodyPr lIns="0" rIns="0" tIns="45000" bIns="45000" anchor="ctr">
            <a:noAutofit/>
          </a:bodyPr>
          <a:p>
            <a:pPr>
              <a:lnSpc>
                <a:spcPct val="90000"/>
              </a:lnSpc>
              <a:tabLst>
                <a:tab algn="l" pos="0"/>
              </a:tabLst>
            </a:pPr>
            <a:r>
              <a:rPr b="0" lang="en-US" sz="1200" spc="-1" strike="noStrike">
                <a:solidFill>
                  <a:srgbClr val="000000"/>
                </a:solidFill>
                <a:latin typeface="Segoe UI"/>
                <a:ea typeface="Meiryo UI"/>
              </a:rPr>
              <a:t>2. 3</a:t>
            </a:r>
            <a:r>
              <a:rPr b="0" lang="ja-JP" sz="1200" spc="-1" strike="noStrike">
                <a:solidFill>
                  <a:srgbClr val="000000"/>
                </a:solidFill>
                <a:latin typeface="Segoe UI"/>
                <a:ea typeface="Meiryo UI"/>
              </a:rPr>
              <a:t>つのフォーカスエリアと</a:t>
            </a:r>
            <a:r>
              <a:rPr b="0" lang="en-US" sz="1200" spc="-1" strike="noStrike">
                <a:solidFill>
                  <a:srgbClr val="000000"/>
                </a:solidFill>
                <a:latin typeface="Segoe UI"/>
                <a:ea typeface="Meiryo UI"/>
              </a:rPr>
              <a:t>4</a:t>
            </a:r>
            <a:r>
              <a:rPr b="0" lang="ja-JP" sz="1200" spc="-1" strike="noStrike">
                <a:solidFill>
                  <a:srgbClr val="000000"/>
                </a:solidFill>
                <a:latin typeface="Segoe UI"/>
                <a:ea typeface="Meiryo UI"/>
              </a:rPr>
              <a:t>つのタスク</a:t>
            </a:r>
            <a:endParaRPr b="0" lang="en-US" sz="1200" spc="-1" strike="noStrike">
              <a:latin typeface="Arial"/>
            </a:endParaRPr>
          </a:p>
        </p:txBody>
      </p:sp>
      <p:sp>
        <p:nvSpPr>
          <p:cNvPr id="579" name="CustomShape 3"/>
          <p:cNvSpPr/>
          <p:nvPr/>
        </p:nvSpPr>
        <p:spPr>
          <a:xfrm>
            <a:off x="252000" y="324000"/>
            <a:ext cx="11591280" cy="539280"/>
          </a:xfrm>
          <a:prstGeom prst="rect">
            <a:avLst/>
          </a:prstGeom>
          <a:noFill/>
          <a:ln w="0">
            <a:noFill/>
          </a:ln>
        </p:spPr>
        <p:style>
          <a:lnRef idx="0"/>
          <a:fillRef idx="0"/>
          <a:effectRef idx="0"/>
          <a:fontRef idx="minor"/>
        </p:style>
        <p:txBody>
          <a:bodyPr lIns="0" rIns="0" tIns="45000" bIns="45000" anchor="ctr">
            <a:normAutofit/>
          </a:bodyPr>
          <a:p>
            <a:pPr>
              <a:lnSpc>
                <a:spcPct val="90000"/>
              </a:lnSpc>
            </a:pPr>
            <a:r>
              <a:rPr b="1" lang="en-US" sz="2400" spc="-1" strike="noStrike">
                <a:solidFill>
                  <a:srgbClr val="0d79ca"/>
                </a:solidFill>
                <a:latin typeface="Segoe UI Semibold"/>
                <a:ea typeface="Meiryo UI"/>
              </a:rPr>
              <a:t>2. 3</a:t>
            </a:r>
            <a:r>
              <a:rPr b="1" lang="ja-JP" sz="2400" spc="-1" strike="noStrike">
                <a:solidFill>
                  <a:srgbClr val="0d79ca"/>
                </a:solidFill>
                <a:latin typeface="Segoe UI Semibold"/>
                <a:ea typeface="Meiryo UI"/>
              </a:rPr>
              <a:t>つのフォーカスエリアと</a:t>
            </a:r>
            <a:r>
              <a:rPr b="1" lang="en-US" sz="2400" spc="-1" strike="noStrike">
                <a:solidFill>
                  <a:srgbClr val="0d79ca"/>
                </a:solidFill>
                <a:latin typeface="Segoe UI Semibold"/>
                <a:ea typeface="Meiryo UI"/>
              </a:rPr>
              <a:t>4</a:t>
            </a:r>
            <a:r>
              <a:rPr b="1" lang="ja-JP" sz="2400" spc="-1" strike="noStrike">
                <a:solidFill>
                  <a:srgbClr val="0d79ca"/>
                </a:solidFill>
                <a:latin typeface="Segoe UI Semibold"/>
                <a:ea typeface="Meiryo UI"/>
              </a:rPr>
              <a:t>つのタスクの関連付け</a:t>
            </a:r>
            <a:endParaRPr b="0" lang="en-US" sz="2400" spc="-1" strike="noStrike">
              <a:latin typeface="Arial"/>
            </a:endParaRPr>
          </a:p>
        </p:txBody>
      </p:sp>
      <p:grpSp>
        <p:nvGrpSpPr>
          <p:cNvPr id="580" name="Group 4"/>
          <p:cNvGrpSpPr/>
          <p:nvPr/>
        </p:nvGrpSpPr>
        <p:grpSpPr>
          <a:xfrm>
            <a:off x="-144360" y="1539000"/>
            <a:ext cx="4319280" cy="2879280"/>
            <a:chOff x="-144360" y="1539000"/>
            <a:chExt cx="4319280" cy="2879280"/>
          </a:xfrm>
        </p:grpSpPr>
        <p:graphicFrame>
          <p:nvGraphicFramePr>
            <p:cNvPr id="581" name="グラフ 21"/>
            <p:cNvGraphicFramePr/>
            <p:nvPr/>
          </p:nvGraphicFramePr>
          <p:xfrm>
            <a:off x="-144360" y="1539000"/>
            <a:ext cx="4319280" cy="287928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82" name="グラフ 22"/>
            <p:cNvGraphicFramePr/>
            <p:nvPr/>
          </p:nvGraphicFramePr>
          <p:xfrm>
            <a:off x="584640" y="2025000"/>
            <a:ext cx="2861280" cy="1907280"/>
          </p:xfrm>
          <a:graphic>
            <a:graphicData uri="http://schemas.openxmlformats.org/drawingml/2006/chart">
              <c:chart xmlns:c="http://schemas.openxmlformats.org/drawingml/2006/chart" xmlns:r="http://schemas.openxmlformats.org/officeDocument/2006/relationships" r:id="rId2"/>
            </a:graphicData>
          </a:graphic>
        </p:graphicFrame>
      </p:grpSp>
      <p:sp>
        <p:nvSpPr>
          <p:cNvPr id="583" name="CustomShape 5"/>
          <p:cNvSpPr/>
          <p:nvPr/>
        </p:nvSpPr>
        <p:spPr>
          <a:xfrm>
            <a:off x="288000" y="2529000"/>
            <a:ext cx="2123280" cy="899280"/>
          </a:xfrm>
          <a:prstGeom prst="roundRect">
            <a:avLst>
              <a:gd name="adj" fmla="val 50000"/>
            </a:avLst>
          </a:prstGeom>
          <a:solidFill>
            <a:schemeClr val="bg1"/>
          </a:solidFill>
          <a:ln w="28575">
            <a:solidFill>
              <a:schemeClr val="bg2"/>
            </a:solidFill>
            <a:round/>
          </a:ln>
        </p:spPr>
        <p:style>
          <a:lnRef idx="0"/>
          <a:fillRef idx="0"/>
          <a:effectRef idx="0"/>
          <a:fontRef idx="minor"/>
        </p:style>
        <p:txBody>
          <a:bodyPr wrap="none" lIns="0" rIns="0" tIns="46800" bIns="46800" anchor="ctr">
            <a:noAutofit/>
          </a:bodyPr>
          <a:p>
            <a:pPr algn="ctr">
              <a:lnSpc>
                <a:spcPct val="90000"/>
              </a:lnSpc>
              <a:tabLst>
                <a:tab algn="l" pos="749160"/>
              </a:tabLst>
            </a:pPr>
            <a:r>
              <a:rPr b="1" lang="en-US" sz="1800" spc="-1" strike="noStrike">
                <a:solidFill>
                  <a:srgbClr val="808080"/>
                </a:solidFill>
                <a:latin typeface="Segoe UI"/>
                <a:ea typeface="Meiryo UI"/>
              </a:rPr>
              <a:t>3</a:t>
            </a:r>
            <a:r>
              <a:rPr b="1" lang="ja-JP" sz="1800" spc="-1" strike="noStrike">
                <a:solidFill>
                  <a:srgbClr val="808080"/>
                </a:solidFill>
                <a:latin typeface="Segoe UI"/>
                <a:ea typeface="Meiryo UI"/>
              </a:rPr>
              <a:t>つのフォーカスエリア</a:t>
            </a:r>
            <a:endParaRPr b="0" lang="en-US" sz="1800" spc="-1" strike="noStrike">
              <a:latin typeface="Arial"/>
            </a:endParaRPr>
          </a:p>
        </p:txBody>
      </p:sp>
      <p:graphicFrame>
        <p:nvGraphicFramePr>
          <p:cNvPr id="584" name="Table 6"/>
          <p:cNvGraphicFramePr/>
          <p:nvPr/>
        </p:nvGraphicFramePr>
        <p:xfrm>
          <a:off x="3600000" y="1404000"/>
          <a:ext cx="6659640" cy="370440"/>
        </p:xfrm>
        <a:graphic>
          <a:graphicData uri="http://schemas.openxmlformats.org/drawingml/2006/table">
            <a:tbl>
              <a:tblPr/>
              <a:tblGrid>
                <a:gridCol w="540000"/>
                <a:gridCol w="6120000"/>
              </a:tblGrid>
              <a:tr h="370800">
                <a:tc>
                  <a:txBody>
                    <a:bodyPr>
                      <a:noAutofit/>
                    </a:bodyPr>
                    <a:p>
                      <a:pPr>
                        <a:lnSpc>
                          <a:spcPct val="100000"/>
                        </a:lnSpc>
                      </a:pPr>
                      <a:r>
                        <a:rPr b="1" lang="en-US" sz="4800" spc="-1" strike="noStrike">
                          <a:solidFill>
                            <a:srgbClr val="073c65"/>
                          </a:solidFill>
                          <a:latin typeface="Segoe UI"/>
                          <a:ea typeface="Meiryo UI"/>
                        </a:rPr>
                        <a:t>1</a:t>
                      </a:r>
                      <a:endParaRPr b="0" lang="en-US" sz="4800" spc="-1" strike="noStrike">
                        <a:latin typeface="Arial"/>
                      </a:endParaRPr>
                    </a:p>
                  </a:txBody>
                  <a:tcPr marL="91440" marR="91440">
                    <a:lnL w="12240">
                      <a:noFill/>
                    </a:lnL>
                    <a:lnR w="12240">
                      <a:noFill/>
                    </a:lnR>
                    <a:lnT w="12240">
                      <a:noFill/>
                    </a:lnT>
                    <a:lnB w="12240">
                      <a:noFill/>
                    </a:lnB>
                    <a:noFill/>
                  </a:tcPr>
                </a:tc>
                <a:tc>
                  <a:txBody>
                    <a:bodyPr>
                      <a:noAutofit/>
                    </a:bodyPr>
                    <a:p>
                      <a:pPr>
                        <a:lnSpc>
                          <a:spcPct val="90000"/>
                        </a:lnSpc>
                        <a:tabLst>
                          <a:tab algn="l" pos="0"/>
                        </a:tabLst>
                      </a:pPr>
                      <a:r>
                        <a:rPr b="1" lang="ja-JP" sz="2800" spc="-1" strike="noStrike">
                          <a:solidFill>
                            <a:srgbClr val="073c65"/>
                          </a:solidFill>
                          <a:latin typeface="Segoe UI"/>
                          <a:ea typeface="Meiryo UI"/>
                        </a:rPr>
                        <a:t>フォーカスするお客様のペルソナ像の設定</a:t>
                      </a:r>
                      <a:endParaRPr b="0" lang="en-US" sz="2800" spc="-1" strike="noStrike">
                        <a:latin typeface="Arial"/>
                      </a:endParaRPr>
                    </a:p>
                  </a:txBody>
                  <a:tcPr marL="91440" marR="91440">
                    <a:lnL w="12240">
                      <a:noFill/>
                    </a:lnL>
                    <a:lnR w="12240">
                      <a:noFill/>
                    </a:lnR>
                    <a:lnT w="12240">
                      <a:noFill/>
                    </a:lnT>
                    <a:lnB w="12240">
                      <a:noFill/>
                    </a:lnB>
                    <a:noFill/>
                  </a:tcPr>
                </a:tc>
              </a:tr>
            </a:tbl>
          </a:graphicData>
        </a:graphic>
      </p:graphicFrame>
      <p:graphicFrame>
        <p:nvGraphicFramePr>
          <p:cNvPr id="585" name="Table 7"/>
          <p:cNvGraphicFramePr/>
          <p:nvPr/>
        </p:nvGraphicFramePr>
        <p:xfrm>
          <a:off x="3600000" y="2596680"/>
          <a:ext cx="6335640" cy="370440"/>
        </p:xfrm>
        <a:graphic>
          <a:graphicData uri="http://schemas.openxmlformats.org/drawingml/2006/table">
            <a:tbl>
              <a:tblPr/>
              <a:tblGrid>
                <a:gridCol w="540000"/>
                <a:gridCol w="5796000"/>
              </a:tblGrid>
              <a:tr h="370800">
                <a:tc>
                  <a:txBody>
                    <a:bodyPr>
                      <a:noAutofit/>
                    </a:bodyPr>
                    <a:p>
                      <a:pPr>
                        <a:lnSpc>
                          <a:spcPct val="100000"/>
                        </a:lnSpc>
                      </a:pPr>
                      <a:r>
                        <a:rPr b="1" lang="en-US" sz="4800" spc="-1" strike="noStrike">
                          <a:solidFill>
                            <a:srgbClr val="0d79ca"/>
                          </a:solidFill>
                          <a:latin typeface="Segoe UI"/>
                          <a:ea typeface="Meiryo UI"/>
                        </a:rPr>
                        <a:t>2</a:t>
                      </a:r>
                      <a:endParaRPr b="0" lang="en-US" sz="4800" spc="-1" strike="noStrike">
                        <a:latin typeface="Arial"/>
                      </a:endParaRPr>
                    </a:p>
                  </a:txBody>
                  <a:tcPr marL="91440" marR="91440">
                    <a:lnL w="12240">
                      <a:noFill/>
                    </a:lnL>
                    <a:lnR w="12240">
                      <a:noFill/>
                    </a:lnR>
                    <a:lnT w="12240">
                      <a:noFill/>
                    </a:lnT>
                    <a:lnB w="12240">
                      <a:noFill/>
                    </a:lnB>
                    <a:noFill/>
                  </a:tcPr>
                </a:tc>
                <a:tc>
                  <a:txBody>
                    <a:bodyPr>
                      <a:noAutofit/>
                    </a:bodyPr>
                    <a:p>
                      <a:pPr>
                        <a:lnSpc>
                          <a:spcPct val="90000"/>
                        </a:lnSpc>
                        <a:tabLst>
                          <a:tab algn="l" pos="0"/>
                        </a:tabLst>
                      </a:pPr>
                      <a:r>
                        <a:rPr b="1" lang="ja-JP" sz="2800" spc="-1" strike="noStrike">
                          <a:solidFill>
                            <a:srgbClr val="0d79ca"/>
                          </a:solidFill>
                          <a:latin typeface="Segoe UI"/>
                          <a:ea typeface="Meiryo UI"/>
                        </a:rPr>
                        <a:t>お客様への「売り」となる価値の明確化</a:t>
                      </a:r>
                      <a:endParaRPr b="0" lang="en-US" sz="2800" spc="-1" strike="noStrike">
                        <a:latin typeface="Arial"/>
                      </a:endParaRPr>
                    </a:p>
                  </a:txBody>
                  <a:tcPr marL="91440" marR="91440">
                    <a:lnL w="12240">
                      <a:noFill/>
                    </a:lnL>
                    <a:lnR w="12240">
                      <a:noFill/>
                    </a:lnR>
                    <a:lnT w="12240">
                      <a:noFill/>
                    </a:lnT>
                    <a:lnB w="12240">
                      <a:noFill/>
                    </a:lnB>
                    <a:noFill/>
                  </a:tcPr>
                </a:tc>
              </a:tr>
            </a:tbl>
          </a:graphicData>
        </a:graphic>
      </p:graphicFrame>
      <p:graphicFrame>
        <p:nvGraphicFramePr>
          <p:cNvPr id="586" name="Table 8"/>
          <p:cNvGraphicFramePr/>
          <p:nvPr/>
        </p:nvGraphicFramePr>
        <p:xfrm>
          <a:off x="3600000" y="3789360"/>
          <a:ext cx="6659640" cy="370440"/>
        </p:xfrm>
        <a:graphic>
          <a:graphicData uri="http://schemas.openxmlformats.org/drawingml/2006/table">
            <a:tbl>
              <a:tblPr/>
              <a:tblGrid>
                <a:gridCol w="540000"/>
                <a:gridCol w="6120000"/>
              </a:tblGrid>
              <a:tr h="370800">
                <a:tc>
                  <a:txBody>
                    <a:bodyPr>
                      <a:noAutofit/>
                    </a:bodyPr>
                    <a:p>
                      <a:pPr>
                        <a:lnSpc>
                          <a:spcPct val="100000"/>
                        </a:lnSpc>
                      </a:pPr>
                      <a:r>
                        <a:rPr b="1" lang="en-US" sz="4800" spc="-1" strike="noStrike">
                          <a:solidFill>
                            <a:srgbClr val="4fadf3"/>
                          </a:solidFill>
                          <a:latin typeface="Segoe UI"/>
                          <a:ea typeface="Meiryo UI"/>
                        </a:rPr>
                        <a:t>3</a:t>
                      </a:r>
                      <a:endParaRPr b="0" lang="en-US" sz="4800" spc="-1" strike="noStrike">
                        <a:latin typeface="Arial"/>
                      </a:endParaRPr>
                    </a:p>
                  </a:txBody>
                  <a:tcPr marL="91440" marR="91440">
                    <a:lnL w="12240">
                      <a:noFill/>
                    </a:lnL>
                    <a:lnR w="12240">
                      <a:noFill/>
                    </a:lnR>
                    <a:lnT w="12240">
                      <a:noFill/>
                    </a:lnT>
                    <a:lnB w="12240">
                      <a:noFill/>
                    </a:lnB>
                    <a:noFill/>
                  </a:tcPr>
                </a:tc>
                <a:tc>
                  <a:txBody>
                    <a:bodyPr>
                      <a:noAutofit/>
                    </a:bodyPr>
                    <a:p>
                      <a:pPr>
                        <a:lnSpc>
                          <a:spcPct val="90000"/>
                        </a:lnSpc>
                        <a:tabLst>
                          <a:tab algn="l" pos="0"/>
                        </a:tabLst>
                      </a:pPr>
                      <a:r>
                        <a:rPr b="1" lang="ja-JP" sz="2800" spc="-1" strike="noStrike">
                          <a:solidFill>
                            <a:srgbClr val="4fadf3"/>
                          </a:solidFill>
                          <a:latin typeface="Segoe UI"/>
                          <a:ea typeface="Meiryo UI"/>
                        </a:rPr>
                        <a:t>お客様へのアピールポイントの整理</a:t>
                      </a:r>
                      <a:endParaRPr b="0" lang="en-US" sz="2800" spc="-1" strike="noStrike">
                        <a:latin typeface="Arial"/>
                      </a:endParaRPr>
                    </a:p>
                  </a:txBody>
                  <a:tcPr marL="91440" marR="91440">
                    <a:lnL w="12240">
                      <a:noFill/>
                    </a:lnL>
                    <a:lnR w="12240">
                      <a:noFill/>
                    </a:lnR>
                    <a:lnT w="12240">
                      <a:noFill/>
                    </a:lnT>
                    <a:lnB w="12240">
                      <a:noFill/>
                    </a:lnB>
                    <a:noFill/>
                  </a:tcPr>
                </a:tc>
              </a:tr>
            </a:tbl>
          </a:graphicData>
        </a:graphic>
      </p:graphicFrame>
      <p:sp>
        <p:nvSpPr>
          <p:cNvPr id="587" name="CustomShape 9"/>
          <p:cNvSpPr/>
          <p:nvPr/>
        </p:nvSpPr>
        <p:spPr>
          <a:xfrm>
            <a:off x="10703880" y="1189440"/>
            <a:ext cx="1115280" cy="1115280"/>
          </a:xfrm>
          <a:prstGeom prst="ellipse">
            <a:avLst/>
          </a:prstGeom>
          <a:gradFill rotWithShape="0">
            <a:gsLst>
              <a:gs pos="0">
                <a:srgbClr val="003c82"/>
              </a:gs>
              <a:gs pos="100000">
                <a:srgbClr val="0070c0"/>
              </a:gs>
            </a:gsLst>
            <a:lin ang="5400000"/>
          </a:gradFill>
          <a:ln w="9525">
            <a:noFill/>
          </a:ln>
        </p:spPr>
        <p:style>
          <a:lnRef idx="0"/>
          <a:fillRef idx="0"/>
          <a:effectRef idx="0"/>
          <a:fontRef idx="minor"/>
        </p:style>
        <p:txBody>
          <a:bodyPr wrap="none" lIns="0" rIns="0" tIns="468000" bIns="0">
            <a:noAutofit/>
          </a:bodyPr>
          <a:p>
            <a:pPr algn="ctr">
              <a:lnSpc>
                <a:spcPct val="100000"/>
              </a:lnSpc>
            </a:pPr>
            <a:r>
              <a:rPr b="0" lang="ja-JP" sz="1200" spc="-1" strike="noStrike">
                <a:solidFill>
                  <a:srgbClr val="ffffff"/>
                </a:solidFill>
                <a:latin typeface="HGPｺﾞｼｯｸE"/>
                <a:ea typeface="Meiryo UI"/>
              </a:rPr>
              <a:t>お客様情報の</a:t>
            </a:r>
            <a:endParaRPr b="0" lang="en-US" sz="1200" spc="-1" strike="noStrike">
              <a:latin typeface="Arial"/>
            </a:endParaRPr>
          </a:p>
          <a:p>
            <a:pPr algn="ctr">
              <a:lnSpc>
                <a:spcPct val="100000"/>
              </a:lnSpc>
            </a:pPr>
            <a:r>
              <a:rPr b="0" lang="ja-JP" sz="1200" spc="-1" strike="noStrike">
                <a:solidFill>
                  <a:srgbClr val="ffffff"/>
                </a:solidFill>
                <a:latin typeface="HGPｺﾞｼｯｸE"/>
                <a:ea typeface="Meiryo UI"/>
              </a:rPr>
              <a:t>蓄積・活用</a:t>
            </a:r>
            <a:endParaRPr b="0" lang="en-US" sz="1200" spc="-1" strike="noStrike">
              <a:latin typeface="Arial"/>
            </a:endParaRPr>
          </a:p>
        </p:txBody>
      </p:sp>
      <p:sp>
        <p:nvSpPr>
          <p:cNvPr id="588" name="CustomShape 10"/>
          <p:cNvSpPr/>
          <p:nvPr/>
        </p:nvSpPr>
        <p:spPr>
          <a:xfrm>
            <a:off x="10703880" y="2444040"/>
            <a:ext cx="1115280" cy="1115280"/>
          </a:xfrm>
          <a:prstGeom prst="ellipse">
            <a:avLst/>
          </a:prstGeom>
          <a:gradFill rotWithShape="0">
            <a:gsLst>
              <a:gs pos="0">
                <a:srgbClr val="0070c0"/>
              </a:gs>
              <a:gs pos="50000">
                <a:srgbClr val="0070c0"/>
              </a:gs>
              <a:gs pos="100000">
                <a:srgbClr val="0070c0"/>
              </a:gs>
            </a:gsLst>
            <a:lin ang="5400000"/>
          </a:gradFill>
          <a:ln w="9525">
            <a:noFill/>
          </a:ln>
        </p:spPr>
        <p:style>
          <a:lnRef idx="0"/>
          <a:fillRef idx="0"/>
          <a:effectRef idx="0"/>
          <a:fontRef idx="minor"/>
        </p:style>
        <p:txBody>
          <a:bodyPr wrap="none" lIns="0" rIns="0" tIns="468000" bIns="0">
            <a:noAutofit/>
          </a:bodyPr>
          <a:p>
            <a:pPr algn="ctr">
              <a:lnSpc>
                <a:spcPct val="90000"/>
              </a:lnSpc>
            </a:pPr>
            <a:r>
              <a:rPr b="0" lang="ja-JP" sz="1200" spc="-1" strike="noStrike">
                <a:solidFill>
                  <a:srgbClr val="ffffff"/>
                </a:solidFill>
                <a:latin typeface="HelvNeue Light for IBM"/>
                <a:ea typeface="Meiryo UI"/>
              </a:rPr>
              <a:t>価値訴求ポイント</a:t>
            </a:r>
            <a:endParaRPr b="0" lang="en-US" sz="1200" spc="-1" strike="noStrike">
              <a:latin typeface="Arial"/>
            </a:endParaRPr>
          </a:p>
          <a:p>
            <a:pPr algn="ctr">
              <a:lnSpc>
                <a:spcPct val="90000"/>
              </a:lnSpc>
            </a:pPr>
            <a:r>
              <a:rPr b="0" lang="ja-JP" sz="1200" spc="-1" strike="noStrike">
                <a:solidFill>
                  <a:srgbClr val="ffffff"/>
                </a:solidFill>
                <a:latin typeface="HelvNeue Light for IBM"/>
                <a:ea typeface="Meiryo UI"/>
              </a:rPr>
              <a:t>明確化</a:t>
            </a:r>
            <a:endParaRPr b="0" lang="en-US" sz="1200" spc="-1" strike="noStrike">
              <a:latin typeface="Arial"/>
            </a:endParaRPr>
          </a:p>
        </p:txBody>
      </p:sp>
      <p:sp>
        <p:nvSpPr>
          <p:cNvPr id="589" name="CustomShape 11"/>
          <p:cNvSpPr/>
          <p:nvPr/>
        </p:nvSpPr>
        <p:spPr>
          <a:xfrm>
            <a:off x="10703880" y="3698640"/>
            <a:ext cx="1115280" cy="1115280"/>
          </a:xfrm>
          <a:prstGeom prst="ellipse">
            <a:avLst/>
          </a:prstGeom>
          <a:gradFill rotWithShape="0">
            <a:gsLst>
              <a:gs pos="0">
                <a:srgbClr val="0070c0"/>
              </a:gs>
              <a:gs pos="100000">
                <a:srgbClr val="66ccff"/>
              </a:gs>
            </a:gsLst>
            <a:lin ang="5400000"/>
          </a:gradFill>
          <a:ln w="9525">
            <a:noFill/>
          </a:ln>
        </p:spPr>
        <p:style>
          <a:lnRef idx="0"/>
          <a:fillRef idx="0"/>
          <a:effectRef idx="0"/>
          <a:fontRef idx="minor"/>
        </p:style>
        <p:txBody>
          <a:bodyPr wrap="none" lIns="0" rIns="0" tIns="468000" bIns="0">
            <a:noAutofit/>
          </a:bodyPr>
          <a:p>
            <a:pPr algn="ctr">
              <a:lnSpc>
                <a:spcPct val="90000"/>
              </a:lnSpc>
            </a:pPr>
            <a:r>
              <a:rPr b="0" lang="ja-JP" sz="1200" spc="-1" strike="noStrike">
                <a:solidFill>
                  <a:srgbClr val="ffffff"/>
                </a:solidFill>
                <a:latin typeface="HelvNeue Light for IBM"/>
                <a:ea typeface="Meiryo UI"/>
              </a:rPr>
              <a:t>販売実行戦略の</a:t>
            </a:r>
            <a:endParaRPr b="0" lang="en-US" sz="1200" spc="-1" strike="noStrike">
              <a:latin typeface="Arial"/>
            </a:endParaRPr>
          </a:p>
          <a:p>
            <a:pPr algn="ctr">
              <a:lnSpc>
                <a:spcPct val="90000"/>
              </a:lnSpc>
            </a:pPr>
            <a:r>
              <a:rPr b="0" lang="ja-JP" sz="1200" spc="-1" strike="noStrike">
                <a:solidFill>
                  <a:srgbClr val="ffffff"/>
                </a:solidFill>
                <a:latin typeface="HelvNeue Light for IBM"/>
                <a:ea typeface="Meiryo UI"/>
              </a:rPr>
              <a:t>強化</a:t>
            </a:r>
            <a:endParaRPr b="0" lang="en-US" sz="1200" spc="-1" strike="noStrike">
              <a:latin typeface="Arial"/>
            </a:endParaRPr>
          </a:p>
        </p:txBody>
      </p:sp>
      <p:pic>
        <p:nvPicPr>
          <p:cNvPr id="590" name="グラフィックス 11" descr="リサーチ"/>
          <p:cNvPicPr/>
          <p:nvPr/>
        </p:nvPicPr>
        <p:blipFill>
          <a:blip r:embed="rId3"/>
          <a:stretch/>
        </p:blipFill>
        <p:spPr>
          <a:xfrm>
            <a:off x="10930680" y="1220040"/>
            <a:ext cx="636480" cy="636480"/>
          </a:xfrm>
          <a:prstGeom prst="rect">
            <a:avLst/>
          </a:prstGeom>
          <a:ln w="0">
            <a:noFill/>
          </a:ln>
        </p:spPr>
      </p:pic>
      <p:pic>
        <p:nvPicPr>
          <p:cNvPr id="591" name="グラフィックス 19" descr="コメント: いいね!"/>
          <p:cNvPicPr/>
          <p:nvPr/>
        </p:nvPicPr>
        <p:blipFill>
          <a:blip r:embed="rId4"/>
          <a:stretch/>
        </p:blipFill>
        <p:spPr>
          <a:xfrm>
            <a:off x="10891800" y="2474640"/>
            <a:ext cx="702720" cy="702720"/>
          </a:xfrm>
          <a:prstGeom prst="rect">
            <a:avLst/>
          </a:prstGeom>
          <a:ln w="0">
            <a:noFill/>
          </a:ln>
        </p:spPr>
      </p:pic>
      <p:pic>
        <p:nvPicPr>
          <p:cNvPr id="592" name="グラフィックス 24" descr="指数的グラフ"/>
          <p:cNvPicPr/>
          <p:nvPr/>
        </p:nvPicPr>
        <p:blipFill>
          <a:blip r:embed="rId5"/>
          <a:stretch/>
        </p:blipFill>
        <p:spPr>
          <a:xfrm>
            <a:off x="10944000" y="3743640"/>
            <a:ext cx="600480" cy="600480"/>
          </a:xfrm>
          <a:prstGeom prst="rect">
            <a:avLst/>
          </a:prstGeom>
          <a:ln w="0">
            <a:noFill/>
          </a:ln>
        </p:spPr>
      </p:pic>
      <p:sp>
        <p:nvSpPr>
          <p:cNvPr id="593" name="CustomShape 12"/>
          <p:cNvSpPr/>
          <p:nvPr/>
        </p:nvSpPr>
        <p:spPr>
          <a:xfrm>
            <a:off x="0" y="4860000"/>
            <a:ext cx="12192480" cy="1799280"/>
          </a:xfrm>
          <a:prstGeom prst="rect">
            <a:avLst/>
          </a:prstGeom>
          <a:gradFill rotWithShape="0">
            <a:gsLst>
              <a:gs pos="0">
                <a:srgbClr val="002060"/>
              </a:gs>
              <a:gs pos="100000">
                <a:srgbClr val="12b2eb"/>
              </a:gs>
            </a:gsLst>
            <a:lin ang="8100000"/>
          </a:gradFill>
          <a:ln>
            <a:noFill/>
          </a:ln>
        </p:spPr>
        <p:style>
          <a:lnRef idx="2">
            <a:schemeClr val="accent1">
              <a:shade val="50000"/>
            </a:schemeClr>
          </a:lnRef>
          <a:fillRef idx="1">
            <a:schemeClr val="accent1"/>
          </a:fillRef>
          <a:effectRef idx="0">
            <a:schemeClr val="accent1"/>
          </a:effectRef>
          <a:fontRef idx="minor"/>
        </p:style>
        <p:txBody>
          <a:bodyPr lIns="252000" rIns="72000" tIns="108000" bIns="45000">
            <a:noAutofit/>
          </a:bodyPr>
          <a:p>
            <a:pPr>
              <a:lnSpc>
                <a:spcPct val="90000"/>
              </a:lnSpc>
              <a:spcAft>
                <a:spcPts val="601"/>
              </a:spcAft>
            </a:pPr>
            <a:r>
              <a:rPr b="1" lang="en-US" sz="2400" spc="-1" strike="noStrike">
                <a:solidFill>
                  <a:srgbClr val="ffffff"/>
                </a:solidFill>
                <a:latin typeface="Segoe UI"/>
                <a:ea typeface="Meiryo UI"/>
              </a:rPr>
              <a:t>4</a:t>
            </a:r>
            <a:r>
              <a:rPr b="1" lang="ja-JP" sz="2400" spc="-1" strike="noStrike">
                <a:solidFill>
                  <a:srgbClr val="ffffff"/>
                </a:solidFill>
                <a:latin typeface="Segoe UI"/>
                <a:ea typeface="Meiryo UI"/>
              </a:rPr>
              <a:t>つのタスク</a:t>
            </a:r>
            <a:endParaRPr b="0" lang="en-US" sz="2400" spc="-1" strike="noStrike">
              <a:latin typeface="Arial"/>
            </a:endParaRPr>
          </a:p>
        </p:txBody>
      </p:sp>
      <p:sp>
        <p:nvSpPr>
          <p:cNvPr id="594" name="CustomShape 13"/>
          <p:cNvSpPr/>
          <p:nvPr/>
        </p:nvSpPr>
        <p:spPr>
          <a:xfrm>
            <a:off x="863640" y="3467880"/>
            <a:ext cx="360" cy="1331280"/>
          </a:xfrm>
          <a:custGeom>
            <a:avLst/>
            <a:gdLst/>
            <a:ahLst/>
            <a:rect l="l" t="t" r="r" b="b"/>
            <a:pathLst>
              <a:path w="21600" h="21600">
                <a:moveTo>
                  <a:pt x="0" y="0"/>
                </a:moveTo>
                <a:lnTo>
                  <a:pt x="21600" y="21600"/>
                </a:lnTo>
              </a:path>
            </a:pathLst>
          </a:custGeom>
          <a:noFill/>
          <a:ln cap="rnd" w="73025">
            <a:solidFill>
              <a:schemeClr val="bg2"/>
            </a:solidFill>
            <a:custDash>
              <a:ds d="100000" sp="100000"/>
            </a:custDash>
            <a:round/>
            <a:tailEnd len="med" type="triangle" w="med"/>
          </a:ln>
        </p:spPr>
        <p:style>
          <a:lnRef idx="1">
            <a:schemeClr val="accent1"/>
          </a:lnRef>
          <a:fillRef idx="0">
            <a:schemeClr val="accent1"/>
          </a:fillRef>
          <a:effectRef idx="0">
            <a:schemeClr val="accent1"/>
          </a:effectRef>
          <a:fontRef idx="minor"/>
        </p:style>
      </p:sp>
      <p:graphicFrame>
        <p:nvGraphicFramePr>
          <p:cNvPr id="595" name="Table 14"/>
          <p:cNvGraphicFramePr/>
          <p:nvPr/>
        </p:nvGraphicFramePr>
        <p:xfrm>
          <a:off x="252000" y="5400000"/>
          <a:ext cx="11591640" cy="1187640"/>
        </p:xfrm>
        <a:graphic>
          <a:graphicData uri="http://schemas.openxmlformats.org/drawingml/2006/table">
            <a:tbl>
              <a:tblPr/>
              <a:tblGrid>
                <a:gridCol w="2628000"/>
                <a:gridCol w="360000"/>
                <a:gridCol w="2628000"/>
                <a:gridCol w="360000"/>
                <a:gridCol w="2628000"/>
                <a:gridCol w="360000"/>
                <a:gridCol w="2628000"/>
              </a:tblGrid>
              <a:tr h="648000">
                <a:tc>
                  <a:txBody>
                    <a:bodyPr>
                      <a:noAutofit/>
                    </a:bodyPr>
                    <a:p>
                      <a:pPr>
                        <a:lnSpc>
                          <a:spcPct val="100000"/>
                        </a:lnSpc>
                      </a:pPr>
                      <a:r>
                        <a:rPr b="1" lang="en-US" sz="3600" spc="-1" strike="noStrike">
                          <a:solidFill>
                            <a:srgbClr val="ffffff"/>
                          </a:solidFill>
                          <a:latin typeface="Segoe UI"/>
                          <a:ea typeface="Meiryo UI"/>
                        </a:rPr>
                        <a:t>1</a:t>
                      </a:r>
                      <a:endParaRPr b="0" lang="en-US" sz="3600" spc="-1" strike="noStrike">
                        <a:latin typeface="Arial"/>
                      </a:endParaRPr>
                    </a:p>
                  </a:txBody>
                  <a:tcPr marL="91440" marR="91440">
                    <a:lnL w="12240">
                      <a:noFill/>
                    </a:lnL>
                    <a:lnR w="12240">
                      <a:noFill/>
                    </a:lnR>
                    <a:lnT w="12240">
                      <a:noFill/>
                    </a:lnT>
                    <a:lnB w="38160">
                      <a:noFill/>
                    </a:lnB>
                    <a:noFill/>
                  </a:tcPr>
                </a:tc>
                <a:tc>
                  <a:tcPr marL="91440" marR="91440">
                    <a:lnL w="12240">
                      <a:noFill/>
                    </a:lnL>
                    <a:lnR w="12240">
                      <a:noFill/>
                    </a:lnR>
                    <a:lnT w="12240">
                      <a:noFill/>
                    </a:lnT>
                    <a:lnB w="38160">
                      <a:noFill/>
                    </a:lnB>
                    <a:noFill/>
                  </a:tcPr>
                </a:tc>
                <a:tc>
                  <a:txBody>
                    <a:bodyPr>
                      <a:noAutofit/>
                    </a:bodyPr>
                    <a:p>
                      <a:pPr>
                        <a:lnSpc>
                          <a:spcPct val="100000"/>
                        </a:lnSpc>
                      </a:pPr>
                      <a:r>
                        <a:rPr b="1" lang="en-US" sz="3200" spc="-1" strike="noStrike">
                          <a:solidFill>
                            <a:srgbClr val="ffffff"/>
                          </a:solidFill>
                          <a:latin typeface="Segoe UI"/>
                          <a:ea typeface="Meiryo UI"/>
                        </a:rPr>
                        <a:t>2</a:t>
                      </a:r>
                      <a:endParaRPr b="0" lang="en-US" sz="3200" spc="-1" strike="noStrike">
                        <a:latin typeface="Arial"/>
                      </a:endParaRPr>
                    </a:p>
                  </a:txBody>
                  <a:tcPr marL="91440" marR="91440">
                    <a:lnL w="12240">
                      <a:noFill/>
                    </a:lnL>
                    <a:lnR w="12240">
                      <a:noFill/>
                    </a:lnR>
                    <a:lnT w="12240">
                      <a:noFill/>
                    </a:lnT>
                    <a:lnB w="38160">
                      <a:noFill/>
                    </a:lnB>
                    <a:noFill/>
                  </a:tcPr>
                </a:tc>
                <a:tc>
                  <a:tcPr marL="91440" marR="91440">
                    <a:lnL w="12240">
                      <a:noFill/>
                    </a:lnL>
                    <a:lnR w="12240">
                      <a:noFill/>
                    </a:lnR>
                    <a:lnT w="12240">
                      <a:noFill/>
                    </a:lnT>
                    <a:lnB w="38160">
                      <a:noFill/>
                    </a:lnB>
                    <a:noFill/>
                  </a:tcPr>
                </a:tc>
                <a:tc>
                  <a:txBody>
                    <a:bodyPr>
                      <a:noAutofit/>
                    </a:bodyPr>
                    <a:p>
                      <a:pPr>
                        <a:lnSpc>
                          <a:spcPct val="100000"/>
                        </a:lnSpc>
                      </a:pPr>
                      <a:r>
                        <a:rPr b="1" lang="en-US" sz="3200" spc="-1" strike="noStrike">
                          <a:solidFill>
                            <a:srgbClr val="ffffff"/>
                          </a:solidFill>
                          <a:latin typeface="Segoe UI"/>
                          <a:ea typeface="Meiryo UI"/>
                        </a:rPr>
                        <a:t>3</a:t>
                      </a:r>
                      <a:endParaRPr b="0" lang="en-US" sz="3200" spc="-1" strike="noStrike">
                        <a:latin typeface="Arial"/>
                      </a:endParaRPr>
                    </a:p>
                  </a:txBody>
                  <a:tcPr marL="91440" marR="91440">
                    <a:lnL w="12240">
                      <a:noFill/>
                    </a:lnL>
                    <a:lnR w="12240">
                      <a:noFill/>
                    </a:lnR>
                    <a:lnT w="12240">
                      <a:noFill/>
                    </a:lnT>
                    <a:lnB w="38160">
                      <a:noFill/>
                    </a:lnB>
                    <a:noFill/>
                  </a:tcPr>
                </a:tc>
                <a:tc>
                  <a:tcPr marL="91440" marR="91440">
                    <a:lnL w="12240">
                      <a:noFill/>
                    </a:lnL>
                    <a:lnR w="12240">
                      <a:noFill/>
                    </a:lnR>
                    <a:lnT w="12240">
                      <a:noFill/>
                    </a:lnT>
                    <a:lnB w="38160">
                      <a:noFill/>
                    </a:lnB>
                    <a:noFill/>
                  </a:tcPr>
                </a:tc>
                <a:tc>
                  <a:txBody>
                    <a:bodyPr>
                      <a:noAutofit/>
                    </a:bodyPr>
                    <a:p>
                      <a:pPr>
                        <a:lnSpc>
                          <a:spcPct val="100000"/>
                        </a:lnSpc>
                      </a:pPr>
                      <a:r>
                        <a:rPr b="1" lang="en-US" sz="3200" spc="-1" strike="noStrike">
                          <a:solidFill>
                            <a:srgbClr val="ffffff"/>
                          </a:solidFill>
                          <a:latin typeface="Segoe UI"/>
                          <a:ea typeface="Meiryo UI"/>
                        </a:rPr>
                        <a:t>4</a:t>
                      </a:r>
                      <a:endParaRPr b="0" lang="en-US" sz="3200" spc="-1" strike="noStrike">
                        <a:latin typeface="Arial"/>
                      </a:endParaRPr>
                    </a:p>
                  </a:txBody>
                  <a:tcPr marL="91440" marR="91440">
                    <a:lnL w="12240">
                      <a:noFill/>
                    </a:lnL>
                    <a:lnR w="12240">
                      <a:noFill/>
                    </a:lnR>
                    <a:lnT w="12240">
                      <a:noFill/>
                    </a:lnT>
                    <a:lnB w="38160">
                      <a:noFill/>
                    </a:lnB>
                    <a:noFill/>
                  </a:tcPr>
                </a:tc>
              </a:tr>
              <a:tr h="540000">
                <a:tc>
                  <a:txBody>
                    <a:bodyPr>
                      <a:noAutofit/>
                    </a:bodyPr>
                    <a:p>
                      <a:pPr>
                        <a:lnSpc>
                          <a:spcPct val="90000"/>
                        </a:lnSpc>
                      </a:pPr>
                      <a:r>
                        <a:rPr b="0" lang="ja-JP" sz="1600" spc="-1" strike="noStrike">
                          <a:solidFill>
                            <a:srgbClr val="ffffff"/>
                          </a:solidFill>
                          <a:latin typeface="Meiryo UI"/>
                          <a:ea typeface="Meiryo UI"/>
                        </a:rPr>
                        <a:t>ターゲットのお客様へのダイナミックなアプローチ・ロードマップ</a:t>
                      </a:r>
                      <a:endParaRPr b="0" lang="en-US" sz="1600" spc="-1" strike="noStrike">
                        <a:latin typeface="Arial"/>
                      </a:endParaRPr>
                    </a:p>
                  </a:txBody>
                  <a:tcPr marL="91440" marR="91440">
                    <a:lnL w="12240">
                      <a:noFill/>
                    </a:lnL>
                    <a:lnR w="12240">
                      <a:noFill/>
                    </a:lnR>
                    <a:lnT w="38160">
                      <a:noFill/>
                    </a:lnT>
                    <a:lnB w="12240">
                      <a:noFill/>
                    </a:lnB>
                    <a:noFill/>
                  </a:tcPr>
                </a:tc>
                <a:tc>
                  <a:tcPr marL="91440" marR="91440">
                    <a:lnL w="12240">
                      <a:noFill/>
                    </a:lnL>
                    <a:lnR w="12240">
                      <a:noFill/>
                    </a:lnR>
                    <a:lnT w="38160">
                      <a:noFill/>
                    </a:lnT>
                    <a:lnB w="12240">
                      <a:noFill/>
                    </a:lnB>
                    <a:noFill/>
                  </a:tcPr>
                </a:tc>
                <a:tc>
                  <a:txBody>
                    <a:bodyPr>
                      <a:noAutofit/>
                    </a:bodyPr>
                    <a:p>
                      <a:pPr>
                        <a:lnSpc>
                          <a:spcPct val="90000"/>
                        </a:lnSpc>
                      </a:pPr>
                      <a:r>
                        <a:rPr b="0" lang="ja-JP" sz="1600" spc="-1" strike="noStrike">
                          <a:solidFill>
                            <a:srgbClr val="ffffff"/>
                          </a:solidFill>
                          <a:latin typeface="Meiryo UI"/>
                          <a:ea typeface="Meiryo UI"/>
                        </a:rPr>
                        <a:t>ターゲットお客様層別の</a:t>
                      </a:r>
                      <a:endParaRPr b="0" lang="en-US" sz="1600" spc="-1" strike="noStrike">
                        <a:latin typeface="Arial"/>
                      </a:endParaRPr>
                    </a:p>
                    <a:p>
                      <a:pPr>
                        <a:lnSpc>
                          <a:spcPct val="90000"/>
                        </a:lnSpc>
                      </a:pPr>
                      <a:r>
                        <a:rPr b="0" lang="ja-JP" sz="1600" spc="-1" strike="noStrike">
                          <a:solidFill>
                            <a:srgbClr val="ffffff"/>
                          </a:solidFill>
                          <a:latin typeface="Meiryo UI"/>
                          <a:ea typeface="Meiryo UI"/>
                        </a:rPr>
                        <a:t>マーケティングシナリオ</a:t>
                      </a:r>
                      <a:endParaRPr b="0" lang="en-US" sz="1600" spc="-1" strike="noStrike">
                        <a:latin typeface="Arial"/>
                      </a:endParaRPr>
                    </a:p>
                  </a:txBody>
                  <a:tcPr marL="91440" marR="91440">
                    <a:lnL w="12240">
                      <a:noFill/>
                    </a:lnL>
                    <a:lnR w="12240">
                      <a:noFill/>
                    </a:lnR>
                    <a:lnT w="38160">
                      <a:noFill/>
                    </a:lnT>
                    <a:lnB w="12240">
                      <a:noFill/>
                    </a:lnB>
                    <a:noFill/>
                  </a:tcPr>
                </a:tc>
                <a:tc>
                  <a:tcPr marL="91440" marR="91440">
                    <a:lnL w="12240">
                      <a:noFill/>
                    </a:lnL>
                    <a:lnR w="12240">
                      <a:noFill/>
                    </a:lnR>
                    <a:lnT w="38160">
                      <a:noFill/>
                    </a:lnT>
                    <a:lnB w="12240">
                      <a:noFill/>
                    </a:lnB>
                    <a:noFill/>
                  </a:tcPr>
                </a:tc>
                <a:tc>
                  <a:txBody>
                    <a:bodyPr>
                      <a:noAutofit/>
                    </a:bodyPr>
                    <a:p>
                      <a:pPr>
                        <a:lnSpc>
                          <a:spcPct val="90000"/>
                        </a:lnSpc>
                      </a:pPr>
                      <a:r>
                        <a:rPr b="0" lang="ja-JP" sz="1600" spc="-1" strike="noStrike">
                          <a:solidFill>
                            <a:srgbClr val="ffffff"/>
                          </a:solidFill>
                          <a:latin typeface="Meiryo UI"/>
                          <a:ea typeface="Meiryo UI"/>
                        </a:rPr>
                        <a:t>シナリオ達成に必要な</a:t>
                      </a:r>
                      <a:endParaRPr b="0" lang="en-US" sz="1600" spc="-1" strike="noStrike">
                        <a:latin typeface="Arial"/>
                      </a:endParaRPr>
                    </a:p>
                    <a:p>
                      <a:pPr>
                        <a:lnSpc>
                          <a:spcPct val="90000"/>
                        </a:lnSpc>
                      </a:pPr>
                      <a:r>
                        <a:rPr b="0" lang="ja-JP" sz="1600" spc="-1" strike="noStrike">
                          <a:solidFill>
                            <a:srgbClr val="ffffff"/>
                          </a:solidFill>
                          <a:latin typeface="Meiryo UI"/>
                          <a:ea typeface="Meiryo UI"/>
                        </a:rPr>
                        <a:t>業務・情報システムの構築</a:t>
                      </a:r>
                      <a:endParaRPr b="0" lang="en-US" sz="1600" spc="-1" strike="noStrike">
                        <a:latin typeface="Arial"/>
                      </a:endParaRPr>
                    </a:p>
                  </a:txBody>
                  <a:tcPr marL="91440" marR="91440">
                    <a:lnL w="12240">
                      <a:noFill/>
                    </a:lnL>
                    <a:lnR w="12240">
                      <a:noFill/>
                    </a:lnR>
                    <a:lnT w="38160">
                      <a:noFill/>
                    </a:lnT>
                    <a:lnB w="12240">
                      <a:noFill/>
                    </a:lnB>
                    <a:noFill/>
                  </a:tcPr>
                </a:tc>
                <a:tc>
                  <a:tcPr marL="91440" marR="91440">
                    <a:lnL w="12240">
                      <a:noFill/>
                    </a:lnL>
                    <a:lnR w="12240">
                      <a:noFill/>
                    </a:lnR>
                    <a:lnT w="38160">
                      <a:noFill/>
                    </a:lnT>
                    <a:lnB w="12240">
                      <a:noFill/>
                    </a:lnB>
                    <a:noFill/>
                  </a:tcPr>
                </a:tc>
                <a:tc>
                  <a:txBody>
                    <a:bodyPr>
                      <a:noAutofit/>
                    </a:bodyPr>
                    <a:p>
                      <a:pPr>
                        <a:lnSpc>
                          <a:spcPct val="90000"/>
                        </a:lnSpc>
                        <a:tabLst>
                          <a:tab algn="l" pos="0"/>
                        </a:tabLst>
                      </a:pPr>
                      <a:r>
                        <a:rPr b="0" lang="ja-JP" sz="1600" spc="-1" strike="noStrike">
                          <a:solidFill>
                            <a:srgbClr val="ffffff"/>
                          </a:solidFill>
                          <a:latin typeface="Meiryo UI"/>
                          <a:ea typeface="Meiryo UI"/>
                        </a:rPr>
                        <a:t>定性・定量効果の算定と</a:t>
                      </a:r>
                      <a:br/>
                      <a:r>
                        <a:rPr b="0" lang="ja-JP" sz="1600" spc="-1" strike="noStrike">
                          <a:solidFill>
                            <a:srgbClr val="ffffff"/>
                          </a:solidFill>
                          <a:latin typeface="Meiryo UI"/>
                          <a:ea typeface="Meiryo UI"/>
                        </a:rPr>
                        <a:t>次のフェーズのロードマップ策定</a:t>
                      </a:r>
                      <a:endParaRPr b="0" lang="en-US" sz="1600" spc="-1" strike="noStrike">
                        <a:latin typeface="Arial"/>
                      </a:endParaRPr>
                    </a:p>
                  </a:txBody>
                  <a:tcPr marL="91440" marR="91440">
                    <a:lnL w="12240">
                      <a:noFill/>
                    </a:lnL>
                    <a:lnR w="12240">
                      <a:noFill/>
                    </a:lnR>
                    <a:lnT w="38160">
                      <a:noFill/>
                    </a:lnT>
                    <a:lnB w="12240">
                      <a:noFill/>
                    </a:lnB>
                    <a:noFill/>
                  </a:tcPr>
                </a:tc>
              </a:tr>
            </a:tbl>
          </a:graphicData>
        </a:graphic>
      </p:graphicFrame>
      <p:sp>
        <p:nvSpPr>
          <p:cNvPr id="596" name="CustomShape 15"/>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P276</a:t>
            </a:r>
            <a:endParaRPr b="0" lang="en-US" sz="1800" spc="-1" strike="noStrike">
              <a:latin typeface="Arial"/>
            </a:endParaRPr>
          </a:p>
          <a:p>
            <a:pPr algn="ctr">
              <a:lnSpc>
                <a:spcPct val="100000"/>
              </a:lnSpc>
            </a:pPr>
            <a:r>
              <a:rPr b="0" lang="en-US" sz="1800" spc="-1" strike="noStrike">
                <a:solidFill>
                  <a:srgbClr val="ffffff"/>
                </a:solidFill>
                <a:latin typeface="Segoe UI"/>
                <a:ea typeface="Meiryo UI"/>
              </a:rPr>
              <a:t>P361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CustomShape 1"/>
          <p:cNvSpPr/>
          <p:nvPr/>
        </p:nvSpPr>
        <p:spPr>
          <a:xfrm>
            <a:off x="252000" y="324000"/>
            <a:ext cx="11591280" cy="539280"/>
          </a:xfrm>
          <a:prstGeom prst="rect">
            <a:avLst/>
          </a:prstGeom>
          <a:noFill/>
          <a:ln w="0">
            <a:noFill/>
          </a:ln>
        </p:spPr>
        <p:style>
          <a:lnRef idx="0"/>
          <a:fillRef idx="0"/>
          <a:effectRef idx="0"/>
          <a:fontRef idx="minor"/>
        </p:style>
        <p:txBody>
          <a:bodyPr lIns="0" rIns="0" tIns="45000" bIns="45000" anchor="ctr">
            <a:noAutofit/>
          </a:bodyPr>
          <a:p>
            <a:pPr>
              <a:lnSpc>
                <a:spcPct val="90000"/>
              </a:lnSpc>
            </a:pPr>
            <a:r>
              <a:rPr b="1" lang="en-US" sz="2400" spc="-1" strike="noStrike">
                <a:solidFill>
                  <a:srgbClr val="0d79ca"/>
                </a:solidFill>
                <a:latin typeface="Segoe UI Semibold"/>
                <a:ea typeface="Meiryo UI"/>
              </a:rPr>
              <a:t>3. </a:t>
            </a:r>
            <a:r>
              <a:rPr b="1" lang="ja-JP" sz="2400" spc="-1" strike="noStrike">
                <a:solidFill>
                  <a:srgbClr val="0d79ca"/>
                </a:solidFill>
                <a:latin typeface="Segoe UI Semibold"/>
                <a:ea typeface="Meiryo UI"/>
              </a:rPr>
              <a:t>取り組みの</a:t>
            </a:r>
            <a:r>
              <a:rPr b="1" lang="en-US" sz="2400" spc="-1" strike="noStrike">
                <a:solidFill>
                  <a:srgbClr val="0d79ca"/>
                </a:solidFill>
                <a:latin typeface="Segoe UI Semibold"/>
                <a:ea typeface="Meiryo UI"/>
              </a:rPr>
              <a:t>Step</a:t>
            </a:r>
            <a:endParaRPr b="0" lang="en-US" sz="2400" spc="-1" strike="noStrike">
              <a:latin typeface="Arial"/>
            </a:endParaRPr>
          </a:p>
        </p:txBody>
      </p:sp>
      <p:sp>
        <p:nvSpPr>
          <p:cNvPr id="598" name="CustomShape 2"/>
          <p:cNvSpPr/>
          <p:nvPr/>
        </p:nvSpPr>
        <p:spPr>
          <a:xfrm>
            <a:off x="252000" y="828000"/>
            <a:ext cx="11591280" cy="359280"/>
          </a:xfrm>
          <a:prstGeom prst="rect">
            <a:avLst/>
          </a:prstGeom>
          <a:solidFill>
            <a:srgbClr val="dff5fd"/>
          </a:solidFill>
          <a:ln w="0">
            <a:noFill/>
          </a:ln>
        </p:spPr>
        <p:style>
          <a:lnRef idx="0"/>
          <a:fillRef idx="0"/>
          <a:effectRef idx="0"/>
          <a:fontRef idx="minor"/>
        </p:style>
        <p:txBody>
          <a:bodyPr lIns="36000" rIns="36000" tIns="45000" bIns="45000" anchor="ctr">
            <a:noAutofit/>
          </a:bodyPr>
          <a:p>
            <a:pPr>
              <a:lnSpc>
                <a:spcPct val="90000"/>
              </a:lnSpc>
              <a:tabLst>
                <a:tab algn="l" pos="0"/>
              </a:tabLst>
            </a:pPr>
            <a:r>
              <a:rPr b="0" lang="en-US" sz="1400" spc="-1" strike="noStrike">
                <a:solidFill>
                  <a:srgbClr val="808080"/>
                </a:solidFill>
                <a:latin typeface="Segoe UI"/>
                <a:ea typeface="Meiryo UI"/>
              </a:rPr>
              <a:t>3</a:t>
            </a:r>
            <a:r>
              <a:rPr b="0" lang="ja-JP" sz="1400" spc="-1" strike="noStrike">
                <a:solidFill>
                  <a:srgbClr val="808080"/>
                </a:solidFill>
                <a:latin typeface="Segoe UI"/>
                <a:ea typeface="Meiryo UI"/>
              </a:rPr>
              <a:t>つのフォーカスエリアと</a:t>
            </a:r>
            <a:r>
              <a:rPr b="0" lang="en-US" sz="1400" spc="-1" strike="noStrike">
                <a:solidFill>
                  <a:srgbClr val="808080"/>
                </a:solidFill>
                <a:latin typeface="Segoe UI"/>
                <a:ea typeface="Meiryo UI"/>
              </a:rPr>
              <a:t>4</a:t>
            </a:r>
            <a:r>
              <a:rPr b="0" lang="ja-JP" sz="1400" spc="-1" strike="noStrike">
                <a:solidFill>
                  <a:srgbClr val="808080"/>
                </a:solidFill>
                <a:latin typeface="Segoe UI"/>
                <a:ea typeface="Meiryo UI"/>
              </a:rPr>
              <a:t>つのタスクを以下の</a:t>
            </a:r>
            <a:r>
              <a:rPr b="0" lang="en-US" sz="1400" spc="-1" strike="noStrike">
                <a:solidFill>
                  <a:srgbClr val="808080"/>
                </a:solidFill>
                <a:latin typeface="Segoe UI"/>
                <a:ea typeface="Meiryo UI"/>
              </a:rPr>
              <a:t>Step</a:t>
            </a:r>
            <a:r>
              <a:rPr b="0" lang="ja-JP" sz="1400" spc="-1" strike="noStrike">
                <a:solidFill>
                  <a:srgbClr val="808080"/>
                </a:solidFill>
                <a:latin typeface="Segoe UI"/>
                <a:ea typeface="Meiryo UI"/>
              </a:rPr>
              <a:t>で同時進行させます。</a:t>
            </a:r>
            <a:endParaRPr b="0" lang="en-US" sz="1400" spc="-1" strike="noStrike">
              <a:latin typeface="Arial"/>
            </a:endParaRPr>
          </a:p>
        </p:txBody>
      </p:sp>
      <p:graphicFrame>
        <p:nvGraphicFramePr>
          <p:cNvPr id="599" name="Table 3"/>
          <p:cNvGraphicFramePr/>
          <p:nvPr/>
        </p:nvGraphicFramePr>
        <p:xfrm>
          <a:off x="252360" y="1260360"/>
          <a:ext cx="12085560" cy="4943880"/>
        </p:xfrm>
        <a:graphic>
          <a:graphicData uri="http://schemas.openxmlformats.org/drawingml/2006/table">
            <a:tbl>
              <a:tblPr/>
              <a:tblGrid>
                <a:gridCol w="1832040"/>
                <a:gridCol w="218880"/>
                <a:gridCol w="1832040"/>
                <a:gridCol w="218880"/>
                <a:gridCol w="1832040"/>
                <a:gridCol w="218880"/>
                <a:gridCol w="1832040"/>
                <a:gridCol w="218880"/>
                <a:gridCol w="1832040"/>
                <a:gridCol w="218880"/>
                <a:gridCol w="1830960"/>
              </a:tblGrid>
              <a:tr h="367200">
                <a:tc>
                  <a:tcPr marL="91440" marR="91440">
                    <a:lnL w="12240">
                      <a:noFill/>
                    </a:lnL>
                    <a:lnR w="12240">
                      <a:noFill/>
                    </a:lnR>
                    <a:lnT w="12240">
                      <a:noFill/>
                    </a:lnT>
                    <a:lnB w="12240">
                      <a:noFill/>
                    </a:lnB>
                    <a:solidFill>
                      <a:srgbClr val="031828"/>
                    </a:solidFill>
                  </a:tcPr>
                </a:tc>
                <a:tc>
                  <a:tcPr marL="91440" marR="91440">
                    <a:lnL w="12240">
                      <a:noFill/>
                    </a:lnL>
                    <a:lnR w="12240">
                      <a:noFill/>
                    </a:lnR>
                    <a:lnT w="12240">
                      <a:noFill/>
                    </a:lnT>
                    <a:lnB w="12240">
                      <a:noFill/>
                    </a:lnB>
                    <a:solidFill>
                      <a:srgbClr val="031828"/>
                    </a:solidFill>
                  </a:tcPr>
                </a:tc>
                <a:tc>
                  <a:tcPr marL="91440" marR="91440">
                    <a:lnL w="12240">
                      <a:noFill/>
                    </a:lnL>
                    <a:lnR w="12240">
                      <a:noFill/>
                    </a:lnR>
                    <a:lnT w="12240">
                      <a:noFill/>
                    </a:lnT>
                    <a:lnB w="12240">
                      <a:noFill/>
                    </a:lnB>
                    <a:solidFill>
                      <a:srgbClr val="031828"/>
                    </a:solidFill>
                  </a:tcPr>
                </a:tc>
                <a:tc>
                  <a:tcPr marL="91440" marR="91440">
                    <a:lnL w="12240">
                      <a:noFill/>
                    </a:lnL>
                    <a:lnR w="12240">
                      <a:noFill/>
                    </a:lnR>
                    <a:lnT w="12240">
                      <a:noFill/>
                    </a:lnT>
                    <a:lnB w="12240">
                      <a:noFill/>
                    </a:lnB>
                    <a:solidFill>
                      <a:srgbClr val="031828"/>
                    </a:solidFill>
                  </a:tcPr>
                </a:tc>
                <a:tc>
                  <a:tcPr marL="91440" marR="91440">
                    <a:lnL w="12240">
                      <a:noFill/>
                    </a:lnL>
                    <a:lnR w="12240">
                      <a:noFill/>
                    </a:lnR>
                    <a:lnT w="12240">
                      <a:noFill/>
                    </a:lnT>
                    <a:lnB w="12240">
                      <a:noFill/>
                    </a:lnB>
                    <a:solidFill>
                      <a:srgbClr val="031828"/>
                    </a:solidFill>
                  </a:tcPr>
                </a:tc>
                <a:tc>
                  <a:tcPr marL="91440" marR="91440">
                    <a:lnL w="12240">
                      <a:noFill/>
                    </a:lnL>
                    <a:lnR w="12240">
                      <a:noFill/>
                    </a:lnR>
                    <a:lnT w="12240">
                      <a:noFill/>
                    </a:lnT>
                    <a:lnB w="12240">
                      <a:noFill/>
                    </a:lnB>
                    <a:solidFill>
                      <a:srgbClr val="031828"/>
                    </a:solidFill>
                  </a:tcPr>
                </a:tc>
                <a:tc>
                  <a:tcPr marL="91440" marR="91440">
                    <a:lnL w="12240">
                      <a:noFill/>
                    </a:lnL>
                    <a:lnR w="12240">
                      <a:noFill/>
                    </a:lnR>
                    <a:lnT w="12240">
                      <a:noFill/>
                    </a:lnT>
                    <a:lnB w="12240">
                      <a:noFill/>
                    </a:lnB>
                    <a:solidFill>
                      <a:srgbClr val="031828"/>
                    </a:solidFill>
                  </a:tcPr>
                </a:tc>
                <a:tc>
                  <a:tcPr marL="91440" marR="91440">
                    <a:lnL w="12240">
                      <a:noFill/>
                    </a:lnL>
                    <a:lnR w="12240">
                      <a:noFill/>
                    </a:lnR>
                    <a:lnT w="12240">
                      <a:noFill/>
                    </a:lnT>
                    <a:lnB w="12240">
                      <a:noFill/>
                    </a:lnB>
                    <a:solidFill>
                      <a:srgbClr val="031828"/>
                    </a:solidFill>
                  </a:tcPr>
                </a:tc>
                <a:tc>
                  <a:tcPr marL="91440" marR="91440">
                    <a:lnL w="12240">
                      <a:noFill/>
                    </a:lnL>
                    <a:lnR w="12240">
                      <a:noFill/>
                    </a:lnR>
                    <a:lnT w="12240">
                      <a:noFill/>
                    </a:lnT>
                    <a:lnB w="12240">
                      <a:noFill/>
                    </a:lnB>
                    <a:solidFill>
                      <a:srgbClr val="031828"/>
                    </a:solidFill>
                  </a:tcPr>
                </a:tc>
                <a:tc>
                  <a:tcPr marL="91440" marR="91440">
                    <a:lnL w="12240">
                      <a:noFill/>
                    </a:lnL>
                    <a:lnR w="12240">
                      <a:noFill/>
                    </a:lnR>
                    <a:lnT w="12240">
                      <a:noFill/>
                    </a:lnT>
                    <a:lnB w="12240">
                      <a:noFill/>
                    </a:lnB>
                    <a:solidFill>
                      <a:srgbClr val="031828"/>
                    </a:solidFill>
                  </a:tcPr>
                </a:tc>
                <a:tc>
                  <a:tcPr marL="91440" marR="91440">
                    <a:lnL w="12240">
                      <a:noFill/>
                    </a:lnL>
                    <a:lnR w="12240">
                      <a:noFill/>
                    </a:lnR>
                    <a:lnT w="12240">
                      <a:noFill/>
                    </a:lnT>
                    <a:lnB w="12240">
                      <a:noFill/>
                    </a:lnB>
                    <a:solidFill>
                      <a:srgbClr val="031828"/>
                    </a:solidFill>
                  </a:tcPr>
                </a:tc>
              </a:tr>
              <a:tr h="367200">
                <a:tc>
                  <a:tcPr marL="91440" marR="91440">
                    <a:lnL w="12240">
                      <a:noFill/>
                    </a:lnL>
                    <a:lnR w="12240">
                      <a:noFill/>
                    </a:lnR>
                    <a:lnT w="12240">
                      <a:noFill/>
                    </a:lnT>
                    <a:lnB w="12240">
                      <a:noFill/>
                    </a:lnB>
                    <a:solidFill>
                      <a:srgbClr val="073c65"/>
                    </a:solidFill>
                  </a:tcPr>
                </a:tc>
                <a:tc>
                  <a:tcPr marL="91440" marR="91440">
                    <a:lnL w="12240">
                      <a:noFill/>
                    </a:lnL>
                    <a:lnR w="12240">
                      <a:noFill/>
                    </a:lnR>
                    <a:lnT w="12240">
                      <a:noFill/>
                    </a:lnT>
                    <a:lnB w="12240">
                      <a:noFill/>
                    </a:lnB>
                    <a:solidFill>
                      <a:srgbClr val="073c65"/>
                    </a:solidFill>
                  </a:tcPr>
                </a:tc>
                <a:tc>
                  <a:tcPr marL="91440" marR="91440">
                    <a:lnL w="12240">
                      <a:noFill/>
                    </a:lnL>
                    <a:lnR w="12240">
                      <a:noFill/>
                    </a:lnR>
                    <a:lnT w="12240">
                      <a:noFill/>
                    </a:lnT>
                    <a:lnB w="12240">
                      <a:noFill/>
                    </a:lnB>
                    <a:solidFill>
                      <a:srgbClr val="073c65"/>
                    </a:solidFill>
                  </a:tcPr>
                </a:tc>
                <a:tc>
                  <a:tcPr marL="91440" marR="91440">
                    <a:lnL w="12240">
                      <a:noFill/>
                    </a:lnL>
                    <a:lnR w="12240">
                      <a:noFill/>
                    </a:lnR>
                    <a:lnT w="12240">
                      <a:noFill/>
                    </a:lnT>
                    <a:lnB w="12240">
                      <a:noFill/>
                    </a:lnB>
                    <a:solidFill>
                      <a:srgbClr val="073c65"/>
                    </a:solidFill>
                  </a:tcPr>
                </a:tc>
                <a:tc>
                  <a:tcPr marL="91440" marR="91440">
                    <a:lnL w="12240">
                      <a:noFill/>
                    </a:lnL>
                    <a:lnR w="12240">
                      <a:noFill/>
                    </a:lnR>
                    <a:lnT w="12240">
                      <a:noFill/>
                    </a:lnT>
                    <a:lnB w="12240">
                      <a:noFill/>
                    </a:lnB>
                    <a:solidFill>
                      <a:srgbClr val="073c65"/>
                    </a:solidFill>
                  </a:tcPr>
                </a:tc>
                <a:tc>
                  <a:tcPr marL="91440" marR="91440">
                    <a:lnL w="12240">
                      <a:noFill/>
                    </a:lnL>
                    <a:lnR w="12240">
                      <a:noFill/>
                    </a:lnR>
                    <a:lnT w="12240">
                      <a:noFill/>
                    </a:lnT>
                    <a:lnB w="12240">
                      <a:noFill/>
                    </a:lnB>
                    <a:solidFill>
                      <a:srgbClr val="073c65"/>
                    </a:solidFill>
                  </a:tcPr>
                </a:tc>
                <a:tc>
                  <a:tcPr marL="91440" marR="91440">
                    <a:lnL w="12240">
                      <a:noFill/>
                    </a:lnL>
                    <a:lnR w="12240">
                      <a:noFill/>
                    </a:lnR>
                    <a:lnT w="12240">
                      <a:noFill/>
                    </a:lnT>
                    <a:lnB w="12240">
                      <a:noFill/>
                    </a:lnB>
                    <a:solidFill>
                      <a:srgbClr val="073c65"/>
                    </a:solidFill>
                  </a:tcPr>
                </a:tc>
                <a:tc>
                  <a:tcPr marL="91440" marR="91440">
                    <a:lnL w="12240">
                      <a:noFill/>
                    </a:lnL>
                    <a:lnR w="12240">
                      <a:noFill/>
                    </a:lnR>
                    <a:lnT w="12240">
                      <a:noFill/>
                    </a:lnT>
                    <a:lnB w="12240">
                      <a:noFill/>
                    </a:lnB>
                    <a:solidFill>
                      <a:srgbClr val="073c65"/>
                    </a:solidFill>
                  </a:tcPr>
                </a:tc>
                <a:tc>
                  <a:tcPr marL="91440" marR="91440">
                    <a:lnL w="12240">
                      <a:noFill/>
                    </a:lnL>
                    <a:lnR w="12240">
                      <a:noFill/>
                    </a:lnR>
                    <a:lnT w="12240">
                      <a:noFill/>
                    </a:lnT>
                    <a:lnB w="12240">
                      <a:noFill/>
                    </a:lnB>
                    <a:solidFill>
                      <a:srgbClr val="073c65"/>
                    </a:solidFill>
                  </a:tcPr>
                </a:tc>
                <a:tc>
                  <a:tcPr marL="91440" marR="91440">
                    <a:lnL w="12240">
                      <a:noFill/>
                    </a:lnL>
                    <a:lnR w="12240">
                      <a:noFill/>
                    </a:lnR>
                    <a:lnT w="12240">
                      <a:noFill/>
                    </a:lnT>
                    <a:lnB w="12240">
                      <a:noFill/>
                    </a:lnB>
                    <a:solidFill>
                      <a:srgbClr val="031828"/>
                    </a:solidFill>
                  </a:tcPr>
                </a:tc>
                <a:tc>
                  <a:tcPr marL="91440" marR="91440">
                    <a:lnL w="12240">
                      <a:noFill/>
                    </a:lnL>
                    <a:lnR w="12240">
                      <a:noFill/>
                    </a:lnR>
                    <a:lnT w="12240">
                      <a:noFill/>
                    </a:lnT>
                    <a:lnB w="12240">
                      <a:noFill/>
                    </a:lnB>
                    <a:solidFill>
                      <a:srgbClr val="031828"/>
                    </a:solidFill>
                  </a:tcPr>
                </a:tc>
              </a:tr>
              <a:tr h="367200">
                <a:tc>
                  <a:tcPr marL="91440" marR="91440">
                    <a:lnL w="12240">
                      <a:noFill/>
                    </a:lnL>
                    <a:lnR w="12240">
                      <a:noFill/>
                    </a:lnR>
                    <a:lnT w="12240">
                      <a:noFill/>
                    </a:lnT>
                    <a:lnB w="12240">
                      <a:noFill/>
                    </a:lnB>
                    <a:solidFill>
                      <a:srgbClr val="0d79ca"/>
                    </a:solidFill>
                  </a:tcPr>
                </a:tc>
                <a:tc>
                  <a:tcPr marL="91440" marR="91440">
                    <a:lnL w="12240">
                      <a:noFill/>
                    </a:lnL>
                    <a:lnR w="12240">
                      <a:noFill/>
                    </a:lnR>
                    <a:lnT w="12240">
                      <a:noFill/>
                    </a:lnT>
                    <a:lnB w="12240">
                      <a:noFill/>
                    </a:lnB>
                    <a:solidFill>
                      <a:srgbClr val="0d79ca"/>
                    </a:solidFill>
                  </a:tcPr>
                </a:tc>
                <a:tc>
                  <a:tcPr marL="91440" marR="91440">
                    <a:lnL w="12240">
                      <a:noFill/>
                    </a:lnL>
                    <a:lnR w="12240">
                      <a:noFill/>
                    </a:lnR>
                    <a:lnT w="12240">
                      <a:noFill/>
                    </a:lnT>
                    <a:lnB w="12240">
                      <a:noFill/>
                    </a:lnB>
                    <a:solidFill>
                      <a:srgbClr val="0d79ca"/>
                    </a:solidFill>
                  </a:tcPr>
                </a:tc>
                <a:tc>
                  <a:tcPr marL="91440" marR="91440">
                    <a:lnL w="12240">
                      <a:noFill/>
                    </a:lnL>
                    <a:lnR w="12240">
                      <a:noFill/>
                    </a:lnR>
                    <a:lnT w="12240">
                      <a:noFill/>
                    </a:lnT>
                    <a:lnB w="12240">
                      <a:noFill/>
                    </a:lnB>
                    <a:solidFill>
                      <a:srgbClr val="0d79ca"/>
                    </a:solidFill>
                  </a:tcPr>
                </a:tc>
                <a:tc>
                  <a:tcPr marL="91440" marR="91440">
                    <a:lnL w="12240">
                      <a:noFill/>
                    </a:lnL>
                    <a:lnR w="12240">
                      <a:noFill/>
                    </a:lnR>
                    <a:lnT w="12240">
                      <a:noFill/>
                    </a:lnT>
                    <a:lnB w="12240">
                      <a:noFill/>
                    </a:lnB>
                    <a:solidFill>
                      <a:srgbClr val="0d79ca"/>
                    </a:solidFill>
                  </a:tcPr>
                </a:tc>
                <a:tc>
                  <a:tcPr marL="91440" marR="91440">
                    <a:lnL w="12240">
                      <a:noFill/>
                    </a:lnL>
                    <a:lnR w="12240">
                      <a:noFill/>
                    </a:lnR>
                    <a:lnT w="12240">
                      <a:noFill/>
                    </a:lnT>
                    <a:lnB w="12240">
                      <a:noFill/>
                    </a:lnB>
                    <a:solidFill>
                      <a:srgbClr val="0d79ca"/>
                    </a:solidFill>
                  </a:tcPr>
                </a:tc>
                <a:tc>
                  <a:tcPr marL="91440" marR="91440">
                    <a:lnL w="12240">
                      <a:noFill/>
                    </a:lnL>
                    <a:lnR w="12240">
                      <a:noFill/>
                    </a:lnR>
                    <a:lnT w="12240">
                      <a:noFill/>
                    </a:lnT>
                    <a:lnB w="12240">
                      <a:noFill/>
                    </a:lnB>
                    <a:solidFill>
                      <a:srgbClr val="0d79ca"/>
                    </a:solidFill>
                  </a:tcPr>
                </a:tc>
                <a:tc>
                  <a:tcPr marL="91440" marR="91440">
                    <a:lnL w="12240">
                      <a:noFill/>
                    </a:lnL>
                    <a:lnR w="12240">
                      <a:noFill/>
                    </a:lnR>
                    <a:lnT w="12240">
                      <a:noFill/>
                    </a:lnT>
                    <a:lnB w="12240">
                      <a:noFill/>
                    </a:lnB>
                    <a:solidFill>
                      <a:srgbClr val="073c65"/>
                    </a:solidFill>
                  </a:tcPr>
                </a:tc>
                <a:tc>
                  <a:tcPr marL="91440" marR="91440">
                    <a:lnL w="12240">
                      <a:noFill/>
                    </a:lnL>
                    <a:lnR w="12240">
                      <a:noFill/>
                    </a:lnR>
                    <a:lnT w="12240">
                      <a:noFill/>
                    </a:lnT>
                    <a:lnB w="12240">
                      <a:noFill/>
                    </a:lnB>
                    <a:solidFill>
                      <a:srgbClr val="073c65"/>
                    </a:solidFill>
                  </a:tcPr>
                </a:tc>
                <a:tc>
                  <a:tcPr marL="91440" marR="91440">
                    <a:lnL w="12240">
                      <a:noFill/>
                    </a:lnL>
                    <a:lnR w="12240">
                      <a:noFill/>
                    </a:lnR>
                    <a:lnT w="12240">
                      <a:noFill/>
                    </a:lnT>
                    <a:lnB w="12240">
                      <a:noFill/>
                    </a:lnB>
                    <a:solidFill>
                      <a:srgbClr val="031828"/>
                    </a:solidFill>
                  </a:tcPr>
                </a:tc>
                <a:tc>
                  <a:tcPr marL="91440" marR="91440">
                    <a:lnL w="12240">
                      <a:noFill/>
                    </a:lnL>
                    <a:lnR w="12240">
                      <a:noFill/>
                    </a:lnR>
                    <a:lnT w="12240">
                      <a:noFill/>
                    </a:lnT>
                    <a:lnB w="12240">
                      <a:noFill/>
                    </a:lnB>
                    <a:solidFill>
                      <a:srgbClr val="031828"/>
                    </a:solidFill>
                  </a:tcPr>
                </a:tc>
              </a:tr>
              <a:tr h="367200">
                <a:tc>
                  <a:tcPr marL="91440" marR="91440">
                    <a:lnL w="12240">
                      <a:noFill/>
                    </a:lnL>
                    <a:lnR w="12240">
                      <a:noFill/>
                    </a:lnR>
                    <a:lnT w="12240">
                      <a:noFill/>
                    </a:lnT>
                    <a:lnB w="12240">
                      <a:noFill/>
                    </a:lnB>
                    <a:solidFill>
                      <a:srgbClr val="4fadf3"/>
                    </a:solidFill>
                  </a:tcPr>
                </a:tc>
                <a:tc>
                  <a:tcPr marL="91440" marR="91440">
                    <a:lnL w="12240">
                      <a:noFill/>
                    </a:lnL>
                    <a:lnR w="12240">
                      <a:noFill/>
                    </a:lnR>
                    <a:lnT w="12240">
                      <a:noFill/>
                    </a:lnT>
                    <a:lnB w="12240">
                      <a:noFill/>
                    </a:lnB>
                    <a:solidFill>
                      <a:srgbClr val="4fadf3"/>
                    </a:solidFill>
                  </a:tcPr>
                </a:tc>
                <a:tc>
                  <a:tcPr marL="91440" marR="91440">
                    <a:lnL w="12240">
                      <a:noFill/>
                    </a:lnL>
                    <a:lnR w="12240">
                      <a:noFill/>
                    </a:lnR>
                    <a:lnT w="12240">
                      <a:noFill/>
                    </a:lnT>
                    <a:lnB w="12240">
                      <a:noFill/>
                    </a:lnB>
                    <a:solidFill>
                      <a:srgbClr val="4fadf3"/>
                    </a:solidFill>
                  </a:tcPr>
                </a:tc>
                <a:tc>
                  <a:tcPr marL="91440" marR="91440">
                    <a:lnL w="12240">
                      <a:noFill/>
                    </a:lnL>
                    <a:lnR w="12240">
                      <a:noFill/>
                    </a:lnR>
                    <a:lnT w="12240">
                      <a:noFill/>
                    </a:lnT>
                    <a:lnB w="12240">
                      <a:noFill/>
                    </a:lnB>
                    <a:solidFill>
                      <a:srgbClr val="4fadf3"/>
                    </a:solidFill>
                  </a:tcPr>
                </a:tc>
                <a:tc>
                  <a:tcPr marL="91440" marR="91440">
                    <a:lnL w="12240">
                      <a:noFill/>
                    </a:lnL>
                    <a:lnR w="12240">
                      <a:noFill/>
                    </a:lnR>
                    <a:lnT w="12240">
                      <a:noFill/>
                    </a:lnT>
                    <a:lnB w="12240">
                      <a:noFill/>
                    </a:lnB>
                    <a:solidFill>
                      <a:srgbClr val="4fadf3"/>
                    </a:solidFill>
                  </a:tcPr>
                </a:tc>
                <a:tc>
                  <a:tcPr marL="91440" marR="91440">
                    <a:lnL w="12240">
                      <a:noFill/>
                    </a:lnL>
                    <a:lnR w="12240">
                      <a:noFill/>
                    </a:lnR>
                    <a:lnT w="12240">
                      <a:noFill/>
                    </a:lnT>
                    <a:lnB w="12240">
                      <a:noFill/>
                    </a:lnB>
                    <a:solidFill>
                      <a:srgbClr val="0d79ca"/>
                    </a:solidFill>
                  </a:tcPr>
                </a:tc>
                <a:tc>
                  <a:tcPr marL="91440" marR="91440">
                    <a:lnL w="12240">
                      <a:noFill/>
                    </a:lnL>
                    <a:lnR w="12240">
                      <a:noFill/>
                    </a:lnR>
                    <a:lnT w="12240">
                      <a:noFill/>
                    </a:lnT>
                    <a:lnB w="12240">
                      <a:noFill/>
                    </a:lnB>
                    <a:solidFill>
                      <a:srgbClr val="0d79ca"/>
                    </a:solidFill>
                  </a:tcPr>
                </a:tc>
                <a:tc>
                  <a:tcPr marL="91440" marR="91440">
                    <a:lnL w="12240">
                      <a:noFill/>
                    </a:lnL>
                    <a:lnR w="12240">
                      <a:noFill/>
                    </a:lnR>
                    <a:lnT w="12240">
                      <a:noFill/>
                    </a:lnT>
                    <a:lnB w="12240">
                      <a:noFill/>
                    </a:lnB>
                    <a:solidFill>
                      <a:srgbClr val="073c65"/>
                    </a:solidFill>
                  </a:tcPr>
                </a:tc>
                <a:tc>
                  <a:tcPr marL="91440" marR="91440">
                    <a:lnL w="12240">
                      <a:noFill/>
                    </a:lnL>
                    <a:lnR w="12240">
                      <a:noFill/>
                    </a:lnR>
                    <a:lnT w="12240">
                      <a:noFill/>
                    </a:lnT>
                    <a:lnB w="12240">
                      <a:noFill/>
                    </a:lnB>
                    <a:solidFill>
                      <a:srgbClr val="073c65"/>
                    </a:solidFill>
                  </a:tcPr>
                </a:tc>
                <a:tc>
                  <a:tcPr marL="91440" marR="91440">
                    <a:lnL w="12240">
                      <a:noFill/>
                    </a:lnL>
                    <a:lnR w="12240">
                      <a:noFill/>
                    </a:lnR>
                    <a:lnT w="12240">
                      <a:noFill/>
                    </a:lnT>
                    <a:lnB w="12240">
                      <a:noFill/>
                    </a:lnB>
                    <a:solidFill>
                      <a:srgbClr val="031828"/>
                    </a:solidFill>
                  </a:tcPr>
                </a:tc>
                <a:tc>
                  <a:tcPr marL="91440" marR="91440">
                    <a:lnL w="12240">
                      <a:noFill/>
                    </a:lnL>
                    <a:lnR w="12240">
                      <a:noFill/>
                    </a:lnR>
                    <a:lnT w="12240">
                      <a:noFill/>
                    </a:lnT>
                    <a:lnB w="12240">
                      <a:noFill/>
                    </a:lnB>
                    <a:solidFill>
                      <a:srgbClr val="031828"/>
                    </a:solidFill>
                  </a:tcPr>
                </a:tc>
              </a:tr>
              <a:tr h="367200">
                <a:tc>
                  <a:tcPr marL="91440" marR="91440">
                    <a:lnL w="12240">
                      <a:noFill/>
                    </a:lnL>
                    <a:lnR w="12240">
                      <a:noFill/>
                    </a:lnR>
                    <a:lnT w="12240">
                      <a:noFill/>
                    </a:lnT>
                    <a:lnB w="12240">
                      <a:noFill/>
                    </a:lnB>
                    <a:solidFill>
                      <a:srgbClr val="8cc9f7"/>
                    </a:solidFill>
                  </a:tcPr>
                </a:tc>
                <a:tc>
                  <a:tcPr marL="91440" marR="91440">
                    <a:lnL w="12240">
                      <a:noFill/>
                    </a:lnL>
                    <a:lnR w="12240">
                      <a:noFill/>
                    </a:lnR>
                    <a:lnT w="12240">
                      <a:noFill/>
                    </a:lnT>
                    <a:lnB w="12240">
                      <a:noFill/>
                    </a:lnB>
                    <a:solidFill>
                      <a:srgbClr val="8cc9f7"/>
                    </a:solidFill>
                  </a:tcPr>
                </a:tc>
                <a:tc>
                  <a:tcPr marL="91440" marR="91440">
                    <a:lnL w="12240">
                      <a:noFill/>
                    </a:lnL>
                    <a:lnR w="12240">
                      <a:noFill/>
                    </a:lnR>
                    <a:lnT w="12240">
                      <a:noFill/>
                    </a:lnT>
                    <a:lnB w="12240">
                      <a:noFill/>
                    </a:lnB>
                    <a:solidFill>
                      <a:srgbClr val="8cc9f7"/>
                    </a:solidFill>
                  </a:tcPr>
                </a:tc>
                <a:tc>
                  <a:tcPr marL="91440" marR="91440">
                    <a:lnL w="12240">
                      <a:noFill/>
                    </a:lnL>
                    <a:lnR w="12240">
                      <a:noFill/>
                    </a:lnR>
                    <a:lnT w="12240">
                      <a:noFill/>
                    </a:lnT>
                    <a:lnB w="12240">
                      <a:noFill/>
                    </a:lnB>
                    <a:solidFill>
                      <a:srgbClr val="4fadf3"/>
                    </a:solidFill>
                  </a:tcPr>
                </a:tc>
                <a:tc>
                  <a:tcPr marL="91440" marR="91440">
                    <a:lnL w="12240">
                      <a:noFill/>
                    </a:lnL>
                    <a:lnR w="12240">
                      <a:noFill/>
                    </a:lnR>
                    <a:lnT w="12240">
                      <a:noFill/>
                    </a:lnT>
                    <a:lnB w="12240">
                      <a:noFill/>
                    </a:lnB>
                    <a:solidFill>
                      <a:srgbClr val="4fadf3"/>
                    </a:solidFill>
                  </a:tcPr>
                </a:tc>
                <a:tc>
                  <a:tcPr marL="91440" marR="91440">
                    <a:lnL w="12240">
                      <a:noFill/>
                    </a:lnL>
                    <a:lnR w="12240">
                      <a:noFill/>
                    </a:lnR>
                    <a:lnT w="12240">
                      <a:noFill/>
                    </a:lnT>
                    <a:lnB w="12240">
                      <a:noFill/>
                    </a:lnB>
                    <a:solidFill>
                      <a:srgbClr val="0d79ca"/>
                    </a:solidFill>
                  </a:tcPr>
                </a:tc>
                <a:tc>
                  <a:tcPr marL="91440" marR="91440">
                    <a:lnL w="12240">
                      <a:noFill/>
                    </a:lnL>
                    <a:lnR w="12240">
                      <a:noFill/>
                    </a:lnR>
                    <a:lnT w="12240">
                      <a:noFill/>
                    </a:lnT>
                    <a:lnB w="12240">
                      <a:noFill/>
                    </a:lnB>
                    <a:solidFill>
                      <a:srgbClr val="0d79ca"/>
                    </a:solidFill>
                  </a:tcPr>
                </a:tc>
                <a:tc>
                  <a:tcPr marL="91440" marR="91440">
                    <a:lnL w="12240">
                      <a:noFill/>
                    </a:lnL>
                    <a:lnR w="12240">
                      <a:noFill/>
                    </a:lnR>
                    <a:lnT w="12240">
                      <a:noFill/>
                    </a:lnT>
                    <a:lnB w="12240">
                      <a:noFill/>
                    </a:lnB>
                    <a:solidFill>
                      <a:srgbClr val="073c65"/>
                    </a:solidFill>
                  </a:tcPr>
                </a:tc>
                <a:tc>
                  <a:tcPr marL="91440" marR="91440">
                    <a:lnL w="12240">
                      <a:noFill/>
                    </a:lnL>
                    <a:lnR w="12240">
                      <a:noFill/>
                    </a:lnR>
                    <a:lnT w="12240">
                      <a:noFill/>
                    </a:lnT>
                    <a:lnB w="12240">
                      <a:noFill/>
                    </a:lnB>
                    <a:solidFill>
                      <a:srgbClr val="073c65"/>
                    </a:solidFill>
                  </a:tcPr>
                </a:tc>
                <a:tc>
                  <a:tcPr marL="91440" marR="91440">
                    <a:lnL w="12240">
                      <a:noFill/>
                    </a:lnL>
                    <a:lnR w="12240">
                      <a:noFill/>
                    </a:lnR>
                    <a:lnT w="12240">
                      <a:noFill/>
                    </a:lnT>
                    <a:lnB w="12240">
                      <a:noFill/>
                    </a:lnB>
                    <a:solidFill>
                      <a:srgbClr val="031828"/>
                    </a:solidFill>
                  </a:tcPr>
                </a:tc>
                <a:tc>
                  <a:tcPr marL="91440" marR="91440">
                    <a:lnL w="12240">
                      <a:noFill/>
                    </a:lnL>
                    <a:lnR w="12240">
                      <a:noFill/>
                    </a:lnR>
                    <a:lnT w="12240">
                      <a:noFill/>
                    </a:lnT>
                    <a:lnB w="12240">
                      <a:noFill/>
                    </a:lnB>
                    <a:solidFill>
                      <a:srgbClr val="031828"/>
                    </a:solidFill>
                  </a:tcPr>
                </a:tc>
              </a:tr>
              <a:tr h="1067760">
                <a:tc>
                  <a:txBody>
                    <a:bodyPr>
                      <a:noAutofit/>
                    </a:bodyPr>
                    <a:p>
                      <a:pPr>
                        <a:lnSpc>
                          <a:spcPct val="90000"/>
                        </a:lnSpc>
                        <a:tabLst>
                          <a:tab algn="l" pos="0"/>
                        </a:tabLst>
                      </a:pPr>
                      <a:r>
                        <a:rPr b="0" lang="en-US" sz="6000" spc="-1" strike="noStrike">
                          <a:solidFill>
                            <a:srgbClr val="808080"/>
                          </a:solidFill>
                          <a:latin typeface="Segoe UI"/>
                          <a:ea typeface="Meiryo UI"/>
                        </a:rPr>
                        <a:t>1</a:t>
                      </a:r>
                      <a:endParaRPr b="0" lang="en-US" sz="6000" spc="-1" strike="noStrike">
                        <a:latin typeface="Arial"/>
                      </a:endParaRPr>
                    </a:p>
                  </a:txBody>
                  <a:tcPr marL="91440" marR="91440">
                    <a:lnL w="12240">
                      <a:noFill/>
                    </a:lnL>
                    <a:lnR w="12240">
                      <a:noFill/>
                    </a:lnR>
                    <a:lnT w="12240">
                      <a:noFill/>
                    </a:lnT>
                    <a:lnB w="12240">
                      <a:noFill/>
                    </a:lnB>
                    <a:solidFill>
                      <a:srgbClr val="b4dcfa"/>
                    </a:solidFill>
                  </a:tcPr>
                </a:tc>
                <a:tc>
                  <a:tcPr marL="91440" marR="91440">
                    <a:lnL w="12240">
                      <a:noFill/>
                    </a:lnL>
                    <a:lnR w="12240">
                      <a:noFill/>
                    </a:lnR>
                    <a:lnT w="12240">
                      <a:noFill/>
                    </a:lnT>
                    <a:lnB w="12240">
                      <a:noFill/>
                    </a:lnB>
                    <a:solidFill>
                      <a:srgbClr val="8cc9f7"/>
                    </a:solidFill>
                  </a:tcPr>
                </a:tc>
                <a:tc>
                  <a:txBody>
                    <a:bodyPr>
                      <a:noAutofit/>
                    </a:bodyPr>
                    <a:p>
                      <a:pPr>
                        <a:lnSpc>
                          <a:spcPct val="90000"/>
                        </a:lnSpc>
                      </a:pPr>
                      <a:r>
                        <a:rPr b="0" lang="en-US" sz="6000" spc="-1" strike="noStrike">
                          <a:solidFill>
                            <a:srgbClr val="ffffff"/>
                          </a:solidFill>
                          <a:latin typeface="Segoe UI"/>
                          <a:ea typeface="Meiryo UI"/>
                        </a:rPr>
                        <a:t>2</a:t>
                      </a:r>
                      <a:endParaRPr b="0" lang="en-US" sz="6000" spc="-1" strike="noStrike">
                        <a:latin typeface="Arial"/>
                      </a:endParaRPr>
                    </a:p>
                  </a:txBody>
                  <a:tcPr marL="91440" marR="91440">
                    <a:lnL w="12240">
                      <a:noFill/>
                    </a:lnL>
                    <a:lnR w="12240">
                      <a:noFill/>
                    </a:lnR>
                    <a:lnT w="12240">
                      <a:noFill/>
                    </a:lnT>
                    <a:lnB w="12240">
                      <a:noFill/>
                    </a:lnB>
                    <a:solidFill>
                      <a:srgbClr val="8cc9f7"/>
                    </a:solidFill>
                  </a:tcPr>
                </a:tc>
                <a:tc>
                  <a:tcPr marL="91440" marR="91440">
                    <a:lnL w="12240">
                      <a:noFill/>
                    </a:lnL>
                    <a:lnR w="12240">
                      <a:noFill/>
                    </a:lnR>
                    <a:lnT w="12240">
                      <a:noFill/>
                    </a:lnT>
                    <a:lnB w="12240">
                      <a:noFill/>
                    </a:lnB>
                    <a:solidFill>
                      <a:srgbClr val="4fadf3"/>
                    </a:solidFill>
                  </a:tcPr>
                </a:tc>
                <a:tc>
                  <a:txBody>
                    <a:bodyPr>
                      <a:noAutofit/>
                    </a:bodyPr>
                    <a:p>
                      <a:pPr>
                        <a:lnSpc>
                          <a:spcPct val="90000"/>
                        </a:lnSpc>
                        <a:tabLst>
                          <a:tab algn="l" pos="0"/>
                        </a:tabLst>
                      </a:pPr>
                      <a:r>
                        <a:rPr b="0" lang="en-US" sz="6000" spc="-1" strike="noStrike">
                          <a:solidFill>
                            <a:srgbClr val="ffffff"/>
                          </a:solidFill>
                          <a:latin typeface="Segoe UI"/>
                          <a:ea typeface="Meiryo UI"/>
                        </a:rPr>
                        <a:t>3</a:t>
                      </a:r>
                      <a:endParaRPr b="0" lang="en-US" sz="6000" spc="-1" strike="noStrike">
                        <a:latin typeface="Arial"/>
                      </a:endParaRPr>
                    </a:p>
                  </a:txBody>
                  <a:tcPr marL="91440" marR="91440">
                    <a:lnL w="12240">
                      <a:noFill/>
                    </a:lnL>
                    <a:lnR w="12240">
                      <a:noFill/>
                    </a:lnR>
                    <a:lnT w="12240">
                      <a:noFill/>
                    </a:lnT>
                    <a:lnB w="12240">
                      <a:noFill/>
                    </a:lnB>
                    <a:solidFill>
                      <a:srgbClr val="4fadf3"/>
                    </a:solidFill>
                  </a:tcPr>
                </a:tc>
                <a:tc>
                  <a:tcPr marL="91440" marR="91440">
                    <a:lnL w="12240">
                      <a:noFill/>
                    </a:lnL>
                    <a:lnR w="12240">
                      <a:noFill/>
                    </a:lnR>
                    <a:lnT w="12240">
                      <a:noFill/>
                    </a:lnT>
                    <a:lnB w="12240">
                      <a:noFill/>
                    </a:lnB>
                    <a:solidFill>
                      <a:srgbClr val="0d79ca"/>
                    </a:solidFill>
                  </a:tcPr>
                </a:tc>
                <a:tc>
                  <a:txBody>
                    <a:bodyPr>
                      <a:noAutofit/>
                    </a:bodyPr>
                    <a:p>
                      <a:pPr>
                        <a:lnSpc>
                          <a:spcPct val="90000"/>
                        </a:lnSpc>
                        <a:tabLst>
                          <a:tab algn="l" pos="0"/>
                        </a:tabLst>
                      </a:pPr>
                      <a:r>
                        <a:rPr b="0" lang="en-US" sz="6000" spc="-1" strike="noStrike">
                          <a:solidFill>
                            <a:srgbClr val="ffffff"/>
                          </a:solidFill>
                          <a:latin typeface="Segoe UI"/>
                          <a:ea typeface="Meiryo UI"/>
                        </a:rPr>
                        <a:t>4</a:t>
                      </a:r>
                      <a:endParaRPr b="0" lang="en-US" sz="6000" spc="-1" strike="noStrike">
                        <a:latin typeface="Arial"/>
                      </a:endParaRPr>
                    </a:p>
                  </a:txBody>
                  <a:tcPr marL="91440" marR="91440">
                    <a:lnL w="12240">
                      <a:noFill/>
                    </a:lnL>
                    <a:lnR w="12240">
                      <a:noFill/>
                    </a:lnR>
                    <a:lnT w="12240">
                      <a:noFill/>
                    </a:lnT>
                    <a:lnB w="12240">
                      <a:noFill/>
                    </a:lnB>
                    <a:solidFill>
                      <a:srgbClr val="0d79ca"/>
                    </a:solidFill>
                  </a:tcPr>
                </a:tc>
                <a:tc>
                  <a:tcPr marL="91440" marR="91440">
                    <a:lnL w="12240">
                      <a:noFill/>
                    </a:lnL>
                    <a:lnR w="12240">
                      <a:noFill/>
                    </a:lnR>
                    <a:lnT w="12240">
                      <a:noFill/>
                    </a:lnT>
                    <a:lnB w="12240">
                      <a:noFill/>
                    </a:lnB>
                    <a:solidFill>
                      <a:srgbClr val="073c65"/>
                    </a:solidFill>
                  </a:tcPr>
                </a:tc>
                <a:tc>
                  <a:txBody>
                    <a:bodyPr>
                      <a:noAutofit/>
                    </a:bodyPr>
                    <a:p>
                      <a:pPr>
                        <a:lnSpc>
                          <a:spcPct val="90000"/>
                        </a:lnSpc>
                        <a:tabLst>
                          <a:tab algn="l" pos="0"/>
                        </a:tabLst>
                      </a:pPr>
                      <a:r>
                        <a:rPr b="0" lang="en-US" sz="6000" spc="-1" strike="noStrike">
                          <a:solidFill>
                            <a:srgbClr val="ffffff"/>
                          </a:solidFill>
                          <a:latin typeface="Segoe UI"/>
                          <a:ea typeface="Meiryo UI"/>
                        </a:rPr>
                        <a:t>5</a:t>
                      </a:r>
                      <a:endParaRPr b="0" lang="en-US" sz="6000" spc="-1" strike="noStrike">
                        <a:latin typeface="Arial"/>
                      </a:endParaRPr>
                    </a:p>
                  </a:txBody>
                  <a:tcPr marL="91440" marR="91440">
                    <a:lnL w="12240">
                      <a:noFill/>
                    </a:lnL>
                    <a:lnR w="12240">
                      <a:noFill/>
                    </a:lnR>
                    <a:lnT w="12240">
                      <a:noFill/>
                    </a:lnT>
                    <a:lnB w="12240">
                      <a:noFill/>
                    </a:lnB>
                    <a:solidFill>
                      <a:srgbClr val="073c65"/>
                    </a:solidFill>
                  </a:tcPr>
                </a:tc>
                <a:tc>
                  <a:tcPr marL="91440" marR="91440">
                    <a:lnL w="12240">
                      <a:noFill/>
                    </a:lnL>
                    <a:lnR w="12240">
                      <a:noFill/>
                    </a:lnR>
                    <a:lnT w="12240">
                      <a:noFill/>
                    </a:lnT>
                    <a:lnB w="12240">
                      <a:noFill/>
                    </a:lnB>
                    <a:solidFill>
                      <a:srgbClr val="031828"/>
                    </a:solidFill>
                  </a:tcPr>
                </a:tc>
                <a:tc>
                  <a:txBody>
                    <a:bodyPr>
                      <a:noAutofit/>
                    </a:bodyPr>
                    <a:p>
                      <a:pPr>
                        <a:lnSpc>
                          <a:spcPct val="90000"/>
                        </a:lnSpc>
                        <a:tabLst>
                          <a:tab algn="l" pos="0"/>
                        </a:tabLst>
                      </a:pPr>
                      <a:r>
                        <a:rPr b="0" lang="en-US" sz="6000" spc="-1" strike="noStrike">
                          <a:solidFill>
                            <a:srgbClr val="ffffff"/>
                          </a:solidFill>
                          <a:latin typeface="Segoe UI"/>
                          <a:ea typeface="Meiryo UI"/>
                        </a:rPr>
                        <a:t>6</a:t>
                      </a:r>
                      <a:endParaRPr b="0" lang="en-US" sz="6000" spc="-1" strike="noStrike">
                        <a:latin typeface="Arial"/>
                      </a:endParaRPr>
                    </a:p>
                  </a:txBody>
                  <a:tcPr marL="91440" marR="91440">
                    <a:lnL w="12240">
                      <a:noFill/>
                    </a:lnL>
                    <a:lnR w="12240">
                      <a:noFill/>
                    </a:lnR>
                    <a:lnT w="12240">
                      <a:noFill/>
                    </a:lnT>
                    <a:lnB w="12240">
                      <a:noFill/>
                    </a:lnB>
                    <a:solidFill>
                      <a:srgbClr val="031828"/>
                    </a:solidFill>
                  </a:tcPr>
                </a:tc>
              </a:tr>
              <a:tr h="529560">
                <a:tc>
                  <a:txBody>
                    <a:bodyPr>
                      <a:noAutofit/>
                    </a:bodyPr>
                    <a:p>
                      <a:pPr>
                        <a:lnSpc>
                          <a:spcPct val="90000"/>
                        </a:lnSpc>
                        <a:tabLst>
                          <a:tab algn="l" pos="0"/>
                        </a:tabLst>
                      </a:pPr>
                      <a:r>
                        <a:rPr b="0" lang="ja-JP" sz="1600" spc="-1" strike="noStrike">
                          <a:solidFill>
                            <a:srgbClr val="808080"/>
                          </a:solidFill>
                          <a:latin typeface="Segoe UI"/>
                          <a:ea typeface="Meiryo UI"/>
                        </a:rPr>
                        <a:t>業務構造の</a:t>
                      </a:r>
                      <a:br/>
                      <a:r>
                        <a:rPr b="0" lang="ja-JP" sz="1600" spc="-1" strike="noStrike">
                          <a:solidFill>
                            <a:srgbClr val="808080"/>
                          </a:solidFill>
                          <a:latin typeface="Segoe UI"/>
                          <a:ea typeface="Meiryo UI"/>
                        </a:rPr>
                        <a:t>理解</a:t>
                      </a:r>
                      <a:endParaRPr b="0" lang="en-US" sz="1600" spc="-1" strike="noStrike">
                        <a:latin typeface="Arial"/>
                      </a:endParaRPr>
                    </a:p>
                  </a:txBody>
                  <a:tcPr marL="91440" marR="91440">
                    <a:lnL w="12240">
                      <a:noFill/>
                    </a:lnL>
                    <a:lnR w="12240">
                      <a:noFill/>
                    </a:lnR>
                    <a:lnT w="12240">
                      <a:noFill/>
                    </a:lnT>
                    <a:lnB w="12240">
                      <a:noFill/>
                    </a:lnB>
                    <a:solidFill>
                      <a:srgbClr val="b4dcfa"/>
                    </a:solidFill>
                  </a:tcPr>
                </a:tc>
                <a:tc>
                  <a:tcPr marL="91440" marR="91440">
                    <a:lnL w="12240">
                      <a:noFill/>
                    </a:lnL>
                    <a:lnR w="12240">
                      <a:noFill/>
                    </a:lnR>
                    <a:lnT w="12240">
                      <a:noFill/>
                    </a:lnT>
                    <a:lnB w="12240">
                      <a:noFill/>
                    </a:lnB>
                    <a:solidFill>
                      <a:srgbClr val="8cc9f7"/>
                    </a:solidFill>
                  </a:tcPr>
                </a:tc>
                <a:tc>
                  <a:txBody>
                    <a:bodyPr>
                      <a:noAutofit/>
                    </a:bodyPr>
                    <a:p>
                      <a:pPr>
                        <a:lnSpc>
                          <a:spcPct val="90000"/>
                        </a:lnSpc>
                      </a:pPr>
                      <a:r>
                        <a:rPr b="0" lang="ja-JP" sz="1600" spc="-1" strike="noStrike">
                          <a:solidFill>
                            <a:srgbClr val="ffffff"/>
                          </a:solidFill>
                          <a:latin typeface="Segoe UI"/>
                          <a:ea typeface="Meiryo UI"/>
                        </a:rPr>
                        <a:t>課題仮説設定</a:t>
                      </a:r>
                      <a:r>
                        <a:rPr b="0" lang="en-US" sz="1600" spc="-1" strike="noStrike">
                          <a:solidFill>
                            <a:srgbClr val="ffffff"/>
                          </a:solidFill>
                          <a:latin typeface="Segoe UI"/>
                          <a:ea typeface="Meiryo UI"/>
                        </a:rPr>
                        <a:t>/</a:t>
                      </a:r>
                      <a:endParaRPr b="0" lang="en-US" sz="1600" spc="-1" strike="noStrike">
                        <a:latin typeface="Arial"/>
                      </a:endParaRPr>
                    </a:p>
                    <a:p>
                      <a:pPr>
                        <a:lnSpc>
                          <a:spcPct val="90000"/>
                        </a:lnSpc>
                      </a:pPr>
                      <a:r>
                        <a:rPr b="0" lang="ja-JP" sz="1600" spc="-1" strike="noStrike">
                          <a:solidFill>
                            <a:srgbClr val="ffffff"/>
                          </a:solidFill>
                          <a:latin typeface="Segoe UI"/>
                          <a:ea typeface="Meiryo UI"/>
                        </a:rPr>
                        <a:t>分析結果</a:t>
                      </a:r>
                      <a:endParaRPr b="0" lang="en-US" sz="1600" spc="-1" strike="noStrike">
                        <a:latin typeface="Arial"/>
                      </a:endParaRPr>
                    </a:p>
                  </a:txBody>
                  <a:tcPr marL="91440" marR="91440">
                    <a:lnL w="12240">
                      <a:noFill/>
                    </a:lnL>
                    <a:lnR w="12240">
                      <a:noFill/>
                    </a:lnR>
                    <a:lnT w="12240">
                      <a:noFill/>
                    </a:lnT>
                    <a:lnB w="12240">
                      <a:noFill/>
                    </a:lnB>
                    <a:solidFill>
                      <a:srgbClr val="8cc9f7"/>
                    </a:solidFill>
                  </a:tcPr>
                </a:tc>
                <a:tc>
                  <a:tcPr marL="91440" marR="91440">
                    <a:lnL w="12240">
                      <a:noFill/>
                    </a:lnL>
                    <a:lnR w="12240">
                      <a:noFill/>
                    </a:lnR>
                    <a:lnT w="12240">
                      <a:noFill/>
                    </a:lnT>
                    <a:lnB w="12240">
                      <a:noFill/>
                    </a:lnB>
                    <a:solidFill>
                      <a:srgbClr val="4fadf3"/>
                    </a:solidFill>
                  </a:tcPr>
                </a:tc>
                <a:tc>
                  <a:txBody>
                    <a:bodyPr>
                      <a:noAutofit/>
                    </a:bodyPr>
                    <a:p>
                      <a:pPr>
                        <a:lnSpc>
                          <a:spcPct val="90000"/>
                        </a:lnSpc>
                        <a:tabLst>
                          <a:tab algn="l" pos="0"/>
                        </a:tabLst>
                      </a:pPr>
                      <a:r>
                        <a:rPr b="0" lang="ja-JP" sz="1600" spc="-1" strike="noStrike">
                          <a:solidFill>
                            <a:srgbClr val="ffffff"/>
                          </a:solidFill>
                          <a:latin typeface="Segoe UI"/>
                          <a:ea typeface="Meiryo UI"/>
                        </a:rPr>
                        <a:t>現状との</a:t>
                      </a:r>
                      <a:br/>
                      <a:r>
                        <a:rPr b="0" lang="ja-JP" sz="1600" spc="-1" strike="noStrike">
                          <a:solidFill>
                            <a:srgbClr val="ffffff"/>
                          </a:solidFill>
                          <a:latin typeface="Segoe UI"/>
                          <a:ea typeface="Meiryo UI"/>
                        </a:rPr>
                        <a:t>課題分析</a:t>
                      </a:r>
                      <a:endParaRPr b="0" lang="en-US" sz="1600" spc="-1" strike="noStrike">
                        <a:latin typeface="Arial"/>
                      </a:endParaRPr>
                    </a:p>
                  </a:txBody>
                  <a:tcPr marL="91440" marR="91440">
                    <a:lnL w="12240">
                      <a:noFill/>
                    </a:lnL>
                    <a:lnR w="12240">
                      <a:noFill/>
                    </a:lnR>
                    <a:lnT w="12240">
                      <a:noFill/>
                    </a:lnT>
                    <a:lnB w="12240">
                      <a:noFill/>
                    </a:lnB>
                    <a:solidFill>
                      <a:srgbClr val="4fadf3"/>
                    </a:solidFill>
                  </a:tcPr>
                </a:tc>
                <a:tc>
                  <a:tcPr marL="91440" marR="91440">
                    <a:lnL w="12240">
                      <a:noFill/>
                    </a:lnL>
                    <a:lnR w="12240">
                      <a:noFill/>
                    </a:lnR>
                    <a:lnT w="12240">
                      <a:noFill/>
                    </a:lnT>
                    <a:lnB w="12240">
                      <a:noFill/>
                    </a:lnB>
                    <a:solidFill>
                      <a:srgbClr val="0d79ca"/>
                    </a:solidFill>
                  </a:tcPr>
                </a:tc>
                <a:tc>
                  <a:txBody>
                    <a:bodyPr>
                      <a:noAutofit/>
                    </a:bodyPr>
                    <a:p>
                      <a:pPr>
                        <a:lnSpc>
                          <a:spcPct val="90000"/>
                        </a:lnSpc>
                        <a:tabLst>
                          <a:tab algn="l" pos="0"/>
                        </a:tabLst>
                      </a:pPr>
                      <a:r>
                        <a:rPr b="0" lang="ja-JP" sz="1600" spc="-1" strike="noStrike">
                          <a:solidFill>
                            <a:srgbClr val="ffffff"/>
                          </a:solidFill>
                          <a:latin typeface="Segoe UI"/>
                          <a:ea typeface="Meiryo UI"/>
                        </a:rPr>
                        <a:t>検証</a:t>
                      </a:r>
                      <a:endParaRPr b="0" lang="en-US" sz="1600" spc="-1" strike="noStrike">
                        <a:latin typeface="Arial"/>
                      </a:endParaRPr>
                    </a:p>
                  </a:txBody>
                  <a:tcPr marL="91440" marR="91440">
                    <a:lnL w="12240">
                      <a:noFill/>
                    </a:lnL>
                    <a:lnR w="12240">
                      <a:noFill/>
                    </a:lnR>
                    <a:lnT w="12240">
                      <a:noFill/>
                    </a:lnT>
                    <a:lnB w="12240">
                      <a:noFill/>
                    </a:lnB>
                    <a:solidFill>
                      <a:srgbClr val="0d79ca"/>
                    </a:solidFill>
                  </a:tcPr>
                </a:tc>
                <a:tc>
                  <a:tcPr marL="91440" marR="91440">
                    <a:lnL w="12240">
                      <a:noFill/>
                    </a:lnL>
                    <a:lnR w="12240">
                      <a:noFill/>
                    </a:lnR>
                    <a:lnT w="12240">
                      <a:noFill/>
                    </a:lnT>
                    <a:lnB w="12240">
                      <a:noFill/>
                    </a:lnB>
                    <a:solidFill>
                      <a:srgbClr val="073c65"/>
                    </a:solidFill>
                  </a:tcPr>
                </a:tc>
                <a:tc>
                  <a:txBody>
                    <a:bodyPr>
                      <a:noAutofit/>
                    </a:bodyPr>
                    <a:p>
                      <a:pPr>
                        <a:lnSpc>
                          <a:spcPct val="90000"/>
                        </a:lnSpc>
                        <a:tabLst>
                          <a:tab algn="l" pos="0"/>
                        </a:tabLst>
                      </a:pPr>
                      <a:r>
                        <a:rPr b="0" lang="ja-JP" sz="1600" spc="-1" strike="noStrike">
                          <a:solidFill>
                            <a:srgbClr val="ffffff"/>
                          </a:solidFill>
                          <a:latin typeface="Segoe UI"/>
                          <a:ea typeface="Meiryo UI"/>
                        </a:rPr>
                        <a:t>結果評価</a:t>
                      </a:r>
                      <a:endParaRPr b="0" lang="en-US" sz="1600" spc="-1" strike="noStrike">
                        <a:latin typeface="Arial"/>
                      </a:endParaRPr>
                    </a:p>
                  </a:txBody>
                  <a:tcPr marL="91440" marR="91440">
                    <a:lnL w="12240">
                      <a:noFill/>
                    </a:lnL>
                    <a:lnR w="12240">
                      <a:noFill/>
                    </a:lnR>
                    <a:lnT w="12240">
                      <a:noFill/>
                    </a:lnT>
                    <a:lnB w="12240">
                      <a:noFill/>
                    </a:lnB>
                    <a:solidFill>
                      <a:srgbClr val="073c65"/>
                    </a:solidFill>
                  </a:tcPr>
                </a:tc>
                <a:tc>
                  <a:tcPr marL="91440" marR="91440">
                    <a:lnL w="12240">
                      <a:noFill/>
                    </a:lnL>
                    <a:lnR w="12240">
                      <a:noFill/>
                    </a:lnR>
                    <a:lnT w="12240">
                      <a:noFill/>
                    </a:lnT>
                    <a:lnB w="12240">
                      <a:noFill/>
                    </a:lnB>
                    <a:solidFill>
                      <a:srgbClr val="031828"/>
                    </a:solidFill>
                  </a:tcPr>
                </a:tc>
                <a:tc>
                  <a:txBody>
                    <a:bodyPr>
                      <a:noAutofit/>
                    </a:bodyPr>
                    <a:p>
                      <a:pPr>
                        <a:lnSpc>
                          <a:spcPct val="90000"/>
                        </a:lnSpc>
                        <a:tabLst>
                          <a:tab algn="l" pos="0"/>
                        </a:tabLst>
                      </a:pPr>
                      <a:r>
                        <a:rPr b="0" lang="ja-JP" sz="1600" spc="-1" strike="noStrike">
                          <a:solidFill>
                            <a:srgbClr val="ffffff"/>
                          </a:solidFill>
                          <a:latin typeface="Segoe UI"/>
                          <a:ea typeface="Meiryo UI"/>
                        </a:rPr>
                        <a:t>実行計画の</a:t>
                      </a:r>
                      <a:br/>
                      <a:r>
                        <a:rPr b="0" lang="ja-JP" sz="1600" spc="-1" strike="noStrike">
                          <a:solidFill>
                            <a:srgbClr val="ffffff"/>
                          </a:solidFill>
                          <a:latin typeface="Segoe UI"/>
                          <a:ea typeface="Meiryo UI"/>
                        </a:rPr>
                        <a:t>策定</a:t>
                      </a:r>
                      <a:endParaRPr b="0" lang="en-US" sz="1600" spc="-1" strike="noStrike">
                        <a:latin typeface="Arial"/>
                      </a:endParaRPr>
                    </a:p>
                  </a:txBody>
                  <a:tcPr marL="91440" marR="91440">
                    <a:lnL w="12240">
                      <a:noFill/>
                    </a:lnL>
                    <a:lnR w="12240">
                      <a:noFill/>
                    </a:lnR>
                    <a:lnT w="12240">
                      <a:noFill/>
                    </a:lnT>
                    <a:lnB w="12240">
                      <a:noFill/>
                    </a:lnB>
                    <a:solidFill>
                      <a:srgbClr val="031828"/>
                    </a:solidFill>
                  </a:tcPr>
                </a:tc>
              </a:tr>
              <a:tr h="366120">
                <a:tc>
                  <a:tcPr marL="91440" marR="91440">
                    <a:lnL w="12240">
                      <a:noFill/>
                    </a:lnL>
                    <a:lnR w="12240">
                      <a:noFill/>
                    </a:lnR>
                    <a:lnT w="12240">
                      <a:noFill/>
                    </a:lnT>
                    <a:lnB w="12240">
                      <a:noFill/>
                    </a:lnB>
                    <a:noFill/>
                  </a:tcPr>
                </a:tc>
                <a:tc>
                  <a:tcPr marL="91440" marR="91440">
                    <a:lnL w="12240">
                      <a:noFill/>
                    </a:lnL>
                    <a:lnR w="12240">
                      <a:noFill/>
                    </a:lnR>
                    <a:lnT w="12240">
                      <a:noFill/>
                    </a:lnT>
                    <a:lnB w="12240">
                      <a:noFill/>
                    </a:lnB>
                    <a:noFill/>
                  </a:tcPr>
                </a:tc>
                <a:tc>
                  <a:tcPr marL="91440" marR="91440">
                    <a:lnL w="12240">
                      <a:noFill/>
                    </a:lnL>
                    <a:lnR w="12240">
                      <a:noFill/>
                    </a:lnR>
                    <a:lnT w="12240">
                      <a:noFill/>
                    </a:lnT>
                    <a:lnB w="12240">
                      <a:noFill/>
                    </a:lnB>
                    <a:noFill/>
                  </a:tcPr>
                </a:tc>
                <a:tc>
                  <a:tcPr marL="91440" marR="91440">
                    <a:lnL w="12240">
                      <a:noFill/>
                    </a:lnL>
                    <a:lnR w="12240">
                      <a:noFill/>
                    </a:lnR>
                    <a:lnT w="12240">
                      <a:noFill/>
                    </a:lnT>
                    <a:lnB w="12240">
                      <a:noFill/>
                    </a:lnB>
                    <a:noFill/>
                  </a:tcPr>
                </a:tc>
                <a:tc>
                  <a:tcPr marL="91440" marR="91440">
                    <a:lnL w="12240">
                      <a:noFill/>
                    </a:lnL>
                    <a:lnR w="12240">
                      <a:noFill/>
                    </a:lnR>
                    <a:lnT w="12240">
                      <a:noFill/>
                    </a:lnT>
                    <a:lnB w="12240">
                      <a:noFill/>
                    </a:lnB>
                    <a:noFill/>
                  </a:tcPr>
                </a:tc>
                <a:tc>
                  <a:tcPr marL="91440" marR="91440">
                    <a:lnL w="12240">
                      <a:noFill/>
                    </a:lnL>
                    <a:lnR w="12240">
                      <a:noFill/>
                    </a:lnR>
                    <a:lnT w="12240">
                      <a:noFill/>
                    </a:lnT>
                    <a:lnB w="12240">
                      <a:noFill/>
                    </a:lnB>
                    <a:noFill/>
                  </a:tcPr>
                </a:tc>
                <a:tc>
                  <a:tcPr marL="91440" marR="91440">
                    <a:lnL w="12240">
                      <a:noFill/>
                    </a:lnL>
                    <a:lnR w="12240">
                      <a:noFill/>
                    </a:lnR>
                    <a:lnT w="12240">
                      <a:noFill/>
                    </a:lnT>
                    <a:lnB w="12240">
                      <a:noFill/>
                    </a:lnB>
                    <a:noFill/>
                  </a:tcPr>
                </a:tc>
                <a:tc>
                  <a:tcPr marL="91440" marR="91440">
                    <a:lnL w="12240">
                      <a:noFill/>
                    </a:lnL>
                    <a:lnR w="12240">
                      <a:noFill/>
                    </a:lnR>
                    <a:lnT w="12240">
                      <a:noFill/>
                    </a:lnT>
                    <a:lnB w="12240">
                      <a:noFill/>
                    </a:lnB>
                    <a:noFill/>
                  </a:tcPr>
                </a:tc>
                <a:tc>
                  <a:tcPr marL="91440" marR="91440">
                    <a:lnL w="12240">
                      <a:noFill/>
                    </a:lnL>
                    <a:lnR w="12240">
                      <a:noFill/>
                    </a:lnR>
                    <a:lnT w="12240">
                      <a:noFill/>
                    </a:lnT>
                    <a:lnB w="12240">
                      <a:noFill/>
                    </a:lnB>
                    <a:noFill/>
                  </a:tcPr>
                </a:tc>
                <a:tc>
                  <a:tcPr marL="91440" marR="91440">
                    <a:lnL w="12240">
                      <a:noFill/>
                    </a:lnL>
                    <a:lnR w="12240">
                      <a:noFill/>
                    </a:lnR>
                    <a:lnT w="12240">
                      <a:noFill/>
                    </a:lnT>
                    <a:lnB w="12240">
                      <a:noFill/>
                    </a:lnB>
                    <a:noFill/>
                  </a:tcPr>
                </a:tc>
                <a:tc>
                  <a:tcPr marL="91440" marR="91440">
                    <a:lnL w="12240">
                      <a:noFill/>
                    </a:lnL>
                    <a:lnR w="12240">
                      <a:noFill/>
                    </a:lnR>
                    <a:lnT w="12240">
                      <a:noFill/>
                    </a:lnT>
                    <a:lnB w="12240">
                      <a:noFill/>
                    </a:lnB>
                    <a:noFill/>
                  </a:tcPr>
                </a:tc>
              </a:tr>
              <a:tr h="1144440">
                <a:tc>
                  <a:txBody>
                    <a:bodyPr>
                      <a:noAutofit/>
                    </a:bodyPr>
                    <a:p>
                      <a:pPr marL="108000" indent="-107280">
                        <a:lnSpc>
                          <a:spcPct val="90000"/>
                        </a:lnSpc>
                        <a:spcAft>
                          <a:spcPts val="601"/>
                        </a:spcAft>
                        <a:buClr>
                          <a:srgbClr val="bfebfa"/>
                        </a:buClr>
                        <a:buFont typeface="Arial"/>
                        <a:buChar char="•"/>
                      </a:pPr>
                      <a:r>
                        <a:rPr b="0" lang="ja-JP" sz="1400" spc="-1" strike="noStrike">
                          <a:solidFill>
                            <a:srgbClr val="000000"/>
                          </a:solidFill>
                          <a:latin typeface="Segoe UI"/>
                          <a:ea typeface="Meiryo UI"/>
                        </a:rPr>
                        <a:t>業務の全体像の把握</a:t>
                      </a:r>
                      <a:endParaRPr b="0" lang="en-US" sz="1400" spc="-1" strike="noStrike">
                        <a:latin typeface="Arial"/>
                      </a:endParaRPr>
                    </a:p>
                    <a:p>
                      <a:pPr marL="108000" indent="-107280">
                        <a:lnSpc>
                          <a:spcPct val="90000"/>
                        </a:lnSpc>
                        <a:spcAft>
                          <a:spcPts val="601"/>
                        </a:spcAft>
                        <a:buClr>
                          <a:srgbClr val="bfebfa"/>
                        </a:buClr>
                        <a:buFont typeface="Arial"/>
                        <a:buChar char="•"/>
                      </a:pPr>
                      <a:r>
                        <a:rPr b="0" lang="ja-JP" sz="1400" spc="-1" strike="noStrike">
                          <a:solidFill>
                            <a:srgbClr val="000000"/>
                          </a:solidFill>
                          <a:latin typeface="Segoe UI"/>
                          <a:ea typeface="Meiryo UI"/>
                        </a:rPr>
                        <a:t>業務間の関連の確認</a:t>
                      </a:r>
                      <a:endParaRPr b="0" lang="en-US" sz="1400" spc="-1" strike="noStrike">
                        <a:latin typeface="Arial"/>
                      </a:endParaRPr>
                    </a:p>
                    <a:p>
                      <a:pPr marL="108000" indent="-107280">
                        <a:lnSpc>
                          <a:spcPct val="90000"/>
                        </a:lnSpc>
                        <a:spcAft>
                          <a:spcPts val="601"/>
                        </a:spcAft>
                        <a:buClr>
                          <a:srgbClr val="bfebfa"/>
                        </a:buClr>
                        <a:buFont typeface="Arial"/>
                        <a:buChar char="•"/>
                      </a:pPr>
                      <a:r>
                        <a:rPr b="0" lang="ja-JP" sz="1400" spc="-1" strike="noStrike">
                          <a:solidFill>
                            <a:srgbClr val="000000"/>
                          </a:solidFill>
                          <a:latin typeface="Segoe UI"/>
                          <a:ea typeface="Meiryo UI"/>
                        </a:rPr>
                        <a:t>各業務における</a:t>
                      </a:r>
                      <a:br/>
                      <a:r>
                        <a:rPr b="0" lang="ja-JP" sz="1400" spc="-1" strike="noStrike">
                          <a:solidFill>
                            <a:srgbClr val="000000"/>
                          </a:solidFill>
                          <a:latin typeface="Segoe UI"/>
                          <a:ea typeface="Meiryo UI"/>
                        </a:rPr>
                        <a:t>組織構造の確認</a:t>
                      </a:r>
                      <a:endParaRPr b="0" lang="en-US" sz="1400" spc="-1" strike="noStrike">
                        <a:latin typeface="Arial"/>
                      </a:endParaRPr>
                    </a:p>
                  </a:txBody>
                  <a:tcPr marL="91440" marR="91440">
                    <a:lnL w="12240">
                      <a:noFill/>
                    </a:lnL>
                    <a:lnR w="12240">
                      <a:noFill/>
                    </a:lnR>
                    <a:lnT w="12240">
                      <a:noFill/>
                    </a:lnT>
                    <a:lnB w="12240">
                      <a:noFill/>
                    </a:lnB>
                    <a:noFill/>
                  </a:tcPr>
                </a:tc>
                <a:tc>
                  <a:tcPr marL="91440" marR="91440">
                    <a:lnL w="12240">
                      <a:noFill/>
                    </a:lnL>
                    <a:lnR w="12240">
                      <a:noFill/>
                    </a:lnR>
                    <a:lnT w="12240">
                      <a:noFill/>
                    </a:lnT>
                    <a:lnB w="12240">
                      <a:noFill/>
                    </a:lnB>
                    <a:noFill/>
                  </a:tcPr>
                </a:tc>
                <a:tc>
                  <a:txBody>
                    <a:bodyPr>
                      <a:noAutofit/>
                    </a:bodyPr>
                    <a:p>
                      <a:pPr marL="108000" indent="-107280">
                        <a:lnSpc>
                          <a:spcPct val="90000"/>
                        </a:lnSpc>
                        <a:buClr>
                          <a:srgbClr val="bfebfa"/>
                        </a:buClr>
                        <a:buFont typeface="Arial"/>
                        <a:buChar char="•"/>
                      </a:pPr>
                      <a:r>
                        <a:rPr b="0" lang="ja-JP" sz="1400" spc="-1" strike="noStrike">
                          <a:solidFill>
                            <a:srgbClr val="000000"/>
                          </a:solidFill>
                          <a:latin typeface="Segoe UI"/>
                          <a:ea typeface="Meiryo UI"/>
                        </a:rPr>
                        <a:t>課題仮設の設定からの目指すべき姿の策定</a:t>
                      </a:r>
                      <a:endParaRPr b="0" lang="en-US" sz="1400" spc="-1" strike="noStrike">
                        <a:latin typeface="Arial"/>
                      </a:endParaRPr>
                    </a:p>
                  </a:txBody>
                  <a:tcPr marL="91440" marR="91440">
                    <a:lnL w="12240">
                      <a:noFill/>
                    </a:lnL>
                    <a:lnR w="12240">
                      <a:noFill/>
                    </a:lnR>
                    <a:lnT w="12240">
                      <a:noFill/>
                    </a:lnT>
                    <a:lnB w="12240">
                      <a:noFill/>
                    </a:lnB>
                    <a:noFill/>
                  </a:tcPr>
                </a:tc>
                <a:tc>
                  <a:tcPr marL="91440" marR="91440">
                    <a:lnL w="12240">
                      <a:noFill/>
                    </a:lnL>
                    <a:lnR w="12240">
                      <a:noFill/>
                    </a:lnR>
                    <a:lnT w="12240">
                      <a:noFill/>
                    </a:lnT>
                    <a:lnB w="12240">
                      <a:noFill/>
                    </a:lnB>
                    <a:noFill/>
                  </a:tcPr>
                </a:tc>
                <a:tc>
                  <a:txBody>
                    <a:bodyPr>
                      <a:noAutofit/>
                    </a:bodyPr>
                    <a:p>
                      <a:pPr marL="108000" indent="-107280">
                        <a:lnSpc>
                          <a:spcPct val="90000"/>
                        </a:lnSpc>
                        <a:spcAft>
                          <a:spcPts val="601"/>
                        </a:spcAft>
                        <a:buClr>
                          <a:srgbClr val="bfebfa"/>
                        </a:buClr>
                        <a:buFont typeface="Arial"/>
                        <a:buChar char="•"/>
                      </a:pPr>
                      <a:r>
                        <a:rPr b="0" lang="ja-JP" sz="1400" spc="-1" strike="noStrike">
                          <a:solidFill>
                            <a:srgbClr val="000000"/>
                          </a:solidFill>
                          <a:latin typeface="Segoe UI"/>
                          <a:ea typeface="Meiryo UI"/>
                        </a:rPr>
                        <a:t>業務プロセス、体制等の課題抽出と要件の整理</a:t>
                      </a:r>
                      <a:endParaRPr b="0" lang="en-US" sz="1400" spc="-1" strike="noStrike">
                        <a:latin typeface="Arial"/>
                      </a:endParaRPr>
                    </a:p>
                    <a:p>
                      <a:pPr marL="108000" indent="-107280">
                        <a:lnSpc>
                          <a:spcPct val="90000"/>
                        </a:lnSpc>
                        <a:spcAft>
                          <a:spcPts val="601"/>
                        </a:spcAft>
                        <a:buClr>
                          <a:srgbClr val="bfebfa"/>
                        </a:buClr>
                        <a:buFont typeface="Arial"/>
                        <a:buChar char="•"/>
                      </a:pPr>
                      <a:r>
                        <a:rPr b="0" lang="ja-JP" sz="1400" spc="-1" strike="noStrike">
                          <a:solidFill>
                            <a:srgbClr val="000000"/>
                          </a:solidFill>
                          <a:latin typeface="Segoe UI"/>
                          <a:ea typeface="Meiryo UI"/>
                        </a:rPr>
                        <a:t>必要なデータ要件と現状との課題を整理</a:t>
                      </a:r>
                      <a:endParaRPr b="0" lang="en-US" sz="1400" spc="-1" strike="noStrike">
                        <a:latin typeface="Arial"/>
                      </a:endParaRPr>
                    </a:p>
                  </a:txBody>
                  <a:tcPr marL="91440" marR="91440">
                    <a:lnL w="12240">
                      <a:noFill/>
                    </a:lnL>
                    <a:lnR w="12240">
                      <a:noFill/>
                    </a:lnR>
                    <a:lnT w="12240">
                      <a:noFill/>
                    </a:lnT>
                    <a:lnB w="12240">
                      <a:noFill/>
                    </a:lnB>
                    <a:noFill/>
                  </a:tcPr>
                </a:tc>
                <a:tc>
                  <a:tcPr marL="91440" marR="91440">
                    <a:lnL w="12240">
                      <a:noFill/>
                    </a:lnL>
                    <a:lnR w="12240">
                      <a:noFill/>
                    </a:lnR>
                    <a:lnT w="12240">
                      <a:noFill/>
                    </a:lnT>
                    <a:lnB w="12240">
                      <a:noFill/>
                    </a:lnB>
                    <a:noFill/>
                  </a:tcPr>
                </a:tc>
                <a:tc>
                  <a:txBody>
                    <a:bodyPr>
                      <a:noAutofit/>
                    </a:bodyPr>
                    <a:p>
                      <a:pPr marL="108000" indent="-107280">
                        <a:lnSpc>
                          <a:spcPct val="100000"/>
                        </a:lnSpc>
                        <a:buClr>
                          <a:srgbClr val="bfebfa"/>
                        </a:buClr>
                        <a:buFont typeface="Arial"/>
                        <a:buChar char="•"/>
                      </a:pPr>
                      <a:r>
                        <a:rPr b="0" lang="ja-JP" sz="1400" spc="-1" strike="noStrike">
                          <a:solidFill>
                            <a:srgbClr val="000000"/>
                          </a:solidFill>
                          <a:latin typeface="Segoe UI"/>
                          <a:ea typeface="Meiryo UI"/>
                        </a:rPr>
                        <a:t>効果測定に向けたテストの実施</a:t>
                      </a:r>
                      <a:endParaRPr b="0" lang="en-US" sz="1400" spc="-1" strike="noStrike">
                        <a:latin typeface="Arial"/>
                      </a:endParaRPr>
                    </a:p>
                  </a:txBody>
                  <a:tcPr marL="91440" marR="91440">
                    <a:lnL w="12240">
                      <a:noFill/>
                    </a:lnL>
                    <a:lnR w="12240">
                      <a:noFill/>
                    </a:lnR>
                    <a:lnT w="12240">
                      <a:noFill/>
                    </a:lnT>
                    <a:lnB w="12240">
                      <a:noFill/>
                    </a:lnB>
                    <a:noFill/>
                  </a:tcPr>
                </a:tc>
                <a:tc>
                  <a:tcPr marL="91440" marR="91440">
                    <a:lnL w="12240">
                      <a:noFill/>
                    </a:lnL>
                    <a:lnR w="12240">
                      <a:noFill/>
                    </a:lnR>
                    <a:lnT w="12240">
                      <a:noFill/>
                    </a:lnT>
                    <a:lnB w="12240">
                      <a:noFill/>
                    </a:lnB>
                    <a:noFill/>
                  </a:tcPr>
                </a:tc>
                <a:tc>
                  <a:txBody>
                    <a:bodyPr>
                      <a:noAutofit/>
                    </a:bodyPr>
                    <a:p>
                      <a:pPr marL="108000" indent="-107280">
                        <a:lnSpc>
                          <a:spcPct val="90000"/>
                        </a:lnSpc>
                        <a:spcAft>
                          <a:spcPts val="601"/>
                        </a:spcAft>
                        <a:buClr>
                          <a:srgbClr val="bfebfa"/>
                        </a:buClr>
                        <a:buFont typeface="Arial"/>
                        <a:buChar char="•"/>
                      </a:pPr>
                      <a:r>
                        <a:rPr b="0" lang="ja-JP" sz="1400" spc="-1" strike="noStrike">
                          <a:solidFill>
                            <a:srgbClr val="000000"/>
                          </a:solidFill>
                          <a:latin typeface="Segoe UI"/>
                          <a:ea typeface="Meiryo UI"/>
                        </a:rPr>
                        <a:t>分析結果から得られる考察の整理</a:t>
                      </a:r>
                      <a:endParaRPr b="0" lang="en-US" sz="1400" spc="-1" strike="noStrike">
                        <a:latin typeface="Arial"/>
                      </a:endParaRPr>
                    </a:p>
                    <a:p>
                      <a:pPr marL="108000" indent="-107280">
                        <a:lnSpc>
                          <a:spcPct val="90000"/>
                        </a:lnSpc>
                        <a:spcAft>
                          <a:spcPts val="601"/>
                        </a:spcAft>
                        <a:buClr>
                          <a:srgbClr val="bfebfa"/>
                        </a:buClr>
                        <a:buFont typeface="Arial"/>
                        <a:buChar char="•"/>
                      </a:pPr>
                      <a:r>
                        <a:rPr b="0" lang="ja-JP" sz="1400" spc="-1" strike="noStrike">
                          <a:solidFill>
                            <a:srgbClr val="000000"/>
                          </a:solidFill>
                          <a:latin typeface="Segoe UI"/>
                          <a:ea typeface="Meiryo UI"/>
                        </a:rPr>
                        <a:t>効果の評価</a:t>
                      </a:r>
                      <a:endParaRPr b="0" lang="en-US" sz="1400" spc="-1" strike="noStrike">
                        <a:latin typeface="Arial"/>
                      </a:endParaRPr>
                    </a:p>
                  </a:txBody>
                  <a:tcPr marL="91440" marR="91440">
                    <a:lnL w="12240">
                      <a:noFill/>
                    </a:lnL>
                    <a:lnR w="12240">
                      <a:noFill/>
                    </a:lnR>
                    <a:lnT w="12240">
                      <a:noFill/>
                    </a:lnT>
                    <a:lnB w="12240">
                      <a:noFill/>
                    </a:lnB>
                    <a:noFill/>
                  </a:tcPr>
                </a:tc>
                <a:tc>
                  <a:tcPr marL="91440" marR="91440">
                    <a:lnL w="12240">
                      <a:noFill/>
                    </a:lnL>
                    <a:lnR w="12240">
                      <a:noFill/>
                    </a:lnR>
                    <a:lnT w="12240">
                      <a:noFill/>
                    </a:lnT>
                    <a:lnB w="12240">
                      <a:noFill/>
                    </a:lnB>
                    <a:noFill/>
                  </a:tcPr>
                </a:tc>
                <a:tc>
                  <a:txBody>
                    <a:bodyPr>
                      <a:noAutofit/>
                    </a:bodyPr>
                    <a:p>
                      <a:pPr marL="108000" indent="-107280">
                        <a:lnSpc>
                          <a:spcPct val="100000"/>
                        </a:lnSpc>
                        <a:buClr>
                          <a:srgbClr val="bfebfa"/>
                        </a:buClr>
                        <a:buFont typeface="Arial"/>
                        <a:buChar char="•"/>
                      </a:pPr>
                      <a:r>
                        <a:rPr b="0" lang="ja-JP" sz="1400" spc="-1" strike="noStrike">
                          <a:solidFill>
                            <a:srgbClr val="000000"/>
                          </a:solidFill>
                          <a:latin typeface="Segoe UI"/>
                          <a:ea typeface="Meiryo UI"/>
                        </a:rPr>
                        <a:t>優先順位に基づく実行計画の作成</a:t>
                      </a:r>
                      <a:endParaRPr b="0" lang="en-US" sz="1400" spc="-1" strike="noStrike">
                        <a:latin typeface="Arial"/>
                      </a:endParaRPr>
                    </a:p>
                  </a:txBody>
                  <a:tcPr marL="91440" marR="91440">
                    <a:lnL w="12240">
                      <a:noFill/>
                    </a:lnL>
                    <a:lnR w="12240">
                      <a:noFill/>
                    </a:lnR>
                    <a:lnT w="12240">
                      <a:noFill/>
                    </a:lnT>
                    <a:lnB w="12240">
                      <a:noFill/>
                    </a:lnB>
                    <a:noFill/>
                  </a:tcPr>
                </a:tc>
              </a:tr>
            </a:tbl>
          </a:graphicData>
        </a:graphic>
      </p:graphicFrame>
      <p:sp>
        <p:nvSpPr>
          <p:cNvPr id="600" name="CustomShape 4"/>
          <p:cNvSpPr/>
          <p:nvPr/>
        </p:nvSpPr>
        <p:spPr>
          <a:xfrm>
            <a:off x="252000" y="36000"/>
            <a:ext cx="5831280" cy="251280"/>
          </a:xfrm>
          <a:prstGeom prst="rect">
            <a:avLst/>
          </a:prstGeom>
          <a:noFill/>
          <a:ln w="0">
            <a:noFill/>
          </a:ln>
        </p:spPr>
        <p:style>
          <a:lnRef idx="0"/>
          <a:fillRef idx="0"/>
          <a:effectRef idx="0"/>
          <a:fontRef idx="minor"/>
        </p:style>
        <p:txBody>
          <a:bodyPr lIns="0" rIns="0" tIns="45000" bIns="45000" anchor="ctr">
            <a:noAutofit/>
          </a:bodyPr>
          <a:p>
            <a:pPr>
              <a:lnSpc>
                <a:spcPct val="90000"/>
              </a:lnSpc>
              <a:tabLst>
                <a:tab algn="l" pos="0"/>
              </a:tabLst>
            </a:pPr>
            <a:r>
              <a:rPr b="0" lang="en-US" sz="1200" spc="-1" strike="noStrike">
                <a:solidFill>
                  <a:srgbClr val="000000"/>
                </a:solidFill>
                <a:latin typeface="Segoe UI"/>
                <a:ea typeface="Meiryo UI"/>
              </a:rPr>
              <a:t>2. 3</a:t>
            </a:r>
            <a:r>
              <a:rPr b="0" lang="ja-JP" sz="1200" spc="-1" strike="noStrike">
                <a:solidFill>
                  <a:srgbClr val="000000"/>
                </a:solidFill>
                <a:latin typeface="Segoe UI"/>
                <a:ea typeface="Meiryo UI"/>
              </a:rPr>
              <a:t>つのフォーカスエリアと</a:t>
            </a:r>
            <a:r>
              <a:rPr b="0" lang="en-US" sz="1200" spc="-1" strike="noStrike">
                <a:solidFill>
                  <a:srgbClr val="000000"/>
                </a:solidFill>
                <a:latin typeface="Segoe UI"/>
                <a:ea typeface="Meiryo UI"/>
              </a:rPr>
              <a:t>4</a:t>
            </a:r>
            <a:r>
              <a:rPr b="0" lang="ja-JP" sz="1200" spc="-1" strike="noStrike">
                <a:solidFill>
                  <a:srgbClr val="000000"/>
                </a:solidFill>
                <a:latin typeface="Segoe UI"/>
                <a:ea typeface="Meiryo UI"/>
              </a:rPr>
              <a:t>つのタスク</a:t>
            </a:r>
            <a:endParaRPr b="0" lang="en-US" sz="1200" spc="-1" strike="noStrike">
              <a:latin typeface="Arial"/>
            </a:endParaRPr>
          </a:p>
        </p:txBody>
      </p:sp>
      <p:sp>
        <p:nvSpPr>
          <p:cNvPr id="601" name="CustomShape 5"/>
          <p:cNvSpPr/>
          <p:nvPr/>
        </p:nvSpPr>
        <p:spPr>
          <a:xfrm flipV="1">
            <a:off x="612000" y="1676520"/>
            <a:ext cx="11159280" cy="2123280"/>
          </a:xfrm>
          <a:custGeom>
            <a:avLst/>
            <a:gdLst/>
            <a:ahLst/>
            <a:rect l="l" t="t" r="r" b="b"/>
            <a:pathLst>
              <a:path w="21600" h="21600">
                <a:moveTo>
                  <a:pt x="0" y="0"/>
                </a:moveTo>
                <a:lnTo>
                  <a:pt x="21600" y="21600"/>
                </a:lnTo>
              </a:path>
            </a:pathLst>
          </a:custGeom>
          <a:noFill/>
          <a:ln w="171450">
            <a:solidFill>
              <a:schemeClr val="bg1">
                <a:lumMod val="95000"/>
                <a:alpha val="40000"/>
              </a:schemeClr>
            </a:solidFill>
            <a:tailEnd len="med" type="triangle" w="med"/>
          </a:ln>
        </p:spPr>
        <p:style>
          <a:lnRef idx="1">
            <a:schemeClr val="accent1"/>
          </a:lnRef>
          <a:fillRef idx="0">
            <a:schemeClr val="accent1"/>
          </a:fillRef>
          <a:effectRef idx="0">
            <a:schemeClr val="accent1"/>
          </a:effectRef>
          <a:fontRef idx="minor"/>
        </p:style>
      </p:sp>
      <p:sp>
        <p:nvSpPr>
          <p:cNvPr id="602" name="CustomShape 6"/>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P336</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3" name="CustomShape 1"/>
          <p:cNvSpPr/>
          <p:nvPr/>
        </p:nvSpPr>
        <p:spPr>
          <a:xfrm>
            <a:off x="252000" y="324000"/>
            <a:ext cx="11591280" cy="539280"/>
          </a:xfrm>
          <a:prstGeom prst="rect">
            <a:avLst/>
          </a:prstGeom>
          <a:noFill/>
          <a:ln w="0">
            <a:noFill/>
          </a:ln>
        </p:spPr>
        <p:style>
          <a:lnRef idx="0"/>
          <a:fillRef idx="0"/>
          <a:effectRef idx="0"/>
          <a:fontRef idx="minor"/>
        </p:style>
        <p:txBody>
          <a:bodyPr lIns="0" rIns="0" tIns="45000" bIns="45000" anchor="ctr">
            <a:normAutofit/>
          </a:bodyPr>
          <a:p>
            <a:pPr>
              <a:lnSpc>
                <a:spcPct val="90000"/>
              </a:lnSpc>
            </a:pPr>
            <a:r>
              <a:rPr b="1" lang="en-US" sz="2400" spc="-1" strike="noStrike">
                <a:solidFill>
                  <a:srgbClr val="0d79ca"/>
                </a:solidFill>
                <a:latin typeface="Segoe UI Semibold"/>
                <a:ea typeface="Meiryo UI"/>
              </a:rPr>
              <a:t>4. </a:t>
            </a:r>
            <a:r>
              <a:rPr b="1" lang="ja-JP" sz="2400" spc="-1" strike="noStrike">
                <a:solidFill>
                  <a:srgbClr val="0d79ca"/>
                </a:solidFill>
                <a:latin typeface="Segoe UI Semibold"/>
                <a:ea typeface="Meiryo UI"/>
              </a:rPr>
              <a:t>作業内容・役割分担・作成物 </a:t>
            </a:r>
            <a:endParaRPr b="0" lang="en-US" sz="2400" spc="-1" strike="noStrike">
              <a:latin typeface="Arial"/>
            </a:endParaRPr>
          </a:p>
        </p:txBody>
      </p:sp>
      <p:sp>
        <p:nvSpPr>
          <p:cNvPr id="604" name="CustomShape 2"/>
          <p:cNvSpPr/>
          <p:nvPr/>
        </p:nvSpPr>
        <p:spPr>
          <a:xfrm>
            <a:off x="252000" y="36000"/>
            <a:ext cx="5831280" cy="251280"/>
          </a:xfrm>
          <a:prstGeom prst="rect">
            <a:avLst/>
          </a:prstGeom>
          <a:noFill/>
          <a:ln w="0">
            <a:noFill/>
          </a:ln>
        </p:spPr>
        <p:style>
          <a:lnRef idx="0"/>
          <a:fillRef idx="0"/>
          <a:effectRef idx="0"/>
          <a:fontRef idx="minor"/>
        </p:style>
        <p:txBody>
          <a:bodyPr lIns="0" rIns="0" tIns="45000" bIns="45000" anchor="ctr">
            <a:noAutofit/>
          </a:bodyPr>
          <a:p>
            <a:pPr>
              <a:lnSpc>
                <a:spcPct val="90000"/>
              </a:lnSpc>
              <a:tabLst>
                <a:tab algn="l" pos="0"/>
              </a:tabLst>
            </a:pPr>
            <a:r>
              <a:rPr b="0" lang="en-US" sz="1200" spc="-1" strike="noStrike">
                <a:solidFill>
                  <a:srgbClr val="000000"/>
                </a:solidFill>
                <a:latin typeface="Segoe UI"/>
                <a:ea typeface="Meiryo UI"/>
              </a:rPr>
              <a:t>2. 3</a:t>
            </a:r>
            <a:r>
              <a:rPr b="0" lang="ja-JP" sz="1200" spc="-1" strike="noStrike">
                <a:solidFill>
                  <a:srgbClr val="000000"/>
                </a:solidFill>
                <a:latin typeface="Segoe UI"/>
                <a:ea typeface="Meiryo UI"/>
              </a:rPr>
              <a:t>つのフォーカスエリアと</a:t>
            </a:r>
            <a:r>
              <a:rPr b="0" lang="en-US" sz="1200" spc="-1" strike="noStrike">
                <a:solidFill>
                  <a:srgbClr val="000000"/>
                </a:solidFill>
                <a:latin typeface="Segoe UI"/>
                <a:ea typeface="Meiryo UI"/>
              </a:rPr>
              <a:t>4</a:t>
            </a:r>
            <a:r>
              <a:rPr b="0" lang="ja-JP" sz="1200" spc="-1" strike="noStrike">
                <a:solidFill>
                  <a:srgbClr val="000000"/>
                </a:solidFill>
                <a:latin typeface="Segoe UI"/>
                <a:ea typeface="Meiryo UI"/>
              </a:rPr>
              <a:t>つのタスク</a:t>
            </a:r>
            <a:endParaRPr b="0" lang="en-US" sz="1200" spc="-1" strike="noStrike">
              <a:latin typeface="Arial"/>
            </a:endParaRPr>
          </a:p>
        </p:txBody>
      </p:sp>
      <p:graphicFrame>
        <p:nvGraphicFramePr>
          <p:cNvPr id="605" name="Table 3"/>
          <p:cNvGraphicFramePr/>
          <p:nvPr/>
        </p:nvGraphicFramePr>
        <p:xfrm>
          <a:off x="252000" y="900000"/>
          <a:ext cx="11627640" cy="5759640"/>
        </p:xfrm>
        <a:graphic>
          <a:graphicData uri="http://schemas.openxmlformats.org/drawingml/2006/table">
            <a:tbl>
              <a:tblPr/>
              <a:tblGrid>
                <a:gridCol w="360000"/>
                <a:gridCol w="1620000"/>
                <a:gridCol w="2412000"/>
                <a:gridCol w="2412000"/>
                <a:gridCol w="2412000"/>
                <a:gridCol w="2412000"/>
              </a:tblGrid>
              <a:tr h="252000">
                <a:tc>
                  <a:tcPr marL="36000" marR="36000">
                    <a:lnL w="12240">
                      <a:noFill/>
                    </a:lnL>
                    <a:lnR w="12240">
                      <a:solidFill>
                        <a:srgbClr val="d9d9d9"/>
                      </a:solidFill>
                    </a:lnR>
                    <a:lnT w="12240">
                      <a:solidFill>
                        <a:srgbClr val="d9d9d9"/>
                      </a:solidFill>
                    </a:lnT>
                    <a:lnB w="12240">
                      <a:noFill/>
                    </a:lnB>
                    <a:solidFill>
                      <a:srgbClr val="0070c0"/>
                    </a:solidFill>
                  </a:tcPr>
                </a:tc>
                <a:tc>
                  <a:txBody>
                    <a:bodyPr lIns="36000" rIns="36000">
                      <a:noAutofit/>
                    </a:bodyPr>
                    <a:p>
                      <a:pPr>
                        <a:lnSpc>
                          <a:spcPct val="90000"/>
                        </a:lnSpc>
                      </a:pPr>
                      <a:r>
                        <a:rPr b="0" lang="ja-JP" sz="1100" spc="-1" strike="noStrike">
                          <a:solidFill>
                            <a:srgbClr val="ffffff"/>
                          </a:solidFill>
                          <a:latin typeface="Meiryo UI"/>
                          <a:ea typeface="Meiryo UI"/>
                        </a:rPr>
                        <a:t>作業タスク</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noFill/>
                    </a:lnB>
                    <a:solidFill>
                      <a:srgbClr val="0070c0"/>
                    </a:solidFill>
                  </a:tcPr>
                </a:tc>
                <a:tc>
                  <a:txBody>
                    <a:bodyPr lIns="36000" rIns="36000">
                      <a:noAutofit/>
                    </a:bodyPr>
                    <a:p>
                      <a:pPr>
                        <a:lnSpc>
                          <a:spcPct val="90000"/>
                        </a:lnSpc>
                      </a:pPr>
                      <a:r>
                        <a:rPr b="0" lang="ja-JP" sz="1100" spc="-1" strike="noStrike">
                          <a:solidFill>
                            <a:srgbClr val="ffffff"/>
                          </a:solidFill>
                          <a:latin typeface="Meiryo UI"/>
                          <a:ea typeface="Meiryo UI"/>
                        </a:rPr>
                        <a:t>作業内容</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noFill/>
                    </a:lnB>
                    <a:solidFill>
                      <a:srgbClr val="0070c0"/>
                    </a:solidFill>
                  </a:tcPr>
                </a:tc>
                <a:tc gridSpan="2">
                  <a:txBody>
                    <a:bodyPr lIns="36000" rIns="36000">
                      <a:noAutofit/>
                    </a:bodyPr>
                    <a:p>
                      <a:pPr>
                        <a:lnSpc>
                          <a:spcPct val="90000"/>
                        </a:lnSpc>
                      </a:pPr>
                      <a:r>
                        <a:rPr b="0" lang="ja-JP" sz="1100" spc="-1" strike="noStrike">
                          <a:solidFill>
                            <a:srgbClr val="ffffff"/>
                          </a:solidFill>
                          <a:latin typeface="Meiryo UI"/>
                          <a:ea typeface="Meiryo UI"/>
                        </a:rPr>
                        <a:t>作業タスク</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0070c0"/>
                    </a:solidFill>
                  </a:tcPr>
                </a:tc>
                <a:tc hMerge="1">
                  <a:tcPr marL="90000" marR="90000">
                    <a:solidFill>
                      <a:srgbClr val="729fcf"/>
                    </a:solidFill>
                  </a:tcPr>
                </a:tc>
                <a:tc>
                  <a:txBody>
                    <a:bodyPr lIns="36000" rIns="36000">
                      <a:noAutofit/>
                    </a:bodyPr>
                    <a:p>
                      <a:pPr>
                        <a:lnSpc>
                          <a:spcPct val="90000"/>
                        </a:lnSpc>
                      </a:pPr>
                      <a:r>
                        <a:rPr b="0" lang="ja-JP" sz="1100" spc="-1" strike="noStrike">
                          <a:solidFill>
                            <a:srgbClr val="ffffff"/>
                          </a:solidFill>
                          <a:latin typeface="Meiryo UI"/>
                          <a:ea typeface="Meiryo UI"/>
                        </a:rPr>
                        <a:t>成果物</a:t>
                      </a:r>
                      <a:endParaRPr b="0" lang="en-US" sz="1100" spc="-1" strike="noStrike">
                        <a:latin typeface="Arial"/>
                      </a:endParaRPr>
                    </a:p>
                  </a:txBody>
                  <a:tcPr marL="36000" marR="36000">
                    <a:lnL w="12240">
                      <a:solidFill>
                        <a:srgbClr val="d9d9d9"/>
                      </a:solidFill>
                    </a:lnL>
                    <a:lnR w="12240">
                      <a:noFill/>
                    </a:lnR>
                    <a:lnT w="12240">
                      <a:solidFill>
                        <a:srgbClr val="d9d9d9"/>
                      </a:solidFill>
                    </a:lnT>
                    <a:lnB w="12240">
                      <a:noFill/>
                    </a:lnB>
                    <a:solidFill>
                      <a:srgbClr val="0070c0"/>
                    </a:solidFill>
                  </a:tcPr>
                </a:tc>
              </a:tr>
              <a:tr h="252000">
                <a:tc>
                  <a:tcPr marL="36000" marR="36000">
                    <a:lnL w="12240">
                      <a:noFill/>
                    </a:lnL>
                    <a:lnR w="12240">
                      <a:solidFill>
                        <a:srgbClr val="d9d9d9"/>
                      </a:solidFill>
                    </a:lnR>
                    <a:lnT w="12240">
                      <a:noFill/>
                    </a:lnT>
                    <a:lnB w="12240">
                      <a:solidFill>
                        <a:srgbClr val="d9d9d9"/>
                      </a:solidFill>
                    </a:lnB>
                    <a:solidFill>
                      <a:srgbClr val="0070c0"/>
                    </a:solidFill>
                  </a:tcPr>
                </a:tc>
                <a:tc>
                  <a:tcPr marL="36000" marR="36000">
                    <a:lnL w="12240">
                      <a:solidFill>
                        <a:srgbClr val="d9d9d9"/>
                      </a:solidFill>
                    </a:lnL>
                    <a:lnR w="12240">
                      <a:solidFill>
                        <a:srgbClr val="d9d9d9"/>
                      </a:solidFill>
                    </a:lnR>
                    <a:lnT w="12240">
                      <a:noFill/>
                    </a:lnT>
                    <a:lnB w="12240">
                      <a:solidFill>
                        <a:srgbClr val="d9d9d9"/>
                      </a:solidFill>
                    </a:lnB>
                    <a:solidFill>
                      <a:srgbClr val="0070c0"/>
                    </a:solidFill>
                  </a:tcPr>
                </a:tc>
                <a:tc>
                  <a:tcPr marL="36000" marR="36000">
                    <a:lnL w="12240">
                      <a:solidFill>
                        <a:srgbClr val="d9d9d9"/>
                      </a:solidFill>
                    </a:lnL>
                    <a:lnR w="12240">
                      <a:solidFill>
                        <a:srgbClr val="d9d9d9"/>
                      </a:solidFill>
                    </a:lnR>
                    <a:lnT w="12240">
                      <a:noFill/>
                    </a:lnT>
                    <a:lnB w="12240">
                      <a:solidFill>
                        <a:srgbClr val="d9d9d9"/>
                      </a:solidFill>
                    </a:lnB>
                    <a:solidFill>
                      <a:srgbClr val="0070c0"/>
                    </a:solidFill>
                  </a:tcPr>
                </a:tc>
                <a:tc>
                  <a:txBody>
                    <a:bodyPr lIns="36000" rIns="36000">
                      <a:noAutofit/>
                    </a:bodyPr>
                    <a:p>
                      <a:pPr>
                        <a:lnSpc>
                          <a:spcPct val="90000"/>
                        </a:lnSpc>
                      </a:pPr>
                      <a:r>
                        <a:rPr b="0" lang="ja-JP" sz="1100" spc="-1" strike="noStrike">
                          <a:solidFill>
                            <a:srgbClr val="ffffff"/>
                          </a:solidFill>
                          <a:latin typeface="Meiryo UI"/>
                          <a:ea typeface="Meiryo UI"/>
                        </a:rPr>
                        <a:t>関連部署チーム</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00b0f0"/>
                    </a:solidFill>
                  </a:tcPr>
                </a:tc>
                <a:tc>
                  <a:txBody>
                    <a:bodyPr lIns="36000" rIns="36000">
                      <a:noAutofit/>
                    </a:bodyPr>
                    <a:p>
                      <a:pPr>
                        <a:lnSpc>
                          <a:spcPct val="90000"/>
                        </a:lnSpc>
                      </a:pPr>
                      <a:r>
                        <a:rPr b="0" lang="ja-JP" sz="1100" spc="-1" strike="noStrike">
                          <a:solidFill>
                            <a:srgbClr val="ffffff"/>
                          </a:solidFill>
                          <a:latin typeface="Meiryo UI"/>
                          <a:ea typeface="Meiryo UI"/>
                        </a:rPr>
                        <a:t>プロジェクトチーム</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00b0f0"/>
                    </a:solidFill>
                  </a:tcPr>
                </a:tc>
                <a:tc>
                  <a:tcPr marL="36000" marR="36000">
                    <a:lnL w="12240">
                      <a:solidFill>
                        <a:srgbClr val="d9d9d9"/>
                      </a:solidFill>
                    </a:lnL>
                    <a:lnR w="12240">
                      <a:noFill/>
                    </a:lnR>
                    <a:lnT w="12240">
                      <a:noFill/>
                    </a:lnT>
                    <a:lnB w="12240">
                      <a:solidFill>
                        <a:srgbClr val="d9d9d9"/>
                      </a:solidFill>
                    </a:lnB>
                    <a:solidFill>
                      <a:srgbClr val="0070c0"/>
                    </a:solidFill>
                  </a:tcPr>
                </a:tc>
              </a:tr>
              <a:tr h="648720">
                <a:tc>
                  <a:txBody>
                    <a:bodyPr lIns="36000" rIns="36000">
                      <a:noAutofit/>
                    </a:bodyPr>
                    <a:p>
                      <a:pPr algn="r">
                        <a:lnSpc>
                          <a:spcPct val="90000"/>
                        </a:lnSpc>
                      </a:pPr>
                      <a:r>
                        <a:rPr b="0" lang="en-US" sz="1100" spc="-1" strike="noStrike">
                          <a:solidFill>
                            <a:srgbClr val="000000"/>
                          </a:solidFill>
                          <a:latin typeface="Meiryo UI"/>
                          <a:ea typeface="Meiryo UI"/>
                        </a:rPr>
                        <a:t>1</a:t>
                      </a:r>
                      <a:endParaRPr b="0" lang="en-US" sz="1100" spc="-1" strike="noStrike">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lIns="36000" rIns="36000">
                      <a:noAutofit/>
                    </a:bodyPr>
                    <a:p>
                      <a:pPr>
                        <a:lnSpc>
                          <a:spcPct val="90000"/>
                        </a:lnSpc>
                      </a:pPr>
                      <a:r>
                        <a:rPr b="0" lang="ja-JP" sz="1100" spc="-1" strike="noStrike">
                          <a:solidFill>
                            <a:srgbClr val="000000"/>
                          </a:solidFill>
                          <a:latin typeface="Meiryo UI"/>
                          <a:ea typeface="Meiryo UI"/>
                        </a:rPr>
                        <a:t>業務構造の理解</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lIns="36000" rIns="36000">
                      <a:noAutofit/>
                    </a:bodyPr>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業務の全体像の把握</a:t>
                      </a:r>
                      <a:endParaRPr b="0" lang="en-US" sz="1100" spc="-1" strike="noStrike">
                        <a:latin typeface="Arial"/>
                      </a:endParaRPr>
                    </a:p>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業務間の関連の確認</a:t>
                      </a:r>
                      <a:endParaRPr b="0" lang="en-US" sz="1100" spc="-1" strike="noStrike">
                        <a:latin typeface="Arial"/>
                      </a:endParaRPr>
                    </a:p>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各業務における組織構造の確認</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a:noAutofit/>
                    </a:bodyPr>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組織図、業務記述書、過去の社内資料</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a:noAutofit/>
                    </a:bodyPr>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社内資料の整理</a:t>
                      </a:r>
                      <a:endParaRPr b="0" lang="en-US" sz="1100" spc="-1" strike="noStrike">
                        <a:latin typeface="Arial"/>
                      </a:endParaRPr>
                    </a:p>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課題仮説検討資料</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a:noAutofit/>
                    </a:bodyPr>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課題仮説検討資料</a:t>
                      </a:r>
                      <a:endParaRPr b="0" lang="en-US" sz="110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r h="808920">
                <a:tc>
                  <a:txBody>
                    <a:bodyPr lIns="36000" rIns="36000">
                      <a:noAutofit/>
                    </a:bodyPr>
                    <a:p>
                      <a:pPr algn="r">
                        <a:lnSpc>
                          <a:spcPct val="90000"/>
                        </a:lnSpc>
                      </a:pPr>
                      <a:r>
                        <a:rPr b="0" lang="en-US" sz="1100" spc="-1" strike="noStrike">
                          <a:solidFill>
                            <a:srgbClr val="000000"/>
                          </a:solidFill>
                          <a:latin typeface="Meiryo UI"/>
                          <a:ea typeface="Meiryo UI"/>
                        </a:rPr>
                        <a:t>2</a:t>
                      </a:r>
                      <a:endParaRPr b="0" lang="en-US" sz="1100" spc="-1" strike="noStrike">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lIns="36000" rIns="36000">
                      <a:noAutofit/>
                    </a:bodyPr>
                    <a:p>
                      <a:pPr>
                        <a:lnSpc>
                          <a:spcPct val="90000"/>
                        </a:lnSpc>
                      </a:pPr>
                      <a:r>
                        <a:rPr b="0" lang="ja-JP" sz="1100" spc="-1" strike="noStrike">
                          <a:solidFill>
                            <a:srgbClr val="000000"/>
                          </a:solidFill>
                          <a:latin typeface="Meiryo UI"/>
                          <a:ea typeface="Meiryo UI"/>
                        </a:rPr>
                        <a:t>課題仮説設定</a:t>
                      </a:r>
                      <a:r>
                        <a:rPr b="0" lang="en-US" sz="1100" spc="-1" strike="noStrike">
                          <a:solidFill>
                            <a:srgbClr val="000000"/>
                          </a:solidFill>
                          <a:latin typeface="Meiryo UI"/>
                          <a:ea typeface="Meiryo UI"/>
                        </a:rPr>
                        <a:t>/</a:t>
                      </a:r>
                      <a:endParaRPr b="0" lang="en-US" sz="1100" spc="-1" strike="noStrike">
                        <a:latin typeface="Arial"/>
                      </a:endParaRPr>
                    </a:p>
                    <a:p>
                      <a:pPr>
                        <a:lnSpc>
                          <a:spcPct val="90000"/>
                        </a:lnSpc>
                      </a:pPr>
                      <a:r>
                        <a:rPr b="0" lang="ja-JP" sz="1100" spc="-1" strike="noStrike">
                          <a:solidFill>
                            <a:srgbClr val="000000"/>
                          </a:solidFill>
                          <a:latin typeface="Meiryo UI"/>
                          <a:ea typeface="Meiryo UI"/>
                        </a:rPr>
                        <a:t>分析結果</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lIns="36000" rIns="36000">
                      <a:noAutofit/>
                    </a:bodyPr>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課題仮設の設定からの目指すべき姿の策定</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a:noAutofit/>
                    </a:bodyPr>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定例会議の出席</a:t>
                      </a:r>
                      <a:endParaRPr b="0" lang="en-US" sz="1100" spc="-1" strike="noStrike">
                        <a:latin typeface="Arial"/>
                      </a:endParaRPr>
                    </a:p>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課題仮説、目指す姿に対する確認と合意</a:t>
                      </a:r>
                      <a:endParaRPr b="0" lang="en-US" sz="1100" spc="-1" strike="noStrike">
                        <a:latin typeface="Arial"/>
                      </a:endParaRPr>
                    </a:p>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不足情報の提供</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a:noAutofit/>
                    </a:bodyPr>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定例会議の議事進行</a:t>
                      </a:r>
                      <a:endParaRPr b="0" lang="en-US" sz="1100" spc="-1" strike="noStrike">
                        <a:latin typeface="Arial"/>
                      </a:endParaRPr>
                    </a:p>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課題仮設の検証、目指す姿の提示</a:t>
                      </a:r>
                      <a:endParaRPr b="0" lang="en-US" sz="1100" spc="-1" strike="noStrike">
                        <a:latin typeface="Arial"/>
                      </a:endParaRPr>
                    </a:p>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必要データの整理</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a:noAutofit/>
                    </a:bodyPr>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課題仮説検討資料</a:t>
                      </a:r>
                      <a:endParaRPr b="0" lang="en-US" sz="1100" spc="-1" strike="noStrike">
                        <a:latin typeface="Arial"/>
                      </a:endParaRPr>
                    </a:p>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課題仮設分析結果</a:t>
                      </a:r>
                      <a:endParaRPr b="0" lang="en-US" sz="110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r h="770760">
                <a:tc>
                  <a:txBody>
                    <a:bodyPr lIns="36000" rIns="36000">
                      <a:noAutofit/>
                    </a:bodyPr>
                    <a:p>
                      <a:pPr algn="r">
                        <a:lnSpc>
                          <a:spcPct val="90000"/>
                        </a:lnSpc>
                      </a:pPr>
                      <a:r>
                        <a:rPr b="0" lang="en-US" sz="1100" spc="-1" strike="noStrike">
                          <a:solidFill>
                            <a:srgbClr val="000000"/>
                          </a:solidFill>
                          <a:latin typeface="Meiryo UI"/>
                          <a:ea typeface="Meiryo UI"/>
                        </a:rPr>
                        <a:t>3</a:t>
                      </a:r>
                      <a:endParaRPr b="0" lang="en-US" sz="1100" spc="-1" strike="noStrike">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lIns="36000" rIns="36000">
                      <a:noAutofit/>
                    </a:bodyPr>
                    <a:p>
                      <a:pPr>
                        <a:lnSpc>
                          <a:spcPct val="90000"/>
                        </a:lnSpc>
                      </a:pPr>
                      <a:r>
                        <a:rPr b="0" lang="ja-JP" sz="1100" spc="-1" strike="noStrike">
                          <a:solidFill>
                            <a:srgbClr val="000000"/>
                          </a:solidFill>
                          <a:latin typeface="Meiryo UI"/>
                          <a:ea typeface="Meiryo UI"/>
                        </a:rPr>
                        <a:t>現状との課題分析</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lIns="36000" rIns="36000">
                      <a:noAutofit/>
                    </a:bodyPr>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業務プロセス、体制等の課題抽出と要件の整理</a:t>
                      </a:r>
                      <a:endParaRPr b="0" lang="en-US" sz="1100" spc="-1" strike="noStrike">
                        <a:latin typeface="Arial"/>
                      </a:endParaRPr>
                    </a:p>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必要なデータ要件と現状との課題を整理</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a:noAutofit/>
                    </a:bodyPr>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定例会議の出席</a:t>
                      </a:r>
                      <a:endParaRPr b="0" lang="en-US" sz="1100" spc="-1" strike="noStrike">
                        <a:latin typeface="Arial"/>
                      </a:endParaRPr>
                    </a:p>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分析結果に対する確認と合意</a:t>
                      </a:r>
                      <a:endParaRPr b="0" lang="en-US" sz="1100" spc="-1" strike="noStrike">
                        <a:latin typeface="Arial"/>
                      </a:endParaRPr>
                    </a:p>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不足情報の提供</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a:noAutofit/>
                    </a:bodyPr>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定例会議の結果から課題の取りまとめ</a:t>
                      </a:r>
                      <a:endParaRPr b="0" lang="en-US" sz="1100" spc="-1" strike="noStrike">
                        <a:latin typeface="Arial"/>
                      </a:endParaRPr>
                    </a:p>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対応策の作成</a:t>
                      </a:r>
                      <a:endParaRPr b="0" lang="en-US" sz="1100" spc="-1" strike="noStrike">
                        <a:latin typeface="Arial"/>
                      </a:endParaRPr>
                    </a:p>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対応策の効果の策定</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a:noAutofit/>
                    </a:bodyPr>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分析結果</a:t>
                      </a:r>
                      <a:endParaRPr b="0" lang="en-US" sz="110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r h="610560">
                <a:tc>
                  <a:txBody>
                    <a:bodyPr lIns="36000" rIns="36000">
                      <a:noAutofit/>
                    </a:bodyPr>
                    <a:p>
                      <a:pPr algn="r">
                        <a:lnSpc>
                          <a:spcPct val="90000"/>
                        </a:lnSpc>
                      </a:pPr>
                      <a:r>
                        <a:rPr b="0" lang="ja-JP" sz="1100" spc="-1" strike="noStrike">
                          <a:solidFill>
                            <a:srgbClr val="000000"/>
                          </a:solidFill>
                          <a:latin typeface="Meiryo UI"/>
                          <a:ea typeface="Meiryo UI"/>
                        </a:rPr>
                        <a:t>４</a:t>
                      </a:r>
                      <a:endParaRPr b="0" lang="en-US" sz="1100" spc="-1" strike="noStrike">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lIns="36000" rIns="36000">
                      <a:noAutofit/>
                    </a:bodyPr>
                    <a:p>
                      <a:pPr>
                        <a:lnSpc>
                          <a:spcPct val="90000"/>
                        </a:lnSpc>
                      </a:pPr>
                      <a:r>
                        <a:rPr b="0" lang="ja-JP" sz="1100" spc="-1" strike="noStrike">
                          <a:solidFill>
                            <a:srgbClr val="000000"/>
                          </a:solidFill>
                          <a:latin typeface="Meiryo UI"/>
                          <a:ea typeface="Meiryo UI"/>
                        </a:rPr>
                        <a:t>検証</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lIns="36000" rIns="36000">
                      <a:noAutofit/>
                    </a:bodyPr>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効果測定に向けたテストの実施</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a:noAutofit/>
                    </a:bodyPr>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検証データと業務データの連携内容の確認</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a:noAutofit/>
                    </a:bodyPr>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検証データと業務データの連携テストの実施</a:t>
                      </a:r>
                      <a:endParaRPr b="0" lang="en-US" sz="1100" spc="-1" strike="noStrike">
                        <a:latin typeface="Arial"/>
                      </a:endParaRPr>
                    </a:p>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調整作業の実施</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a:noAutofit/>
                    </a:bodyPr>
                    <a:p>
                      <a:pPr marL="108000" indent="-107280">
                        <a:lnSpc>
                          <a:spcPct val="90000"/>
                        </a:lnSpc>
                        <a:spcAft>
                          <a:spcPts val="300"/>
                        </a:spcAft>
                        <a:buClr>
                          <a:srgbClr val="bfebfa"/>
                        </a:buClr>
                        <a:buFont typeface="Arial"/>
                        <a:buChar char="•"/>
                        <a:tabLst>
                          <a:tab algn="l" pos="87480"/>
                        </a:tabLst>
                      </a:pPr>
                      <a:r>
                        <a:rPr b="0" lang="ja-JP" sz="1100" spc="-1" strike="noStrike">
                          <a:solidFill>
                            <a:srgbClr val="000000"/>
                          </a:solidFill>
                          <a:latin typeface="Meiryo UI"/>
                          <a:ea typeface="Meiryo UI"/>
                        </a:rPr>
                        <a:t>仮説検証システム</a:t>
                      </a:r>
                      <a:endParaRPr b="0" lang="en-US" sz="110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r h="610560">
                <a:tc>
                  <a:txBody>
                    <a:bodyPr lIns="36000" rIns="36000">
                      <a:noAutofit/>
                    </a:bodyPr>
                    <a:p>
                      <a:pPr algn="r">
                        <a:lnSpc>
                          <a:spcPct val="90000"/>
                        </a:lnSpc>
                      </a:pPr>
                      <a:r>
                        <a:rPr b="0" lang="ja-JP" sz="1100" spc="-1" strike="noStrike">
                          <a:solidFill>
                            <a:srgbClr val="000000"/>
                          </a:solidFill>
                          <a:latin typeface="Meiryo UI"/>
                          <a:ea typeface="Meiryo UI"/>
                        </a:rPr>
                        <a:t>５</a:t>
                      </a:r>
                      <a:endParaRPr b="0" lang="en-US" sz="1100" spc="-1" strike="noStrike">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lIns="36000" rIns="36000">
                      <a:noAutofit/>
                    </a:bodyPr>
                    <a:p>
                      <a:pPr>
                        <a:lnSpc>
                          <a:spcPct val="90000"/>
                        </a:lnSpc>
                      </a:pPr>
                      <a:r>
                        <a:rPr b="0" lang="ja-JP" sz="1100" spc="-1" strike="noStrike">
                          <a:solidFill>
                            <a:srgbClr val="000000"/>
                          </a:solidFill>
                          <a:latin typeface="Meiryo UI"/>
                          <a:ea typeface="Meiryo UI"/>
                        </a:rPr>
                        <a:t>結果評価</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lIns="36000" rIns="36000">
                      <a:noAutofit/>
                    </a:bodyPr>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分析結果から得られる考察の整理</a:t>
                      </a:r>
                      <a:endParaRPr b="0" lang="en-US" sz="1100" spc="-1" strike="noStrike">
                        <a:latin typeface="Arial"/>
                      </a:endParaRPr>
                    </a:p>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効果の評価</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a:noAutofit/>
                    </a:bodyPr>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考察に関する確認と合意</a:t>
                      </a:r>
                      <a:endParaRPr b="0" lang="en-US" sz="1100" spc="-1" strike="noStrike">
                        <a:latin typeface="Arial"/>
                      </a:endParaRPr>
                    </a:p>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効果に対する確認と合意</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a:noAutofit/>
                    </a:bodyPr>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結果から得られる考察の整理、取りまとめ</a:t>
                      </a:r>
                      <a:endParaRPr b="0" lang="en-US" sz="1100" spc="-1" strike="noStrike">
                        <a:latin typeface="Arial"/>
                      </a:endParaRPr>
                    </a:p>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定量効果の算出</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a:noAutofit/>
                    </a:bodyPr>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結果報告書</a:t>
                      </a:r>
                      <a:endParaRPr b="0" lang="en-US" sz="110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r h="610560">
                <a:tc>
                  <a:txBody>
                    <a:bodyPr lIns="36000" rIns="36000">
                      <a:noAutofit/>
                    </a:bodyPr>
                    <a:p>
                      <a:pPr algn="r">
                        <a:lnSpc>
                          <a:spcPct val="90000"/>
                        </a:lnSpc>
                      </a:pPr>
                      <a:r>
                        <a:rPr b="0" lang="ja-JP" sz="1100" spc="-1" strike="noStrike">
                          <a:solidFill>
                            <a:srgbClr val="000000"/>
                          </a:solidFill>
                          <a:latin typeface="Meiryo UI"/>
                          <a:ea typeface="Meiryo UI"/>
                        </a:rPr>
                        <a:t>６</a:t>
                      </a:r>
                      <a:endParaRPr b="0" lang="en-US" sz="1100" spc="-1" strike="noStrike">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lIns="36000" rIns="36000">
                      <a:noAutofit/>
                    </a:bodyPr>
                    <a:p>
                      <a:pPr>
                        <a:lnSpc>
                          <a:spcPct val="90000"/>
                        </a:lnSpc>
                      </a:pPr>
                      <a:r>
                        <a:rPr b="0" lang="ja-JP" sz="1100" spc="-1" strike="noStrike">
                          <a:solidFill>
                            <a:srgbClr val="000000"/>
                          </a:solidFill>
                          <a:latin typeface="Meiryo UI"/>
                          <a:ea typeface="Meiryo UI"/>
                        </a:rPr>
                        <a:t>実行計画の策定</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lIns="36000" rIns="36000">
                      <a:noAutofit/>
                    </a:bodyPr>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優先順位に基づく実行計画の作成</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a:noAutofit/>
                    </a:bodyPr>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実行計画の確認と合意</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a:noAutofit/>
                    </a:bodyPr>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優先順位に基づく施策の策定、整理、取りまとめ</a:t>
                      </a:r>
                      <a:endParaRPr b="0" lang="en-US" sz="1100" spc="-1" strike="noStrike">
                        <a:latin typeface="Arial"/>
                      </a:endParaRPr>
                    </a:p>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実行計画の作成</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a:noAutofit/>
                    </a:bodyPr>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優先順位に基づく施策の一覧表</a:t>
                      </a:r>
                      <a:endParaRPr b="0" lang="en-US" sz="1100" spc="-1" strike="noStrike">
                        <a:latin typeface="Arial"/>
                      </a:endParaRPr>
                    </a:p>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実行計画</a:t>
                      </a:r>
                      <a:endParaRPr b="0" lang="en-US" sz="110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r h="252000">
                <a:tc>
                  <a:txBody>
                    <a:bodyPr lIns="36000" rIns="36000">
                      <a:noAutofit/>
                    </a:bodyPr>
                    <a:p>
                      <a:pPr algn="r">
                        <a:lnSpc>
                          <a:spcPct val="90000"/>
                        </a:lnSpc>
                      </a:pPr>
                      <a:r>
                        <a:rPr b="0" lang="en-US" sz="1100" spc="-1" strike="noStrike">
                          <a:solidFill>
                            <a:srgbClr val="000000"/>
                          </a:solidFill>
                          <a:latin typeface="Meiryo UI"/>
                          <a:ea typeface="Meiryo UI"/>
                        </a:rPr>
                        <a:t>…</a:t>
                      </a:r>
                      <a:endParaRPr b="0" lang="en-US" sz="1100" spc="-1" strike="noStrike">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lIns="36000" rIns="36000">
                      <a:noAutofit/>
                    </a:bodyPr>
                    <a:p>
                      <a:pPr>
                        <a:lnSpc>
                          <a:spcPct val="90000"/>
                        </a:lnSpc>
                      </a:pPr>
                      <a:r>
                        <a:rPr b="0" lang="en-US" sz="1100" spc="-1" strike="noStrike">
                          <a:solidFill>
                            <a:srgbClr val="000000"/>
                          </a:solidFill>
                          <a:latin typeface="Meiryo UI"/>
                          <a:ea typeface="Meiryo UI"/>
                        </a:rPr>
                        <a:t>…</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lIns="36000" rIns="36000">
                      <a:noAutofit/>
                    </a:bodyPr>
                    <a:p>
                      <a:pPr>
                        <a:lnSpc>
                          <a:spcPct val="90000"/>
                        </a:lnSpc>
                        <a:spcAft>
                          <a:spcPts val="300"/>
                        </a:spcAft>
                        <a:tabLst>
                          <a:tab algn="l" pos="0"/>
                        </a:tabLst>
                      </a:pPr>
                      <a:r>
                        <a:rPr b="0" lang="en-US" sz="1100" spc="-1" strike="noStrike">
                          <a:solidFill>
                            <a:srgbClr val="000000"/>
                          </a:solidFill>
                          <a:latin typeface="Meiryo UI"/>
                          <a:ea typeface="Meiryo UI"/>
                        </a:rPr>
                        <a:t>…</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a:noAutofit/>
                    </a:bodyPr>
                    <a:p>
                      <a:pPr>
                        <a:lnSpc>
                          <a:spcPct val="90000"/>
                        </a:lnSpc>
                        <a:spcAft>
                          <a:spcPts val="300"/>
                        </a:spcAft>
                        <a:tabLst>
                          <a:tab algn="l" pos="0"/>
                        </a:tabLst>
                      </a:pPr>
                      <a:r>
                        <a:rPr b="0" lang="en-US" sz="1100" spc="-1" strike="noStrike">
                          <a:solidFill>
                            <a:srgbClr val="000000"/>
                          </a:solidFill>
                          <a:latin typeface="Meiryo UI"/>
                          <a:ea typeface="Meiryo UI"/>
                        </a:rPr>
                        <a:t>…</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a:noAutofit/>
                    </a:bodyPr>
                    <a:p>
                      <a:pPr>
                        <a:lnSpc>
                          <a:spcPct val="90000"/>
                        </a:lnSpc>
                        <a:spcAft>
                          <a:spcPts val="300"/>
                        </a:spcAft>
                        <a:tabLst>
                          <a:tab algn="l" pos="0"/>
                        </a:tabLst>
                      </a:pPr>
                      <a:r>
                        <a:rPr b="0" lang="en-US" sz="1100" spc="-1" strike="noStrike">
                          <a:solidFill>
                            <a:srgbClr val="000000"/>
                          </a:solidFill>
                          <a:latin typeface="Meiryo UI"/>
                          <a:ea typeface="Meiryo UI"/>
                        </a:rPr>
                        <a:t>…</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a:noAutofit/>
                    </a:bodyPr>
                    <a:p>
                      <a:pPr>
                        <a:lnSpc>
                          <a:spcPct val="90000"/>
                        </a:lnSpc>
                        <a:spcAft>
                          <a:spcPts val="300"/>
                        </a:spcAft>
                        <a:tabLst>
                          <a:tab algn="l" pos="0"/>
                        </a:tabLst>
                      </a:pPr>
                      <a:r>
                        <a:rPr b="0" lang="en-US" sz="1100" spc="-1" strike="noStrike">
                          <a:solidFill>
                            <a:srgbClr val="000000"/>
                          </a:solidFill>
                          <a:latin typeface="Meiryo UI"/>
                          <a:ea typeface="Meiryo UI"/>
                        </a:rPr>
                        <a:t>…</a:t>
                      </a:r>
                      <a:endParaRPr b="0" lang="en-US" sz="110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r h="412200">
                <a:tc>
                  <a:txBody>
                    <a:bodyPr lIns="36000" rIns="36000">
                      <a:noAutofit/>
                    </a:bodyPr>
                    <a:p>
                      <a:pPr algn="r">
                        <a:lnSpc>
                          <a:spcPct val="90000"/>
                        </a:lnSpc>
                      </a:pPr>
                      <a:r>
                        <a:rPr b="0" lang="en-US" sz="1100" spc="-1" strike="noStrike">
                          <a:solidFill>
                            <a:srgbClr val="000000"/>
                          </a:solidFill>
                          <a:latin typeface="Meiryo UI"/>
                          <a:ea typeface="Meiryo UI"/>
                        </a:rPr>
                        <a:t>10</a:t>
                      </a:r>
                      <a:endParaRPr b="0" lang="en-US" sz="1100" spc="-1" strike="noStrike">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lIns="36000" rIns="36000">
                      <a:noAutofit/>
                    </a:bodyPr>
                    <a:p>
                      <a:pPr>
                        <a:lnSpc>
                          <a:spcPct val="90000"/>
                        </a:lnSpc>
                      </a:pPr>
                      <a:r>
                        <a:rPr b="0" lang="ja-JP" sz="1100" spc="-1" strike="noStrike">
                          <a:solidFill>
                            <a:srgbClr val="000000"/>
                          </a:solidFill>
                          <a:latin typeface="Meiryo UI"/>
                          <a:ea typeface="Meiryo UI"/>
                        </a:rPr>
                        <a:t>施策の優先順位の設定</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lIns="36000" rIns="36000">
                      <a:noAutofit/>
                    </a:bodyPr>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目指すべき姿を実現する施策の優先順位の設定</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a:noAutofit/>
                    </a:bodyPr>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優先順位の意見と確認・合意</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a:noAutofit/>
                    </a:bodyPr>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結果から導き出される優先順位の設定</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a:noAutofit/>
                    </a:bodyPr>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課題仮説、分析シナリオへの優先度付け</a:t>
                      </a:r>
                      <a:endParaRPr b="0" lang="en-US" sz="110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r h="610560">
                <a:tc>
                  <a:txBody>
                    <a:bodyPr lIns="36000" rIns="36000">
                      <a:noAutofit/>
                    </a:bodyPr>
                    <a:p>
                      <a:pPr algn="r">
                        <a:lnSpc>
                          <a:spcPct val="90000"/>
                        </a:lnSpc>
                      </a:pPr>
                      <a:r>
                        <a:rPr b="0" lang="en-US" sz="1100" spc="-1" strike="noStrike">
                          <a:solidFill>
                            <a:srgbClr val="000000"/>
                          </a:solidFill>
                          <a:latin typeface="Meiryo UI"/>
                          <a:ea typeface="Meiryo UI"/>
                        </a:rPr>
                        <a:t>11</a:t>
                      </a:r>
                      <a:endParaRPr b="0" lang="en-US" sz="1100" spc="-1" strike="noStrike">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bfebfa"/>
                    </a:solidFill>
                  </a:tcPr>
                </a:tc>
                <a:tc>
                  <a:txBody>
                    <a:bodyPr lIns="36000" rIns="36000">
                      <a:noAutofit/>
                    </a:bodyPr>
                    <a:p>
                      <a:pPr>
                        <a:lnSpc>
                          <a:spcPct val="90000"/>
                        </a:lnSpc>
                      </a:pPr>
                      <a:r>
                        <a:rPr b="0" lang="ja-JP" sz="1100" spc="-1" strike="noStrike">
                          <a:solidFill>
                            <a:srgbClr val="000000"/>
                          </a:solidFill>
                          <a:latin typeface="Meiryo UI"/>
                          <a:ea typeface="Meiryo UI"/>
                        </a:rPr>
                        <a:t>実行計画の策定</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solidFill>
                      <a:srgbClr val="dff5fd"/>
                    </a:solidFill>
                  </a:tcPr>
                </a:tc>
                <a:tc>
                  <a:txBody>
                    <a:bodyPr lIns="36000" rIns="36000">
                      <a:noAutofit/>
                    </a:bodyPr>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優先順位に基づく実行計画の作成</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a:noAutofit/>
                    </a:bodyPr>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実行計画の確認と合意</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a:noAutofit/>
                    </a:bodyPr>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優先順位に基づく施策の策定、整理、取りまとめ</a:t>
                      </a:r>
                      <a:endParaRPr b="0" lang="en-US" sz="1100" spc="-1" strike="noStrike">
                        <a:latin typeface="Arial"/>
                      </a:endParaRPr>
                    </a:p>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実行計画の作成</a:t>
                      </a:r>
                      <a:endParaRPr b="0" lang="en-US" sz="1100" spc="-1" strike="noStrike">
                        <a:latin typeface="Arial"/>
                      </a:endParaRPr>
                    </a:p>
                  </a:txBody>
                  <a:tcPr marL="36000" marR="36000">
                    <a:lnL w="12240">
                      <a:solidFill>
                        <a:srgbClr val="d9d9d9"/>
                      </a:solidFill>
                    </a:lnL>
                    <a:lnR w="12240">
                      <a:solidFill>
                        <a:srgbClr val="d9d9d9"/>
                      </a:solidFill>
                    </a:lnR>
                    <a:lnT w="12240">
                      <a:solidFill>
                        <a:srgbClr val="d9d9d9"/>
                      </a:solidFill>
                    </a:lnT>
                    <a:lnB w="12240">
                      <a:solidFill>
                        <a:srgbClr val="d9d9d9"/>
                      </a:solidFill>
                    </a:lnB>
                    <a:noFill/>
                  </a:tcPr>
                </a:tc>
                <a:tc>
                  <a:txBody>
                    <a:bodyPr lIns="36000" rIns="36000">
                      <a:noAutofit/>
                    </a:bodyPr>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優先順位に基づく施策の一覧表</a:t>
                      </a:r>
                      <a:endParaRPr b="0" lang="en-US" sz="1100" spc="-1" strike="noStrike">
                        <a:latin typeface="Arial"/>
                      </a:endParaRPr>
                    </a:p>
                    <a:p>
                      <a:pPr marL="108000" indent="-107280">
                        <a:lnSpc>
                          <a:spcPct val="90000"/>
                        </a:lnSpc>
                        <a:spcAft>
                          <a:spcPts val="300"/>
                        </a:spcAft>
                        <a:buClr>
                          <a:srgbClr val="bfebfa"/>
                        </a:buClr>
                        <a:buFont typeface="Arial"/>
                        <a:buChar char="•"/>
                      </a:pPr>
                      <a:r>
                        <a:rPr b="0" lang="ja-JP" sz="1100" spc="-1" strike="noStrike">
                          <a:solidFill>
                            <a:srgbClr val="000000"/>
                          </a:solidFill>
                          <a:latin typeface="Meiryo UI"/>
                          <a:ea typeface="Meiryo UI"/>
                        </a:rPr>
                        <a:t>実行計画</a:t>
                      </a:r>
                      <a:endParaRPr b="0" lang="en-US" sz="110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bl>
          </a:graphicData>
        </a:graphic>
      </p:graphicFrame>
      <p:sp>
        <p:nvSpPr>
          <p:cNvPr id="606" name="CustomShape 4"/>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P307</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CustomShape 1"/>
          <p:cNvSpPr/>
          <p:nvPr/>
        </p:nvSpPr>
        <p:spPr>
          <a:xfrm>
            <a:off x="277560" y="108000"/>
            <a:ext cx="11591280" cy="539280"/>
          </a:xfrm>
          <a:prstGeom prst="rect">
            <a:avLst/>
          </a:prstGeom>
          <a:noFill/>
          <a:ln w="0">
            <a:noFill/>
          </a:ln>
        </p:spPr>
        <p:style>
          <a:lnRef idx="0"/>
          <a:fillRef idx="0"/>
          <a:effectRef idx="0"/>
          <a:fontRef idx="minor"/>
        </p:style>
        <p:txBody>
          <a:bodyPr lIns="0" rIns="0" tIns="45000" bIns="45000" anchor="ctr">
            <a:noAutofit/>
          </a:bodyPr>
          <a:p>
            <a:pPr>
              <a:lnSpc>
                <a:spcPct val="90000"/>
              </a:lnSpc>
            </a:pPr>
            <a:r>
              <a:rPr b="1" lang="en-US" sz="2400" spc="-1" strike="noStrike">
                <a:solidFill>
                  <a:srgbClr val="0d79ca"/>
                </a:solidFill>
                <a:latin typeface="Segoe UI Semibold"/>
                <a:ea typeface="Meiryo UI"/>
              </a:rPr>
              <a:t>1. DX</a:t>
            </a:r>
            <a:r>
              <a:rPr b="1" lang="ja-JP" sz="2400" spc="-1" strike="noStrike">
                <a:solidFill>
                  <a:srgbClr val="0d79ca"/>
                </a:solidFill>
                <a:latin typeface="Segoe UI Semibold"/>
                <a:ea typeface="Meiryo UI"/>
              </a:rPr>
              <a:t>導入計画</a:t>
            </a:r>
            <a:r>
              <a:rPr b="1" lang="en-US" sz="2400" spc="-1" strike="noStrike">
                <a:solidFill>
                  <a:srgbClr val="0d79ca"/>
                </a:solidFill>
                <a:latin typeface="Segoe UI Semibold"/>
                <a:ea typeface="Meiryo UI"/>
              </a:rPr>
              <a:t>(2/3)</a:t>
            </a:r>
            <a:endParaRPr b="0" lang="en-US" sz="2400" spc="-1" strike="noStrike">
              <a:latin typeface="Arial"/>
            </a:endParaRPr>
          </a:p>
        </p:txBody>
      </p:sp>
      <p:sp>
        <p:nvSpPr>
          <p:cNvPr id="452" name="CustomShape 2"/>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P214</a:t>
            </a:r>
            <a:endParaRPr b="0" lang="en-US" sz="1800" spc="-1" strike="noStrike">
              <a:latin typeface="Arial"/>
            </a:endParaRPr>
          </a:p>
        </p:txBody>
      </p:sp>
      <p:sp>
        <p:nvSpPr>
          <p:cNvPr id="453" name="CustomShape 3"/>
          <p:cNvSpPr/>
          <p:nvPr/>
        </p:nvSpPr>
        <p:spPr>
          <a:xfrm>
            <a:off x="10620000" y="0"/>
            <a:ext cx="1571760" cy="899640"/>
          </a:xfrm>
          <a:prstGeom prst="rect">
            <a:avLst/>
          </a:prstGeom>
          <a:solidFill>
            <a:srgbClr val="ffffff"/>
          </a:solidFill>
          <a:ln w="0">
            <a:noFill/>
          </a:ln>
        </p:spPr>
        <p:style>
          <a:lnRef idx="0"/>
          <a:fillRef idx="0"/>
          <a:effectRef idx="0"/>
          <a:fontRef idx="minor"/>
        </p:style>
      </p:sp>
      <p:graphicFrame>
        <p:nvGraphicFramePr>
          <p:cNvPr id="454" name="Table 4"/>
          <p:cNvGraphicFramePr/>
          <p:nvPr/>
        </p:nvGraphicFramePr>
        <p:xfrm>
          <a:off x="399240" y="755640"/>
          <a:ext cx="11465280" cy="937440"/>
        </p:xfrm>
        <a:graphic>
          <a:graphicData uri="http://schemas.openxmlformats.org/drawingml/2006/table">
            <a:tbl>
              <a:tblPr/>
              <a:tblGrid>
                <a:gridCol w="11465640"/>
              </a:tblGrid>
              <a:tr h="366120">
                <a:tc>
                  <a:txBody>
                    <a:bodyPr lIns="36000">
                      <a:noAutofit/>
                    </a:bodyPr>
                    <a:p>
                      <a:pPr>
                        <a:lnSpc>
                          <a:spcPct val="90000"/>
                        </a:lnSpc>
                        <a:tabLst>
                          <a:tab algn="l" pos="0"/>
                        </a:tabLst>
                      </a:pPr>
                      <a:r>
                        <a:rPr b="1" lang="en-US" sz="2000" spc="-1" strike="noStrike">
                          <a:solidFill>
                            <a:srgbClr val="1d2088"/>
                          </a:solidFill>
                          <a:latin typeface="Segoe UI"/>
                          <a:ea typeface="Meiryo UI"/>
                        </a:rPr>
                        <a:t>4.</a:t>
                      </a:r>
                      <a:r>
                        <a:rPr b="1" lang="ja-JP" sz="2000" spc="-1" strike="noStrike">
                          <a:solidFill>
                            <a:srgbClr val="1d2088"/>
                          </a:solidFill>
                          <a:latin typeface="Segoe UI"/>
                          <a:ea typeface="Meiryo UI"/>
                        </a:rPr>
                        <a:t>組織計画</a:t>
                      </a:r>
                      <a:endParaRPr b="0" lang="en-US" sz="2000" spc="-1" strike="noStrike">
                        <a:latin typeface="Arial"/>
                      </a:endParaRPr>
                    </a:p>
                  </a:txBody>
                  <a:tcPr marL="36000" marR="91440">
                    <a:lnL w="12240">
                      <a:noFill/>
                    </a:lnL>
                    <a:lnR w="12240">
                      <a:noFill/>
                    </a:lnR>
                    <a:lnT w="12240">
                      <a:noFill/>
                    </a:lnT>
                    <a:lnB w="12240">
                      <a:noFill/>
                    </a:lnB>
                    <a:noFill/>
                  </a:tcPr>
                </a:tc>
              </a:tr>
              <a:tr h="571680">
                <a:tc>
                  <a:txBody>
                    <a:bodyPr lIns="72000">
                      <a:noAutofit/>
                    </a:bodyPr>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本プロジェクトの最終意思決定</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定期便契約台数の合意</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は、副社長の最終承認をもって決定するのが望ましい。</a:t>
                      </a:r>
                      <a:endParaRPr b="0" lang="en-US" sz="1400" spc="-1" strike="noStrike">
                        <a:latin typeface="Arial"/>
                      </a:endParaRPr>
                    </a:p>
                    <a:p>
                      <a:pPr marL="360">
                        <a:lnSpc>
                          <a:spcPct val="90000"/>
                        </a:lnSpc>
                        <a:spcAft>
                          <a:spcPts val="601"/>
                        </a:spcAft>
                        <a:tabLst>
                          <a:tab algn="l" pos="0"/>
                        </a:tabLst>
                      </a:pPr>
                      <a:r>
                        <a:rPr b="0" lang="en-US" sz="1400" spc="-1" strike="noStrike">
                          <a:solidFill>
                            <a:srgbClr val="000000"/>
                          </a:solidFill>
                          <a:latin typeface="Segoe UI"/>
                          <a:ea typeface="Meiryo UI"/>
                        </a:rPr>
                        <a:t>   </a:t>
                      </a:r>
                      <a:r>
                        <a:rPr b="0" lang="en-US" sz="1400" spc="-1" strike="noStrike">
                          <a:solidFill>
                            <a:srgbClr val="000000"/>
                          </a:solidFill>
                          <a:latin typeface="Times New Roman"/>
                          <a:ea typeface="DejaVu Sans"/>
                        </a:rPr>
                        <a:t>- </a:t>
                      </a:r>
                      <a:r>
                        <a:rPr b="0" lang="ja-JP" sz="1400" spc="-1" strike="noStrike">
                          <a:solidFill>
                            <a:srgbClr val="000000"/>
                          </a:solidFill>
                          <a:latin typeface="Meiryo UI"/>
                          <a:ea typeface="Meiryo UI"/>
                        </a:rPr>
                        <a:t>最終意思決定者</a:t>
                      </a:r>
                      <a:r>
                        <a:rPr b="0" lang="en-US" sz="1400" spc="-1" strike="noStrike">
                          <a:solidFill>
                            <a:srgbClr val="000000"/>
                          </a:solidFill>
                          <a:latin typeface="Meiryo UI"/>
                          <a:ea typeface="Meiryo UI"/>
                        </a:rPr>
                        <a:t>(</a:t>
                      </a:r>
                      <a:r>
                        <a:rPr b="0" lang="ja-JP" sz="1400" spc="-1" strike="noStrike">
                          <a:solidFill>
                            <a:srgbClr val="000000"/>
                          </a:solidFill>
                          <a:latin typeface="Meiryo UI"/>
                          <a:ea typeface="Meiryo UI"/>
                        </a:rPr>
                        <a:t>定期便契約台数の合意</a:t>
                      </a:r>
                      <a:r>
                        <a:rPr b="0" lang="en-US" sz="1400" spc="-1" strike="noStrike">
                          <a:solidFill>
                            <a:srgbClr val="000000"/>
                          </a:solidFill>
                          <a:latin typeface="Meiryo UI"/>
                          <a:ea typeface="Meiryo UI"/>
                        </a:rPr>
                        <a:t>):</a:t>
                      </a:r>
                      <a:r>
                        <a:rPr b="0" lang="ja-JP" sz="1400" spc="-1" strike="noStrike">
                          <a:solidFill>
                            <a:srgbClr val="000000"/>
                          </a:solidFill>
                          <a:latin typeface="Meiryo UI"/>
                          <a:ea typeface="Meiryo UI"/>
                        </a:rPr>
                        <a:t>副社長</a:t>
                      </a:r>
                      <a:endParaRPr b="0" lang="en-US" sz="1400" spc="-1" strike="noStrike">
                        <a:latin typeface="Arial"/>
                      </a:endParaRPr>
                    </a:p>
                    <a:p>
                      <a:pPr marL="360">
                        <a:lnSpc>
                          <a:spcPct val="90000"/>
                        </a:lnSpc>
                        <a:spcAft>
                          <a:spcPts val="601"/>
                        </a:spcAft>
                        <a:tabLst>
                          <a:tab algn="l" pos="0"/>
                        </a:tabLst>
                      </a:pPr>
                      <a:r>
                        <a:rPr b="0" lang="en-US" sz="1400" spc="-1" strike="noStrike">
                          <a:solidFill>
                            <a:srgbClr val="000000"/>
                          </a:solidFill>
                          <a:latin typeface="Segoe UI"/>
                          <a:ea typeface="Meiryo UI"/>
                        </a:rPr>
                        <a:t>   </a:t>
                      </a:r>
                      <a:r>
                        <a:rPr b="0" lang="en-US" sz="1400" spc="-1" strike="noStrike">
                          <a:solidFill>
                            <a:srgbClr val="000000"/>
                          </a:solidFill>
                          <a:latin typeface="Times New Roman"/>
                          <a:ea typeface="DejaVu Sans"/>
                        </a:rPr>
                        <a:t>- </a:t>
                      </a:r>
                      <a:r>
                        <a:rPr b="0" lang="ja-JP" sz="1400" spc="-1" strike="noStrike">
                          <a:solidFill>
                            <a:srgbClr val="000000"/>
                          </a:solidFill>
                          <a:latin typeface="Meiryo UI"/>
                          <a:ea typeface="Meiryo UI"/>
                        </a:rPr>
                        <a:t>プロジェクト責任者</a:t>
                      </a:r>
                      <a:r>
                        <a:rPr b="0" lang="en-US" sz="1400" spc="-1" strike="noStrike">
                          <a:solidFill>
                            <a:srgbClr val="000000"/>
                          </a:solidFill>
                          <a:latin typeface="Meiryo UI"/>
                          <a:ea typeface="Meiryo UI"/>
                        </a:rPr>
                        <a:t>(</a:t>
                      </a:r>
                      <a:r>
                        <a:rPr b="0" lang="ja-JP" sz="1400" spc="-1" strike="noStrike">
                          <a:solidFill>
                            <a:srgbClr val="000000"/>
                          </a:solidFill>
                          <a:latin typeface="Meiryo UI"/>
                          <a:ea typeface="Meiryo UI"/>
                        </a:rPr>
                        <a:t>方針決定・品質管理責任</a:t>
                      </a:r>
                      <a:r>
                        <a:rPr b="0" lang="en-US" sz="1400" spc="-1" strike="noStrike">
                          <a:solidFill>
                            <a:srgbClr val="000000"/>
                          </a:solidFill>
                          <a:latin typeface="Meiryo UI"/>
                          <a:ea typeface="Meiryo UI"/>
                        </a:rPr>
                        <a:t>):</a:t>
                      </a:r>
                      <a:r>
                        <a:rPr b="0" lang="ja-JP" sz="1400" spc="-1" strike="noStrike">
                          <a:solidFill>
                            <a:srgbClr val="000000"/>
                          </a:solidFill>
                          <a:latin typeface="Meiryo UI"/>
                          <a:ea typeface="Meiryo UI"/>
                        </a:rPr>
                        <a:t>配送業務担当リーダー</a:t>
                      </a:r>
                      <a:endParaRPr b="0" lang="en-US" sz="1400" spc="-1" strike="noStrike">
                        <a:latin typeface="Arial"/>
                      </a:endParaRPr>
                    </a:p>
                    <a:p>
                      <a:pPr marL="360">
                        <a:lnSpc>
                          <a:spcPct val="90000"/>
                        </a:lnSpc>
                        <a:spcAft>
                          <a:spcPts val="601"/>
                        </a:spcAft>
                        <a:tabLst>
                          <a:tab algn="l" pos="0"/>
                        </a:tabLst>
                      </a:pPr>
                      <a:r>
                        <a:rPr b="0" lang="en-US" sz="1400" spc="-1" strike="noStrike">
                          <a:solidFill>
                            <a:srgbClr val="000000"/>
                          </a:solidFill>
                          <a:latin typeface="Segoe UI"/>
                          <a:ea typeface="Meiryo UI"/>
                        </a:rPr>
                        <a:t>   </a:t>
                      </a:r>
                      <a:r>
                        <a:rPr b="0" lang="en-US" sz="1400" spc="-1" strike="noStrike">
                          <a:solidFill>
                            <a:srgbClr val="000000"/>
                          </a:solidFill>
                          <a:latin typeface="Times New Roman"/>
                          <a:ea typeface="DejaVu Sans"/>
                        </a:rPr>
                        <a:t>- </a:t>
                      </a:r>
                      <a:r>
                        <a:rPr b="0" lang="ja-JP" sz="1400" spc="-1" strike="noStrike">
                          <a:solidFill>
                            <a:srgbClr val="000000"/>
                          </a:solidFill>
                          <a:latin typeface="Meiryo UI"/>
                          <a:ea typeface="Meiryo UI"/>
                        </a:rPr>
                        <a:t>プロジェクト実行者</a:t>
                      </a:r>
                      <a:r>
                        <a:rPr b="0" lang="en-US" sz="1400" spc="-1" strike="noStrike">
                          <a:solidFill>
                            <a:srgbClr val="000000"/>
                          </a:solidFill>
                          <a:latin typeface="Meiryo UI"/>
                          <a:ea typeface="Meiryo UI"/>
                        </a:rPr>
                        <a:t>(</a:t>
                      </a:r>
                      <a:r>
                        <a:rPr b="0" lang="ja-JP" sz="1400" spc="-1" strike="noStrike">
                          <a:solidFill>
                            <a:srgbClr val="000000"/>
                          </a:solidFill>
                          <a:latin typeface="Meiryo UI"/>
                          <a:ea typeface="Meiryo UI"/>
                        </a:rPr>
                        <a:t>シミュレーションシートの実行など</a:t>
                      </a:r>
                      <a:r>
                        <a:rPr b="0" lang="en-US" sz="1400" spc="-1" strike="noStrike">
                          <a:solidFill>
                            <a:srgbClr val="000000"/>
                          </a:solidFill>
                          <a:latin typeface="Meiryo UI"/>
                          <a:ea typeface="Meiryo UI"/>
                        </a:rPr>
                        <a:t>):</a:t>
                      </a:r>
                      <a:r>
                        <a:rPr b="0" lang="ja-JP" sz="1400" spc="-1" strike="noStrike">
                          <a:solidFill>
                            <a:srgbClr val="000000"/>
                          </a:solidFill>
                          <a:latin typeface="Meiryo UI"/>
                          <a:ea typeface="Meiryo UI"/>
                        </a:rPr>
                        <a:t>配送業務担当</a:t>
                      </a:r>
                      <a:endParaRPr b="0" lang="en-US" sz="1400" spc="-1" strike="noStrike">
                        <a:latin typeface="Arial"/>
                      </a:endParaRPr>
                    </a:p>
                  </a:txBody>
                  <a:tcPr marL="72000" marR="91440">
                    <a:lnL w="12240">
                      <a:noFill/>
                    </a:lnL>
                    <a:lnR w="12240">
                      <a:noFill/>
                    </a:lnR>
                    <a:lnT w="12240">
                      <a:noFill/>
                    </a:lnT>
                    <a:lnB w="12240">
                      <a:noFill/>
                    </a:lnB>
                    <a:noFill/>
                  </a:tcPr>
                </a:tc>
              </a:tr>
            </a:tbl>
          </a:graphicData>
        </a:graphic>
      </p:graphicFrame>
      <p:graphicFrame>
        <p:nvGraphicFramePr>
          <p:cNvPr id="455" name="Table 5"/>
          <p:cNvGraphicFramePr/>
          <p:nvPr/>
        </p:nvGraphicFramePr>
        <p:xfrm>
          <a:off x="4030560" y="7045560"/>
          <a:ext cx="5542200" cy="1178280"/>
        </p:xfrm>
        <a:graphic>
          <a:graphicData uri="http://schemas.openxmlformats.org/drawingml/2006/table">
            <a:tbl>
              <a:tblPr/>
              <a:tblGrid>
                <a:gridCol w="5542560"/>
              </a:tblGrid>
              <a:tr h="1178640">
                <a:tc>
                  <a:tcPr marL="36000" marR="91440">
                    <a:lnL w="12240">
                      <a:noFill/>
                    </a:lnL>
                    <a:lnR w="12240">
                      <a:noFill/>
                    </a:lnR>
                    <a:lnT w="12240">
                      <a:noFill/>
                    </a:lnT>
                    <a:lnB w="12240">
                      <a:noFill/>
                    </a:lnB>
                    <a:noFill/>
                  </a:tcPr>
                </a:tc>
              </a:tr>
            </a:tbl>
          </a:graphicData>
        </a:graphic>
      </p:graphicFrame>
      <p:graphicFrame>
        <p:nvGraphicFramePr>
          <p:cNvPr id="456" name="Table 6"/>
          <p:cNvGraphicFramePr/>
          <p:nvPr/>
        </p:nvGraphicFramePr>
        <p:xfrm>
          <a:off x="400320" y="2445840"/>
          <a:ext cx="11465280" cy="937440"/>
        </p:xfrm>
        <a:graphic>
          <a:graphicData uri="http://schemas.openxmlformats.org/drawingml/2006/table">
            <a:tbl>
              <a:tblPr/>
              <a:tblGrid>
                <a:gridCol w="11465640"/>
              </a:tblGrid>
              <a:tr h="366120">
                <a:tc>
                  <a:txBody>
                    <a:bodyPr lIns="36000">
                      <a:noAutofit/>
                    </a:bodyPr>
                    <a:p>
                      <a:pPr>
                        <a:lnSpc>
                          <a:spcPct val="90000"/>
                        </a:lnSpc>
                        <a:tabLst>
                          <a:tab algn="l" pos="0"/>
                        </a:tabLst>
                      </a:pPr>
                      <a:r>
                        <a:rPr b="1" lang="en-US" sz="2000" spc="-1" strike="noStrike">
                          <a:solidFill>
                            <a:srgbClr val="1d2088"/>
                          </a:solidFill>
                          <a:latin typeface="Segoe UI"/>
                          <a:ea typeface="Meiryo UI"/>
                        </a:rPr>
                        <a:t>5.</a:t>
                      </a:r>
                      <a:r>
                        <a:rPr b="1" lang="ja-JP" sz="2000" spc="-1" strike="noStrike">
                          <a:solidFill>
                            <a:srgbClr val="1d2088"/>
                          </a:solidFill>
                          <a:latin typeface="Segoe UI"/>
                          <a:ea typeface="Meiryo UI"/>
                        </a:rPr>
                        <a:t>進捗計画</a:t>
                      </a:r>
                      <a:endParaRPr b="0" lang="en-US" sz="2000" spc="-1" strike="noStrike">
                        <a:latin typeface="Arial"/>
                      </a:endParaRPr>
                    </a:p>
                  </a:txBody>
                  <a:tcPr marL="36000" marR="91440">
                    <a:lnL w="12240">
                      <a:noFill/>
                    </a:lnL>
                    <a:lnR w="12240">
                      <a:noFill/>
                    </a:lnR>
                    <a:lnT w="12240">
                      <a:noFill/>
                    </a:lnT>
                    <a:lnB w="12240">
                      <a:noFill/>
                    </a:lnB>
                    <a:noFill/>
                  </a:tcPr>
                </a:tc>
              </a:tr>
              <a:tr h="571680">
                <a:tc>
                  <a:txBody>
                    <a:bodyPr lIns="72000">
                      <a:noAutofit/>
                    </a:bodyPr>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毎月月初に、前月のトラック定期便</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非定期便実績、及び前年同月比を取りまとめの上、副社長に報告する。</a:t>
                      </a:r>
                      <a:endParaRPr b="0" lang="en-US" sz="1400" spc="-1" strike="noStrike">
                        <a:latin typeface="Arial"/>
                      </a:endParaRPr>
                    </a:p>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本施策３か月経過後、クォーター単位での前年比較を行い、トラック定期便契約台数の妥当性を協議する。</a:t>
                      </a:r>
                      <a:endParaRPr b="0" lang="en-US" sz="1400" spc="-1" strike="noStrike">
                        <a:latin typeface="Arial"/>
                      </a:endParaRPr>
                    </a:p>
                  </a:txBody>
                  <a:tcPr marL="72000" marR="91440">
                    <a:lnL w="12240">
                      <a:noFill/>
                    </a:lnL>
                    <a:lnR w="12240">
                      <a:noFill/>
                    </a:lnR>
                    <a:lnT w="12240">
                      <a:noFill/>
                    </a:lnT>
                    <a:lnB w="12240">
                      <a:noFill/>
                    </a:lnB>
                    <a:noFill/>
                  </a:tcPr>
                </a:tc>
              </a:tr>
            </a:tbl>
          </a:graphicData>
        </a:graphic>
      </p:graphicFrame>
      <p:graphicFrame>
        <p:nvGraphicFramePr>
          <p:cNvPr id="457" name="Table 7"/>
          <p:cNvGraphicFramePr/>
          <p:nvPr/>
        </p:nvGraphicFramePr>
        <p:xfrm>
          <a:off x="400320" y="3543120"/>
          <a:ext cx="11465280" cy="937440"/>
        </p:xfrm>
        <a:graphic>
          <a:graphicData uri="http://schemas.openxmlformats.org/drawingml/2006/table">
            <a:tbl>
              <a:tblPr/>
              <a:tblGrid>
                <a:gridCol w="11465640"/>
              </a:tblGrid>
              <a:tr h="366120">
                <a:tc>
                  <a:txBody>
                    <a:bodyPr lIns="36000">
                      <a:noAutofit/>
                    </a:bodyPr>
                    <a:p>
                      <a:pPr>
                        <a:lnSpc>
                          <a:spcPct val="90000"/>
                        </a:lnSpc>
                        <a:tabLst>
                          <a:tab algn="l" pos="0"/>
                        </a:tabLst>
                      </a:pPr>
                      <a:r>
                        <a:rPr b="1" lang="en-US" sz="2000" spc="-1" strike="noStrike">
                          <a:solidFill>
                            <a:srgbClr val="1d2088"/>
                          </a:solidFill>
                          <a:latin typeface="Segoe UI"/>
                          <a:ea typeface="Meiryo UI"/>
                        </a:rPr>
                        <a:t>6.</a:t>
                      </a:r>
                      <a:r>
                        <a:rPr b="1" lang="ja-JP" sz="2000" spc="-1" strike="noStrike">
                          <a:solidFill>
                            <a:srgbClr val="1d2088"/>
                          </a:solidFill>
                          <a:latin typeface="Segoe UI"/>
                          <a:ea typeface="Meiryo UI"/>
                        </a:rPr>
                        <a:t>品質計画・リスクマネジメント</a:t>
                      </a:r>
                      <a:endParaRPr b="0" lang="en-US" sz="2000" spc="-1" strike="noStrike">
                        <a:latin typeface="Arial"/>
                      </a:endParaRPr>
                    </a:p>
                  </a:txBody>
                  <a:tcPr marL="36000" marR="91440">
                    <a:lnL w="12240">
                      <a:noFill/>
                    </a:lnL>
                    <a:lnR w="12240">
                      <a:noFill/>
                    </a:lnR>
                    <a:lnT w="12240">
                      <a:noFill/>
                    </a:lnT>
                    <a:lnB w="12240">
                      <a:noFill/>
                    </a:lnB>
                    <a:noFill/>
                  </a:tcPr>
                </a:tc>
              </a:tr>
              <a:tr h="571680">
                <a:tc>
                  <a:txBody>
                    <a:bodyPr lIns="72000">
                      <a:noAutofit/>
                    </a:bodyPr>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毎月月初の取りまとめの結果、前年同月に比べて、大幅な非定期便台数の利用が確認できた場合、従来の方法に戻して、原因を究明する。</a:t>
                      </a:r>
                      <a:endParaRPr b="0" lang="en-US" sz="1400" spc="-1" strike="noStrike">
                        <a:latin typeface="Arial"/>
                      </a:endParaRPr>
                    </a:p>
                  </a:txBody>
                  <a:tcPr marL="72000" marR="91440">
                    <a:lnL w="12240">
                      <a:noFill/>
                    </a:lnL>
                    <a:lnR w="12240">
                      <a:noFill/>
                    </a:lnR>
                    <a:lnT w="12240">
                      <a:noFill/>
                    </a:lnT>
                    <a:lnB w="12240">
                      <a:noFill/>
                    </a:lnB>
                    <a:noFill/>
                  </a:tcPr>
                </a:tc>
              </a:tr>
            </a:tbl>
          </a:graphicData>
        </a:graphic>
      </p:graphicFrame>
      <p:graphicFrame>
        <p:nvGraphicFramePr>
          <p:cNvPr id="458" name="Table 8"/>
          <p:cNvGraphicFramePr/>
          <p:nvPr/>
        </p:nvGraphicFramePr>
        <p:xfrm>
          <a:off x="400320" y="4366800"/>
          <a:ext cx="11465280" cy="937440"/>
        </p:xfrm>
        <a:graphic>
          <a:graphicData uri="http://schemas.openxmlformats.org/drawingml/2006/table">
            <a:tbl>
              <a:tblPr/>
              <a:tblGrid>
                <a:gridCol w="11465640"/>
              </a:tblGrid>
              <a:tr h="366120">
                <a:tc>
                  <a:txBody>
                    <a:bodyPr lIns="36000">
                      <a:noAutofit/>
                    </a:bodyPr>
                    <a:p>
                      <a:pPr>
                        <a:lnSpc>
                          <a:spcPct val="90000"/>
                        </a:lnSpc>
                        <a:tabLst>
                          <a:tab algn="l" pos="0"/>
                        </a:tabLst>
                      </a:pPr>
                      <a:r>
                        <a:rPr b="1" lang="en-US" sz="2000" spc="-1" strike="noStrike">
                          <a:solidFill>
                            <a:srgbClr val="1d2088"/>
                          </a:solidFill>
                          <a:latin typeface="Segoe UI"/>
                          <a:ea typeface="Meiryo UI"/>
                        </a:rPr>
                        <a:t>7.</a:t>
                      </a:r>
                      <a:r>
                        <a:rPr b="1" lang="ja-JP" sz="2000" spc="-1" strike="noStrike">
                          <a:solidFill>
                            <a:srgbClr val="1d2088"/>
                          </a:solidFill>
                          <a:latin typeface="Segoe UI"/>
                          <a:ea typeface="Meiryo UI"/>
                        </a:rPr>
                        <a:t>システム構成</a:t>
                      </a:r>
                      <a:endParaRPr b="0" lang="en-US" sz="2000" spc="-1" strike="noStrike">
                        <a:latin typeface="Arial"/>
                      </a:endParaRPr>
                    </a:p>
                  </a:txBody>
                  <a:tcPr marL="36000" marR="91440">
                    <a:lnL w="12240">
                      <a:noFill/>
                    </a:lnL>
                    <a:lnR w="12240">
                      <a:noFill/>
                    </a:lnR>
                    <a:lnT w="12240">
                      <a:noFill/>
                    </a:lnT>
                    <a:lnB w="12240">
                      <a:noFill/>
                    </a:lnB>
                    <a:noFill/>
                  </a:tcPr>
                </a:tc>
              </a:tr>
              <a:tr h="571680">
                <a:tc>
                  <a:txBody>
                    <a:bodyPr lIns="72000">
                      <a:noAutofit/>
                    </a:bodyPr>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トラック定期便台数決定の検証に留めるため、</a:t>
                      </a:r>
                      <a:r>
                        <a:rPr b="0" lang="en-US" sz="1400" spc="-1" strike="noStrike">
                          <a:solidFill>
                            <a:srgbClr val="000000"/>
                          </a:solidFill>
                          <a:latin typeface="Segoe UI"/>
                          <a:ea typeface="Meiryo UI"/>
                        </a:rPr>
                        <a:t>PoC</a:t>
                      </a:r>
                      <a:r>
                        <a:rPr b="0" lang="ja-JP" sz="1400" spc="-1" strike="noStrike">
                          <a:solidFill>
                            <a:srgbClr val="000000"/>
                          </a:solidFill>
                          <a:latin typeface="Segoe UI"/>
                          <a:ea typeface="Meiryo UI"/>
                        </a:rPr>
                        <a:t>で作成したシミュレーション</a:t>
                      </a:r>
                      <a:r>
                        <a:rPr b="0" lang="en-US" sz="1400" spc="-1" strike="noStrike">
                          <a:solidFill>
                            <a:srgbClr val="000000"/>
                          </a:solidFill>
                          <a:latin typeface="Segoe UI"/>
                          <a:ea typeface="Meiryo UI"/>
                        </a:rPr>
                        <a:t>(Excel)</a:t>
                      </a:r>
                      <a:r>
                        <a:rPr b="0" lang="ja-JP" sz="1400" spc="-1" strike="noStrike">
                          <a:solidFill>
                            <a:srgbClr val="000000"/>
                          </a:solidFill>
                          <a:latin typeface="Segoe UI"/>
                          <a:ea typeface="Meiryo UI"/>
                        </a:rPr>
                        <a:t>を継続利用することとし、システム開発・実装は行わない。</a:t>
                      </a:r>
                      <a:endParaRPr b="0" lang="en-US" sz="1400" spc="-1" strike="noStrike">
                        <a:latin typeface="Arial"/>
                      </a:endParaRPr>
                    </a:p>
                  </a:txBody>
                  <a:tcPr marL="72000" marR="91440">
                    <a:lnL w="12240">
                      <a:noFill/>
                    </a:lnL>
                    <a:lnR w="12240">
                      <a:noFill/>
                    </a:lnR>
                    <a:lnT w="12240">
                      <a:noFill/>
                    </a:lnT>
                    <a:lnB w="12240">
                      <a:noFill/>
                    </a:lnB>
                    <a:noFill/>
                  </a:tcPr>
                </a:tc>
              </a:tr>
            </a:tbl>
          </a:graphicData>
        </a:graphic>
      </p:graphicFrame>
      <p:graphicFrame>
        <p:nvGraphicFramePr>
          <p:cNvPr id="459" name="Table 9"/>
          <p:cNvGraphicFramePr/>
          <p:nvPr/>
        </p:nvGraphicFramePr>
        <p:xfrm>
          <a:off x="400320" y="5194800"/>
          <a:ext cx="11465280" cy="937440"/>
        </p:xfrm>
        <a:graphic>
          <a:graphicData uri="http://schemas.openxmlformats.org/drawingml/2006/table">
            <a:tbl>
              <a:tblPr/>
              <a:tblGrid>
                <a:gridCol w="11465640"/>
              </a:tblGrid>
              <a:tr h="366120">
                <a:tc>
                  <a:txBody>
                    <a:bodyPr lIns="36000">
                      <a:noAutofit/>
                    </a:bodyPr>
                    <a:p>
                      <a:pPr>
                        <a:lnSpc>
                          <a:spcPct val="90000"/>
                        </a:lnSpc>
                        <a:tabLst>
                          <a:tab algn="l" pos="0"/>
                        </a:tabLst>
                      </a:pPr>
                      <a:r>
                        <a:rPr b="1" lang="en-US" sz="2000" spc="-1" strike="noStrike">
                          <a:solidFill>
                            <a:srgbClr val="1d2088"/>
                          </a:solidFill>
                          <a:latin typeface="Segoe UI"/>
                          <a:ea typeface="Meiryo UI"/>
                        </a:rPr>
                        <a:t>8.</a:t>
                      </a:r>
                      <a:r>
                        <a:rPr b="1" lang="ja-JP" sz="2000" spc="-1" strike="noStrike">
                          <a:solidFill>
                            <a:srgbClr val="1d2088"/>
                          </a:solidFill>
                          <a:latin typeface="Segoe UI"/>
                          <a:ea typeface="Meiryo UI"/>
                        </a:rPr>
                        <a:t>データ管理・活用</a:t>
                      </a:r>
                      <a:endParaRPr b="0" lang="en-US" sz="2000" spc="-1" strike="noStrike">
                        <a:latin typeface="Arial"/>
                      </a:endParaRPr>
                    </a:p>
                  </a:txBody>
                  <a:tcPr marL="36000" marR="91440">
                    <a:lnL w="12240">
                      <a:noFill/>
                    </a:lnL>
                    <a:lnR w="12240">
                      <a:noFill/>
                    </a:lnR>
                    <a:lnT w="12240">
                      <a:noFill/>
                    </a:lnT>
                    <a:lnB w="12240">
                      <a:noFill/>
                    </a:lnB>
                    <a:noFill/>
                  </a:tcPr>
                </a:tc>
              </a:tr>
              <a:tr h="571680">
                <a:tc>
                  <a:txBody>
                    <a:bodyPr lIns="72000">
                      <a:noAutofit/>
                    </a:bodyPr>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直近記録を始めたトラック使用台数データ</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定期便</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非定期便の使用実績</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は今後も継続的に取得・蓄積を行う。</a:t>
                      </a:r>
                      <a:endParaRPr b="0" lang="en-US" sz="1400" spc="-1" strike="noStrike">
                        <a:latin typeface="Arial"/>
                      </a:endParaRPr>
                    </a:p>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今後の展開</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外部倉庫からの客先輸送等</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を見据え、データ・シミュレーション結果ファイル等は月ごとにフォルダを作成して、バックアップを取っておく。</a:t>
                      </a:r>
                      <a:endParaRPr b="0" lang="en-US" sz="1400" spc="-1" strike="noStrike">
                        <a:latin typeface="Arial"/>
                      </a:endParaRPr>
                    </a:p>
                  </a:txBody>
                  <a:tcPr marL="72000" marR="91440">
                    <a:lnL w="12240">
                      <a:noFill/>
                    </a:lnL>
                    <a:lnR w="12240">
                      <a:noFill/>
                    </a:lnR>
                    <a:lnT w="12240">
                      <a:noFill/>
                    </a:lnT>
                    <a:lnB w="12240">
                      <a:noFill/>
                    </a:lnB>
                    <a:noFill/>
                  </a:tcPr>
                </a:tc>
              </a:tr>
            </a:tbl>
          </a:graphicData>
        </a:graphic>
      </p:graphicFrame>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7" name="CustomShape 1"/>
          <p:cNvSpPr/>
          <p:nvPr/>
        </p:nvSpPr>
        <p:spPr>
          <a:xfrm>
            <a:off x="252000" y="324000"/>
            <a:ext cx="11591280" cy="539280"/>
          </a:xfrm>
          <a:prstGeom prst="rect">
            <a:avLst/>
          </a:prstGeom>
          <a:noFill/>
          <a:ln w="0">
            <a:noFill/>
          </a:ln>
        </p:spPr>
        <p:style>
          <a:lnRef idx="0"/>
          <a:fillRef idx="0"/>
          <a:effectRef idx="0"/>
          <a:fontRef idx="minor"/>
        </p:style>
        <p:txBody>
          <a:bodyPr lIns="0" rIns="0" tIns="45000" bIns="45000" anchor="ctr">
            <a:normAutofit/>
          </a:bodyPr>
          <a:p>
            <a:pPr>
              <a:lnSpc>
                <a:spcPct val="90000"/>
              </a:lnSpc>
            </a:pPr>
            <a:r>
              <a:rPr b="1" lang="en-US" sz="2400" spc="-1" strike="noStrike">
                <a:solidFill>
                  <a:srgbClr val="0d79ca"/>
                </a:solidFill>
                <a:latin typeface="Segoe UI Semibold"/>
                <a:ea typeface="Meiryo UI"/>
              </a:rPr>
              <a:t>5. </a:t>
            </a:r>
            <a:r>
              <a:rPr b="1" lang="ja-JP" sz="2400" spc="-1" strike="noStrike">
                <a:solidFill>
                  <a:srgbClr val="0d79ca"/>
                </a:solidFill>
                <a:latin typeface="Segoe UI Semibold"/>
                <a:ea typeface="Meiryo UI"/>
              </a:rPr>
              <a:t>実行の前提条件　</a:t>
            </a:r>
            <a:endParaRPr b="0" lang="en-US" sz="2400" spc="-1" strike="noStrike">
              <a:latin typeface="Arial"/>
            </a:endParaRPr>
          </a:p>
        </p:txBody>
      </p:sp>
      <p:sp>
        <p:nvSpPr>
          <p:cNvPr id="608" name="CustomShape 2"/>
          <p:cNvSpPr/>
          <p:nvPr/>
        </p:nvSpPr>
        <p:spPr>
          <a:xfrm>
            <a:off x="252000" y="36000"/>
            <a:ext cx="5831280" cy="251280"/>
          </a:xfrm>
          <a:prstGeom prst="rect">
            <a:avLst/>
          </a:prstGeom>
          <a:noFill/>
          <a:ln w="0">
            <a:noFill/>
          </a:ln>
        </p:spPr>
        <p:style>
          <a:lnRef idx="0"/>
          <a:fillRef idx="0"/>
          <a:effectRef idx="0"/>
          <a:fontRef idx="minor"/>
        </p:style>
        <p:txBody>
          <a:bodyPr lIns="0" rIns="0" tIns="45000" bIns="45000" anchor="ctr">
            <a:noAutofit/>
          </a:bodyPr>
          <a:p>
            <a:pPr>
              <a:lnSpc>
                <a:spcPct val="90000"/>
              </a:lnSpc>
              <a:tabLst>
                <a:tab algn="l" pos="0"/>
              </a:tabLst>
            </a:pPr>
            <a:r>
              <a:rPr b="0" lang="en-US" sz="1200" spc="-1" strike="noStrike">
                <a:solidFill>
                  <a:srgbClr val="000000"/>
                </a:solidFill>
                <a:latin typeface="Segoe UI"/>
                <a:ea typeface="Meiryo UI"/>
              </a:rPr>
              <a:t>2. 3</a:t>
            </a:r>
            <a:r>
              <a:rPr b="0" lang="ja-JP" sz="1200" spc="-1" strike="noStrike">
                <a:solidFill>
                  <a:srgbClr val="000000"/>
                </a:solidFill>
                <a:latin typeface="Segoe UI"/>
                <a:ea typeface="Meiryo UI"/>
              </a:rPr>
              <a:t>つのフォーカスエリアと</a:t>
            </a:r>
            <a:r>
              <a:rPr b="0" lang="en-US" sz="1200" spc="-1" strike="noStrike">
                <a:solidFill>
                  <a:srgbClr val="000000"/>
                </a:solidFill>
                <a:latin typeface="Segoe UI"/>
                <a:ea typeface="Meiryo UI"/>
              </a:rPr>
              <a:t>4</a:t>
            </a:r>
            <a:r>
              <a:rPr b="0" lang="ja-JP" sz="1200" spc="-1" strike="noStrike">
                <a:solidFill>
                  <a:srgbClr val="000000"/>
                </a:solidFill>
                <a:latin typeface="Segoe UI"/>
                <a:ea typeface="Meiryo UI"/>
              </a:rPr>
              <a:t>つのタスク</a:t>
            </a:r>
            <a:endParaRPr b="0" lang="en-US" sz="1200" spc="-1" strike="noStrike">
              <a:latin typeface="Arial"/>
            </a:endParaRPr>
          </a:p>
        </p:txBody>
      </p:sp>
      <p:grpSp>
        <p:nvGrpSpPr>
          <p:cNvPr id="609" name="Group 3"/>
          <p:cNvGrpSpPr/>
          <p:nvPr/>
        </p:nvGrpSpPr>
        <p:grpSpPr>
          <a:xfrm>
            <a:off x="3024000" y="648000"/>
            <a:ext cx="6047280" cy="4031280"/>
            <a:chOff x="3024000" y="648000"/>
            <a:chExt cx="6047280" cy="4031280"/>
          </a:xfrm>
        </p:grpSpPr>
        <p:graphicFrame>
          <p:nvGraphicFramePr>
            <p:cNvPr id="610" name="グラフ 3"/>
            <p:cNvGraphicFramePr/>
            <p:nvPr/>
          </p:nvGraphicFramePr>
          <p:xfrm>
            <a:off x="3024000" y="648000"/>
            <a:ext cx="6047280" cy="403128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611" name="グラフ 4"/>
            <p:cNvGraphicFramePr/>
            <p:nvPr/>
          </p:nvGraphicFramePr>
          <p:xfrm>
            <a:off x="4044600" y="1328400"/>
            <a:ext cx="4006080" cy="2670480"/>
          </p:xfrm>
          <a:graphic>
            <a:graphicData uri="http://schemas.openxmlformats.org/drawingml/2006/chart">
              <c:chart xmlns:c="http://schemas.openxmlformats.org/drawingml/2006/chart" xmlns:r="http://schemas.openxmlformats.org/officeDocument/2006/relationships" r:id="rId2"/>
            </a:graphicData>
          </a:graphic>
        </p:graphicFrame>
      </p:grpSp>
      <p:graphicFrame>
        <p:nvGraphicFramePr>
          <p:cNvPr id="612" name="Table 4"/>
          <p:cNvGraphicFramePr/>
          <p:nvPr/>
        </p:nvGraphicFramePr>
        <p:xfrm>
          <a:off x="252000" y="4500720"/>
          <a:ext cx="11591640" cy="2460600"/>
        </p:xfrm>
        <a:graphic>
          <a:graphicData uri="http://schemas.openxmlformats.org/drawingml/2006/table">
            <a:tbl>
              <a:tblPr/>
              <a:tblGrid>
                <a:gridCol w="5400000"/>
                <a:gridCol w="792000"/>
                <a:gridCol w="5400000"/>
              </a:tblGrid>
              <a:tr h="439920">
                <a:tc>
                  <a:txBody>
                    <a:bodyPr lIns="36000">
                      <a:noAutofit/>
                    </a:bodyPr>
                    <a:p>
                      <a:pPr>
                        <a:lnSpc>
                          <a:spcPct val="90000"/>
                        </a:lnSpc>
                        <a:spcAft>
                          <a:spcPts val="601"/>
                        </a:spcAft>
                        <a:tabLst>
                          <a:tab algn="l" pos="0"/>
                        </a:tabLst>
                      </a:pPr>
                      <a:r>
                        <a:rPr b="1" lang="ja-JP" sz="2400" spc="-1" strike="noStrike">
                          <a:solidFill>
                            <a:srgbClr val="073c65"/>
                          </a:solidFill>
                          <a:latin typeface="Segoe UI"/>
                          <a:ea typeface="Meiryo UI"/>
                        </a:rPr>
                        <a:t>前提条件</a:t>
                      </a:r>
                      <a:endParaRPr b="0" lang="en-US" sz="2400" spc="-1" strike="noStrike">
                        <a:latin typeface="Arial"/>
                      </a:endParaRPr>
                    </a:p>
                  </a:txBody>
                  <a:tcPr marL="36000" marR="91440">
                    <a:lnL w="12240">
                      <a:noFill/>
                    </a:lnL>
                    <a:lnR w="12240">
                      <a:noFill/>
                    </a:lnR>
                    <a:lnT w="12240">
                      <a:noFill/>
                    </a:lnT>
                    <a:lnB w="12240">
                      <a:noFill/>
                    </a:lnB>
                    <a:noFill/>
                  </a:tcPr>
                </a:tc>
                <a:tc>
                  <a:tcPr marL="36000" marR="91440">
                    <a:lnL w="12240">
                      <a:noFill/>
                    </a:lnL>
                    <a:lnR w="12240">
                      <a:noFill/>
                    </a:lnR>
                    <a:lnT w="12240">
                      <a:noFill/>
                    </a:lnT>
                    <a:lnB w="12240">
                      <a:noFill/>
                    </a:lnB>
                    <a:noFill/>
                  </a:tcPr>
                </a:tc>
                <a:tc>
                  <a:tcPr marL="36000" marR="91440">
                    <a:lnL w="12240">
                      <a:noFill/>
                    </a:lnL>
                    <a:lnR w="12240">
                      <a:noFill/>
                    </a:lnR>
                    <a:lnT w="12240">
                      <a:noFill/>
                    </a:lnT>
                    <a:lnB w="12240">
                      <a:noFill/>
                    </a:lnB>
                    <a:noFill/>
                  </a:tcPr>
                </a:tc>
              </a:tr>
              <a:tr h="343440">
                <a:tc>
                  <a:tcPr marL="91440" marR="91440">
                    <a:lnL w="12240">
                      <a:noFill/>
                    </a:lnL>
                    <a:lnR w="12240">
                      <a:noFill/>
                    </a:lnR>
                    <a:lnT w="12240">
                      <a:noFill/>
                    </a:lnT>
                    <a:lnB w="12240">
                      <a:noFill/>
                    </a:lnB>
                    <a:solidFill>
                      <a:srgbClr val="bfebfa"/>
                    </a:solidFill>
                  </a:tcPr>
                </a:tc>
                <a:tc>
                  <a:tcPr marL="91440" marR="91440">
                    <a:lnL w="12240">
                      <a:noFill/>
                    </a:lnL>
                    <a:lnR w="12240">
                      <a:noFill/>
                    </a:lnR>
                    <a:lnT w="12240">
                      <a:noFill/>
                    </a:lnT>
                    <a:lnB w="12240">
                      <a:noFill/>
                    </a:lnB>
                    <a:noFill/>
                  </a:tcPr>
                </a:tc>
                <a:tc>
                  <a:tcPr marL="91440" marR="91440">
                    <a:lnL w="12240">
                      <a:noFill/>
                    </a:lnL>
                    <a:lnR w="12240">
                      <a:noFill/>
                    </a:lnR>
                    <a:lnT w="12240">
                      <a:noFill/>
                    </a:lnT>
                    <a:lnB w="12240">
                      <a:noFill/>
                    </a:lnB>
                    <a:solidFill>
                      <a:srgbClr val="bfebfa"/>
                    </a:solidFill>
                  </a:tcPr>
                </a:tc>
              </a:tr>
              <a:tr h="2056320">
                <a:tc>
                  <a:txBody>
                    <a:bodyPr>
                      <a:noAutofit/>
                    </a:bodyPr>
                    <a:p>
                      <a:pPr marL="11160">
                        <a:lnSpc>
                          <a:spcPct val="90000"/>
                        </a:lnSpc>
                        <a:spcAft>
                          <a:spcPts val="601"/>
                        </a:spcAft>
                        <a:tabLst>
                          <a:tab algn="l" pos="0"/>
                        </a:tabLst>
                      </a:pPr>
                      <a:r>
                        <a:rPr b="0" lang="ja-JP" sz="1600" spc="-1" strike="noStrike">
                          <a:solidFill>
                            <a:srgbClr val="020102"/>
                          </a:solidFill>
                          <a:latin typeface="Segoe UI"/>
                          <a:ea typeface="Meiryo UI"/>
                        </a:rPr>
                        <a:t>現時点で想定される対象範囲は、本社従業員もしくは従業員が業務で使用する機器</a:t>
                      </a:r>
                      <a:r>
                        <a:rPr b="0" lang="en-US" sz="1600" spc="-1" strike="noStrike">
                          <a:solidFill>
                            <a:srgbClr val="020102"/>
                          </a:solidFill>
                          <a:latin typeface="Segoe UI"/>
                          <a:ea typeface="Meiryo UI"/>
                        </a:rPr>
                        <a:t>(PC</a:t>
                      </a:r>
                      <a:r>
                        <a:rPr b="0" lang="ja-JP" sz="1600" spc="-1" strike="noStrike">
                          <a:solidFill>
                            <a:srgbClr val="020102"/>
                          </a:solidFill>
                          <a:latin typeface="Segoe UI"/>
                          <a:ea typeface="Meiryo UI"/>
                        </a:rPr>
                        <a:t>、</a:t>
                      </a:r>
                      <a:r>
                        <a:rPr b="0" lang="en-US" sz="1600" spc="-1" strike="noStrike">
                          <a:solidFill>
                            <a:srgbClr val="020102"/>
                          </a:solidFill>
                          <a:latin typeface="Segoe UI"/>
                          <a:ea typeface="Meiryo UI"/>
                        </a:rPr>
                        <a:t>iPhone, iPad</a:t>
                      </a:r>
                      <a:r>
                        <a:rPr b="0" lang="ja-JP" sz="1600" spc="-1" strike="noStrike">
                          <a:solidFill>
                            <a:srgbClr val="020102"/>
                          </a:solidFill>
                          <a:latin typeface="Segoe UI"/>
                          <a:ea typeface="Meiryo UI"/>
                        </a:rPr>
                        <a:t>などのモバイルデバイス、座席の椅子、などの総務部管理の機器で、</a:t>
                      </a:r>
                      <a:r>
                        <a:rPr b="0" lang="en-US" sz="1600" spc="-1" strike="noStrike">
                          <a:solidFill>
                            <a:srgbClr val="020102"/>
                          </a:solidFill>
                          <a:latin typeface="Segoe UI"/>
                          <a:ea typeface="Meiryo UI"/>
                        </a:rPr>
                        <a:t>AI</a:t>
                      </a:r>
                      <a:r>
                        <a:rPr b="0" lang="ja-JP" sz="1600" spc="-1" strike="noStrike">
                          <a:solidFill>
                            <a:srgbClr val="020102"/>
                          </a:solidFill>
                          <a:latin typeface="Segoe UI"/>
                          <a:ea typeface="Meiryo UI"/>
                        </a:rPr>
                        <a:t>、</a:t>
                      </a:r>
                      <a:r>
                        <a:rPr b="0" lang="en-US" sz="1600" spc="-1" strike="noStrike">
                          <a:solidFill>
                            <a:srgbClr val="020102"/>
                          </a:solidFill>
                          <a:latin typeface="Segoe UI"/>
                          <a:ea typeface="Meiryo UI"/>
                        </a:rPr>
                        <a:t>IoT</a:t>
                      </a:r>
                      <a:r>
                        <a:rPr b="0" lang="ja-JP" sz="1600" spc="-1" strike="noStrike">
                          <a:solidFill>
                            <a:srgbClr val="020102"/>
                          </a:solidFill>
                          <a:latin typeface="Segoe UI"/>
                          <a:ea typeface="Meiryo UI"/>
                        </a:rPr>
                        <a:t>機器を設置予定の機材</a:t>
                      </a:r>
                      <a:r>
                        <a:rPr b="0" lang="en-US" sz="1600" spc="-1" strike="noStrike">
                          <a:solidFill>
                            <a:srgbClr val="020102"/>
                          </a:solidFill>
                          <a:latin typeface="Segoe UI"/>
                          <a:ea typeface="Meiryo UI"/>
                        </a:rPr>
                        <a:t>)</a:t>
                      </a:r>
                      <a:r>
                        <a:rPr b="0" lang="ja-JP" sz="1600" spc="-1" strike="noStrike">
                          <a:solidFill>
                            <a:srgbClr val="020102"/>
                          </a:solidFill>
                          <a:latin typeface="Segoe UI"/>
                          <a:ea typeface="Meiryo UI"/>
                        </a:rPr>
                        <a:t>とし、いわゆる業務システム・データを対象方針とします。</a:t>
                      </a:r>
                      <a:endParaRPr b="0" lang="en-US" sz="1600" spc="-1" strike="noStrike">
                        <a:latin typeface="Arial"/>
                      </a:endParaRPr>
                    </a:p>
                    <a:p>
                      <a:pPr marL="11160">
                        <a:lnSpc>
                          <a:spcPct val="90000"/>
                        </a:lnSpc>
                        <a:spcAft>
                          <a:spcPts val="601"/>
                        </a:spcAft>
                        <a:tabLst>
                          <a:tab algn="l" pos="0"/>
                        </a:tabLst>
                      </a:pPr>
                      <a:r>
                        <a:rPr b="0" lang="ja-JP" sz="1600" spc="-1" strike="noStrike">
                          <a:solidFill>
                            <a:srgbClr val="020102"/>
                          </a:solidFill>
                          <a:latin typeface="Segoe UI"/>
                          <a:ea typeface="Meiryo UI"/>
                        </a:rPr>
                        <a:t>プロジェクトの結果判定時にその後の概算費用の見積もりが可能で、かつ、プロジェクト終了後のグループ会社への対象拡張を考慮した実行策を考案します。</a:t>
                      </a:r>
                      <a:endParaRPr b="0" lang="en-US" sz="1600" spc="-1" strike="noStrike">
                        <a:latin typeface="Arial"/>
                      </a:endParaRPr>
                    </a:p>
                  </a:txBody>
                  <a:tcPr marL="91440" marR="91440">
                    <a:lnL w="12240">
                      <a:noFill/>
                    </a:lnL>
                    <a:lnR w="12240">
                      <a:noFill/>
                    </a:lnR>
                    <a:lnT w="12240">
                      <a:noFill/>
                    </a:lnT>
                    <a:lnB w="12240">
                      <a:noFill/>
                    </a:lnB>
                    <a:noFill/>
                  </a:tcPr>
                </a:tc>
                <a:tc>
                  <a:tcPr marL="91440" marR="91440">
                    <a:lnL w="12240">
                      <a:noFill/>
                    </a:lnL>
                    <a:lnR w="12240">
                      <a:noFill/>
                    </a:lnR>
                    <a:lnT w="12240">
                      <a:noFill/>
                    </a:lnT>
                    <a:lnB w="12240">
                      <a:noFill/>
                    </a:lnB>
                    <a:noFill/>
                  </a:tcPr>
                </a:tc>
                <a:tc>
                  <a:txBody>
                    <a:bodyPr>
                      <a:noAutofit/>
                    </a:bodyPr>
                    <a:p>
                      <a:pPr>
                        <a:lnSpc>
                          <a:spcPct val="90000"/>
                        </a:lnSpc>
                        <a:spcAft>
                          <a:spcPts val="601"/>
                        </a:spcAft>
                        <a:tabLst>
                          <a:tab algn="l" pos="0"/>
                        </a:tabLst>
                      </a:pPr>
                      <a:r>
                        <a:rPr b="0" lang="ja-JP" sz="1600" spc="-1" strike="noStrike">
                          <a:solidFill>
                            <a:srgbClr val="000000"/>
                          </a:solidFill>
                          <a:latin typeface="Segoe UI"/>
                          <a:ea typeface="Meiryo UI"/>
                        </a:rPr>
                        <a:t>プロジェクト終了後の範囲にある、お客様や関連パートナー会社との連携は個人情報・情報を取り扱う約款等の問題があるため、今回のプロジェクトの範囲外とします。</a:t>
                      </a:r>
                      <a:endParaRPr b="0" lang="en-US" sz="1600" spc="-1" strike="noStrike">
                        <a:latin typeface="Arial"/>
                      </a:endParaRPr>
                    </a:p>
                    <a:p>
                      <a:pPr>
                        <a:lnSpc>
                          <a:spcPct val="90000"/>
                        </a:lnSpc>
                        <a:spcAft>
                          <a:spcPts val="601"/>
                        </a:spcAft>
                        <a:tabLst>
                          <a:tab algn="l" pos="0"/>
                        </a:tabLst>
                      </a:pPr>
                      <a:r>
                        <a:rPr b="0" lang="ja-JP" sz="1600" spc="-1" strike="noStrike">
                          <a:solidFill>
                            <a:srgbClr val="000000"/>
                          </a:solidFill>
                          <a:latin typeface="Segoe UI"/>
                          <a:ea typeface="Meiryo UI"/>
                        </a:rPr>
                        <a:t>ただし、将来の</a:t>
                      </a:r>
                      <a:r>
                        <a:rPr b="0" lang="en-US" sz="1600" spc="-1" strike="noStrike">
                          <a:solidFill>
                            <a:srgbClr val="000000"/>
                          </a:solidFill>
                          <a:latin typeface="Segoe UI"/>
                          <a:ea typeface="Meiryo UI"/>
                        </a:rPr>
                        <a:t>AI</a:t>
                      </a:r>
                      <a:r>
                        <a:rPr b="0" lang="ja-JP" sz="1600" spc="-1" strike="noStrike">
                          <a:solidFill>
                            <a:srgbClr val="000000"/>
                          </a:solidFill>
                          <a:latin typeface="Segoe UI"/>
                          <a:ea typeface="Meiryo UI"/>
                        </a:rPr>
                        <a:t>および</a:t>
                      </a:r>
                      <a:r>
                        <a:rPr b="0" lang="en-US" sz="1600" spc="-1" strike="noStrike">
                          <a:solidFill>
                            <a:srgbClr val="000000"/>
                          </a:solidFill>
                          <a:latin typeface="Segoe UI"/>
                          <a:ea typeface="Meiryo UI"/>
                        </a:rPr>
                        <a:t>IoT</a:t>
                      </a:r>
                      <a:r>
                        <a:rPr b="0" lang="ja-JP" sz="1600" spc="-1" strike="noStrike">
                          <a:solidFill>
                            <a:srgbClr val="000000"/>
                          </a:solidFill>
                          <a:latin typeface="Segoe UI"/>
                          <a:ea typeface="Meiryo UI"/>
                        </a:rPr>
                        <a:t>を活用した業務の要件の追加に対して、変化への対応の手法と方式のアイデアの概略を整理し、ドキュメントに残すものとします。</a:t>
                      </a:r>
                      <a:endParaRPr b="0" lang="en-US" sz="1600" spc="-1" strike="noStrike">
                        <a:latin typeface="Arial"/>
                      </a:endParaRPr>
                    </a:p>
                  </a:txBody>
                  <a:tcPr marL="91440" marR="91440">
                    <a:lnL w="12240">
                      <a:noFill/>
                    </a:lnL>
                    <a:lnR w="12240">
                      <a:noFill/>
                    </a:lnR>
                    <a:lnT w="12240">
                      <a:noFill/>
                    </a:lnT>
                    <a:lnB w="12240">
                      <a:noFill/>
                    </a:lnB>
                    <a:noFill/>
                  </a:tcPr>
                </a:tc>
              </a:tr>
            </a:tbl>
          </a:graphicData>
        </a:graphic>
      </p:graphicFrame>
      <p:sp>
        <p:nvSpPr>
          <p:cNvPr id="613" name="CustomShape 5"/>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P345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4" name="CustomShape 1"/>
          <p:cNvSpPr/>
          <p:nvPr/>
        </p:nvSpPr>
        <p:spPr>
          <a:xfrm>
            <a:off x="252000" y="5580000"/>
            <a:ext cx="11519280" cy="755280"/>
          </a:xfrm>
          <a:prstGeom prst="rect">
            <a:avLst/>
          </a:prstGeom>
          <a:noFill/>
          <a:ln w="0">
            <a:noFill/>
          </a:ln>
        </p:spPr>
        <p:style>
          <a:lnRef idx="0"/>
          <a:fillRef idx="0"/>
          <a:effectRef idx="0"/>
          <a:fontRef idx="minor"/>
        </p:style>
        <p:txBody>
          <a:bodyPr lIns="0" rIns="0" tIns="45000" bIns="45000" anchor="ctr">
            <a:noAutofit/>
          </a:bodyPr>
          <a:p>
            <a:pPr>
              <a:lnSpc>
                <a:spcPct val="90000"/>
              </a:lnSpc>
            </a:pPr>
            <a:r>
              <a:rPr b="1" lang="ja-JP" sz="4000" spc="-1" strike="noStrike">
                <a:solidFill>
                  <a:srgbClr val="0d79ca"/>
                </a:solidFill>
                <a:latin typeface="Segoe UI Semibold"/>
                <a:ea typeface="Meiryo UI"/>
              </a:rPr>
              <a:t>社内改革</a:t>
            </a:r>
            <a:endParaRPr b="0" lang="en-US" sz="4000" spc="-1" strike="noStrike">
              <a:latin typeface="Arial"/>
            </a:endParaRPr>
          </a:p>
        </p:txBody>
      </p:sp>
      <p:sp>
        <p:nvSpPr>
          <p:cNvPr id="615" name="CustomShape 2"/>
          <p:cNvSpPr/>
          <p:nvPr/>
        </p:nvSpPr>
        <p:spPr>
          <a:xfrm>
            <a:off x="252360" y="1989000"/>
            <a:ext cx="4679280" cy="3402720"/>
          </a:xfrm>
          <a:prstGeom prst="rect">
            <a:avLst/>
          </a:prstGeom>
          <a:noFill/>
          <a:ln w="0">
            <a:noFill/>
          </a:ln>
        </p:spPr>
        <p:style>
          <a:lnRef idx="0"/>
          <a:fillRef idx="0"/>
          <a:effectRef idx="0"/>
          <a:fontRef idx="minor"/>
        </p:style>
        <p:txBody>
          <a:bodyPr lIns="0" rIns="72000" tIns="45000" bIns="0" anchor="b">
            <a:noAutofit/>
          </a:bodyPr>
          <a:p>
            <a:pPr>
              <a:lnSpc>
                <a:spcPct val="90000"/>
              </a:lnSpc>
              <a:spcBef>
                <a:spcPts val="1001"/>
              </a:spcBef>
              <a:tabLst>
                <a:tab algn="l" pos="0"/>
              </a:tabLst>
            </a:pPr>
            <a:r>
              <a:rPr b="1" lang="en-US" sz="16600" spc="-1" strike="noStrike">
                <a:solidFill>
                  <a:srgbClr val="ffffff"/>
                </a:solidFill>
                <a:latin typeface="Segoe UI"/>
                <a:ea typeface="Meiryo UI"/>
              </a:rPr>
              <a:t>3</a:t>
            </a:r>
            <a:endParaRPr b="0" lang="en-US" sz="166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CustomShape 1"/>
          <p:cNvSpPr/>
          <p:nvPr/>
        </p:nvSpPr>
        <p:spPr>
          <a:xfrm>
            <a:off x="252000" y="828000"/>
            <a:ext cx="11591280" cy="359280"/>
          </a:xfrm>
          <a:prstGeom prst="rect">
            <a:avLst/>
          </a:prstGeom>
          <a:solidFill>
            <a:srgbClr val="dff5fd"/>
          </a:solidFill>
          <a:ln w="0">
            <a:noFill/>
          </a:ln>
        </p:spPr>
        <p:style>
          <a:lnRef idx="0"/>
          <a:fillRef idx="0"/>
          <a:effectRef idx="0"/>
          <a:fontRef idx="minor"/>
        </p:style>
        <p:txBody>
          <a:bodyPr lIns="36000" rIns="36000" tIns="45000" bIns="45000" anchor="ctr">
            <a:normAutofit/>
          </a:bodyPr>
          <a:p>
            <a:pPr>
              <a:lnSpc>
                <a:spcPct val="90000"/>
              </a:lnSpc>
              <a:tabLst>
                <a:tab algn="l" pos="0"/>
              </a:tabLst>
            </a:pPr>
            <a:r>
              <a:rPr b="0" lang="ja-JP" sz="1400" spc="-1" strike="noStrike">
                <a:solidFill>
                  <a:srgbClr val="808080"/>
                </a:solidFill>
                <a:latin typeface="Segoe UI"/>
                <a:ea typeface="Meiryo UI"/>
              </a:rPr>
              <a:t>次の</a:t>
            </a:r>
            <a:r>
              <a:rPr b="0" lang="en-US" sz="1400" spc="-1" strike="noStrike">
                <a:solidFill>
                  <a:srgbClr val="808080"/>
                </a:solidFill>
                <a:latin typeface="Segoe UI"/>
                <a:ea typeface="Meiryo UI"/>
              </a:rPr>
              <a:t>5</a:t>
            </a:r>
            <a:r>
              <a:rPr b="0" lang="ja-JP" sz="1400" spc="-1" strike="noStrike">
                <a:solidFill>
                  <a:srgbClr val="808080"/>
                </a:solidFill>
                <a:latin typeface="Segoe UI"/>
                <a:ea typeface="Meiryo UI"/>
              </a:rPr>
              <a:t>つの実行方針にもとづき、社内変革を推進し、お客様のロイヤリティ向上を獲得しながら、最新テクノロジーをさらに有効活用する新しい方法を模索します。</a:t>
            </a:r>
            <a:endParaRPr b="0" lang="en-US" sz="1400" spc="-1" strike="noStrike">
              <a:latin typeface="Arial"/>
            </a:endParaRPr>
          </a:p>
        </p:txBody>
      </p:sp>
      <p:sp>
        <p:nvSpPr>
          <p:cNvPr id="617" name="CustomShape 2"/>
          <p:cNvSpPr/>
          <p:nvPr/>
        </p:nvSpPr>
        <p:spPr>
          <a:xfrm>
            <a:off x="252000" y="36000"/>
            <a:ext cx="5831280" cy="251280"/>
          </a:xfrm>
          <a:prstGeom prst="rect">
            <a:avLst/>
          </a:prstGeom>
          <a:noFill/>
          <a:ln w="0">
            <a:noFill/>
          </a:ln>
        </p:spPr>
        <p:style>
          <a:lnRef idx="0"/>
          <a:fillRef idx="0"/>
          <a:effectRef idx="0"/>
          <a:fontRef idx="minor"/>
        </p:style>
        <p:txBody>
          <a:bodyPr lIns="0" rIns="0" tIns="45000" bIns="45000" anchor="ctr">
            <a:noAutofit/>
          </a:bodyPr>
          <a:p>
            <a:pPr>
              <a:lnSpc>
                <a:spcPct val="90000"/>
              </a:lnSpc>
              <a:tabLst>
                <a:tab algn="l" pos="0"/>
              </a:tabLst>
            </a:pPr>
            <a:r>
              <a:rPr b="0" lang="en-US" sz="1200" spc="-1" strike="noStrike">
                <a:solidFill>
                  <a:srgbClr val="000000"/>
                </a:solidFill>
                <a:latin typeface="Segoe UI"/>
                <a:ea typeface="Meiryo UI"/>
              </a:rPr>
              <a:t>3. </a:t>
            </a:r>
            <a:r>
              <a:rPr b="0" lang="ja-JP" sz="1200" spc="-1" strike="noStrike">
                <a:solidFill>
                  <a:srgbClr val="000000"/>
                </a:solidFill>
                <a:latin typeface="Segoe UI"/>
                <a:ea typeface="Meiryo UI"/>
              </a:rPr>
              <a:t>社内改革</a:t>
            </a:r>
            <a:endParaRPr b="0" lang="en-US" sz="1200" spc="-1" strike="noStrike">
              <a:latin typeface="Arial"/>
            </a:endParaRPr>
          </a:p>
        </p:txBody>
      </p:sp>
      <p:sp>
        <p:nvSpPr>
          <p:cNvPr id="618" name="CustomShape 3"/>
          <p:cNvSpPr/>
          <p:nvPr/>
        </p:nvSpPr>
        <p:spPr>
          <a:xfrm>
            <a:off x="252000" y="324000"/>
            <a:ext cx="11591280" cy="539280"/>
          </a:xfrm>
          <a:prstGeom prst="rect">
            <a:avLst/>
          </a:prstGeom>
          <a:noFill/>
          <a:ln w="0">
            <a:noFill/>
          </a:ln>
        </p:spPr>
        <p:style>
          <a:lnRef idx="0"/>
          <a:fillRef idx="0"/>
          <a:effectRef idx="0"/>
          <a:fontRef idx="minor"/>
        </p:style>
        <p:txBody>
          <a:bodyPr lIns="0" rIns="0" tIns="45000" bIns="45000" anchor="ctr">
            <a:noAutofit/>
          </a:bodyPr>
          <a:p>
            <a:pPr>
              <a:lnSpc>
                <a:spcPct val="90000"/>
              </a:lnSpc>
            </a:pPr>
            <a:r>
              <a:rPr b="1" lang="en-US" sz="2400" spc="-1" strike="noStrike">
                <a:solidFill>
                  <a:srgbClr val="0d79ca"/>
                </a:solidFill>
                <a:latin typeface="Segoe UI Semibold"/>
                <a:ea typeface="Meiryo UI"/>
              </a:rPr>
              <a:t>1. </a:t>
            </a:r>
            <a:r>
              <a:rPr b="1" lang="ja-JP" sz="2400" spc="-1" strike="noStrike">
                <a:solidFill>
                  <a:srgbClr val="0d79ca"/>
                </a:solidFill>
                <a:latin typeface="Segoe UI Semibold"/>
                <a:ea typeface="Meiryo UI"/>
              </a:rPr>
              <a:t>実行方針</a:t>
            </a:r>
            <a:endParaRPr b="0" lang="en-US" sz="2400" spc="-1" strike="noStrike">
              <a:latin typeface="Arial"/>
            </a:endParaRPr>
          </a:p>
        </p:txBody>
      </p:sp>
      <p:graphicFrame>
        <p:nvGraphicFramePr>
          <p:cNvPr id="619" name="Table 4"/>
          <p:cNvGraphicFramePr/>
          <p:nvPr/>
        </p:nvGraphicFramePr>
        <p:xfrm>
          <a:off x="252000" y="1260000"/>
          <a:ext cx="11591640" cy="6459840"/>
        </p:xfrm>
        <a:graphic>
          <a:graphicData uri="http://schemas.openxmlformats.org/drawingml/2006/table">
            <a:tbl>
              <a:tblPr/>
              <a:tblGrid>
                <a:gridCol w="1260000"/>
                <a:gridCol w="10332000"/>
              </a:tblGrid>
              <a:tr h="414720">
                <a:tc>
                  <a:tcPr marL="91440" marR="91440">
                    <a:lnL w="12240">
                      <a:noFill/>
                    </a:lnL>
                    <a:lnR w="12240">
                      <a:noFill/>
                    </a:lnR>
                    <a:lnT w="12240">
                      <a:noFill/>
                    </a:lnT>
                    <a:lnB w="12240">
                      <a:noFill/>
                    </a:lnB>
                    <a:solidFill>
                      <a:srgbClr val="073c65"/>
                    </a:solidFill>
                  </a:tcPr>
                </a:tc>
                <a:tc>
                  <a:txBody>
                    <a:bodyPr lIns="108000" rIns="36000">
                      <a:noAutofit/>
                    </a:bodyPr>
                    <a:p>
                      <a:pPr>
                        <a:lnSpc>
                          <a:spcPct val="100000"/>
                        </a:lnSpc>
                        <a:tabLst>
                          <a:tab algn="l" pos="0"/>
                        </a:tabLst>
                      </a:pPr>
                      <a:r>
                        <a:rPr b="1" lang="ja-JP" sz="2000" spc="-1" strike="noStrike">
                          <a:solidFill>
                            <a:srgbClr val="ffffff"/>
                          </a:solidFill>
                          <a:latin typeface="Segoe UI"/>
                          <a:ea typeface="Meiryo UI"/>
                        </a:rPr>
                        <a:t>柔軟な基盤や拡張性・保守性</a:t>
                      </a:r>
                      <a:endParaRPr b="0" lang="en-US" sz="2000" spc="-1" strike="noStrike">
                        <a:latin typeface="Arial"/>
                      </a:endParaRPr>
                    </a:p>
                  </a:txBody>
                  <a:tcPr marL="108000" marR="36000">
                    <a:lnL w="12240">
                      <a:noFill/>
                    </a:lnL>
                    <a:lnR w="12240">
                      <a:noFill/>
                    </a:lnR>
                    <a:lnT w="12240">
                      <a:noFill/>
                    </a:lnT>
                    <a:lnB w="12240">
                      <a:noFill/>
                    </a:lnB>
                    <a:solidFill>
                      <a:srgbClr val="4fadf3"/>
                    </a:solidFill>
                  </a:tcPr>
                </a:tc>
              </a:tr>
              <a:tr h="767160">
                <a:tc>
                  <a:txBody>
                    <a:bodyPr rIns="72000">
                      <a:noAutofit/>
                    </a:bodyPr>
                    <a:p>
                      <a:pPr algn="r">
                        <a:lnSpc>
                          <a:spcPct val="100000"/>
                        </a:lnSpc>
                      </a:pPr>
                      <a:r>
                        <a:rPr b="1" lang="en-US" sz="4000" spc="-1" strike="noStrike">
                          <a:solidFill>
                            <a:srgbClr val="ffffff"/>
                          </a:solidFill>
                          <a:latin typeface="Segoe UI"/>
                          <a:ea typeface="Meiryo UI"/>
                        </a:rPr>
                        <a:t>1</a:t>
                      </a:r>
                      <a:endParaRPr b="0" lang="en-US" sz="4000" spc="-1" strike="noStrike">
                        <a:latin typeface="Arial"/>
                      </a:endParaRPr>
                    </a:p>
                  </a:txBody>
                  <a:tcPr marL="91440" marR="72000">
                    <a:lnL w="12240">
                      <a:noFill/>
                    </a:lnL>
                    <a:lnR w="12240">
                      <a:noFill/>
                    </a:lnR>
                    <a:lnT w="12240">
                      <a:noFill/>
                    </a:lnT>
                    <a:lnB w="12240">
                      <a:noFill/>
                    </a:lnB>
                    <a:solidFill>
                      <a:srgbClr val="073c65"/>
                    </a:solidFill>
                  </a:tcPr>
                </a:tc>
                <a:tc>
                  <a:txBody>
                    <a:bodyPr lIns="36000" rIns="36000">
                      <a:noAutofit/>
                    </a:bodyPr>
                    <a:p>
                      <a:pPr marL="360000" indent="-179280">
                        <a:lnSpc>
                          <a:spcPct val="100000"/>
                        </a:lnSpc>
                        <a:spcAft>
                          <a:spcPts val="601"/>
                        </a:spcAft>
                        <a:buClr>
                          <a:srgbClr val="b4dcfa"/>
                        </a:buClr>
                        <a:buFont typeface="Wingdings" charset="2"/>
                        <a:buChar char=""/>
                      </a:pPr>
                      <a:r>
                        <a:rPr b="0" lang="ja-JP" sz="1400" spc="-1" strike="noStrike">
                          <a:solidFill>
                            <a:srgbClr val="000000"/>
                          </a:solidFill>
                          <a:latin typeface="Segoe UI"/>
                          <a:ea typeface="Meiryo UI"/>
                        </a:rPr>
                        <a:t>社員メンバーが活き活きと個々人の実力をいかんなく発揮できる基盤の整備</a:t>
                      </a:r>
                      <a:endParaRPr b="0" lang="en-US" sz="1400" spc="-1" strike="noStrike">
                        <a:latin typeface="Arial"/>
                      </a:endParaRPr>
                    </a:p>
                    <a:p>
                      <a:pPr marL="360000" indent="-179280">
                        <a:lnSpc>
                          <a:spcPct val="100000"/>
                        </a:lnSpc>
                        <a:spcAft>
                          <a:spcPts val="601"/>
                        </a:spcAft>
                        <a:buClr>
                          <a:srgbClr val="b4dcfa"/>
                        </a:buClr>
                        <a:buFont typeface="Wingdings" charset="2"/>
                        <a:buChar char=""/>
                      </a:pPr>
                      <a:r>
                        <a:rPr b="0" lang="ja-JP" sz="1400" spc="-1" strike="noStrike">
                          <a:solidFill>
                            <a:srgbClr val="000000"/>
                          </a:solidFill>
                          <a:latin typeface="Segoe UI"/>
                          <a:ea typeface="Meiryo UI"/>
                        </a:rPr>
                        <a:t>クラウド等の活用による柔軟な拡張と運用コストを最適化</a:t>
                      </a:r>
                      <a:endParaRPr b="0" lang="en-US" sz="1400" spc="-1" strike="noStrike">
                        <a:latin typeface="Arial"/>
                      </a:endParaRPr>
                    </a:p>
                  </a:txBody>
                  <a:tcPr marL="36000" marR="36000">
                    <a:lnL w="12240">
                      <a:noFill/>
                    </a:lnL>
                    <a:lnR w="12240">
                      <a:noFill/>
                    </a:lnR>
                    <a:lnT w="12240">
                      <a:noFill/>
                    </a:lnT>
                    <a:lnB w="12240">
                      <a:noFill/>
                    </a:lnB>
                    <a:noFill/>
                  </a:tcPr>
                </a:tc>
              </a:tr>
              <a:tr h="343440">
                <a:tc>
                  <a:tcPr marL="91440" marR="72000">
                    <a:lnL w="12240">
                      <a:noFill/>
                    </a:lnL>
                    <a:lnR w="12240">
                      <a:noFill/>
                    </a:lnR>
                    <a:lnT w="12240">
                      <a:noFill/>
                    </a:lnT>
                    <a:lnB w="12240">
                      <a:noFill/>
                    </a:lnB>
                    <a:noFill/>
                  </a:tcPr>
                </a:tc>
                <a:tc>
                  <a:tcPr marL="91440" marR="91440">
                    <a:lnL w="12240">
                      <a:noFill/>
                    </a:lnL>
                    <a:lnR w="12240">
                      <a:noFill/>
                    </a:lnR>
                    <a:lnT w="12240">
                      <a:noFill/>
                    </a:lnT>
                    <a:lnB w="12240">
                      <a:noFill/>
                    </a:lnB>
                    <a:noFill/>
                  </a:tcPr>
                </a:tc>
              </a:tr>
              <a:tr h="414720">
                <a:tc>
                  <a:tcPr marL="91440" marR="72000">
                    <a:lnL w="12240">
                      <a:noFill/>
                    </a:lnL>
                    <a:lnR w="12240">
                      <a:noFill/>
                    </a:lnR>
                    <a:lnT w="12240">
                      <a:noFill/>
                    </a:lnT>
                    <a:lnB w="12240">
                      <a:noFill/>
                    </a:lnB>
                    <a:solidFill>
                      <a:srgbClr val="073c65"/>
                    </a:solidFill>
                  </a:tcPr>
                </a:tc>
                <a:tc>
                  <a:txBody>
                    <a:bodyPr lIns="108000" rIns="36000">
                      <a:noAutofit/>
                    </a:bodyPr>
                    <a:p>
                      <a:pPr>
                        <a:lnSpc>
                          <a:spcPct val="100000"/>
                        </a:lnSpc>
                      </a:pPr>
                      <a:r>
                        <a:rPr b="1" lang="ja-JP" sz="2000" spc="-1" strike="noStrike">
                          <a:solidFill>
                            <a:srgbClr val="ffffff"/>
                          </a:solidFill>
                          <a:latin typeface="Segoe UI"/>
                          <a:ea typeface="Meiryo UI"/>
                        </a:rPr>
                        <a:t>ワークスペース環境の統一化</a:t>
                      </a:r>
                      <a:endParaRPr b="0" lang="en-US" sz="2000" spc="-1" strike="noStrike">
                        <a:latin typeface="Arial"/>
                      </a:endParaRPr>
                    </a:p>
                  </a:txBody>
                  <a:tcPr marL="108000" marR="36000">
                    <a:lnL w="12240">
                      <a:noFill/>
                    </a:lnL>
                    <a:lnR w="12240">
                      <a:noFill/>
                    </a:lnR>
                    <a:lnT w="12240">
                      <a:noFill/>
                    </a:lnT>
                    <a:lnB w="12240">
                      <a:noFill/>
                    </a:lnB>
                    <a:solidFill>
                      <a:srgbClr val="4fadf3"/>
                    </a:solidFill>
                  </a:tcPr>
                </a:tc>
              </a:tr>
              <a:tr h="767160">
                <a:tc>
                  <a:txBody>
                    <a:bodyPr rIns="72000">
                      <a:noAutofit/>
                    </a:bodyPr>
                    <a:p>
                      <a:pPr algn="r">
                        <a:lnSpc>
                          <a:spcPct val="100000"/>
                        </a:lnSpc>
                      </a:pPr>
                      <a:r>
                        <a:rPr b="1" lang="en-US" sz="4000" spc="-1" strike="noStrike">
                          <a:solidFill>
                            <a:srgbClr val="ffffff"/>
                          </a:solidFill>
                          <a:latin typeface="Segoe UI"/>
                          <a:ea typeface="Meiryo UI"/>
                        </a:rPr>
                        <a:t>2</a:t>
                      </a:r>
                      <a:endParaRPr b="0" lang="en-US" sz="4000" spc="-1" strike="noStrike">
                        <a:latin typeface="Arial"/>
                      </a:endParaRPr>
                    </a:p>
                  </a:txBody>
                  <a:tcPr marL="91440" marR="72000">
                    <a:lnL w="12240">
                      <a:noFill/>
                    </a:lnL>
                    <a:lnR w="12240">
                      <a:noFill/>
                    </a:lnR>
                    <a:lnT w="12240">
                      <a:noFill/>
                    </a:lnT>
                    <a:lnB w="12240">
                      <a:noFill/>
                    </a:lnB>
                    <a:solidFill>
                      <a:srgbClr val="073c65"/>
                    </a:solidFill>
                  </a:tcPr>
                </a:tc>
                <a:tc>
                  <a:txBody>
                    <a:bodyPr lIns="36000" rIns="36000">
                      <a:noAutofit/>
                    </a:bodyPr>
                    <a:p>
                      <a:pPr marL="360000" indent="-179280">
                        <a:lnSpc>
                          <a:spcPct val="100000"/>
                        </a:lnSpc>
                        <a:spcAft>
                          <a:spcPts val="601"/>
                        </a:spcAft>
                        <a:buClr>
                          <a:srgbClr val="8cc9f7"/>
                        </a:buClr>
                        <a:buFont typeface="Wingdings" charset="2"/>
                        <a:buChar char=""/>
                      </a:pPr>
                      <a:r>
                        <a:rPr b="0" lang="ja-JP" sz="1400" spc="-1" strike="noStrike">
                          <a:solidFill>
                            <a:srgbClr val="000000"/>
                          </a:solidFill>
                          <a:latin typeface="Segoe UI"/>
                          <a:ea typeface="Meiryo UI"/>
                        </a:rPr>
                        <a:t>統合・共通化されたワークスペースによる、リソースの最適化や業務運用の効率化</a:t>
                      </a:r>
                      <a:endParaRPr b="0" lang="en-US" sz="1400" spc="-1" strike="noStrike">
                        <a:latin typeface="Arial"/>
                      </a:endParaRPr>
                    </a:p>
                    <a:p>
                      <a:pPr marL="360000" indent="-179280">
                        <a:lnSpc>
                          <a:spcPct val="100000"/>
                        </a:lnSpc>
                        <a:spcAft>
                          <a:spcPts val="601"/>
                        </a:spcAft>
                        <a:buClr>
                          <a:srgbClr val="8cc9f7"/>
                        </a:buClr>
                        <a:buFont typeface="Wingdings" charset="2"/>
                        <a:buChar char=""/>
                      </a:pPr>
                      <a:r>
                        <a:rPr b="0" lang="ja-JP" sz="1400" spc="-1" strike="noStrike">
                          <a:solidFill>
                            <a:srgbClr val="000000"/>
                          </a:solidFill>
                          <a:latin typeface="Segoe UI"/>
                          <a:ea typeface="Meiryo UI"/>
                        </a:rPr>
                        <a:t>多様な働き方を受け入れるデータや</a:t>
                      </a:r>
                      <a:r>
                        <a:rPr b="0" lang="en-US" sz="1400" spc="-1" strike="noStrike">
                          <a:solidFill>
                            <a:srgbClr val="000000"/>
                          </a:solidFill>
                          <a:latin typeface="Segoe UI"/>
                          <a:ea typeface="Meiryo UI"/>
                        </a:rPr>
                        <a:t>AI</a:t>
                      </a:r>
                      <a:r>
                        <a:rPr b="0" lang="ja-JP" sz="1400" spc="-1" strike="noStrike">
                          <a:solidFill>
                            <a:srgbClr val="000000"/>
                          </a:solidFill>
                          <a:latin typeface="Segoe UI"/>
                          <a:ea typeface="Meiryo UI"/>
                        </a:rPr>
                        <a:t>などの先端テクノロジーの積極的な活用を促進</a:t>
                      </a:r>
                      <a:endParaRPr b="0" lang="en-US" sz="1400" spc="-1" strike="noStrike">
                        <a:latin typeface="Arial"/>
                      </a:endParaRPr>
                    </a:p>
                  </a:txBody>
                  <a:tcPr marL="36000" marR="36000">
                    <a:lnL w="12240">
                      <a:noFill/>
                    </a:lnL>
                    <a:lnR w="12240">
                      <a:noFill/>
                    </a:lnR>
                    <a:lnT w="12240">
                      <a:noFill/>
                    </a:lnT>
                    <a:lnB w="12240">
                      <a:noFill/>
                    </a:lnB>
                    <a:noFill/>
                  </a:tcPr>
                </a:tc>
              </a:tr>
              <a:tr h="343440">
                <a:tc>
                  <a:tcPr marL="91440" marR="72000">
                    <a:lnL w="12240">
                      <a:noFill/>
                    </a:lnL>
                    <a:lnR w="12240">
                      <a:noFill/>
                    </a:lnR>
                    <a:lnT w="12240">
                      <a:noFill/>
                    </a:lnT>
                    <a:lnB w="12240">
                      <a:noFill/>
                    </a:lnB>
                    <a:noFill/>
                  </a:tcPr>
                </a:tc>
                <a:tc>
                  <a:tcPr marL="91440" marR="91440">
                    <a:lnL w="12240">
                      <a:noFill/>
                    </a:lnL>
                    <a:lnR w="12240">
                      <a:noFill/>
                    </a:lnR>
                    <a:lnT w="12240">
                      <a:noFill/>
                    </a:lnT>
                    <a:lnB w="12240">
                      <a:noFill/>
                    </a:lnB>
                    <a:noFill/>
                  </a:tcPr>
                </a:tc>
              </a:tr>
              <a:tr h="414720">
                <a:tc>
                  <a:tcPr marL="91440" marR="72000">
                    <a:lnL w="12240">
                      <a:noFill/>
                    </a:lnL>
                    <a:lnR w="12240">
                      <a:noFill/>
                    </a:lnR>
                    <a:lnT w="12240">
                      <a:noFill/>
                    </a:lnT>
                    <a:lnB w="12240">
                      <a:noFill/>
                    </a:lnB>
                    <a:solidFill>
                      <a:srgbClr val="073c65"/>
                    </a:solidFill>
                  </a:tcPr>
                </a:tc>
                <a:tc>
                  <a:txBody>
                    <a:bodyPr lIns="108000" rIns="36000">
                      <a:noAutofit/>
                    </a:bodyPr>
                    <a:p>
                      <a:pPr>
                        <a:lnSpc>
                          <a:spcPct val="100000"/>
                        </a:lnSpc>
                      </a:pPr>
                      <a:r>
                        <a:rPr b="1" lang="ja-JP" sz="2000" spc="-1" strike="noStrike">
                          <a:solidFill>
                            <a:srgbClr val="ffffff"/>
                          </a:solidFill>
                          <a:latin typeface="Segoe UI"/>
                          <a:ea typeface="Meiryo UI"/>
                        </a:rPr>
                        <a:t>業務データの一元化・最適化</a:t>
                      </a:r>
                      <a:endParaRPr b="0" lang="en-US" sz="2000" spc="-1" strike="noStrike">
                        <a:latin typeface="Arial"/>
                      </a:endParaRPr>
                    </a:p>
                  </a:txBody>
                  <a:tcPr marL="108000" marR="36000">
                    <a:lnL w="12240">
                      <a:noFill/>
                    </a:lnL>
                    <a:lnR w="12240">
                      <a:noFill/>
                    </a:lnR>
                    <a:lnT w="12240">
                      <a:noFill/>
                    </a:lnT>
                    <a:lnB w="12240">
                      <a:noFill/>
                    </a:lnB>
                    <a:solidFill>
                      <a:srgbClr val="4fadf3"/>
                    </a:solidFill>
                  </a:tcPr>
                </a:tc>
              </a:tr>
              <a:tr h="767160">
                <a:tc>
                  <a:txBody>
                    <a:bodyPr rIns="72000">
                      <a:noAutofit/>
                    </a:bodyPr>
                    <a:p>
                      <a:pPr algn="r">
                        <a:lnSpc>
                          <a:spcPct val="100000"/>
                        </a:lnSpc>
                      </a:pPr>
                      <a:r>
                        <a:rPr b="1" lang="en-US" sz="4000" spc="-1" strike="noStrike">
                          <a:solidFill>
                            <a:srgbClr val="ffffff"/>
                          </a:solidFill>
                          <a:latin typeface="Segoe UI"/>
                          <a:ea typeface="Meiryo UI"/>
                        </a:rPr>
                        <a:t>3</a:t>
                      </a:r>
                      <a:endParaRPr b="0" lang="en-US" sz="4000" spc="-1" strike="noStrike">
                        <a:latin typeface="Arial"/>
                      </a:endParaRPr>
                    </a:p>
                  </a:txBody>
                  <a:tcPr marL="91440" marR="72000">
                    <a:lnL w="12240">
                      <a:noFill/>
                    </a:lnL>
                    <a:lnR w="12240">
                      <a:noFill/>
                    </a:lnR>
                    <a:lnT w="12240">
                      <a:noFill/>
                    </a:lnT>
                    <a:lnB w="12240">
                      <a:noFill/>
                    </a:lnB>
                    <a:solidFill>
                      <a:srgbClr val="073c65"/>
                    </a:solidFill>
                  </a:tcPr>
                </a:tc>
                <a:tc>
                  <a:txBody>
                    <a:bodyPr lIns="36000" rIns="36000">
                      <a:noAutofit/>
                    </a:bodyPr>
                    <a:p>
                      <a:pPr marL="360000" indent="-179280">
                        <a:lnSpc>
                          <a:spcPct val="100000"/>
                        </a:lnSpc>
                        <a:spcAft>
                          <a:spcPts val="601"/>
                        </a:spcAft>
                        <a:buClr>
                          <a:srgbClr val="8cc9f7"/>
                        </a:buClr>
                        <a:buFont typeface="Wingdings" charset="2"/>
                        <a:buChar char=""/>
                      </a:pPr>
                      <a:r>
                        <a:rPr b="0" lang="ja-JP" sz="1400" spc="-1" strike="noStrike">
                          <a:solidFill>
                            <a:srgbClr val="000000"/>
                          </a:solidFill>
                          <a:latin typeface="Segoe UI"/>
                          <a:ea typeface="Meiryo UI"/>
                        </a:rPr>
                        <a:t>データの整合性・信頼性や安全性を確保</a:t>
                      </a:r>
                      <a:endParaRPr b="0" lang="en-US" sz="1400" spc="-1" strike="noStrike">
                        <a:latin typeface="Arial"/>
                      </a:endParaRPr>
                    </a:p>
                    <a:p>
                      <a:pPr marL="360000" indent="-179280">
                        <a:lnSpc>
                          <a:spcPct val="100000"/>
                        </a:lnSpc>
                        <a:spcAft>
                          <a:spcPts val="601"/>
                        </a:spcAft>
                        <a:buClr>
                          <a:srgbClr val="8cc9f7"/>
                        </a:buClr>
                        <a:buFont typeface="Wingdings" charset="2"/>
                        <a:buChar char=""/>
                      </a:pPr>
                      <a:r>
                        <a:rPr b="0" lang="ja-JP" sz="1400" spc="-1" strike="noStrike">
                          <a:solidFill>
                            <a:srgbClr val="000000"/>
                          </a:solidFill>
                          <a:latin typeface="Segoe UI"/>
                          <a:ea typeface="Meiryo UI"/>
                        </a:rPr>
                        <a:t>全社的な改革のための部門の垣根を超えたデータの共有化</a:t>
                      </a:r>
                      <a:endParaRPr b="0" lang="en-US" sz="1400" spc="-1" strike="noStrike">
                        <a:latin typeface="Arial"/>
                      </a:endParaRPr>
                    </a:p>
                  </a:txBody>
                  <a:tcPr marL="36000" marR="36000">
                    <a:lnL w="12240">
                      <a:noFill/>
                    </a:lnL>
                    <a:lnR w="12240">
                      <a:noFill/>
                    </a:lnR>
                    <a:lnT w="12240">
                      <a:noFill/>
                    </a:lnT>
                    <a:lnB w="12240">
                      <a:noFill/>
                    </a:lnB>
                    <a:noFill/>
                  </a:tcPr>
                </a:tc>
              </a:tr>
              <a:tr h="343440">
                <a:tc>
                  <a:tcPr marL="91440" marR="72000">
                    <a:lnL w="12240">
                      <a:noFill/>
                    </a:lnL>
                    <a:lnR w="12240">
                      <a:noFill/>
                    </a:lnR>
                    <a:lnT w="12240">
                      <a:noFill/>
                    </a:lnT>
                    <a:lnB w="12240">
                      <a:noFill/>
                    </a:lnB>
                    <a:noFill/>
                  </a:tcPr>
                </a:tc>
                <a:tc>
                  <a:tcPr marL="91440" marR="91440">
                    <a:lnL w="12240">
                      <a:noFill/>
                    </a:lnL>
                    <a:lnR w="12240">
                      <a:noFill/>
                    </a:lnR>
                    <a:lnT w="12240">
                      <a:noFill/>
                    </a:lnT>
                    <a:lnB w="12240">
                      <a:noFill/>
                    </a:lnB>
                    <a:noFill/>
                  </a:tcPr>
                </a:tc>
              </a:tr>
              <a:tr h="414720">
                <a:tc>
                  <a:tcPr marL="91440" marR="72000">
                    <a:lnL w="12240">
                      <a:noFill/>
                    </a:lnL>
                    <a:lnR w="12240">
                      <a:noFill/>
                    </a:lnR>
                    <a:lnT w="12240">
                      <a:noFill/>
                    </a:lnT>
                    <a:lnB w="12240">
                      <a:noFill/>
                    </a:lnB>
                    <a:solidFill>
                      <a:srgbClr val="073c65"/>
                    </a:solidFill>
                  </a:tcPr>
                </a:tc>
                <a:tc>
                  <a:txBody>
                    <a:bodyPr lIns="108000" rIns="36000">
                      <a:noAutofit/>
                    </a:bodyPr>
                    <a:p>
                      <a:pPr>
                        <a:lnSpc>
                          <a:spcPct val="100000"/>
                        </a:lnSpc>
                      </a:pPr>
                      <a:r>
                        <a:rPr b="1" lang="ja-JP" sz="2000" spc="-1" strike="noStrike">
                          <a:solidFill>
                            <a:srgbClr val="ffffff"/>
                          </a:solidFill>
                          <a:latin typeface="Segoe UI"/>
                          <a:ea typeface="Meiryo UI"/>
                        </a:rPr>
                        <a:t>最新デジタル技術の活用</a:t>
                      </a:r>
                      <a:endParaRPr b="0" lang="en-US" sz="2000" spc="-1" strike="noStrike">
                        <a:latin typeface="Arial"/>
                      </a:endParaRPr>
                    </a:p>
                  </a:txBody>
                  <a:tcPr marL="108000" marR="36000">
                    <a:lnL w="12240">
                      <a:noFill/>
                    </a:lnL>
                    <a:lnR w="12240">
                      <a:noFill/>
                    </a:lnR>
                    <a:lnT w="12240">
                      <a:noFill/>
                    </a:lnT>
                    <a:lnB w="12240">
                      <a:noFill/>
                    </a:lnB>
                    <a:solidFill>
                      <a:srgbClr val="4fadf3"/>
                    </a:solidFill>
                  </a:tcPr>
                </a:tc>
              </a:tr>
              <a:tr h="767160">
                <a:tc>
                  <a:txBody>
                    <a:bodyPr rIns="72000">
                      <a:noAutofit/>
                    </a:bodyPr>
                    <a:p>
                      <a:pPr algn="r">
                        <a:lnSpc>
                          <a:spcPct val="100000"/>
                        </a:lnSpc>
                      </a:pPr>
                      <a:r>
                        <a:rPr b="1" lang="en-US" sz="4000" spc="-1" strike="noStrike">
                          <a:solidFill>
                            <a:srgbClr val="ffffff"/>
                          </a:solidFill>
                          <a:latin typeface="Segoe UI"/>
                          <a:ea typeface="Meiryo UI"/>
                        </a:rPr>
                        <a:t>4</a:t>
                      </a:r>
                      <a:endParaRPr b="0" lang="en-US" sz="4000" spc="-1" strike="noStrike">
                        <a:latin typeface="Arial"/>
                      </a:endParaRPr>
                    </a:p>
                  </a:txBody>
                  <a:tcPr marL="91440" marR="72000">
                    <a:lnL w="12240">
                      <a:noFill/>
                    </a:lnL>
                    <a:lnR w="12240">
                      <a:noFill/>
                    </a:lnR>
                    <a:lnT w="12240">
                      <a:noFill/>
                    </a:lnT>
                    <a:lnB w="12240">
                      <a:noFill/>
                    </a:lnB>
                    <a:solidFill>
                      <a:srgbClr val="073c65"/>
                    </a:solidFill>
                  </a:tcPr>
                </a:tc>
                <a:tc>
                  <a:txBody>
                    <a:bodyPr lIns="36000" rIns="36000">
                      <a:noAutofit/>
                    </a:bodyPr>
                    <a:p>
                      <a:pPr marL="360000" indent="-179280">
                        <a:lnSpc>
                          <a:spcPct val="100000"/>
                        </a:lnSpc>
                        <a:spcAft>
                          <a:spcPts val="601"/>
                        </a:spcAft>
                        <a:buClr>
                          <a:srgbClr val="8cc9f7"/>
                        </a:buClr>
                        <a:buFont typeface="Wingdings" charset="2"/>
                        <a:buChar char=""/>
                      </a:pPr>
                      <a:r>
                        <a:rPr b="0" lang="ja-JP" sz="1400" spc="-1" strike="noStrike">
                          <a:solidFill>
                            <a:srgbClr val="000000"/>
                          </a:solidFill>
                          <a:latin typeface="Segoe UI"/>
                          <a:ea typeface="Meiryo UI"/>
                        </a:rPr>
                        <a:t>クラウドやモバイルデバイスによる迅速なサービス提供</a:t>
                      </a:r>
                      <a:endParaRPr b="0" lang="en-US" sz="1400" spc="-1" strike="noStrike">
                        <a:latin typeface="Arial"/>
                      </a:endParaRPr>
                    </a:p>
                    <a:p>
                      <a:pPr marL="360000" indent="-179280">
                        <a:lnSpc>
                          <a:spcPct val="100000"/>
                        </a:lnSpc>
                        <a:spcAft>
                          <a:spcPts val="601"/>
                        </a:spcAft>
                        <a:buClr>
                          <a:srgbClr val="8cc9f7"/>
                        </a:buClr>
                        <a:buFont typeface="Wingdings" charset="2"/>
                        <a:buChar char=""/>
                      </a:pPr>
                      <a:r>
                        <a:rPr b="0" lang="en-US" sz="1400" spc="-1" strike="noStrike">
                          <a:solidFill>
                            <a:srgbClr val="000000"/>
                          </a:solidFill>
                          <a:latin typeface="Segoe UI"/>
                          <a:ea typeface="Meiryo UI"/>
                        </a:rPr>
                        <a:t>AI</a:t>
                      </a:r>
                      <a:r>
                        <a:rPr b="0" lang="ja-JP" sz="1400" spc="-1" strike="noStrike">
                          <a:solidFill>
                            <a:srgbClr val="000000"/>
                          </a:solidFill>
                          <a:latin typeface="Segoe UI"/>
                          <a:ea typeface="Meiryo UI"/>
                        </a:rPr>
                        <a:t>や自然言語解析などの先端テクノロジーをふんだんに活用したイノベーションを推進</a:t>
                      </a:r>
                      <a:endParaRPr b="0" lang="en-US" sz="1400" spc="-1" strike="noStrike">
                        <a:latin typeface="Arial"/>
                      </a:endParaRPr>
                    </a:p>
                  </a:txBody>
                  <a:tcPr marL="36000" marR="36000">
                    <a:lnL w="12240">
                      <a:noFill/>
                    </a:lnL>
                    <a:lnR w="12240">
                      <a:noFill/>
                    </a:lnR>
                    <a:lnT w="12240">
                      <a:noFill/>
                    </a:lnT>
                    <a:lnB w="12240">
                      <a:noFill/>
                    </a:lnB>
                    <a:noFill/>
                  </a:tcPr>
                </a:tc>
              </a:tr>
              <a:tr h="343440">
                <a:tc>
                  <a:tcPr marL="91440" marR="72000">
                    <a:lnL w="12240">
                      <a:noFill/>
                    </a:lnL>
                    <a:lnR w="12240">
                      <a:noFill/>
                    </a:lnR>
                    <a:lnT w="12240">
                      <a:noFill/>
                    </a:lnT>
                    <a:lnB w="12240">
                      <a:noFill/>
                    </a:lnB>
                    <a:noFill/>
                  </a:tcPr>
                </a:tc>
                <a:tc>
                  <a:tcPr marL="91440" marR="91440">
                    <a:lnL w="12240">
                      <a:noFill/>
                    </a:lnL>
                    <a:lnR w="12240">
                      <a:noFill/>
                    </a:lnR>
                    <a:lnT w="12240">
                      <a:noFill/>
                    </a:lnT>
                    <a:lnB w="12240">
                      <a:noFill/>
                    </a:lnB>
                    <a:noFill/>
                  </a:tcPr>
                </a:tc>
              </a:tr>
              <a:tr h="414720">
                <a:tc>
                  <a:tcPr marL="91440" marR="72000">
                    <a:lnL w="12240">
                      <a:noFill/>
                    </a:lnL>
                    <a:lnR w="12240">
                      <a:noFill/>
                    </a:lnR>
                    <a:lnT w="12240">
                      <a:noFill/>
                    </a:lnT>
                    <a:lnB w="12240">
                      <a:noFill/>
                    </a:lnB>
                    <a:solidFill>
                      <a:srgbClr val="073c65"/>
                    </a:solidFill>
                  </a:tcPr>
                </a:tc>
                <a:tc>
                  <a:txBody>
                    <a:bodyPr lIns="108000" rIns="36000">
                      <a:noAutofit/>
                    </a:bodyPr>
                    <a:p>
                      <a:pPr>
                        <a:lnSpc>
                          <a:spcPct val="100000"/>
                        </a:lnSpc>
                      </a:pPr>
                      <a:r>
                        <a:rPr b="1" lang="ja-JP" sz="2000" spc="-1" strike="noStrike">
                          <a:solidFill>
                            <a:srgbClr val="ffffff"/>
                          </a:solidFill>
                          <a:latin typeface="Segoe UI"/>
                          <a:ea typeface="Meiryo UI"/>
                        </a:rPr>
                        <a:t>ガバナンス強化</a:t>
                      </a:r>
                      <a:endParaRPr b="0" lang="en-US" sz="2000" spc="-1" strike="noStrike">
                        <a:latin typeface="Arial"/>
                      </a:endParaRPr>
                    </a:p>
                  </a:txBody>
                  <a:tcPr marL="108000" marR="36000">
                    <a:lnL w="12240">
                      <a:noFill/>
                    </a:lnL>
                    <a:lnR w="12240">
                      <a:noFill/>
                    </a:lnR>
                    <a:lnT w="12240">
                      <a:noFill/>
                    </a:lnT>
                    <a:lnB w="12240">
                      <a:noFill/>
                    </a:lnB>
                    <a:solidFill>
                      <a:srgbClr val="4fadf3"/>
                    </a:solidFill>
                  </a:tcPr>
                </a:tc>
              </a:tr>
              <a:tr h="767160">
                <a:tc>
                  <a:txBody>
                    <a:bodyPr rIns="72000">
                      <a:noAutofit/>
                    </a:bodyPr>
                    <a:p>
                      <a:pPr algn="r">
                        <a:lnSpc>
                          <a:spcPct val="100000"/>
                        </a:lnSpc>
                      </a:pPr>
                      <a:r>
                        <a:rPr b="1" lang="en-US" sz="4000" spc="-1" strike="noStrike">
                          <a:solidFill>
                            <a:srgbClr val="ffffff"/>
                          </a:solidFill>
                          <a:latin typeface="Segoe UI"/>
                          <a:ea typeface="Meiryo UI"/>
                        </a:rPr>
                        <a:t>5</a:t>
                      </a:r>
                      <a:endParaRPr b="0" lang="en-US" sz="4000" spc="-1" strike="noStrike">
                        <a:latin typeface="Arial"/>
                      </a:endParaRPr>
                    </a:p>
                  </a:txBody>
                  <a:tcPr marL="91440" marR="72000">
                    <a:lnL w="12240">
                      <a:noFill/>
                    </a:lnL>
                    <a:lnR w="12240">
                      <a:noFill/>
                    </a:lnR>
                    <a:lnT w="12240">
                      <a:noFill/>
                    </a:lnT>
                    <a:lnB w="12240">
                      <a:noFill/>
                    </a:lnB>
                    <a:solidFill>
                      <a:srgbClr val="073c65"/>
                    </a:solidFill>
                  </a:tcPr>
                </a:tc>
                <a:tc>
                  <a:txBody>
                    <a:bodyPr lIns="36000" rIns="36000">
                      <a:noAutofit/>
                    </a:bodyPr>
                    <a:p>
                      <a:pPr marL="360000" indent="-179280">
                        <a:lnSpc>
                          <a:spcPct val="100000"/>
                        </a:lnSpc>
                        <a:spcAft>
                          <a:spcPts val="601"/>
                        </a:spcAft>
                        <a:buClr>
                          <a:srgbClr val="8cc9f7"/>
                        </a:buClr>
                        <a:buFont typeface="Wingdings" charset="2"/>
                        <a:buChar char=""/>
                      </a:pPr>
                      <a:r>
                        <a:rPr b="0" lang="en-US" sz="1400" spc="-1" strike="noStrike">
                          <a:solidFill>
                            <a:srgbClr val="000000"/>
                          </a:solidFill>
                          <a:latin typeface="Segoe UI"/>
                          <a:ea typeface="Meiryo UI"/>
                        </a:rPr>
                        <a:t>IT</a:t>
                      </a:r>
                      <a:r>
                        <a:rPr b="0" lang="ja-JP" sz="1400" spc="-1" strike="noStrike">
                          <a:solidFill>
                            <a:srgbClr val="000000"/>
                          </a:solidFill>
                          <a:latin typeface="Segoe UI"/>
                          <a:ea typeface="Meiryo UI"/>
                        </a:rPr>
                        <a:t>、情報、セキュリティにおけるガバナンスの強化とリスク管理の徹底</a:t>
                      </a:r>
                      <a:endParaRPr b="0" lang="en-US" sz="1400" spc="-1" strike="noStrike">
                        <a:latin typeface="Arial"/>
                      </a:endParaRPr>
                    </a:p>
                  </a:txBody>
                  <a:tcPr marL="36000" marR="36000">
                    <a:lnL w="12240">
                      <a:noFill/>
                    </a:lnL>
                    <a:lnR w="12240">
                      <a:noFill/>
                    </a:lnR>
                    <a:lnT w="12240">
                      <a:noFill/>
                    </a:lnT>
                    <a:lnB w="12240">
                      <a:noFill/>
                    </a:lnB>
                    <a:noFill/>
                  </a:tcPr>
                </a:tc>
              </a:tr>
            </a:tbl>
          </a:graphicData>
        </a:graphic>
      </p:graphicFrame>
      <p:sp>
        <p:nvSpPr>
          <p:cNvPr id="620" name="CustomShape 5"/>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P326</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1" name="CustomShape 1"/>
          <p:cNvSpPr/>
          <p:nvPr/>
        </p:nvSpPr>
        <p:spPr>
          <a:xfrm>
            <a:off x="252000" y="828000"/>
            <a:ext cx="11591280" cy="359280"/>
          </a:xfrm>
          <a:prstGeom prst="rect">
            <a:avLst/>
          </a:prstGeom>
          <a:solidFill>
            <a:srgbClr val="dff5fd"/>
          </a:solidFill>
          <a:ln w="0">
            <a:noFill/>
          </a:ln>
        </p:spPr>
        <p:style>
          <a:lnRef idx="0"/>
          <a:fillRef idx="0"/>
          <a:effectRef idx="0"/>
          <a:fontRef idx="minor"/>
        </p:style>
        <p:txBody>
          <a:bodyPr lIns="36000" rIns="36000" tIns="45000" bIns="45000" anchor="ctr">
            <a:noAutofit/>
          </a:bodyPr>
          <a:p>
            <a:pPr>
              <a:lnSpc>
                <a:spcPct val="90000"/>
              </a:lnSpc>
              <a:tabLst>
                <a:tab algn="l" pos="0"/>
              </a:tabLst>
            </a:pPr>
            <a:r>
              <a:rPr b="0" lang="ja-JP" sz="1400" spc="-1" strike="noStrike">
                <a:solidFill>
                  <a:srgbClr val="808080"/>
                </a:solidFill>
                <a:latin typeface="Segoe UI"/>
                <a:ea typeface="Meiryo UI"/>
              </a:rPr>
              <a:t>検討の視点を</a:t>
            </a:r>
            <a:r>
              <a:rPr b="0" lang="en-US" sz="1400" spc="-1" strike="noStrike">
                <a:solidFill>
                  <a:srgbClr val="808080"/>
                </a:solidFill>
                <a:latin typeface="Segoe UI"/>
                <a:ea typeface="Meiryo UI"/>
              </a:rPr>
              <a:t>2</a:t>
            </a:r>
            <a:r>
              <a:rPr b="0" lang="ja-JP" sz="1400" spc="-1" strike="noStrike">
                <a:solidFill>
                  <a:srgbClr val="808080"/>
                </a:solidFill>
                <a:latin typeface="Segoe UI"/>
                <a:ea typeface="Meiryo UI"/>
              </a:rPr>
              <a:t>つ持つことで公平性、公共性を保ちます。</a:t>
            </a:r>
            <a:endParaRPr b="0" lang="en-US" sz="1400" spc="-1" strike="noStrike">
              <a:latin typeface="Arial"/>
            </a:endParaRPr>
          </a:p>
        </p:txBody>
      </p:sp>
      <p:sp>
        <p:nvSpPr>
          <p:cNvPr id="622" name="CustomShape 2"/>
          <p:cNvSpPr/>
          <p:nvPr/>
        </p:nvSpPr>
        <p:spPr>
          <a:xfrm>
            <a:off x="252000" y="36000"/>
            <a:ext cx="5831280" cy="251280"/>
          </a:xfrm>
          <a:prstGeom prst="rect">
            <a:avLst/>
          </a:prstGeom>
          <a:noFill/>
          <a:ln w="0">
            <a:noFill/>
          </a:ln>
        </p:spPr>
        <p:style>
          <a:lnRef idx="0"/>
          <a:fillRef idx="0"/>
          <a:effectRef idx="0"/>
          <a:fontRef idx="minor"/>
        </p:style>
        <p:txBody>
          <a:bodyPr lIns="0" rIns="0" tIns="45000" bIns="45000" anchor="ctr">
            <a:noAutofit/>
          </a:bodyPr>
          <a:p>
            <a:pPr>
              <a:lnSpc>
                <a:spcPct val="90000"/>
              </a:lnSpc>
              <a:tabLst>
                <a:tab algn="l" pos="0"/>
              </a:tabLst>
            </a:pPr>
            <a:r>
              <a:rPr b="0" lang="en-US" sz="1200" spc="-1" strike="noStrike">
                <a:solidFill>
                  <a:srgbClr val="000000"/>
                </a:solidFill>
                <a:latin typeface="Segoe UI"/>
                <a:ea typeface="Meiryo UI"/>
              </a:rPr>
              <a:t>3. </a:t>
            </a:r>
            <a:r>
              <a:rPr b="0" lang="ja-JP" sz="1200" spc="-1" strike="noStrike">
                <a:solidFill>
                  <a:srgbClr val="000000"/>
                </a:solidFill>
                <a:latin typeface="Segoe UI"/>
                <a:ea typeface="Meiryo UI"/>
              </a:rPr>
              <a:t>社内改革</a:t>
            </a:r>
            <a:endParaRPr b="0" lang="en-US" sz="1200" spc="-1" strike="noStrike">
              <a:latin typeface="Arial"/>
            </a:endParaRPr>
          </a:p>
        </p:txBody>
      </p:sp>
      <p:sp>
        <p:nvSpPr>
          <p:cNvPr id="623" name="CustomShape 3"/>
          <p:cNvSpPr/>
          <p:nvPr/>
        </p:nvSpPr>
        <p:spPr>
          <a:xfrm>
            <a:off x="252000" y="324000"/>
            <a:ext cx="11591280" cy="539280"/>
          </a:xfrm>
          <a:prstGeom prst="rect">
            <a:avLst/>
          </a:prstGeom>
          <a:noFill/>
          <a:ln w="0">
            <a:noFill/>
          </a:ln>
        </p:spPr>
        <p:style>
          <a:lnRef idx="0"/>
          <a:fillRef idx="0"/>
          <a:effectRef idx="0"/>
          <a:fontRef idx="minor"/>
        </p:style>
        <p:txBody>
          <a:bodyPr lIns="0" rIns="0" tIns="45000" bIns="45000" anchor="ctr">
            <a:normAutofit/>
          </a:bodyPr>
          <a:p>
            <a:pPr>
              <a:lnSpc>
                <a:spcPct val="90000"/>
              </a:lnSpc>
            </a:pPr>
            <a:r>
              <a:rPr b="1" lang="en-US" sz="2400" spc="-1" strike="noStrike">
                <a:solidFill>
                  <a:srgbClr val="0d79ca"/>
                </a:solidFill>
                <a:latin typeface="Segoe UI Semibold"/>
                <a:ea typeface="Meiryo UI"/>
              </a:rPr>
              <a:t>2. </a:t>
            </a:r>
            <a:r>
              <a:rPr b="1" lang="ja-JP" sz="2400" spc="-1" strike="noStrike">
                <a:solidFill>
                  <a:srgbClr val="0d79ca"/>
                </a:solidFill>
                <a:latin typeface="Segoe UI Semibold"/>
                <a:ea typeface="Meiryo UI"/>
              </a:rPr>
              <a:t>業務標準化　検討の視点</a:t>
            </a:r>
            <a:endParaRPr b="0" lang="en-US" sz="2400" spc="-1" strike="noStrike">
              <a:latin typeface="Arial"/>
            </a:endParaRPr>
          </a:p>
        </p:txBody>
      </p:sp>
      <p:graphicFrame>
        <p:nvGraphicFramePr>
          <p:cNvPr id="624" name="Table 4"/>
          <p:cNvGraphicFramePr/>
          <p:nvPr/>
        </p:nvGraphicFramePr>
        <p:xfrm>
          <a:off x="252360" y="1341000"/>
          <a:ext cx="5471640" cy="5039640"/>
        </p:xfrm>
        <a:graphic>
          <a:graphicData uri="http://schemas.openxmlformats.org/drawingml/2006/table">
            <a:tbl>
              <a:tblPr/>
              <a:tblGrid>
                <a:gridCol w="1260000"/>
                <a:gridCol w="4212000"/>
              </a:tblGrid>
              <a:tr h="432000">
                <a:tc gridSpan="2">
                  <a:txBody>
                    <a:bodyPr lIns="36000" rIns="36000">
                      <a:noAutofit/>
                    </a:bodyPr>
                    <a:p>
                      <a:pPr>
                        <a:lnSpc>
                          <a:spcPct val="90000"/>
                        </a:lnSpc>
                        <a:tabLst>
                          <a:tab algn="l" pos="0"/>
                        </a:tabLst>
                      </a:pPr>
                      <a:r>
                        <a:rPr b="1" lang="ja-JP" sz="2000" spc="-1" strike="noStrike">
                          <a:solidFill>
                            <a:srgbClr val="ffffff"/>
                          </a:solidFill>
                          <a:latin typeface="Segoe UI"/>
                          <a:ea typeface="Meiryo UI"/>
                        </a:rPr>
                        <a:t>競争力への貢献の視点</a:t>
                      </a:r>
                      <a:endParaRPr b="0" lang="en-US" sz="2000" spc="-1" strike="noStrike">
                        <a:latin typeface="Arial"/>
                      </a:endParaRPr>
                    </a:p>
                  </a:txBody>
                  <a:tcPr marL="36000" marR="36000">
                    <a:lnL w="12240">
                      <a:noFill/>
                    </a:lnL>
                    <a:lnR w="12240">
                      <a:noFill/>
                    </a:lnR>
                    <a:lnT w="12240">
                      <a:noFill/>
                    </a:lnT>
                    <a:lnB w="12240">
                      <a:solidFill>
                        <a:srgbClr val="d9d9d9"/>
                      </a:solidFill>
                    </a:lnB>
                    <a:solidFill>
                      <a:srgbClr val="00b0f0"/>
                    </a:solidFill>
                  </a:tcPr>
                </a:tc>
                <a:tc hMerge="1">
                  <a:tcPr marL="90000" marR="90000">
                    <a:solidFill>
                      <a:srgbClr val="729fcf"/>
                    </a:solidFill>
                  </a:tcPr>
                </a:tc>
              </a:tr>
              <a:tr h="1152000">
                <a:tc>
                  <a:txBody>
                    <a:bodyPr lIns="36000" rIns="36000">
                      <a:noAutofit/>
                    </a:bodyPr>
                    <a:p>
                      <a:pPr>
                        <a:lnSpc>
                          <a:spcPct val="90000"/>
                        </a:lnSpc>
                      </a:pPr>
                      <a:r>
                        <a:rPr b="1" lang="en-US" sz="2400" spc="-1" strike="noStrike">
                          <a:solidFill>
                            <a:srgbClr val="ffffff"/>
                          </a:solidFill>
                          <a:latin typeface="Segoe UI"/>
                          <a:ea typeface="Meiryo UI"/>
                        </a:rPr>
                        <a:t>P</a:t>
                      </a:r>
                      <a:endParaRPr b="0" lang="en-US" sz="2400" spc="-1" strike="noStrike">
                        <a:latin typeface="Arial"/>
                      </a:endParaRPr>
                    </a:p>
                    <a:p>
                      <a:pPr>
                        <a:lnSpc>
                          <a:spcPct val="90000"/>
                        </a:lnSpc>
                      </a:pPr>
                      <a:r>
                        <a:rPr b="1" lang="ja-JP" sz="2400" spc="-1" strike="noStrike">
                          <a:solidFill>
                            <a:srgbClr val="ffffff"/>
                          </a:solidFill>
                          <a:latin typeface="Segoe UI"/>
                          <a:ea typeface="Meiryo UI"/>
                        </a:rPr>
                        <a:t>製造</a:t>
                      </a:r>
                      <a:endParaRPr b="0" lang="en-US" sz="2400" spc="-1" strike="noStrike">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lIns="36000">
                      <a:noAutofit/>
                    </a:bodyPr>
                    <a:p>
                      <a:pPr marL="12600">
                        <a:lnSpc>
                          <a:spcPct val="90000"/>
                        </a:lnSpc>
                        <a:spcAft>
                          <a:spcPts val="601"/>
                        </a:spcAft>
                        <a:tabLst>
                          <a:tab algn="l" pos="0"/>
                        </a:tabLst>
                      </a:pPr>
                      <a:r>
                        <a:rPr b="0" lang="ja-JP" sz="1800" spc="-1" strike="noStrike">
                          <a:solidFill>
                            <a:srgbClr val="000000"/>
                          </a:solidFill>
                          <a:latin typeface="Segoe UI"/>
                          <a:ea typeface="Meiryo UI"/>
                        </a:rPr>
                        <a:t>お客様の要望への柔軟な対応</a:t>
                      </a:r>
                      <a:endParaRPr b="0" lang="en-US" sz="1800" spc="-1" strike="noStrike">
                        <a:latin typeface="Arial"/>
                      </a:endParaRPr>
                    </a:p>
                    <a:p>
                      <a:pPr lvl="1" marL="180000" indent="-71280">
                        <a:lnSpc>
                          <a:spcPct val="90000"/>
                        </a:lnSpc>
                        <a:buClr>
                          <a:srgbClr val="ccecff"/>
                        </a:buClr>
                        <a:buFont typeface="Arial"/>
                        <a:buChar char="•"/>
                        <a:tabLst>
                          <a:tab algn="l" pos="0"/>
                        </a:tabLst>
                      </a:pPr>
                      <a:r>
                        <a:rPr b="0" lang="ja-JP" sz="1600" spc="-1" strike="noStrike">
                          <a:solidFill>
                            <a:srgbClr val="000000"/>
                          </a:solidFill>
                          <a:latin typeface="Segoe UI"/>
                          <a:ea typeface="Meiryo UI"/>
                        </a:rPr>
                        <a:t>多く品種を少量生産することで、</a:t>
                      </a:r>
                      <a:br/>
                      <a:r>
                        <a:rPr b="0" lang="ja-JP" sz="1600" spc="-1" strike="noStrike">
                          <a:solidFill>
                            <a:srgbClr val="000000"/>
                          </a:solidFill>
                          <a:latin typeface="Segoe UI"/>
                          <a:ea typeface="Meiryo UI"/>
                        </a:rPr>
                        <a:t>変化の速い顧客要件に柔軟に対応</a:t>
                      </a:r>
                      <a:endParaRPr b="0" lang="en-US" sz="1600" spc="-1" strike="noStrike">
                        <a:latin typeface="Arial"/>
                      </a:endParaRPr>
                    </a:p>
                  </a:txBody>
                  <a:tcPr marL="36000" marR="91440">
                    <a:lnL w="12240">
                      <a:solidFill>
                        <a:srgbClr val="d9d9d9"/>
                      </a:solidFill>
                    </a:lnL>
                    <a:lnR w="12240">
                      <a:noFill/>
                    </a:lnR>
                    <a:lnT w="12240">
                      <a:solidFill>
                        <a:srgbClr val="d9d9d9"/>
                      </a:solidFill>
                    </a:lnT>
                    <a:lnB w="12240">
                      <a:solidFill>
                        <a:srgbClr val="d9d9d9"/>
                      </a:solidFill>
                    </a:lnB>
                    <a:noFill/>
                  </a:tcPr>
                </a:tc>
              </a:tr>
              <a:tr h="1152000">
                <a:tc>
                  <a:txBody>
                    <a:bodyPr lIns="36000" rIns="36000">
                      <a:noAutofit/>
                    </a:bodyPr>
                    <a:p>
                      <a:pPr>
                        <a:lnSpc>
                          <a:spcPct val="90000"/>
                        </a:lnSpc>
                      </a:pPr>
                      <a:r>
                        <a:rPr b="1" lang="en-US" sz="2400" spc="-1" strike="noStrike">
                          <a:solidFill>
                            <a:srgbClr val="ffffff"/>
                          </a:solidFill>
                          <a:latin typeface="Segoe UI"/>
                          <a:ea typeface="Meiryo UI"/>
                        </a:rPr>
                        <a:t>Q</a:t>
                      </a:r>
                      <a:endParaRPr b="0" lang="en-US" sz="2400" spc="-1" strike="noStrike">
                        <a:latin typeface="Arial"/>
                      </a:endParaRPr>
                    </a:p>
                    <a:p>
                      <a:pPr>
                        <a:lnSpc>
                          <a:spcPct val="90000"/>
                        </a:lnSpc>
                      </a:pPr>
                      <a:r>
                        <a:rPr b="1" lang="ja-JP" sz="2400" spc="-1" strike="noStrike">
                          <a:solidFill>
                            <a:srgbClr val="ffffff"/>
                          </a:solidFill>
                          <a:latin typeface="Segoe UI"/>
                          <a:ea typeface="Meiryo UI"/>
                        </a:rPr>
                        <a:t>品質</a:t>
                      </a:r>
                      <a:endParaRPr b="0" lang="en-US" sz="2400" spc="-1" strike="noStrike">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lIns="36000">
                      <a:noAutofit/>
                    </a:bodyPr>
                    <a:p>
                      <a:pPr marL="12600">
                        <a:lnSpc>
                          <a:spcPct val="90000"/>
                        </a:lnSpc>
                        <a:spcAft>
                          <a:spcPts val="601"/>
                        </a:spcAft>
                        <a:tabLst>
                          <a:tab algn="l" pos="0"/>
                        </a:tabLst>
                      </a:pPr>
                      <a:r>
                        <a:rPr b="0" lang="ja-JP" sz="1800" spc="-1" strike="noStrike">
                          <a:solidFill>
                            <a:srgbClr val="000000"/>
                          </a:solidFill>
                          <a:latin typeface="Segoe UI"/>
                          <a:ea typeface="Meiryo UI"/>
                        </a:rPr>
                        <a:t>正確できめの細かい品質管理</a:t>
                      </a:r>
                      <a:endParaRPr b="0" lang="en-US" sz="1800" spc="-1" strike="noStrike">
                        <a:latin typeface="Arial"/>
                      </a:endParaRPr>
                    </a:p>
                    <a:p>
                      <a:pPr lvl="1" marL="180000" indent="-71280">
                        <a:lnSpc>
                          <a:spcPct val="90000"/>
                        </a:lnSpc>
                        <a:buClr>
                          <a:srgbClr val="ccecff"/>
                        </a:buClr>
                        <a:buFont typeface="Arial"/>
                        <a:buChar char="•"/>
                        <a:tabLst>
                          <a:tab algn="l" pos="0"/>
                        </a:tabLst>
                      </a:pPr>
                      <a:r>
                        <a:rPr b="0" lang="ja-JP" sz="1600" spc="-1" strike="noStrike">
                          <a:solidFill>
                            <a:srgbClr val="000000"/>
                          </a:solidFill>
                          <a:latin typeface="Segoe UI"/>
                          <a:ea typeface="Meiryo UI"/>
                        </a:rPr>
                        <a:t>業務工程毎の細かい品質管理</a:t>
                      </a:r>
                      <a:endParaRPr b="0" lang="en-US" sz="1600" spc="-1" strike="noStrike">
                        <a:latin typeface="Arial"/>
                      </a:endParaRPr>
                    </a:p>
                    <a:p>
                      <a:pPr lvl="1" marL="180000" indent="-71280">
                        <a:lnSpc>
                          <a:spcPct val="90000"/>
                        </a:lnSpc>
                        <a:buClr>
                          <a:srgbClr val="ccecff"/>
                        </a:buClr>
                        <a:buFont typeface="Arial"/>
                        <a:buChar char="•"/>
                        <a:tabLst>
                          <a:tab algn="l" pos="0"/>
                        </a:tabLst>
                      </a:pPr>
                      <a:r>
                        <a:rPr b="0" lang="ja-JP" sz="1600" spc="-1" strike="noStrike">
                          <a:solidFill>
                            <a:srgbClr val="000000"/>
                          </a:solidFill>
                          <a:latin typeface="Segoe UI"/>
                          <a:ea typeface="Meiryo UI"/>
                        </a:rPr>
                        <a:t>品質チェックにお客様要望を反映</a:t>
                      </a:r>
                      <a:endParaRPr b="0" lang="en-US" sz="1600" spc="-1" strike="noStrike">
                        <a:latin typeface="Arial"/>
                      </a:endParaRPr>
                    </a:p>
                  </a:txBody>
                  <a:tcPr marL="36000" marR="91440">
                    <a:lnL w="12240">
                      <a:solidFill>
                        <a:srgbClr val="d9d9d9"/>
                      </a:solidFill>
                    </a:lnL>
                    <a:lnR w="12240">
                      <a:noFill/>
                    </a:lnR>
                    <a:lnT w="12240">
                      <a:solidFill>
                        <a:srgbClr val="d9d9d9"/>
                      </a:solidFill>
                    </a:lnT>
                    <a:lnB w="12240">
                      <a:solidFill>
                        <a:srgbClr val="d9d9d9"/>
                      </a:solidFill>
                    </a:lnB>
                    <a:noFill/>
                  </a:tcPr>
                </a:tc>
              </a:tr>
              <a:tr h="1152000">
                <a:tc>
                  <a:txBody>
                    <a:bodyPr lIns="36000" rIns="36000">
                      <a:noAutofit/>
                    </a:bodyPr>
                    <a:p>
                      <a:pPr>
                        <a:lnSpc>
                          <a:spcPct val="90000"/>
                        </a:lnSpc>
                      </a:pPr>
                      <a:r>
                        <a:rPr b="1" lang="en-US" sz="2400" spc="-1" strike="noStrike">
                          <a:solidFill>
                            <a:srgbClr val="ffffff"/>
                          </a:solidFill>
                          <a:latin typeface="Segoe UI"/>
                          <a:ea typeface="Meiryo UI"/>
                        </a:rPr>
                        <a:t>C</a:t>
                      </a:r>
                      <a:endParaRPr b="0" lang="en-US" sz="2400" spc="-1" strike="noStrike">
                        <a:latin typeface="Arial"/>
                      </a:endParaRPr>
                    </a:p>
                    <a:p>
                      <a:pPr>
                        <a:lnSpc>
                          <a:spcPct val="90000"/>
                        </a:lnSpc>
                      </a:pPr>
                      <a:r>
                        <a:rPr b="1" lang="ja-JP" sz="2400" spc="-1" strike="noStrike">
                          <a:solidFill>
                            <a:srgbClr val="ffffff"/>
                          </a:solidFill>
                          <a:latin typeface="Segoe UI"/>
                          <a:ea typeface="Meiryo UI"/>
                        </a:rPr>
                        <a:t>コスト</a:t>
                      </a:r>
                      <a:endParaRPr b="0" lang="en-US" sz="2400" spc="-1" strike="noStrike">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lIns="36000">
                      <a:noAutofit/>
                    </a:bodyPr>
                    <a:p>
                      <a:pPr marL="12600">
                        <a:lnSpc>
                          <a:spcPct val="90000"/>
                        </a:lnSpc>
                        <a:spcAft>
                          <a:spcPts val="601"/>
                        </a:spcAft>
                        <a:tabLst>
                          <a:tab algn="l" pos="0"/>
                        </a:tabLst>
                      </a:pPr>
                      <a:r>
                        <a:rPr b="0" lang="ja-JP" sz="1800" spc="-1" strike="noStrike">
                          <a:solidFill>
                            <a:srgbClr val="000000"/>
                          </a:solidFill>
                          <a:latin typeface="Segoe UI"/>
                          <a:ea typeface="Meiryo UI"/>
                        </a:rPr>
                        <a:t>生産性の向上の持続</a:t>
                      </a:r>
                      <a:endParaRPr b="0" lang="en-US" sz="1800" spc="-1" strike="noStrike">
                        <a:latin typeface="Arial"/>
                      </a:endParaRPr>
                    </a:p>
                    <a:p>
                      <a:pPr lvl="1" marL="180000" indent="-71280">
                        <a:lnSpc>
                          <a:spcPct val="90000"/>
                        </a:lnSpc>
                        <a:buClr>
                          <a:srgbClr val="ccecff"/>
                        </a:buClr>
                        <a:buFont typeface="Arial"/>
                        <a:buChar char="•"/>
                        <a:tabLst>
                          <a:tab algn="l" pos="0"/>
                        </a:tabLst>
                      </a:pPr>
                      <a:r>
                        <a:rPr b="0" lang="ja-JP" sz="1600" spc="-1" strike="noStrike">
                          <a:solidFill>
                            <a:srgbClr val="000000"/>
                          </a:solidFill>
                          <a:latin typeface="Segoe UI"/>
                          <a:ea typeface="Meiryo UI"/>
                        </a:rPr>
                        <a:t>お客様からの価格要請への柔軟な対応</a:t>
                      </a:r>
                      <a:endParaRPr b="0" lang="en-US" sz="1600" spc="-1" strike="noStrike">
                        <a:latin typeface="Arial"/>
                      </a:endParaRPr>
                    </a:p>
                  </a:txBody>
                  <a:tcPr marL="36000" marR="91440">
                    <a:lnL w="12240">
                      <a:solidFill>
                        <a:srgbClr val="d9d9d9"/>
                      </a:solidFill>
                    </a:lnL>
                    <a:lnR w="12240">
                      <a:noFill/>
                    </a:lnR>
                    <a:lnT w="12240">
                      <a:solidFill>
                        <a:srgbClr val="d9d9d9"/>
                      </a:solidFill>
                    </a:lnT>
                    <a:lnB w="12240">
                      <a:solidFill>
                        <a:srgbClr val="d9d9d9"/>
                      </a:solidFill>
                    </a:lnB>
                    <a:noFill/>
                  </a:tcPr>
                </a:tc>
              </a:tr>
              <a:tr h="1152000">
                <a:tc>
                  <a:txBody>
                    <a:bodyPr lIns="36000" rIns="36000">
                      <a:noAutofit/>
                    </a:bodyPr>
                    <a:p>
                      <a:pPr>
                        <a:lnSpc>
                          <a:spcPct val="90000"/>
                        </a:lnSpc>
                      </a:pPr>
                      <a:r>
                        <a:rPr b="1" lang="en-US" sz="2400" spc="-1" strike="noStrike">
                          <a:solidFill>
                            <a:srgbClr val="ffffff"/>
                          </a:solidFill>
                          <a:latin typeface="Segoe UI"/>
                          <a:ea typeface="Meiryo UI"/>
                        </a:rPr>
                        <a:t>D</a:t>
                      </a:r>
                      <a:endParaRPr b="0" lang="en-US" sz="2400" spc="-1" strike="noStrike">
                        <a:latin typeface="Arial"/>
                      </a:endParaRPr>
                    </a:p>
                    <a:p>
                      <a:pPr>
                        <a:lnSpc>
                          <a:spcPct val="90000"/>
                        </a:lnSpc>
                      </a:pPr>
                      <a:r>
                        <a:rPr b="1" lang="ja-JP" sz="2400" spc="-1" strike="noStrike">
                          <a:solidFill>
                            <a:srgbClr val="ffffff"/>
                          </a:solidFill>
                          <a:latin typeface="Segoe UI"/>
                          <a:ea typeface="Meiryo UI"/>
                        </a:rPr>
                        <a:t>納期</a:t>
                      </a:r>
                      <a:endParaRPr b="0" lang="en-US" sz="2400" spc="-1" strike="noStrike">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lIns="36000" rIns="36000">
                      <a:noAutofit/>
                    </a:bodyPr>
                    <a:p>
                      <a:pPr marL="12600">
                        <a:lnSpc>
                          <a:spcPct val="90000"/>
                        </a:lnSpc>
                        <a:spcAft>
                          <a:spcPts val="601"/>
                        </a:spcAft>
                        <a:tabLst>
                          <a:tab algn="l" pos="0"/>
                        </a:tabLst>
                      </a:pPr>
                      <a:r>
                        <a:rPr b="0" lang="ja-JP" sz="1800" spc="-1" strike="noStrike">
                          <a:solidFill>
                            <a:srgbClr val="000000"/>
                          </a:solidFill>
                          <a:latin typeface="Segoe UI"/>
                          <a:ea typeface="Meiryo UI"/>
                        </a:rPr>
                        <a:t>納期短縮に向けた取り組み</a:t>
                      </a:r>
                      <a:endParaRPr b="0" lang="en-US" sz="1800" spc="-1" strike="noStrike">
                        <a:latin typeface="Arial"/>
                      </a:endParaRPr>
                    </a:p>
                    <a:p>
                      <a:pPr lvl="1" marL="180000" indent="-71280">
                        <a:lnSpc>
                          <a:spcPct val="90000"/>
                        </a:lnSpc>
                        <a:buClr>
                          <a:srgbClr val="ccecff"/>
                        </a:buClr>
                        <a:buFont typeface="Arial"/>
                        <a:buChar char="•"/>
                        <a:tabLst>
                          <a:tab algn="l" pos="0"/>
                        </a:tabLst>
                      </a:pPr>
                      <a:r>
                        <a:rPr b="0" lang="ja-JP" sz="1600" spc="-1" strike="noStrike">
                          <a:solidFill>
                            <a:srgbClr val="000000"/>
                          </a:solidFill>
                          <a:latin typeface="Segoe UI"/>
                          <a:ea typeface="Meiryo UI"/>
                        </a:rPr>
                        <a:t>適正な在庫計画による</a:t>
                      </a:r>
                      <a:br/>
                      <a:r>
                        <a:rPr b="0" lang="ja-JP" sz="1600" spc="-1" strike="noStrike">
                          <a:solidFill>
                            <a:srgbClr val="000000"/>
                          </a:solidFill>
                          <a:latin typeface="Segoe UI"/>
                          <a:ea typeface="Meiryo UI"/>
                        </a:rPr>
                        <a:t>製造～出荷までの期間短縮</a:t>
                      </a:r>
                      <a:endParaRPr b="0" lang="en-US" sz="160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bl>
          </a:graphicData>
        </a:graphic>
      </p:graphicFrame>
      <p:graphicFrame>
        <p:nvGraphicFramePr>
          <p:cNvPr id="625" name="Table 5"/>
          <p:cNvGraphicFramePr/>
          <p:nvPr/>
        </p:nvGraphicFramePr>
        <p:xfrm>
          <a:off x="6372360" y="1341000"/>
          <a:ext cx="5471640" cy="2735640"/>
        </p:xfrm>
        <a:graphic>
          <a:graphicData uri="http://schemas.openxmlformats.org/drawingml/2006/table">
            <a:tbl>
              <a:tblPr/>
              <a:tblGrid>
                <a:gridCol w="1260000"/>
                <a:gridCol w="4212000"/>
              </a:tblGrid>
              <a:tr h="432000">
                <a:tc gridSpan="2">
                  <a:txBody>
                    <a:bodyPr lIns="36000" rIns="36000">
                      <a:noAutofit/>
                    </a:bodyPr>
                    <a:p>
                      <a:pPr>
                        <a:lnSpc>
                          <a:spcPct val="90000"/>
                        </a:lnSpc>
                        <a:tabLst>
                          <a:tab algn="l" pos="0"/>
                        </a:tabLst>
                      </a:pPr>
                      <a:r>
                        <a:rPr b="1" lang="ja-JP" sz="2000" spc="-1" strike="noStrike">
                          <a:solidFill>
                            <a:srgbClr val="ffffff"/>
                          </a:solidFill>
                          <a:latin typeface="Segoe UI"/>
                          <a:ea typeface="Meiryo UI"/>
                        </a:rPr>
                        <a:t>事業特性の考慮点</a:t>
                      </a:r>
                      <a:endParaRPr b="0" lang="en-US" sz="2000" spc="-1" strike="noStrike">
                        <a:latin typeface="Arial"/>
                      </a:endParaRPr>
                    </a:p>
                  </a:txBody>
                  <a:tcPr marL="36000" marR="36000">
                    <a:lnL w="12240">
                      <a:noFill/>
                    </a:lnL>
                    <a:lnR w="12240">
                      <a:noFill/>
                    </a:lnR>
                    <a:lnT w="12240">
                      <a:solidFill>
                        <a:srgbClr val="d9d9d9"/>
                      </a:solidFill>
                    </a:lnT>
                    <a:lnB w="12240">
                      <a:solidFill>
                        <a:srgbClr val="d9d9d9"/>
                      </a:solidFill>
                    </a:lnB>
                    <a:solidFill>
                      <a:srgbClr val="00b0f0"/>
                    </a:solidFill>
                  </a:tcPr>
                </a:tc>
                <a:tc hMerge="1">
                  <a:tcPr marL="90000" marR="90000">
                    <a:solidFill>
                      <a:srgbClr val="729fcf"/>
                    </a:solidFill>
                  </a:tcPr>
                </a:tc>
              </a:tr>
              <a:tr h="1152000">
                <a:tc>
                  <a:txBody>
                    <a:bodyPr lIns="36000">
                      <a:noAutofit/>
                    </a:bodyPr>
                    <a:p>
                      <a:pPr>
                        <a:lnSpc>
                          <a:spcPct val="90000"/>
                        </a:lnSpc>
                      </a:pPr>
                      <a:r>
                        <a:rPr b="1" lang="ja-JP" sz="2000" spc="-1" strike="noStrike">
                          <a:solidFill>
                            <a:srgbClr val="ffffff"/>
                          </a:solidFill>
                          <a:latin typeface="Segoe UI"/>
                          <a:ea typeface="Meiryo UI"/>
                        </a:rPr>
                        <a:t>事業固有</a:t>
                      </a:r>
                      <a:endParaRPr b="0" lang="en-US" sz="2000" spc="-1" strike="noStrike">
                        <a:latin typeface="Arial"/>
                      </a:endParaRPr>
                    </a:p>
                  </a:txBody>
                  <a:tcPr marL="36000" marR="91440">
                    <a:lnL w="12240">
                      <a:noFill/>
                    </a:lnL>
                    <a:lnR w="12240">
                      <a:solidFill>
                        <a:srgbClr val="d9d9d9"/>
                      </a:solidFill>
                    </a:lnR>
                    <a:lnT w="12240">
                      <a:solidFill>
                        <a:srgbClr val="d9d9d9"/>
                      </a:solidFill>
                    </a:lnT>
                    <a:lnB w="12240">
                      <a:solidFill>
                        <a:srgbClr val="d9d9d9"/>
                      </a:solidFill>
                    </a:lnB>
                    <a:solidFill>
                      <a:srgbClr val="001992"/>
                    </a:solidFill>
                  </a:tcPr>
                </a:tc>
                <a:tc>
                  <a:txBody>
                    <a:bodyPr lIns="36000" rIns="36000">
                      <a:noAutofit/>
                    </a:bodyPr>
                    <a:p>
                      <a:pPr marL="12600">
                        <a:lnSpc>
                          <a:spcPct val="90000"/>
                        </a:lnSpc>
                        <a:spcAft>
                          <a:spcPts val="601"/>
                        </a:spcAft>
                        <a:tabLst>
                          <a:tab algn="l" pos="0"/>
                        </a:tabLst>
                      </a:pPr>
                      <a:r>
                        <a:rPr b="0" lang="ja-JP" sz="1800" spc="-1" strike="noStrike">
                          <a:solidFill>
                            <a:srgbClr val="000000"/>
                          </a:solidFill>
                          <a:latin typeface="Segoe UI"/>
                          <a:ea typeface="Meiryo UI"/>
                        </a:rPr>
                        <a:t>お客様や業界特有の要件への対応</a:t>
                      </a:r>
                      <a:endParaRPr b="0" lang="en-US" sz="1800" spc="-1" strike="noStrike">
                        <a:latin typeface="Arial"/>
                      </a:endParaRPr>
                    </a:p>
                    <a:p>
                      <a:pPr lvl="1" marL="180000" indent="-71280">
                        <a:lnSpc>
                          <a:spcPct val="90000"/>
                        </a:lnSpc>
                        <a:buClr>
                          <a:srgbClr val="ccecff"/>
                        </a:buClr>
                        <a:buFont typeface="Arial"/>
                        <a:buChar char="•"/>
                        <a:tabLst>
                          <a:tab algn="l" pos="0"/>
                        </a:tabLst>
                      </a:pPr>
                      <a:r>
                        <a:rPr b="0" lang="ja-JP" sz="1600" spc="-1" strike="noStrike">
                          <a:solidFill>
                            <a:srgbClr val="000000"/>
                          </a:solidFill>
                          <a:latin typeface="Segoe UI"/>
                          <a:ea typeface="Meiryo UI"/>
                        </a:rPr>
                        <a:t>タイムリーな価格調整</a:t>
                      </a:r>
                      <a:endParaRPr b="0" lang="en-US" sz="160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r h="1152000">
                <a:tc>
                  <a:txBody>
                    <a:bodyPr lIns="36000" rIns="36000">
                      <a:noAutofit/>
                    </a:bodyPr>
                    <a:p>
                      <a:pPr>
                        <a:lnSpc>
                          <a:spcPct val="90000"/>
                        </a:lnSpc>
                      </a:pPr>
                      <a:r>
                        <a:rPr b="1" lang="ja-JP" sz="2000" spc="-1" strike="noStrike">
                          <a:solidFill>
                            <a:srgbClr val="ffffff"/>
                          </a:solidFill>
                          <a:latin typeface="Segoe UI"/>
                          <a:ea typeface="Meiryo UI"/>
                        </a:rPr>
                        <a:t>共通</a:t>
                      </a:r>
                      <a:endParaRPr b="0" lang="en-US" sz="2000" spc="-1" strike="noStrike">
                        <a:latin typeface="Arial"/>
                      </a:endParaRPr>
                    </a:p>
                  </a:txBody>
                  <a:tcPr marL="36000" marR="36000">
                    <a:lnL w="12240">
                      <a:noFill/>
                    </a:lnL>
                    <a:lnR w="12240">
                      <a:solidFill>
                        <a:srgbClr val="d9d9d9"/>
                      </a:solidFill>
                    </a:lnR>
                    <a:lnT w="12240">
                      <a:solidFill>
                        <a:srgbClr val="d9d9d9"/>
                      </a:solidFill>
                    </a:lnT>
                    <a:lnB w="12240">
                      <a:solidFill>
                        <a:srgbClr val="d9d9d9"/>
                      </a:solidFill>
                    </a:lnB>
                    <a:solidFill>
                      <a:srgbClr val="001992"/>
                    </a:solidFill>
                  </a:tcPr>
                </a:tc>
                <a:tc>
                  <a:txBody>
                    <a:bodyPr lIns="36000" rIns="36000">
                      <a:noAutofit/>
                    </a:bodyPr>
                    <a:p>
                      <a:pPr marL="12600">
                        <a:lnSpc>
                          <a:spcPct val="90000"/>
                        </a:lnSpc>
                        <a:spcAft>
                          <a:spcPts val="601"/>
                        </a:spcAft>
                        <a:tabLst>
                          <a:tab algn="l" pos="0"/>
                        </a:tabLst>
                      </a:pPr>
                      <a:r>
                        <a:rPr b="0" lang="ja-JP" sz="1800" spc="-1" strike="noStrike">
                          <a:solidFill>
                            <a:srgbClr val="000000"/>
                          </a:solidFill>
                          <a:latin typeface="Segoe UI"/>
                          <a:ea typeface="Meiryo UI"/>
                        </a:rPr>
                        <a:t>内部統制への対応</a:t>
                      </a:r>
                      <a:endParaRPr b="0" lang="en-US" sz="1800" spc="-1" strike="noStrike">
                        <a:latin typeface="Arial"/>
                      </a:endParaRPr>
                    </a:p>
                    <a:p>
                      <a:pPr lvl="1" marL="180000" indent="-71280">
                        <a:lnSpc>
                          <a:spcPct val="90000"/>
                        </a:lnSpc>
                        <a:buClr>
                          <a:srgbClr val="ccecff"/>
                        </a:buClr>
                        <a:buFont typeface="Arial"/>
                        <a:buChar char="•"/>
                        <a:tabLst>
                          <a:tab algn="l" pos="0"/>
                        </a:tabLst>
                      </a:pPr>
                      <a:r>
                        <a:rPr b="0" lang="ja-JP" sz="1600" spc="-1" strike="noStrike">
                          <a:solidFill>
                            <a:srgbClr val="000000"/>
                          </a:solidFill>
                          <a:latin typeface="Segoe UI"/>
                          <a:ea typeface="Meiryo UI"/>
                        </a:rPr>
                        <a:t>計画～承認～実行の情報保持</a:t>
                      </a:r>
                      <a:endParaRPr b="0" lang="en-US" sz="1600" spc="-1" strike="noStrike">
                        <a:latin typeface="Arial"/>
                      </a:endParaRPr>
                    </a:p>
                    <a:p>
                      <a:pPr lvl="1" marL="180000" indent="-71280">
                        <a:lnSpc>
                          <a:spcPct val="90000"/>
                        </a:lnSpc>
                        <a:buClr>
                          <a:srgbClr val="ccecff"/>
                        </a:buClr>
                        <a:buFont typeface="Arial"/>
                        <a:buChar char="•"/>
                        <a:tabLst>
                          <a:tab algn="l" pos="0"/>
                        </a:tabLst>
                      </a:pPr>
                      <a:r>
                        <a:rPr b="0" lang="ja-JP" sz="1600" spc="-1" strike="noStrike">
                          <a:solidFill>
                            <a:srgbClr val="000000"/>
                          </a:solidFill>
                          <a:latin typeface="Segoe UI"/>
                          <a:ea typeface="Meiryo UI"/>
                        </a:rPr>
                        <a:t>個人の判断から企業としての判断へ</a:t>
                      </a:r>
                      <a:endParaRPr b="0" lang="en-US" sz="1600" spc="-1" strike="noStrike">
                        <a:latin typeface="Arial"/>
                      </a:endParaRPr>
                    </a:p>
                  </a:txBody>
                  <a:tcPr marL="36000" marR="36000">
                    <a:lnL w="12240">
                      <a:solidFill>
                        <a:srgbClr val="d9d9d9"/>
                      </a:solidFill>
                    </a:lnL>
                    <a:lnR w="12240">
                      <a:noFill/>
                    </a:lnR>
                    <a:lnT w="12240">
                      <a:solidFill>
                        <a:srgbClr val="d9d9d9"/>
                      </a:solidFill>
                    </a:lnT>
                    <a:lnB w="12240">
                      <a:solidFill>
                        <a:srgbClr val="d9d9d9"/>
                      </a:solidFill>
                    </a:lnB>
                    <a:noFill/>
                  </a:tcPr>
                </a:tc>
              </a:tr>
            </a:tbl>
          </a:graphicData>
        </a:graphic>
      </p:graphicFrame>
      <p:sp>
        <p:nvSpPr>
          <p:cNvPr id="626" name="CustomShape 6"/>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P320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CustomShape 1"/>
          <p:cNvSpPr/>
          <p:nvPr/>
        </p:nvSpPr>
        <p:spPr>
          <a:xfrm>
            <a:off x="841320" y="2450520"/>
            <a:ext cx="1956240" cy="1956240"/>
          </a:xfrm>
          <a:prstGeom prst="ellipse">
            <a:avLst/>
          </a:prstGeom>
          <a:solidFill>
            <a:schemeClr val="bg1">
              <a:lumMod val="75000"/>
              <a:alpha val="20000"/>
            </a:schemeClr>
          </a:solidFill>
          <a:ln w="28575">
            <a:noFill/>
          </a:ln>
        </p:spPr>
        <p:style>
          <a:lnRef idx="0"/>
          <a:fillRef idx="0"/>
          <a:effectRef idx="0"/>
          <a:fontRef idx="minor"/>
        </p:style>
        <p:txBody>
          <a:bodyPr wrap="none" lIns="63720" rIns="1116000" tIns="360000" bIns="63720">
            <a:noAutofit/>
          </a:bodyPr>
          <a:p>
            <a:pPr algn="ctr">
              <a:lnSpc>
                <a:spcPct val="100000"/>
              </a:lnSpc>
            </a:pPr>
            <a:r>
              <a:rPr b="1" lang="ja-JP" sz="1600" spc="-1" strike="noStrike">
                <a:solidFill>
                  <a:srgbClr val="58595b"/>
                </a:solidFill>
                <a:latin typeface="Segoe UI"/>
                <a:ea typeface="Meiryo UI"/>
              </a:rPr>
              <a:t>仕事が好き</a:t>
            </a:r>
            <a:endParaRPr b="0" lang="en-US" sz="1600" spc="-1" strike="noStrike">
              <a:latin typeface="Arial"/>
            </a:endParaRPr>
          </a:p>
        </p:txBody>
      </p:sp>
      <p:sp>
        <p:nvSpPr>
          <p:cNvPr id="628" name="CustomShape 2"/>
          <p:cNvSpPr/>
          <p:nvPr/>
        </p:nvSpPr>
        <p:spPr>
          <a:xfrm>
            <a:off x="977400" y="2725200"/>
            <a:ext cx="1619280" cy="1619280"/>
          </a:xfrm>
          <a:prstGeom prst="arc">
            <a:avLst>
              <a:gd name="adj1" fmla="val 16200000"/>
              <a:gd name="adj2" fmla="val 9810450"/>
            </a:avLst>
          </a:prstGeom>
          <a:noFill/>
          <a:ln w="254000">
            <a:solidFill>
              <a:schemeClr val="bg2">
                <a:lumMod val="25000"/>
              </a:schemeClr>
            </a:solidFill>
            <a:round/>
          </a:ln>
        </p:spPr>
        <p:style>
          <a:lnRef idx="0"/>
          <a:fillRef idx="0"/>
          <a:effectRef idx="0"/>
          <a:fontRef idx="minor"/>
        </p:style>
      </p:sp>
      <p:sp>
        <p:nvSpPr>
          <p:cNvPr id="629" name="CustomShape 3"/>
          <p:cNvSpPr/>
          <p:nvPr/>
        </p:nvSpPr>
        <p:spPr>
          <a:xfrm>
            <a:off x="707400" y="2455560"/>
            <a:ext cx="2159280" cy="2159280"/>
          </a:xfrm>
          <a:prstGeom prst="arc">
            <a:avLst>
              <a:gd name="adj1" fmla="val 16200000"/>
              <a:gd name="adj2" fmla="val 9739600"/>
            </a:avLst>
          </a:prstGeom>
          <a:noFill/>
          <a:ln w="254000">
            <a:solidFill>
              <a:schemeClr val="accent2">
                <a:lumMod val="75000"/>
              </a:schemeClr>
            </a:solidFill>
            <a:round/>
          </a:ln>
        </p:spPr>
        <p:style>
          <a:lnRef idx="0"/>
          <a:fillRef idx="0"/>
          <a:effectRef idx="0"/>
          <a:fontRef idx="minor"/>
        </p:style>
      </p:sp>
      <p:sp>
        <p:nvSpPr>
          <p:cNvPr id="630" name="CustomShape 4"/>
          <p:cNvSpPr/>
          <p:nvPr/>
        </p:nvSpPr>
        <p:spPr>
          <a:xfrm>
            <a:off x="1365840" y="3543480"/>
            <a:ext cx="874440" cy="304920"/>
          </a:xfrm>
          <a:prstGeom prst="rect">
            <a:avLst/>
          </a:prstGeom>
          <a:noFill/>
          <a:ln w="0">
            <a:noFill/>
          </a:ln>
        </p:spPr>
        <p:style>
          <a:lnRef idx="0"/>
          <a:fillRef idx="0"/>
          <a:effectRef idx="0"/>
          <a:fontRef idx="minor"/>
        </p:style>
        <p:txBody>
          <a:bodyPr lIns="90000" rIns="0" tIns="0" bIns="0">
            <a:spAutoFit/>
          </a:bodyPr>
          <a:p>
            <a:pPr algn="r">
              <a:lnSpc>
                <a:spcPts val="2401"/>
              </a:lnSpc>
              <a:spcAft>
                <a:spcPts val="601"/>
              </a:spcAft>
            </a:pPr>
            <a:r>
              <a:rPr b="0" lang="en-US" sz="4000" spc="-1" strike="noStrike">
                <a:solidFill>
                  <a:srgbClr val="002060"/>
                </a:solidFill>
                <a:latin typeface="Segoe UI"/>
                <a:ea typeface="Meiryo UI"/>
              </a:rPr>
              <a:t>70</a:t>
            </a:r>
            <a:r>
              <a:rPr b="0" lang="en-US" sz="3200" spc="-1" strike="noStrike" baseline="-25000">
                <a:solidFill>
                  <a:srgbClr val="002060"/>
                </a:solidFill>
                <a:latin typeface="Segoe UI"/>
                <a:ea typeface="Meiryo UI"/>
              </a:rPr>
              <a:t>%</a:t>
            </a:r>
            <a:r>
              <a:rPr b="0" lang="en-US" sz="3200" spc="-1" strike="noStrike">
                <a:solidFill>
                  <a:srgbClr val="002060"/>
                </a:solidFill>
                <a:latin typeface="Segoe UI"/>
                <a:ea typeface="Meiryo UI"/>
              </a:rPr>
              <a:t> </a:t>
            </a:r>
            <a:endParaRPr b="0" lang="en-US" sz="3200" spc="-1" strike="noStrike">
              <a:latin typeface="Arial"/>
            </a:endParaRPr>
          </a:p>
        </p:txBody>
      </p:sp>
      <p:sp>
        <p:nvSpPr>
          <p:cNvPr id="631" name="CustomShape 5"/>
          <p:cNvSpPr/>
          <p:nvPr/>
        </p:nvSpPr>
        <p:spPr>
          <a:xfrm>
            <a:off x="2687400" y="2268000"/>
            <a:ext cx="1135800" cy="304920"/>
          </a:xfrm>
          <a:prstGeom prst="rect">
            <a:avLst/>
          </a:prstGeom>
          <a:noFill/>
          <a:ln w="0">
            <a:noFill/>
          </a:ln>
        </p:spPr>
        <p:style>
          <a:lnRef idx="0"/>
          <a:fillRef idx="0"/>
          <a:effectRef idx="0"/>
          <a:fontRef idx="minor"/>
        </p:style>
        <p:txBody>
          <a:bodyPr lIns="90000" rIns="0" tIns="0" bIns="0">
            <a:spAutoFit/>
          </a:bodyPr>
          <a:p>
            <a:pPr>
              <a:lnSpc>
                <a:spcPts val="2401"/>
              </a:lnSpc>
              <a:spcAft>
                <a:spcPts val="601"/>
              </a:spcAft>
            </a:pPr>
            <a:r>
              <a:rPr b="0" lang="en-US" sz="4000" spc="-1" strike="noStrike">
                <a:solidFill>
                  <a:srgbClr val="12b2eb"/>
                </a:solidFill>
                <a:latin typeface="Segoe UI"/>
                <a:ea typeface="Meiryo UI"/>
              </a:rPr>
              <a:t>69</a:t>
            </a:r>
            <a:r>
              <a:rPr b="0" lang="en-US" sz="3600" spc="-1" strike="noStrike" baseline="-25000">
                <a:solidFill>
                  <a:srgbClr val="12b2eb"/>
                </a:solidFill>
                <a:latin typeface="Segoe UI"/>
                <a:ea typeface="Meiryo UI"/>
              </a:rPr>
              <a:t>%</a:t>
            </a:r>
            <a:r>
              <a:rPr b="0" lang="en-US" sz="4400" spc="-1" strike="noStrike" baseline="-25000">
                <a:solidFill>
                  <a:srgbClr val="12b2eb"/>
                </a:solidFill>
                <a:latin typeface="Segoe UI"/>
                <a:ea typeface="Meiryo UI"/>
              </a:rPr>
              <a:t> </a:t>
            </a:r>
            <a:endParaRPr b="0" lang="en-US" sz="4400" spc="-1" strike="noStrike">
              <a:latin typeface="Arial"/>
            </a:endParaRPr>
          </a:p>
        </p:txBody>
      </p:sp>
      <p:sp>
        <p:nvSpPr>
          <p:cNvPr id="632" name="CustomShape 6"/>
          <p:cNvSpPr/>
          <p:nvPr/>
        </p:nvSpPr>
        <p:spPr>
          <a:xfrm>
            <a:off x="5007240" y="2450520"/>
            <a:ext cx="1956240" cy="1956240"/>
          </a:xfrm>
          <a:prstGeom prst="ellipse">
            <a:avLst/>
          </a:prstGeom>
          <a:solidFill>
            <a:schemeClr val="bg1">
              <a:lumMod val="75000"/>
              <a:alpha val="20000"/>
            </a:schemeClr>
          </a:solidFill>
          <a:ln w="28575">
            <a:noFill/>
          </a:ln>
        </p:spPr>
        <p:style>
          <a:lnRef idx="0"/>
          <a:fillRef idx="0"/>
          <a:effectRef idx="0"/>
          <a:fontRef idx="minor"/>
        </p:style>
        <p:txBody>
          <a:bodyPr wrap="none" lIns="63720" rIns="864000" tIns="360000" bIns="63720">
            <a:noAutofit/>
          </a:bodyPr>
          <a:p>
            <a:pPr algn="ctr">
              <a:lnSpc>
                <a:spcPct val="100000"/>
              </a:lnSpc>
            </a:pPr>
            <a:r>
              <a:rPr b="1" lang="ja-JP" sz="1600" spc="-1" strike="noStrike">
                <a:solidFill>
                  <a:srgbClr val="58595b"/>
                </a:solidFill>
                <a:latin typeface="Segoe UI"/>
                <a:ea typeface="Meiryo UI"/>
              </a:rPr>
              <a:t>仕事を続けたい</a:t>
            </a:r>
            <a:endParaRPr b="0" lang="en-US" sz="1600" spc="-1" strike="noStrike">
              <a:latin typeface="Arial"/>
            </a:endParaRPr>
          </a:p>
        </p:txBody>
      </p:sp>
      <p:sp>
        <p:nvSpPr>
          <p:cNvPr id="633" name="CustomShape 7"/>
          <p:cNvSpPr/>
          <p:nvPr/>
        </p:nvSpPr>
        <p:spPr>
          <a:xfrm>
            <a:off x="5175720" y="2725200"/>
            <a:ext cx="1619280" cy="1619280"/>
          </a:xfrm>
          <a:prstGeom prst="arc">
            <a:avLst>
              <a:gd name="adj1" fmla="val 16200000"/>
              <a:gd name="adj2" fmla="val 8930732"/>
            </a:avLst>
          </a:prstGeom>
          <a:noFill/>
          <a:ln w="254000">
            <a:solidFill>
              <a:schemeClr val="bg2">
                <a:lumMod val="25000"/>
              </a:schemeClr>
            </a:solidFill>
            <a:round/>
          </a:ln>
        </p:spPr>
        <p:style>
          <a:lnRef idx="0"/>
          <a:fillRef idx="0"/>
          <a:effectRef idx="0"/>
          <a:fontRef idx="minor"/>
        </p:style>
      </p:sp>
      <p:sp>
        <p:nvSpPr>
          <p:cNvPr id="634" name="CustomShape 8"/>
          <p:cNvSpPr/>
          <p:nvPr/>
        </p:nvSpPr>
        <p:spPr>
          <a:xfrm>
            <a:off x="4905720" y="2455560"/>
            <a:ext cx="2159280" cy="2159280"/>
          </a:xfrm>
          <a:prstGeom prst="arc">
            <a:avLst>
              <a:gd name="adj1" fmla="val 16200000"/>
              <a:gd name="adj2" fmla="val 9739600"/>
            </a:avLst>
          </a:prstGeom>
          <a:noFill/>
          <a:ln w="254000">
            <a:solidFill>
              <a:schemeClr val="accent2">
                <a:lumMod val="75000"/>
              </a:schemeClr>
            </a:solidFill>
            <a:round/>
            <a:tailEnd len="sm" type="triangle" w="sm"/>
          </a:ln>
        </p:spPr>
        <p:style>
          <a:lnRef idx="0"/>
          <a:fillRef idx="0"/>
          <a:effectRef idx="0"/>
          <a:fontRef idx="minor"/>
        </p:style>
      </p:sp>
      <p:sp>
        <p:nvSpPr>
          <p:cNvPr id="635" name="CustomShape 9"/>
          <p:cNvSpPr/>
          <p:nvPr/>
        </p:nvSpPr>
        <p:spPr>
          <a:xfrm>
            <a:off x="5547960" y="3543480"/>
            <a:ext cx="874440" cy="304920"/>
          </a:xfrm>
          <a:prstGeom prst="rect">
            <a:avLst/>
          </a:prstGeom>
          <a:noFill/>
          <a:ln w="0">
            <a:noFill/>
          </a:ln>
        </p:spPr>
        <p:style>
          <a:lnRef idx="0"/>
          <a:fillRef idx="0"/>
          <a:effectRef idx="0"/>
          <a:fontRef idx="minor"/>
        </p:style>
        <p:txBody>
          <a:bodyPr lIns="90000" rIns="0" tIns="0" bIns="0">
            <a:spAutoFit/>
          </a:bodyPr>
          <a:p>
            <a:pPr algn="r">
              <a:lnSpc>
                <a:spcPts val="2401"/>
              </a:lnSpc>
              <a:spcAft>
                <a:spcPts val="601"/>
              </a:spcAft>
            </a:pPr>
            <a:r>
              <a:rPr b="0" lang="en-US" sz="4000" spc="-1" strike="noStrike">
                <a:solidFill>
                  <a:srgbClr val="002060"/>
                </a:solidFill>
                <a:latin typeface="Segoe UI"/>
                <a:ea typeface="Meiryo UI"/>
              </a:rPr>
              <a:t>64</a:t>
            </a:r>
            <a:r>
              <a:rPr b="0" lang="en-US" sz="3200" spc="-1" strike="noStrike" baseline="-25000">
                <a:solidFill>
                  <a:srgbClr val="002060"/>
                </a:solidFill>
                <a:latin typeface="Segoe UI"/>
                <a:ea typeface="Meiryo UI"/>
              </a:rPr>
              <a:t>%</a:t>
            </a:r>
            <a:r>
              <a:rPr b="0" lang="en-US" sz="3200" spc="-1" strike="noStrike">
                <a:solidFill>
                  <a:srgbClr val="002060"/>
                </a:solidFill>
                <a:latin typeface="Segoe UI"/>
                <a:ea typeface="Meiryo UI"/>
              </a:rPr>
              <a:t> </a:t>
            </a:r>
            <a:endParaRPr b="0" lang="en-US" sz="3200" spc="-1" strike="noStrike">
              <a:latin typeface="Arial"/>
            </a:endParaRPr>
          </a:p>
        </p:txBody>
      </p:sp>
      <p:sp>
        <p:nvSpPr>
          <p:cNvPr id="636" name="CustomShape 10"/>
          <p:cNvSpPr/>
          <p:nvPr/>
        </p:nvSpPr>
        <p:spPr>
          <a:xfrm>
            <a:off x="6739560" y="2268000"/>
            <a:ext cx="1135800" cy="304920"/>
          </a:xfrm>
          <a:prstGeom prst="rect">
            <a:avLst/>
          </a:prstGeom>
          <a:noFill/>
          <a:ln w="0">
            <a:noFill/>
          </a:ln>
        </p:spPr>
        <p:style>
          <a:lnRef idx="0"/>
          <a:fillRef idx="0"/>
          <a:effectRef idx="0"/>
          <a:fontRef idx="minor"/>
        </p:style>
        <p:txBody>
          <a:bodyPr lIns="90000" rIns="0" tIns="0" bIns="0">
            <a:spAutoFit/>
          </a:bodyPr>
          <a:p>
            <a:pPr>
              <a:lnSpc>
                <a:spcPts val="2401"/>
              </a:lnSpc>
              <a:spcAft>
                <a:spcPts val="601"/>
              </a:spcAft>
            </a:pPr>
            <a:r>
              <a:rPr b="0" lang="en-US" sz="4000" spc="-1" strike="noStrike">
                <a:solidFill>
                  <a:srgbClr val="12b2eb"/>
                </a:solidFill>
                <a:latin typeface="Segoe UI"/>
                <a:ea typeface="Meiryo UI"/>
              </a:rPr>
              <a:t>69</a:t>
            </a:r>
            <a:r>
              <a:rPr b="0" lang="en-US" sz="3600" spc="-1" strike="noStrike" baseline="-25000">
                <a:solidFill>
                  <a:srgbClr val="12b2eb"/>
                </a:solidFill>
                <a:latin typeface="Segoe UI"/>
                <a:ea typeface="Meiryo UI"/>
              </a:rPr>
              <a:t>%</a:t>
            </a:r>
            <a:r>
              <a:rPr b="0" lang="en-US" sz="4400" spc="-1" strike="noStrike" baseline="-25000">
                <a:solidFill>
                  <a:srgbClr val="880061"/>
                </a:solidFill>
                <a:latin typeface="Segoe UI"/>
                <a:ea typeface="Meiryo UI"/>
              </a:rPr>
              <a:t> </a:t>
            </a:r>
            <a:endParaRPr b="0" lang="en-US" sz="4400" spc="-1" strike="noStrike">
              <a:latin typeface="Arial"/>
            </a:endParaRPr>
          </a:p>
        </p:txBody>
      </p:sp>
      <p:sp>
        <p:nvSpPr>
          <p:cNvPr id="637" name="CustomShape 11"/>
          <p:cNvSpPr/>
          <p:nvPr/>
        </p:nvSpPr>
        <p:spPr>
          <a:xfrm>
            <a:off x="8945280" y="2450520"/>
            <a:ext cx="1956240" cy="1956240"/>
          </a:xfrm>
          <a:prstGeom prst="ellipse">
            <a:avLst/>
          </a:prstGeom>
          <a:solidFill>
            <a:schemeClr val="bg1">
              <a:lumMod val="75000"/>
              <a:alpha val="20000"/>
            </a:schemeClr>
          </a:solidFill>
          <a:ln w="28575">
            <a:noFill/>
          </a:ln>
        </p:spPr>
        <p:style>
          <a:lnRef idx="0"/>
          <a:fillRef idx="0"/>
          <a:effectRef idx="0"/>
          <a:fontRef idx="minor"/>
        </p:style>
        <p:txBody>
          <a:bodyPr wrap="none" lIns="63720" rIns="648000" tIns="360000" bIns="63720">
            <a:noAutofit/>
          </a:bodyPr>
          <a:p>
            <a:pPr algn="ctr">
              <a:lnSpc>
                <a:spcPct val="100000"/>
              </a:lnSpc>
            </a:pPr>
            <a:r>
              <a:rPr b="1" lang="ja-JP" sz="1600" spc="-1" strike="noStrike">
                <a:solidFill>
                  <a:srgbClr val="58595b"/>
                </a:solidFill>
                <a:latin typeface="Segoe UI"/>
                <a:ea typeface="Meiryo UI"/>
              </a:rPr>
              <a:t>管理職になりたい</a:t>
            </a:r>
            <a:endParaRPr b="0" lang="en-US" sz="1600" spc="-1" strike="noStrike">
              <a:latin typeface="Arial"/>
            </a:endParaRPr>
          </a:p>
        </p:txBody>
      </p:sp>
      <p:sp>
        <p:nvSpPr>
          <p:cNvPr id="638" name="CustomShape 12"/>
          <p:cNvSpPr/>
          <p:nvPr/>
        </p:nvSpPr>
        <p:spPr>
          <a:xfrm>
            <a:off x="9081000" y="2725200"/>
            <a:ext cx="1619280" cy="1619280"/>
          </a:xfrm>
          <a:prstGeom prst="arc">
            <a:avLst>
              <a:gd name="adj1" fmla="val 16200000"/>
              <a:gd name="adj2" fmla="val 4266334"/>
            </a:avLst>
          </a:prstGeom>
          <a:noFill/>
          <a:ln w="254000">
            <a:solidFill>
              <a:schemeClr val="bg2">
                <a:lumMod val="25000"/>
              </a:schemeClr>
            </a:solidFill>
            <a:round/>
          </a:ln>
        </p:spPr>
        <p:style>
          <a:lnRef idx="0"/>
          <a:fillRef idx="0"/>
          <a:effectRef idx="0"/>
          <a:fontRef idx="minor"/>
        </p:style>
      </p:sp>
      <p:sp>
        <p:nvSpPr>
          <p:cNvPr id="639" name="CustomShape 13"/>
          <p:cNvSpPr/>
          <p:nvPr/>
        </p:nvSpPr>
        <p:spPr>
          <a:xfrm>
            <a:off x="8811000" y="2455560"/>
            <a:ext cx="2159280" cy="2159280"/>
          </a:xfrm>
          <a:prstGeom prst="arc">
            <a:avLst>
              <a:gd name="adj1" fmla="val 16200000"/>
              <a:gd name="adj2" fmla="val 993096"/>
            </a:avLst>
          </a:prstGeom>
          <a:noFill/>
          <a:ln w="254000">
            <a:solidFill>
              <a:schemeClr val="accent2">
                <a:lumMod val="75000"/>
              </a:schemeClr>
            </a:solidFill>
            <a:round/>
          </a:ln>
        </p:spPr>
        <p:style>
          <a:lnRef idx="0"/>
          <a:fillRef idx="0"/>
          <a:effectRef idx="0"/>
          <a:fontRef idx="minor"/>
        </p:style>
      </p:sp>
      <p:sp>
        <p:nvSpPr>
          <p:cNvPr id="640" name="CustomShape 14"/>
          <p:cNvSpPr/>
          <p:nvPr/>
        </p:nvSpPr>
        <p:spPr>
          <a:xfrm>
            <a:off x="9469800" y="3543480"/>
            <a:ext cx="874440" cy="304920"/>
          </a:xfrm>
          <a:prstGeom prst="rect">
            <a:avLst/>
          </a:prstGeom>
          <a:noFill/>
          <a:ln w="0">
            <a:noFill/>
          </a:ln>
        </p:spPr>
        <p:style>
          <a:lnRef idx="0"/>
          <a:fillRef idx="0"/>
          <a:effectRef idx="0"/>
          <a:fontRef idx="minor"/>
        </p:style>
        <p:txBody>
          <a:bodyPr lIns="90000" rIns="0" tIns="0" bIns="0">
            <a:spAutoFit/>
          </a:bodyPr>
          <a:p>
            <a:pPr algn="r">
              <a:lnSpc>
                <a:spcPts val="2401"/>
              </a:lnSpc>
              <a:spcAft>
                <a:spcPts val="601"/>
              </a:spcAft>
            </a:pPr>
            <a:r>
              <a:rPr b="0" lang="en-US" sz="4000" spc="-1" strike="noStrike">
                <a:solidFill>
                  <a:srgbClr val="002060"/>
                </a:solidFill>
                <a:latin typeface="Segoe UI"/>
                <a:ea typeface="Meiryo UI"/>
              </a:rPr>
              <a:t>37</a:t>
            </a:r>
            <a:r>
              <a:rPr b="0" lang="en-US" sz="3200" spc="-1" strike="noStrike" baseline="-25000">
                <a:solidFill>
                  <a:srgbClr val="002060"/>
                </a:solidFill>
                <a:latin typeface="Segoe UI"/>
                <a:ea typeface="Meiryo UI"/>
              </a:rPr>
              <a:t>%</a:t>
            </a:r>
            <a:r>
              <a:rPr b="0" lang="en-US" sz="3200" spc="-1" strike="noStrike">
                <a:solidFill>
                  <a:srgbClr val="002060"/>
                </a:solidFill>
                <a:latin typeface="Segoe UI"/>
                <a:ea typeface="Meiryo UI"/>
              </a:rPr>
              <a:t> </a:t>
            </a:r>
            <a:endParaRPr b="0" lang="en-US" sz="3200" spc="-1" strike="noStrike">
              <a:latin typeface="Arial"/>
            </a:endParaRPr>
          </a:p>
        </p:txBody>
      </p:sp>
      <p:sp>
        <p:nvSpPr>
          <p:cNvPr id="641" name="CustomShape 15"/>
          <p:cNvSpPr/>
          <p:nvPr/>
        </p:nvSpPr>
        <p:spPr>
          <a:xfrm>
            <a:off x="10791360" y="2268000"/>
            <a:ext cx="1135800" cy="571320"/>
          </a:xfrm>
          <a:prstGeom prst="rect">
            <a:avLst/>
          </a:prstGeom>
          <a:noFill/>
          <a:ln w="0">
            <a:noFill/>
          </a:ln>
        </p:spPr>
        <p:style>
          <a:lnRef idx="0"/>
          <a:fillRef idx="0"/>
          <a:effectRef idx="0"/>
          <a:fontRef idx="minor"/>
        </p:style>
        <p:txBody>
          <a:bodyPr lIns="90000" rIns="0" tIns="0" bIns="0">
            <a:spAutoFit/>
          </a:bodyPr>
          <a:p>
            <a:pPr>
              <a:lnSpc>
                <a:spcPts val="2401"/>
              </a:lnSpc>
              <a:spcAft>
                <a:spcPts val="601"/>
              </a:spcAft>
            </a:pPr>
            <a:r>
              <a:rPr b="0" lang="en-US" sz="4000" spc="-1" strike="noStrike">
                <a:solidFill>
                  <a:srgbClr val="12b2eb"/>
                </a:solidFill>
                <a:latin typeface="Segoe UI"/>
                <a:ea typeface="Meiryo UI"/>
              </a:rPr>
              <a:t>30</a:t>
            </a:r>
            <a:r>
              <a:rPr b="0" lang="en-US" sz="3600" spc="-1" strike="noStrike" baseline="-25000">
                <a:solidFill>
                  <a:srgbClr val="12b2eb"/>
                </a:solidFill>
                <a:latin typeface="Segoe UI"/>
                <a:ea typeface="Meiryo UI"/>
              </a:rPr>
              <a:t>%</a:t>
            </a:r>
            <a:r>
              <a:rPr b="0" lang="en-US" sz="4400" spc="-1" strike="noStrike" baseline="-25000">
                <a:solidFill>
                  <a:srgbClr val="12b2eb"/>
                </a:solidFill>
                <a:latin typeface="Segoe UI"/>
                <a:ea typeface="Meiryo UI"/>
              </a:rPr>
              <a:t> </a:t>
            </a:r>
            <a:endParaRPr b="0" lang="en-US" sz="4400" spc="-1" strike="noStrike">
              <a:latin typeface="Arial"/>
            </a:endParaRPr>
          </a:p>
          <a:p>
            <a:pPr>
              <a:lnSpc>
                <a:spcPts val="1500"/>
              </a:lnSpc>
              <a:spcAft>
                <a:spcPts val="601"/>
              </a:spcAft>
            </a:pPr>
            <a:endParaRPr b="0" lang="en-US" sz="4400" spc="-1" strike="noStrike">
              <a:latin typeface="Arial"/>
            </a:endParaRPr>
          </a:p>
        </p:txBody>
      </p:sp>
      <p:sp>
        <p:nvSpPr>
          <p:cNvPr id="642" name="CustomShape 16"/>
          <p:cNvSpPr/>
          <p:nvPr/>
        </p:nvSpPr>
        <p:spPr>
          <a:xfrm>
            <a:off x="8231400" y="5040000"/>
            <a:ext cx="3695760" cy="935640"/>
          </a:xfrm>
          <a:prstGeom prst="rect">
            <a:avLst/>
          </a:prstGeom>
          <a:noFill/>
          <a:ln w="0">
            <a:noFill/>
          </a:ln>
        </p:spPr>
        <p:style>
          <a:lnRef idx="0"/>
          <a:fillRef idx="0"/>
          <a:effectRef idx="0"/>
          <a:fontRef idx="minor"/>
        </p:style>
        <p:txBody>
          <a:bodyPr lIns="0" rIns="0" tIns="0" bIns="0">
            <a:spAutoFit/>
          </a:bodyPr>
          <a:p>
            <a:pPr>
              <a:lnSpc>
                <a:spcPts val="2401"/>
              </a:lnSpc>
              <a:spcAft>
                <a:spcPts val="601"/>
              </a:spcAft>
            </a:pPr>
            <a:r>
              <a:rPr b="0" lang="en-US" sz="5400" spc="-1" strike="noStrike">
                <a:solidFill>
                  <a:srgbClr val="808080"/>
                </a:solidFill>
                <a:latin typeface="Segoe UI"/>
                <a:ea typeface="Meiryo UI"/>
              </a:rPr>
              <a:t>-</a:t>
            </a:r>
            <a:r>
              <a:rPr b="0" lang="en-US" sz="4800" spc="-1" strike="noStrike">
                <a:solidFill>
                  <a:srgbClr val="808080"/>
                </a:solidFill>
                <a:latin typeface="Segoe UI"/>
                <a:ea typeface="Meiryo UI"/>
              </a:rPr>
              <a:t>39</a:t>
            </a:r>
            <a:r>
              <a:rPr b="0" lang="en-US" sz="4000" spc="-1" strike="noStrike" baseline="-25000">
                <a:solidFill>
                  <a:srgbClr val="808080"/>
                </a:solidFill>
                <a:latin typeface="Segoe UI"/>
                <a:ea typeface="Meiryo UI"/>
              </a:rPr>
              <a:t>%</a:t>
            </a:r>
            <a:r>
              <a:rPr b="0" lang="en-US" sz="5400" spc="-1" strike="noStrike" baseline="-25000">
                <a:solidFill>
                  <a:srgbClr val="808080"/>
                </a:solidFill>
                <a:latin typeface="Segoe UI"/>
                <a:ea typeface="Meiryo UI"/>
              </a:rPr>
              <a:t> </a:t>
            </a:r>
            <a:endParaRPr b="0" lang="en-US" sz="5400" spc="-1" strike="noStrike">
              <a:latin typeface="Arial"/>
            </a:endParaRPr>
          </a:p>
          <a:p>
            <a:pPr>
              <a:lnSpc>
                <a:spcPct val="100000"/>
              </a:lnSpc>
              <a:spcAft>
                <a:spcPts val="601"/>
              </a:spcAft>
            </a:pPr>
            <a:r>
              <a:rPr b="0" lang="ja-JP" sz="3200" spc="-1" strike="noStrike" baseline="-25000">
                <a:solidFill>
                  <a:srgbClr val="808080"/>
                </a:solidFill>
                <a:latin typeface="Segoe UI"/>
                <a:ea typeface="Meiryo UI"/>
              </a:rPr>
              <a:t>管理職に魅力を感じていない</a:t>
            </a:r>
            <a:r>
              <a:rPr b="0" lang="en-US" sz="3200" spc="-1" strike="noStrike" baseline="-25000">
                <a:solidFill>
                  <a:srgbClr val="808080"/>
                </a:solidFill>
                <a:latin typeface="Segoe UI"/>
                <a:ea typeface="Meiryo UI"/>
              </a:rPr>
              <a:t>?</a:t>
            </a:r>
            <a:endParaRPr b="0" lang="en-US" sz="3200" spc="-1" strike="noStrike">
              <a:latin typeface="Arial"/>
            </a:endParaRPr>
          </a:p>
        </p:txBody>
      </p:sp>
      <p:sp>
        <p:nvSpPr>
          <p:cNvPr id="643" name="CustomShape 17"/>
          <p:cNvSpPr/>
          <p:nvPr/>
        </p:nvSpPr>
        <p:spPr>
          <a:xfrm>
            <a:off x="486360" y="2311920"/>
            <a:ext cx="1342080" cy="280440"/>
          </a:xfrm>
          <a:prstGeom prst="rect">
            <a:avLst/>
          </a:prstGeom>
          <a:noFill/>
          <a:ln w="0">
            <a:noFill/>
          </a:ln>
        </p:spPr>
        <p:style>
          <a:lnRef idx="0"/>
          <a:fillRef idx="0"/>
          <a:effectRef idx="0"/>
          <a:fontRef idx="minor"/>
        </p:style>
        <p:txBody>
          <a:bodyPr wrap="none" lIns="90000" rIns="90000" tIns="45000" bIns="45000">
            <a:spAutoFit/>
          </a:bodyPr>
          <a:p>
            <a:pPr>
              <a:lnSpc>
                <a:spcPts val="1500"/>
              </a:lnSpc>
              <a:spcAft>
                <a:spcPts val="601"/>
              </a:spcAft>
            </a:pPr>
            <a:r>
              <a:rPr b="0" lang="ja-JP" sz="1800" spc="-1" strike="noStrike">
                <a:solidFill>
                  <a:srgbClr val="5eccf3"/>
                </a:solidFill>
                <a:latin typeface="Segoe UI"/>
                <a:ea typeface="Meiryo UI"/>
              </a:rPr>
              <a:t>～</a:t>
            </a:r>
            <a:r>
              <a:rPr b="0" lang="en-US" sz="1800" spc="-1" strike="noStrike">
                <a:solidFill>
                  <a:srgbClr val="5eccf3"/>
                </a:solidFill>
                <a:latin typeface="Segoe UI"/>
                <a:ea typeface="Meiryo UI"/>
              </a:rPr>
              <a:t>30</a:t>
            </a:r>
            <a:r>
              <a:rPr b="0" lang="ja-JP" sz="1800" spc="-1" strike="noStrike">
                <a:solidFill>
                  <a:srgbClr val="5eccf3"/>
                </a:solidFill>
                <a:latin typeface="Segoe UI"/>
                <a:ea typeface="Meiryo UI"/>
              </a:rPr>
              <a:t>代社員</a:t>
            </a:r>
            <a:endParaRPr b="0" lang="en-US" sz="1800" spc="-1" strike="noStrike">
              <a:latin typeface="Arial"/>
            </a:endParaRPr>
          </a:p>
        </p:txBody>
      </p:sp>
      <p:sp>
        <p:nvSpPr>
          <p:cNvPr id="644" name="CustomShape 18"/>
          <p:cNvSpPr/>
          <p:nvPr/>
        </p:nvSpPr>
        <p:spPr>
          <a:xfrm>
            <a:off x="486360" y="2599560"/>
            <a:ext cx="1342080" cy="280440"/>
          </a:xfrm>
          <a:prstGeom prst="rect">
            <a:avLst/>
          </a:prstGeom>
          <a:noFill/>
          <a:ln w="0">
            <a:noFill/>
          </a:ln>
        </p:spPr>
        <p:style>
          <a:lnRef idx="0"/>
          <a:fillRef idx="0"/>
          <a:effectRef idx="0"/>
          <a:fontRef idx="minor"/>
        </p:style>
        <p:txBody>
          <a:bodyPr wrap="none" lIns="90000" rIns="90000" tIns="45000" bIns="45000">
            <a:spAutoFit/>
          </a:bodyPr>
          <a:p>
            <a:pPr>
              <a:lnSpc>
                <a:spcPts val="1500"/>
              </a:lnSpc>
              <a:spcAft>
                <a:spcPts val="601"/>
              </a:spcAft>
            </a:pPr>
            <a:r>
              <a:rPr b="0" lang="en-US" sz="1800" spc="-1" strike="noStrike">
                <a:solidFill>
                  <a:srgbClr val="073c65"/>
                </a:solidFill>
                <a:latin typeface="Segoe UI"/>
                <a:ea typeface="Meiryo UI"/>
              </a:rPr>
              <a:t>40</a:t>
            </a:r>
            <a:r>
              <a:rPr b="0" lang="ja-JP" sz="1800" spc="-1" strike="noStrike">
                <a:solidFill>
                  <a:srgbClr val="073c65"/>
                </a:solidFill>
                <a:latin typeface="Segoe UI"/>
                <a:ea typeface="Meiryo UI"/>
              </a:rPr>
              <a:t>代～社員</a:t>
            </a:r>
            <a:endParaRPr b="0" lang="en-US" sz="1800" spc="-1" strike="noStrike">
              <a:latin typeface="Arial"/>
            </a:endParaRPr>
          </a:p>
        </p:txBody>
      </p:sp>
      <p:sp>
        <p:nvSpPr>
          <p:cNvPr id="645" name="CustomShape 19"/>
          <p:cNvSpPr/>
          <p:nvPr/>
        </p:nvSpPr>
        <p:spPr>
          <a:xfrm>
            <a:off x="8746200" y="2331000"/>
            <a:ext cx="2272680" cy="2272680"/>
          </a:xfrm>
          <a:prstGeom prst="arc">
            <a:avLst>
              <a:gd name="adj1" fmla="val 1193914"/>
              <a:gd name="adj2" fmla="val 9739600"/>
            </a:avLst>
          </a:prstGeom>
          <a:noFill/>
          <a:ln w="254000">
            <a:solidFill>
              <a:schemeClr val="bg1">
                <a:lumMod val="50000"/>
                <a:alpha val="50000"/>
              </a:schemeClr>
            </a:solidFill>
            <a:round/>
            <a:headEnd len="sm" type="triangle" w="sm"/>
          </a:ln>
        </p:spPr>
        <p:style>
          <a:lnRef idx="0"/>
          <a:fillRef idx="0"/>
          <a:effectRef idx="0"/>
          <a:fontRef idx="minor"/>
        </p:style>
      </p:sp>
      <p:sp>
        <p:nvSpPr>
          <p:cNvPr id="646" name="CustomShape 20"/>
          <p:cNvSpPr/>
          <p:nvPr/>
        </p:nvSpPr>
        <p:spPr>
          <a:xfrm>
            <a:off x="252000" y="828000"/>
            <a:ext cx="11591280" cy="359280"/>
          </a:xfrm>
          <a:prstGeom prst="rect">
            <a:avLst/>
          </a:prstGeom>
          <a:solidFill>
            <a:srgbClr val="dff5fd"/>
          </a:solidFill>
          <a:ln w="0">
            <a:noFill/>
          </a:ln>
        </p:spPr>
        <p:style>
          <a:lnRef idx="0"/>
          <a:fillRef idx="0"/>
          <a:effectRef idx="0"/>
          <a:fontRef idx="minor"/>
        </p:style>
        <p:txBody>
          <a:bodyPr lIns="36000" rIns="36000" tIns="45000" bIns="45000" anchor="ctr">
            <a:noAutofit/>
          </a:bodyPr>
          <a:p>
            <a:pPr>
              <a:lnSpc>
                <a:spcPct val="90000"/>
              </a:lnSpc>
              <a:tabLst>
                <a:tab algn="l" pos="0"/>
              </a:tabLst>
            </a:pPr>
            <a:r>
              <a:rPr b="0" lang="ja-JP" sz="1400" spc="-1" strike="noStrike">
                <a:solidFill>
                  <a:srgbClr val="808080"/>
                </a:solidFill>
                <a:latin typeface="Segoe UI"/>
                <a:ea typeface="Meiryo UI"/>
              </a:rPr>
              <a:t>社員の意識改革に注力し、デジタル変革を加速させます。</a:t>
            </a:r>
            <a:endParaRPr b="0" lang="en-US" sz="1400" spc="-1" strike="noStrike">
              <a:latin typeface="Arial"/>
            </a:endParaRPr>
          </a:p>
        </p:txBody>
      </p:sp>
      <p:sp>
        <p:nvSpPr>
          <p:cNvPr id="647" name="CustomShape 21"/>
          <p:cNvSpPr/>
          <p:nvPr/>
        </p:nvSpPr>
        <p:spPr>
          <a:xfrm>
            <a:off x="252000" y="36000"/>
            <a:ext cx="5831280" cy="251280"/>
          </a:xfrm>
          <a:prstGeom prst="rect">
            <a:avLst/>
          </a:prstGeom>
          <a:noFill/>
          <a:ln w="0">
            <a:noFill/>
          </a:ln>
        </p:spPr>
        <p:style>
          <a:lnRef idx="0"/>
          <a:fillRef idx="0"/>
          <a:effectRef idx="0"/>
          <a:fontRef idx="minor"/>
        </p:style>
        <p:txBody>
          <a:bodyPr lIns="0" rIns="0" tIns="45000" bIns="45000" anchor="ctr">
            <a:noAutofit/>
          </a:bodyPr>
          <a:p>
            <a:pPr>
              <a:lnSpc>
                <a:spcPct val="90000"/>
              </a:lnSpc>
              <a:tabLst>
                <a:tab algn="l" pos="0"/>
              </a:tabLst>
            </a:pPr>
            <a:r>
              <a:rPr b="0" lang="en-US" sz="1200" spc="-1" strike="noStrike">
                <a:solidFill>
                  <a:srgbClr val="000000"/>
                </a:solidFill>
                <a:latin typeface="Segoe UI"/>
                <a:ea typeface="Meiryo UI"/>
              </a:rPr>
              <a:t>3. </a:t>
            </a:r>
            <a:r>
              <a:rPr b="0" lang="ja-JP" sz="1200" spc="-1" strike="noStrike">
                <a:solidFill>
                  <a:srgbClr val="000000"/>
                </a:solidFill>
                <a:latin typeface="Segoe UI"/>
                <a:ea typeface="Meiryo UI"/>
              </a:rPr>
              <a:t>社内改革</a:t>
            </a:r>
            <a:endParaRPr b="0" lang="en-US" sz="1200" spc="-1" strike="noStrike">
              <a:latin typeface="Arial"/>
            </a:endParaRPr>
          </a:p>
        </p:txBody>
      </p:sp>
      <p:sp>
        <p:nvSpPr>
          <p:cNvPr id="648" name="CustomShape 22"/>
          <p:cNvSpPr/>
          <p:nvPr/>
        </p:nvSpPr>
        <p:spPr>
          <a:xfrm>
            <a:off x="252000" y="324000"/>
            <a:ext cx="11591280" cy="539280"/>
          </a:xfrm>
          <a:prstGeom prst="rect">
            <a:avLst/>
          </a:prstGeom>
          <a:noFill/>
          <a:ln w="0">
            <a:noFill/>
          </a:ln>
        </p:spPr>
        <p:style>
          <a:lnRef idx="0"/>
          <a:fillRef idx="0"/>
          <a:effectRef idx="0"/>
          <a:fontRef idx="minor"/>
        </p:style>
        <p:txBody>
          <a:bodyPr lIns="0" rIns="0" tIns="45000" bIns="45000" anchor="ctr">
            <a:normAutofit/>
          </a:bodyPr>
          <a:p>
            <a:pPr>
              <a:lnSpc>
                <a:spcPct val="90000"/>
              </a:lnSpc>
            </a:pPr>
            <a:r>
              <a:rPr b="1" lang="en-US" sz="2400" spc="-1" strike="noStrike">
                <a:solidFill>
                  <a:srgbClr val="0d79ca"/>
                </a:solidFill>
                <a:latin typeface="Segoe UI Semibold"/>
                <a:ea typeface="Meiryo UI"/>
              </a:rPr>
              <a:t>3. </a:t>
            </a:r>
            <a:r>
              <a:rPr b="1" lang="ja-JP" sz="2400" spc="-1" strike="noStrike">
                <a:solidFill>
                  <a:srgbClr val="0d79ca"/>
                </a:solidFill>
                <a:latin typeface="Segoe UI Semibold"/>
                <a:ea typeface="Meiryo UI"/>
              </a:rPr>
              <a:t>社員意識調査</a:t>
            </a:r>
            <a:endParaRPr b="0" lang="en-US" sz="2400" spc="-1" strike="noStrike">
              <a:latin typeface="Arial"/>
            </a:endParaRPr>
          </a:p>
        </p:txBody>
      </p:sp>
      <p:sp>
        <p:nvSpPr>
          <p:cNvPr id="649" name="CustomShape 23"/>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P348</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CustomShape 1"/>
          <p:cNvSpPr/>
          <p:nvPr/>
        </p:nvSpPr>
        <p:spPr>
          <a:xfrm>
            <a:off x="252000" y="324000"/>
            <a:ext cx="11591280" cy="539280"/>
          </a:xfrm>
          <a:prstGeom prst="rect">
            <a:avLst/>
          </a:prstGeom>
          <a:noFill/>
          <a:ln w="0">
            <a:noFill/>
          </a:ln>
        </p:spPr>
        <p:style>
          <a:lnRef idx="0"/>
          <a:fillRef idx="0"/>
          <a:effectRef idx="0"/>
          <a:fontRef idx="minor"/>
        </p:style>
        <p:txBody>
          <a:bodyPr lIns="0" rIns="0" tIns="45000" bIns="45000" anchor="ctr">
            <a:noAutofit/>
          </a:bodyPr>
          <a:p>
            <a:pPr>
              <a:lnSpc>
                <a:spcPct val="90000"/>
              </a:lnSpc>
            </a:pPr>
            <a:r>
              <a:rPr b="1" lang="en-US" sz="2400" spc="-1" strike="noStrike">
                <a:solidFill>
                  <a:srgbClr val="0d79ca"/>
                </a:solidFill>
                <a:latin typeface="Segoe UI Semibold"/>
                <a:ea typeface="Meiryo UI"/>
              </a:rPr>
              <a:t>1. </a:t>
            </a:r>
            <a:r>
              <a:rPr b="1" lang="ja-JP" sz="2400" spc="-1" strike="noStrike">
                <a:solidFill>
                  <a:srgbClr val="0d79ca"/>
                </a:solidFill>
                <a:latin typeface="Segoe UI Semibold"/>
                <a:ea typeface="Meiryo UI"/>
              </a:rPr>
              <a:t>現状の課題とプロジェクトの実行方針</a:t>
            </a:r>
            <a:endParaRPr b="0" lang="en-US" sz="2400" spc="-1" strike="noStrike">
              <a:latin typeface="Arial"/>
            </a:endParaRPr>
          </a:p>
        </p:txBody>
      </p:sp>
      <p:sp>
        <p:nvSpPr>
          <p:cNvPr id="651" name="CustomShape 2"/>
          <p:cNvSpPr/>
          <p:nvPr/>
        </p:nvSpPr>
        <p:spPr>
          <a:xfrm>
            <a:off x="252000" y="36000"/>
            <a:ext cx="5831280" cy="251280"/>
          </a:xfrm>
          <a:prstGeom prst="rect">
            <a:avLst/>
          </a:prstGeom>
          <a:noFill/>
          <a:ln w="0">
            <a:noFill/>
          </a:ln>
        </p:spPr>
        <p:style>
          <a:lnRef idx="0"/>
          <a:fillRef idx="0"/>
          <a:effectRef idx="0"/>
          <a:fontRef idx="minor"/>
        </p:style>
        <p:txBody>
          <a:bodyPr lIns="0" rIns="0" tIns="45000" bIns="45000" anchor="ctr">
            <a:noAutofit/>
          </a:bodyPr>
          <a:p>
            <a:pPr>
              <a:lnSpc>
                <a:spcPct val="90000"/>
              </a:lnSpc>
              <a:tabLst>
                <a:tab algn="l" pos="0"/>
              </a:tabLst>
            </a:pPr>
            <a:r>
              <a:rPr b="0" lang="en-US" sz="1200" spc="-1" strike="noStrike">
                <a:solidFill>
                  <a:srgbClr val="000000"/>
                </a:solidFill>
                <a:latin typeface="Segoe UI"/>
                <a:ea typeface="Meiryo UI"/>
              </a:rPr>
              <a:t>4. </a:t>
            </a:r>
            <a:r>
              <a:rPr b="0" lang="ja-JP" sz="1200" spc="-1" strike="noStrike">
                <a:solidFill>
                  <a:srgbClr val="000000"/>
                </a:solidFill>
                <a:latin typeface="Segoe UI"/>
                <a:ea typeface="Meiryo UI"/>
              </a:rPr>
              <a:t>実行方針</a:t>
            </a:r>
            <a:endParaRPr b="0" lang="en-US" sz="1200" spc="-1" strike="noStrike">
              <a:latin typeface="Arial"/>
            </a:endParaRPr>
          </a:p>
        </p:txBody>
      </p:sp>
      <p:sp>
        <p:nvSpPr>
          <p:cNvPr id="652" name="CustomShape 3"/>
          <p:cNvSpPr/>
          <p:nvPr/>
        </p:nvSpPr>
        <p:spPr>
          <a:xfrm>
            <a:off x="0" y="5949000"/>
            <a:ext cx="12192480" cy="683280"/>
          </a:xfrm>
          <a:prstGeom prst="rect">
            <a:avLst/>
          </a:prstGeom>
          <a:solidFill>
            <a:schemeClr val="bg2">
              <a:lumMod val="25000"/>
            </a:schemeClr>
          </a:solidFill>
          <a:ln w="12700">
            <a:noFill/>
          </a:ln>
        </p:spPr>
        <p:style>
          <a:lnRef idx="0"/>
          <a:fillRef idx="0"/>
          <a:effectRef idx="0"/>
          <a:fontRef idx="minor"/>
        </p:style>
        <p:txBody>
          <a:bodyPr wrap="none" lIns="90360" rIns="90360" tIns="44280" bIns="44280" anchor="ctr">
            <a:noAutofit/>
          </a:bodyPr>
          <a:p>
            <a:pPr algn="ctr">
              <a:lnSpc>
                <a:spcPct val="90000"/>
              </a:lnSpc>
            </a:pPr>
            <a:r>
              <a:rPr b="0" lang="ja-JP" sz="2400" spc="-1" strike="noStrike">
                <a:solidFill>
                  <a:srgbClr val="ffffff"/>
                </a:solidFill>
                <a:latin typeface="Meiryo UI"/>
                <a:ea typeface="Meiryo UI"/>
              </a:rPr>
              <a:t>収益拡大に向けて、データを効果的に活用し、業務を効率的に実施するための基盤を構築する</a:t>
            </a:r>
            <a:endParaRPr b="0" lang="en-US" sz="2400" spc="-1" strike="noStrike">
              <a:latin typeface="Arial"/>
            </a:endParaRPr>
          </a:p>
        </p:txBody>
      </p:sp>
      <p:graphicFrame>
        <p:nvGraphicFramePr>
          <p:cNvPr id="653" name="Table 4"/>
          <p:cNvGraphicFramePr/>
          <p:nvPr/>
        </p:nvGraphicFramePr>
        <p:xfrm>
          <a:off x="252000" y="1440000"/>
          <a:ext cx="4743720" cy="3707640"/>
        </p:xfrm>
        <a:graphic>
          <a:graphicData uri="http://schemas.openxmlformats.org/drawingml/2006/table">
            <a:tbl>
              <a:tblPr/>
              <a:tblGrid>
                <a:gridCol w="218880"/>
                <a:gridCol w="4524840"/>
              </a:tblGrid>
              <a:tr h="360000">
                <a:tc rowSpan="2">
                  <a:tcPr marL="18000" marR="91440">
                    <a:lnL w="12240">
                      <a:noFill/>
                    </a:lnL>
                    <a:lnR w="12240">
                      <a:noFill/>
                    </a:lnR>
                    <a:lnT w="12240">
                      <a:noFill/>
                    </a:lnT>
                    <a:lnB w="12240">
                      <a:noFill/>
                    </a:lnB>
                    <a:solidFill>
                      <a:srgbClr val="b4dcfa"/>
                    </a:solidFill>
                  </a:tcPr>
                </a:tc>
                <a:tc>
                  <a:txBody>
                    <a:bodyPr lIns="18000">
                      <a:noAutofit/>
                    </a:bodyPr>
                    <a:p>
                      <a:pPr>
                        <a:lnSpc>
                          <a:spcPct val="90000"/>
                        </a:lnSpc>
                        <a:tabLst>
                          <a:tab algn="l" pos="0"/>
                        </a:tabLst>
                      </a:pPr>
                      <a:r>
                        <a:rPr b="1" lang="ja-JP" sz="2000" spc="-1" strike="noStrike">
                          <a:solidFill>
                            <a:srgbClr val="0070c0"/>
                          </a:solidFill>
                          <a:latin typeface="Segoe UI"/>
                          <a:ea typeface="Meiryo UI"/>
                        </a:rPr>
                        <a:t>課題</a:t>
                      </a:r>
                      <a:endParaRPr b="0" lang="en-US" sz="2000" spc="-1" strike="noStrike">
                        <a:latin typeface="Arial"/>
                      </a:endParaRPr>
                    </a:p>
                  </a:txBody>
                  <a:tcPr marL="18000" marR="91440">
                    <a:lnL w="12240">
                      <a:noFill/>
                    </a:lnL>
                    <a:lnR w="12240">
                      <a:noFill/>
                    </a:lnR>
                    <a:lnT w="12240">
                      <a:noFill/>
                    </a:lnT>
                    <a:lnB w="12240">
                      <a:noFill/>
                    </a:lnB>
                    <a:noFill/>
                  </a:tcPr>
                </a:tc>
              </a:tr>
              <a:tr h="1620000">
                <a:tc vMerge="1">
                  <a:tcPr marL="90000" marR="90000">
                    <a:solidFill>
                      <a:srgbClr val="729fcf"/>
                    </a:solidFill>
                  </a:tcPr>
                </a:tc>
                <a:tc>
                  <a:txBody>
                    <a:bodyPr lIns="18000">
                      <a:noAutofit/>
                    </a:bodyPr>
                    <a:p>
                      <a:pPr marL="142920" indent="-142200">
                        <a:lnSpc>
                          <a:spcPct val="90000"/>
                        </a:lnSpc>
                        <a:spcAft>
                          <a:spcPts val="601"/>
                        </a:spcAft>
                        <a:buClr>
                          <a:srgbClr val="ccecff"/>
                        </a:buClr>
                        <a:buFont typeface="Wingdings" charset="2"/>
                        <a:buChar char=""/>
                      </a:pPr>
                      <a:r>
                        <a:rPr b="0" lang="ja-JP" sz="1600" spc="-1" strike="noStrike">
                          <a:solidFill>
                            <a:srgbClr val="000000"/>
                          </a:solidFill>
                          <a:latin typeface="Segoe UI"/>
                          <a:ea typeface="Meiryo UI"/>
                        </a:rPr>
                        <a:t>社内に情報が分散し、重要情報が見逃されてしまう</a:t>
                      </a:r>
                      <a:endParaRPr b="0" lang="en-US" sz="1600" spc="-1" strike="noStrike">
                        <a:latin typeface="Arial"/>
                      </a:endParaRPr>
                    </a:p>
                    <a:p>
                      <a:pPr marL="142920" indent="-142200">
                        <a:lnSpc>
                          <a:spcPct val="90000"/>
                        </a:lnSpc>
                        <a:spcAft>
                          <a:spcPts val="601"/>
                        </a:spcAft>
                        <a:buClr>
                          <a:srgbClr val="ccecff"/>
                        </a:buClr>
                        <a:buFont typeface="Wingdings" charset="2"/>
                        <a:buChar char=""/>
                      </a:pPr>
                      <a:r>
                        <a:rPr b="0" lang="ja-JP" sz="1600" spc="-1" strike="noStrike">
                          <a:solidFill>
                            <a:srgbClr val="000000"/>
                          </a:solidFill>
                          <a:latin typeface="Segoe UI"/>
                          <a:ea typeface="Meiryo UI"/>
                        </a:rPr>
                        <a:t>必要な情報の取得に時間がかかる</a:t>
                      </a:r>
                      <a:endParaRPr b="0" lang="en-US" sz="1600" spc="-1" strike="noStrike">
                        <a:latin typeface="Arial"/>
                      </a:endParaRPr>
                    </a:p>
                    <a:p>
                      <a:pPr marL="142920" indent="-142200">
                        <a:lnSpc>
                          <a:spcPct val="90000"/>
                        </a:lnSpc>
                        <a:spcAft>
                          <a:spcPts val="601"/>
                        </a:spcAft>
                        <a:buClr>
                          <a:srgbClr val="ccecff"/>
                        </a:buClr>
                        <a:buFont typeface="Wingdings" charset="2"/>
                        <a:buChar char=""/>
                      </a:pPr>
                      <a:r>
                        <a:rPr b="0" lang="ja-JP" sz="1600" spc="-1" strike="noStrike">
                          <a:solidFill>
                            <a:srgbClr val="000000"/>
                          </a:solidFill>
                          <a:latin typeface="Segoe UI"/>
                          <a:ea typeface="Meiryo UI"/>
                        </a:rPr>
                        <a:t>モバイル端末で閲覧できる情報が制限されている</a:t>
                      </a:r>
                      <a:endParaRPr b="0" lang="en-US" sz="1600" spc="-1" strike="noStrike">
                        <a:latin typeface="Arial"/>
                      </a:endParaRPr>
                    </a:p>
                    <a:p>
                      <a:pPr marL="142920" indent="-142200">
                        <a:lnSpc>
                          <a:spcPct val="90000"/>
                        </a:lnSpc>
                        <a:spcAft>
                          <a:spcPts val="601"/>
                        </a:spcAft>
                        <a:buClr>
                          <a:srgbClr val="ccecff"/>
                        </a:buClr>
                        <a:buFont typeface="Wingdings" charset="2"/>
                        <a:buChar char=""/>
                      </a:pPr>
                      <a:r>
                        <a:rPr b="0" lang="ja-JP" sz="1600" spc="-1" strike="noStrike">
                          <a:solidFill>
                            <a:srgbClr val="000000"/>
                          </a:solidFill>
                          <a:latin typeface="Segoe UI"/>
                          <a:ea typeface="Meiryo UI"/>
                        </a:rPr>
                        <a:t>運用ルールが未整備である</a:t>
                      </a:r>
                      <a:endParaRPr b="0" lang="en-US" sz="1600" spc="-1" strike="noStrike">
                        <a:latin typeface="Arial"/>
                      </a:endParaRPr>
                    </a:p>
                    <a:p>
                      <a:pPr marL="142920" indent="-142200">
                        <a:lnSpc>
                          <a:spcPct val="90000"/>
                        </a:lnSpc>
                        <a:spcAft>
                          <a:spcPts val="601"/>
                        </a:spcAft>
                        <a:buClr>
                          <a:srgbClr val="ccecff"/>
                        </a:buClr>
                        <a:buFont typeface="Wingdings" charset="2"/>
                        <a:buChar char=""/>
                      </a:pPr>
                      <a:r>
                        <a:rPr b="0" lang="en-US" sz="1600" spc="-1" strike="noStrike">
                          <a:solidFill>
                            <a:srgbClr val="000000"/>
                          </a:solidFill>
                          <a:latin typeface="Segoe UI"/>
                          <a:ea typeface="Meiryo UI"/>
                        </a:rPr>
                        <a:t>KPI</a:t>
                      </a:r>
                      <a:r>
                        <a:rPr b="0" lang="ja-JP" sz="1600" spc="-1" strike="noStrike">
                          <a:solidFill>
                            <a:srgbClr val="000000"/>
                          </a:solidFill>
                          <a:latin typeface="Segoe UI"/>
                          <a:ea typeface="Meiryo UI"/>
                        </a:rPr>
                        <a:t>マネジメントが不十分である</a:t>
                      </a:r>
                      <a:endParaRPr b="0" lang="en-US" sz="1600" spc="-1" strike="noStrike">
                        <a:latin typeface="Arial"/>
                      </a:endParaRPr>
                    </a:p>
                  </a:txBody>
                  <a:tcPr marL="18000" marR="91440">
                    <a:lnL w="12240">
                      <a:noFill/>
                    </a:lnL>
                    <a:lnR w="12240">
                      <a:noFill/>
                    </a:lnR>
                    <a:lnT w="12240">
                      <a:noFill/>
                    </a:lnT>
                    <a:lnB w="12240">
                      <a:noFill/>
                    </a:lnB>
                    <a:noFill/>
                  </a:tcPr>
                </a:tc>
              </a:tr>
              <a:tr h="360000">
                <a:tc>
                  <a:tcPr marL="91440" marR="91440">
                    <a:lnL w="12240">
                      <a:noFill/>
                    </a:lnL>
                    <a:lnR w="12240">
                      <a:noFill/>
                    </a:lnR>
                    <a:lnT w="12240">
                      <a:noFill/>
                    </a:lnT>
                    <a:lnB w="12240">
                      <a:noFill/>
                    </a:lnB>
                    <a:noFill/>
                  </a:tcPr>
                </a:tc>
                <a:tc>
                  <a:tcPr marL="91440" marR="91440">
                    <a:lnL w="12240">
                      <a:noFill/>
                    </a:lnL>
                    <a:lnR w="12240">
                      <a:noFill/>
                    </a:lnR>
                    <a:lnT w="12240">
                      <a:noFill/>
                    </a:lnT>
                    <a:lnB w="12240">
                      <a:noFill/>
                    </a:lnB>
                    <a:noFill/>
                  </a:tcPr>
                </a:tc>
              </a:tr>
              <a:tr h="360000">
                <a:tc rowSpan="2">
                  <a:tcPr marL="18000" marR="91440">
                    <a:lnL w="12240">
                      <a:noFill/>
                    </a:lnL>
                    <a:lnR w="12240">
                      <a:noFill/>
                    </a:lnR>
                    <a:lnT w="12240">
                      <a:noFill/>
                    </a:lnT>
                    <a:lnB w="12240">
                      <a:noFill/>
                    </a:lnB>
                    <a:solidFill>
                      <a:srgbClr val="b4dcfa"/>
                    </a:solidFill>
                  </a:tcPr>
                </a:tc>
                <a:tc>
                  <a:txBody>
                    <a:bodyPr lIns="18000">
                      <a:noAutofit/>
                    </a:bodyPr>
                    <a:p>
                      <a:pPr>
                        <a:lnSpc>
                          <a:spcPct val="90000"/>
                        </a:lnSpc>
                        <a:tabLst>
                          <a:tab algn="l" pos="0"/>
                        </a:tabLst>
                      </a:pPr>
                      <a:r>
                        <a:rPr b="1" lang="ja-JP" sz="2000" spc="-1" strike="noStrike">
                          <a:solidFill>
                            <a:srgbClr val="0070c0"/>
                          </a:solidFill>
                          <a:latin typeface="Segoe UI"/>
                          <a:ea typeface="Meiryo UI"/>
                        </a:rPr>
                        <a:t>要件</a:t>
                      </a:r>
                      <a:endParaRPr b="0" lang="en-US" sz="2000" spc="-1" strike="noStrike">
                        <a:latin typeface="Arial"/>
                      </a:endParaRPr>
                    </a:p>
                  </a:txBody>
                  <a:tcPr marL="18000" marR="91440">
                    <a:lnL w="12240">
                      <a:noFill/>
                    </a:lnL>
                    <a:lnR w="12240">
                      <a:noFill/>
                    </a:lnR>
                    <a:lnT w="12240">
                      <a:noFill/>
                    </a:lnT>
                    <a:lnB w="12240">
                      <a:noFill/>
                    </a:lnB>
                    <a:noFill/>
                  </a:tcPr>
                </a:tc>
              </a:tr>
              <a:tr h="1008000">
                <a:tc vMerge="1">
                  <a:tcPr marL="90000" marR="90000">
                    <a:solidFill>
                      <a:srgbClr val="729fcf"/>
                    </a:solidFill>
                  </a:tcPr>
                </a:tc>
                <a:tc>
                  <a:txBody>
                    <a:bodyPr lIns="18000">
                      <a:noAutofit/>
                    </a:bodyPr>
                    <a:p>
                      <a:pPr lvl="2" marL="142920" indent="-142200">
                        <a:lnSpc>
                          <a:spcPct val="90000"/>
                        </a:lnSpc>
                        <a:spcAft>
                          <a:spcPts val="601"/>
                        </a:spcAft>
                        <a:buClr>
                          <a:srgbClr val="ccecff"/>
                        </a:buClr>
                        <a:buFont typeface="Wingdings" charset="2"/>
                        <a:buChar char=""/>
                      </a:pPr>
                      <a:r>
                        <a:rPr b="0" lang="ja-JP" sz="1600" spc="-1" strike="noStrike">
                          <a:solidFill>
                            <a:srgbClr val="000000"/>
                          </a:solidFill>
                          <a:latin typeface="Segoe UI"/>
                          <a:ea typeface="Meiryo UI"/>
                        </a:rPr>
                        <a:t>会社からの重要情報を確実に社員に届けることを実現</a:t>
                      </a:r>
                      <a:endParaRPr b="0" lang="en-US" sz="1600" spc="-1" strike="noStrike">
                        <a:latin typeface="Arial"/>
                      </a:endParaRPr>
                    </a:p>
                    <a:p>
                      <a:pPr lvl="2" marL="142920" indent="-142200">
                        <a:lnSpc>
                          <a:spcPct val="90000"/>
                        </a:lnSpc>
                        <a:spcAft>
                          <a:spcPts val="601"/>
                        </a:spcAft>
                        <a:buClr>
                          <a:srgbClr val="ccecff"/>
                        </a:buClr>
                        <a:buFont typeface="Wingdings" charset="2"/>
                        <a:buChar char=""/>
                      </a:pPr>
                      <a:r>
                        <a:rPr b="0" lang="ja-JP" sz="1600" spc="-1" strike="noStrike">
                          <a:solidFill>
                            <a:srgbClr val="000000"/>
                          </a:solidFill>
                          <a:latin typeface="Segoe UI"/>
                          <a:ea typeface="Meiryo UI"/>
                        </a:rPr>
                        <a:t>情報の一元化と検索時間の短縮、必要な情報の短時間で確実</a:t>
                      </a:r>
                      <a:endParaRPr b="0" lang="en-US" sz="1600" spc="-1" strike="noStrike">
                        <a:latin typeface="Arial"/>
                      </a:endParaRPr>
                    </a:p>
                    <a:p>
                      <a:pPr lvl="2" marL="142920" indent="-142200">
                        <a:lnSpc>
                          <a:spcPct val="90000"/>
                        </a:lnSpc>
                        <a:spcAft>
                          <a:spcPts val="601"/>
                        </a:spcAft>
                        <a:buClr>
                          <a:srgbClr val="ccecff"/>
                        </a:buClr>
                        <a:buFont typeface="Wingdings" charset="2"/>
                        <a:buChar char=""/>
                      </a:pPr>
                      <a:r>
                        <a:rPr b="0" lang="ja-JP" sz="1600" spc="-1" strike="noStrike">
                          <a:solidFill>
                            <a:srgbClr val="000000"/>
                          </a:solidFill>
                          <a:latin typeface="Segoe UI"/>
                          <a:ea typeface="Meiryo UI"/>
                        </a:rPr>
                        <a:t>モバイル対応で情報へのアクセシビリティ向上</a:t>
                      </a:r>
                      <a:endParaRPr b="0" lang="en-US" sz="1600" spc="-1" strike="noStrike">
                        <a:latin typeface="Arial"/>
                      </a:endParaRPr>
                    </a:p>
                    <a:p>
                      <a:pPr lvl="2" marL="142920" indent="-142200">
                        <a:lnSpc>
                          <a:spcPct val="90000"/>
                        </a:lnSpc>
                        <a:spcAft>
                          <a:spcPts val="601"/>
                        </a:spcAft>
                        <a:buClr>
                          <a:srgbClr val="ccecff"/>
                        </a:buClr>
                        <a:buFont typeface="Wingdings" charset="2"/>
                        <a:buChar char=""/>
                      </a:pPr>
                      <a:r>
                        <a:rPr b="0" lang="ja-JP" sz="1600" spc="-1" strike="noStrike">
                          <a:solidFill>
                            <a:srgbClr val="000000"/>
                          </a:solidFill>
                          <a:latin typeface="Segoe UI"/>
                          <a:ea typeface="Meiryo UI"/>
                        </a:rPr>
                        <a:t>社員のモチベーションに繋がるプロジェクト</a:t>
                      </a:r>
                      <a:endParaRPr b="0" lang="en-US" sz="1600" spc="-1" strike="noStrike">
                        <a:latin typeface="Arial"/>
                      </a:endParaRPr>
                    </a:p>
                  </a:txBody>
                  <a:tcPr marL="18000" marR="91440">
                    <a:lnL w="12240">
                      <a:noFill/>
                    </a:lnL>
                    <a:lnR w="12240">
                      <a:noFill/>
                    </a:lnR>
                    <a:lnT w="12240">
                      <a:noFill/>
                    </a:lnT>
                    <a:lnB w="12240">
                      <a:noFill/>
                    </a:lnB>
                    <a:noFill/>
                  </a:tcPr>
                </a:tc>
              </a:tr>
            </a:tbl>
          </a:graphicData>
        </a:graphic>
      </p:graphicFrame>
      <p:sp>
        <p:nvSpPr>
          <p:cNvPr id="654" name="CustomShape 5"/>
          <p:cNvSpPr/>
          <p:nvPr/>
        </p:nvSpPr>
        <p:spPr>
          <a:xfrm>
            <a:off x="259920" y="900000"/>
            <a:ext cx="1588680" cy="419040"/>
          </a:xfrm>
          <a:prstGeom prst="rect">
            <a:avLst/>
          </a:prstGeom>
          <a:noFill/>
          <a:ln w="0">
            <a:noFill/>
          </a:ln>
        </p:spPr>
        <p:style>
          <a:lnRef idx="0"/>
          <a:fillRef idx="0"/>
          <a:effectRef idx="0"/>
          <a:fontRef idx="minor"/>
        </p:style>
        <p:txBody>
          <a:bodyPr wrap="none" lIns="0" rIns="90000" tIns="45000" bIns="45000">
            <a:spAutoFit/>
          </a:bodyPr>
          <a:p>
            <a:pPr>
              <a:lnSpc>
                <a:spcPct val="90000"/>
              </a:lnSpc>
              <a:tabLst>
                <a:tab algn="l" pos="561960"/>
              </a:tabLst>
            </a:pPr>
            <a:r>
              <a:rPr b="1" lang="ja-JP" sz="2400" spc="-1" strike="noStrike">
                <a:solidFill>
                  <a:srgbClr val="a6a6a6"/>
                </a:solidFill>
                <a:latin typeface="Meiryo UI"/>
                <a:ea typeface="Meiryo UI"/>
              </a:rPr>
              <a:t>現状の課題</a:t>
            </a:r>
            <a:endParaRPr b="0" lang="en-US" sz="2400" spc="-1" strike="noStrike">
              <a:latin typeface="Arial"/>
            </a:endParaRPr>
          </a:p>
        </p:txBody>
      </p:sp>
      <p:graphicFrame>
        <p:nvGraphicFramePr>
          <p:cNvPr id="655" name="Table 6"/>
          <p:cNvGraphicFramePr/>
          <p:nvPr/>
        </p:nvGraphicFramePr>
        <p:xfrm>
          <a:off x="6264000" y="1432800"/>
          <a:ext cx="5579640" cy="1747080"/>
        </p:xfrm>
        <a:graphic>
          <a:graphicData uri="http://schemas.openxmlformats.org/drawingml/2006/table">
            <a:tbl>
              <a:tblPr/>
              <a:tblGrid>
                <a:gridCol w="5580000"/>
              </a:tblGrid>
              <a:tr h="658080">
                <a:tc>
                  <a:txBody>
                    <a:bodyPr lIns="36000">
                      <a:noAutofit/>
                    </a:bodyPr>
                    <a:p>
                      <a:pPr>
                        <a:lnSpc>
                          <a:spcPct val="90000"/>
                        </a:lnSpc>
                        <a:tabLst>
                          <a:tab algn="l" pos="0"/>
                        </a:tabLst>
                      </a:pPr>
                      <a:r>
                        <a:rPr b="1" lang="en-US" sz="4800" spc="-1" strike="noStrike">
                          <a:solidFill>
                            <a:srgbClr val="4fadf3">
                              <a:alpha val="30000"/>
                            </a:srgbClr>
                          </a:solidFill>
                          <a:latin typeface="Segoe UI"/>
                          <a:ea typeface="Meiryo UI"/>
                        </a:rPr>
                        <a:t>1</a:t>
                      </a:r>
                      <a:endParaRPr b="0" lang="en-US" sz="4800" spc="-1" strike="noStrike">
                        <a:latin typeface="Arial"/>
                      </a:endParaRPr>
                    </a:p>
                  </a:txBody>
                  <a:tcPr marL="36000" marR="91440">
                    <a:lnL w="12240">
                      <a:noFill/>
                    </a:lnL>
                    <a:lnR w="12240">
                      <a:noFill/>
                    </a:lnR>
                    <a:lnT w="12240">
                      <a:noFill/>
                    </a:lnT>
                    <a:lnB w="12240">
                      <a:noFill/>
                    </a:lnB>
                    <a:noFill/>
                  </a:tcPr>
                </a:tc>
              </a:tr>
              <a:tr h="366120">
                <a:tc>
                  <a:txBody>
                    <a:bodyPr lIns="36000">
                      <a:noAutofit/>
                    </a:bodyPr>
                    <a:p>
                      <a:pPr>
                        <a:lnSpc>
                          <a:spcPct val="90000"/>
                        </a:lnSpc>
                        <a:tabLst>
                          <a:tab algn="l" pos="0"/>
                        </a:tabLst>
                      </a:pPr>
                      <a:r>
                        <a:rPr b="1" lang="ja-JP" sz="2000" spc="-1" strike="noStrike">
                          <a:solidFill>
                            <a:srgbClr val="1d2088"/>
                          </a:solidFill>
                          <a:latin typeface="Segoe UI"/>
                          <a:ea typeface="Meiryo UI"/>
                        </a:rPr>
                        <a:t>最新技術の活用による業務継続性向上</a:t>
                      </a:r>
                      <a:endParaRPr b="0" lang="en-US" sz="2000" spc="-1" strike="noStrike">
                        <a:latin typeface="Arial"/>
                      </a:endParaRPr>
                    </a:p>
                  </a:txBody>
                  <a:tcPr marL="36000" marR="91440">
                    <a:lnL w="12240">
                      <a:noFill/>
                    </a:lnL>
                    <a:lnR w="12240">
                      <a:noFill/>
                    </a:lnR>
                    <a:lnT w="12240">
                      <a:noFill/>
                    </a:lnT>
                    <a:lnB w="12240">
                      <a:noFill/>
                    </a:lnB>
                    <a:noFill/>
                  </a:tcPr>
                </a:tc>
              </a:tr>
              <a:tr h="723240">
                <a:tc>
                  <a:txBody>
                    <a:bodyPr lIns="72000">
                      <a:noAutofit/>
                    </a:bodyPr>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今回のプロジェクトを契機に、仕事の仕方を見直し、業務改革を推進</a:t>
                      </a:r>
                      <a:endParaRPr b="0" lang="en-US" sz="1400" spc="-1" strike="noStrike">
                        <a:latin typeface="Arial"/>
                      </a:endParaRPr>
                    </a:p>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情報アクセス向上にともなう業務標準化や先進</a:t>
                      </a:r>
                      <a:r>
                        <a:rPr b="0" lang="en-US" sz="1400" spc="-1" strike="noStrike">
                          <a:solidFill>
                            <a:srgbClr val="000000"/>
                          </a:solidFill>
                          <a:latin typeface="Segoe UI"/>
                          <a:ea typeface="Meiryo UI"/>
                        </a:rPr>
                        <a:t>IT</a:t>
                      </a:r>
                      <a:r>
                        <a:rPr b="0" lang="ja-JP" sz="1400" spc="-1" strike="noStrike">
                          <a:solidFill>
                            <a:srgbClr val="000000"/>
                          </a:solidFill>
                          <a:latin typeface="Segoe UI"/>
                          <a:ea typeface="Meiryo UI"/>
                        </a:rPr>
                        <a:t>活用により、業務プロセスを効率化</a:t>
                      </a:r>
                      <a:endParaRPr b="0" lang="en-US" sz="1400" spc="-1" strike="noStrike">
                        <a:latin typeface="Arial"/>
                      </a:endParaRPr>
                    </a:p>
                  </a:txBody>
                  <a:tcPr marL="72000" marR="91440">
                    <a:lnL w="12240">
                      <a:noFill/>
                    </a:lnL>
                    <a:lnR w="12240">
                      <a:noFill/>
                    </a:lnR>
                    <a:lnT w="12240">
                      <a:noFill/>
                    </a:lnT>
                    <a:lnB w="12240">
                      <a:noFill/>
                    </a:lnB>
                    <a:noFill/>
                  </a:tcPr>
                </a:tc>
              </a:tr>
            </a:tbl>
          </a:graphicData>
        </a:graphic>
      </p:graphicFrame>
      <p:graphicFrame>
        <p:nvGraphicFramePr>
          <p:cNvPr id="656" name="Table 7"/>
          <p:cNvGraphicFramePr/>
          <p:nvPr/>
        </p:nvGraphicFramePr>
        <p:xfrm>
          <a:off x="6264000" y="3429000"/>
          <a:ext cx="5579640" cy="1500840"/>
        </p:xfrm>
        <a:graphic>
          <a:graphicData uri="http://schemas.openxmlformats.org/drawingml/2006/table">
            <a:tbl>
              <a:tblPr/>
              <a:tblGrid>
                <a:gridCol w="5580000"/>
              </a:tblGrid>
              <a:tr h="603360">
                <a:tc>
                  <a:txBody>
                    <a:bodyPr lIns="36000">
                      <a:noAutofit/>
                    </a:bodyPr>
                    <a:p>
                      <a:pPr>
                        <a:lnSpc>
                          <a:spcPct val="90000"/>
                        </a:lnSpc>
                        <a:tabLst>
                          <a:tab algn="l" pos="0"/>
                        </a:tabLst>
                      </a:pPr>
                      <a:r>
                        <a:rPr b="1" lang="en-US" sz="4400" spc="-1" strike="noStrike">
                          <a:solidFill>
                            <a:srgbClr val="4fadf3">
                              <a:alpha val="30000"/>
                            </a:srgbClr>
                          </a:solidFill>
                          <a:latin typeface="Segoe UI"/>
                          <a:ea typeface="Meiryo UI"/>
                        </a:rPr>
                        <a:t>2</a:t>
                      </a:r>
                      <a:endParaRPr b="0" lang="en-US" sz="4400" spc="-1" strike="noStrike">
                        <a:latin typeface="Arial"/>
                      </a:endParaRPr>
                    </a:p>
                  </a:txBody>
                  <a:tcPr marL="36000" marR="91440">
                    <a:lnL w="12240">
                      <a:noFill/>
                    </a:lnL>
                    <a:lnR w="12240">
                      <a:noFill/>
                    </a:lnR>
                    <a:lnT w="12240">
                      <a:noFill/>
                    </a:lnT>
                    <a:lnB w="12240">
                      <a:noFill/>
                    </a:lnB>
                    <a:noFill/>
                  </a:tcPr>
                </a:tc>
              </a:tr>
              <a:tr h="366120">
                <a:tc>
                  <a:txBody>
                    <a:bodyPr lIns="36000">
                      <a:noAutofit/>
                    </a:bodyPr>
                    <a:p>
                      <a:pPr>
                        <a:lnSpc>
                          <a:spcPct val="90000"/>
                        </a:lnSpc>
                        <a:tabLst>
                          <a:tab algn="l" pos="0"/>
                        </a:tabLst>
                      </a:pPr>
                      <a:r>
                        <a:rPr b="1" lang="ja-JP" sz="2000" spc="-1" strike="noStrike">
                          <a:solidFill>
                            <a:srgbClr val="1d2088"/>
                          </a:solidFill>
                          <a:latin typeface="Segoe UI"/>
                          <a:ea typeface="Meiryo UI"/>
                        </a:rPr>
                        <a:t>更なる経営管理の高度化</a:t>
                      </a:r>
                      <a:endParaRPr b="0" lang="en-US" sz="2000" spc="-1" strike="noStrike">
                        <a:latin typeface="Arial"/>
                      </a:endParaRPr>
                    </a:p>
                  </a:txBody>
                  <a:tcPr marL="36000" marR="91440">
                    <a:lnL w="12240">
                      <a:noFill/>
                    </a:lnL>
                    <a:lnR w="12240">
                      <a:noFill/>
                    </a:lnR>
                    <a:lnT w="12240">
                      <a:noFill/>
                    </a:lnT>
                    <a:lnB w="12240">
                      <a:noFill/>
                    </a:lnB>
                    <a:noFill/>
                  </a:tcPr>
                </a:tc>
              </a:tr>
              <a:tr h="531720">
                <a:tc>
                  <a:txBody>
                    <a:bodyPr lIns="72000">
                      <a:noAutofit/>
                    </a:bodyPr>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財務情報、売上情報、重要情報などをタイムリーに把握</a:t>
                      </a:r>
                      <a:endParaRPr b="0" lang="en-US" sz="1400" spc="-1" strike="noStrike">
                        <a:latin typeface="Arial"/>
                      </a:endParaRPr>
                    </a:p>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二重投資の回避と今後の展開・拡張性を意識したビジネスインフラを整備</a:t>
                      </a:r>
                      <a:endParaRPr b="0" lang="en-US" sz="1400" spc="-1" strike="noStrike">
                        <a:latin typeface="Arial"/>
                      </a:endParaRPr>
                    </a:p>
                  </a:txBody>
                  <a:tcPr marL="72000" marR="91440">
                    <a:lnL w="12240">
                      <a:noFill/>
                    </a:lnL>
                    <a:lnR w="12240">
                      <a:noFill/>
                    </a:lnR>
                    <a:lnT w="12240">
                      <a:noFill/>
                    </a:lnT>
                    <a:lnB w="12240">
                      <a:noFill/>
                    </a:lnB>
                    <a:noFill/>
                  </a:tcPr>
                </a:tc>
              </a:tr>
            </a:tbl>
          </a:graphicData>
        </a:graphic>
      </p:graphicFrame>
      <p:sp>
        <p:nvSpPr>
          <p:cNvPr id="657" name="CustomShape 8"/>
          <p:cNvSpPr/>
          <p:nvPr/>
        </p:nvSpPr>
        <p:spPr>
          <a:xfrm>
            <a:off x="6126120" y="900000"/>
            <a:ext cx="1310040" cy="419040"/>
          </a:xfrm>
          <a:prstGeom prst="rect">
            <a:avLst/>
          </a:prstGeom>
          <a:noFill/>
          <a:ln w="0">
            <a:noFill/>
          </a:ln>
        </p:spPr>
        <p:style>
          <a:lnRef idx="0"/>
          <a:fillRef idx="0"/>
          <a:effectRef idx="0"/>
          <a:fontRef idx="minor"/>
        </p:style>
        <p:txBody>
          <a:bodyPr wrap="none" lIns="0" rIns="90000" tIns="45000" bIns="45000">
            <a:spAutoFit/>
          </a:bodyPr>
          <a:p>
            <a:pPr>
              <a:lnSpc>
                <a:spcPct val="90000"/>
              </a:lnSpc>
              <a:tabLst>
                <a:tab algn="l" pos="561960"/>
              </a:tabLst>
            </a:pPr>
            <a:r>
              <a:rPr b="1" lang="ja-JP" sz="2400" spc="-1" strike="noStrike">
                <a:solidFill>
                  <a:srgbClr val="a6a6a6"/>
                </a:solidFill>
                <a:latin typeface="Meiryo UI"/>
                <a:ea typeface="Meiryo UI"/>
              </a:rPr>
              <a:t>実行方針</a:t>
            </a:r>
            <a:endParaRPr b="0" lang="en-US" sz="2400" spc="-1" strike="noStrike">
              <a:latin typeface="Arial"/>
            </a:endParaRPr>
          </a:p>
        </p:txBody>
      </p:sp>
      <p:sp>
        <p:nvSpPr>
          <p:cNvPr id="658" name="CustomShape 9"/>
          <p:cNvSpPr/>
          <p:nvPr/>
        </p:nvSpPr>
        <p:spPr>
          <a:xfrm rot="10800000">
            <a:off x="8766720" y="5157720"/>
            <a:ext cx="575280" cy="575280"/>
          </a:xfrm>
          <a:prstGeom prst="triangle">
            <a:avLst>
              <a:gd name="adj" fmla="val 500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659" name="CustomShape 10"/>
          <p:cNvSpPr/>
          <p:nvPr/>
        </p:nvSpPr>
        <p:spPr>
          <a:xfrm>
            <a:off x="1872000" y="1080000"/>
            <a:ext cx="4103280" cy="360"/>
          </a:xfrm>
          <a:custGeom>
            <a:avLst/>
            <a:gdLst/>
            <a:ahLst/>
            <a:rect l="l" t="t" r="r" b="b"/>
            <a:pathLst>
              <a:path w="21600" h="21600">
                <a:moveTo>
                  <a:pt x="0" y="0"/>
                </a:moveTo>
                <a:lnTo>
                  <a:pt x="21600" y="21600"/>
                </a:lnTo>
              </a:path>
            </a:pathLst>
          </a:custGeom>
          <a:noFill/>
          <a:ln w="53975">
            <a:solidFill>
              <a:schemeClr val="bg2">
                <a:lumMod val="90000"/>
              </a:schemeClr>
            </a:solidFill>
            <a:tailEnd len="med" type="triangle" w="med"/>
          </a:ln>
        </p:spPr>
        <p:style>
          <a:lnRef idx="1">
            <a:schemeClr val="accent1"/>
          </a:lnRef>
          <a:fillRef idx="0">
            <a:schemeClr val="accent1"/>
          </a:fillRef>
          <a:effectRef idx="0">
            <a:schemeClr val="accent1"/>
          </a:effectRef>
          <a:fontRef idx="minor"/>
        </p:style>
      </p:sp>
      <p:sp>
        <p:nvSpPr>
          <p:cNvPr id="660" name="CustomShape 11"/>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P214</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1" name="CustomShape 1"/>
          <p:cNvSpPr/>
          <p:nvPr/>
        </p:nvSpPr>
        <p:spPr>
          <a:xfrm>
            <a:off x="252000" y="5580000"/>
            <a:ext cx="11519280" cy="755280"/>
          </a:xfrm>
          <a:prstGeom prst="rect">
            <a:avLst/>
          </a:prstGeom>
          <a:noFill/>
          <a:ln w="0">
            <a:noFill/>
          </a:ln>
        </p:spPr>
        <p:style>
          <a:lnRef idx="0"/>
          <a:fillRef idx="0"/>
          <a:effectRef idx="0"/>
          <a:fontRef idx="minor"/>
        </p:style>
        <p:txBody>
          <a:bodyPr lIns="0" rIns="0" tIns="45000" bIns="45000" anchor="ctr">
            <a:noAutofit/>
          </a:bodyPr>
          <a:p>
            <a:pPr>
              <a:lnSpc>
                <a:spcPct val="90000"/>
              </a:lnSpc>
            </a:pPr>
            <a:r>
              <a:rPr b="1" lang="ja-JP" sz="4000" spc="-1" strike="noStrike">
                <a:solidFill>
                  <a:srgbClr val="0d79ca"/>
                </a:solidFill>
                <a:latin typeface="Segoe UI Semibold"/>
                <a:ea typeface="Meiryo UI"/>
              </a:rPr>
              <a:t>実行方針</a:t>
            </a:r>
            <a:endParaRPr b="0" lang="en-US" sz="4000" spc="-1" strike="noStrike">
              <a:latin typeface="Arial"/>
            </a:endParaRPr>
          </a:p>
        </p:txBody>
      </p:sp>
      <p:sp>
        <p:nvSpPr>
          <p:cNvPr id="662" name="CustomShape 2"/>
          <p:cNvSpPr/>
          <p:nvPr/>
        </p:nvSpPr>
        <p:spPr>
          <a:xfrm>
            <a:off x="252360" y="1989000"/>
            <a:ext cx="4679280" cy="3402720"/>
          </a:xfrm>
          <a:prstGeom prst="rect">
            <a:avLst/>
          </a:prstGeom>
          <a:noFill/>
          <a:ln w="0">
            <a:noFill/>
          </a:ln>
        </p:spPr>
        <p:style>
          <a:lnRef idx="0"/>
          <a:fillRef idx="0"/>
          <a:effectRef idx="0"/>
          <a:fontRef idx="minor"/>
        </p:style>
        <p:txBody>
          <a:bodyPr lIns="0" rIns="72000" tIns="45000" bIns="0" anchor="b">
            <a:noAutofit/>
          </a:bodyPr>
          <a:p>
            <a:pPr>
              <a:lnSpc>
                <a:spcPct val="90000"/>
              </a:lnSpc>
              <a:spcBef>
                <a:spcPts val="1001"/>
              </a:spcBef>
              <a:tabLst>
                <a:tab algn="l" pos="0"/>
              </a:tabLst>
            </a:pPr>
            <a:r>
              <a:rPr b="1" lang="en-US" sz="16600" spc="-1" strike="noStrike">
                <a:solidFill>
                  <a:srgbClr val="ffffff"/>
                </a:solidFill>
                <a:latin typeface="Segoe UI"/>
                <a:ea typeface="Meiryo UI"/>
              </a:rPr>
              <a:t>4</a:t>
            </a:r>
            <a:endParaRPr b="0" lang="en-US" sz="166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CustomShape 1"/>
          <p:cNvSpPr/>
          <p:nvPr/>
        </p:nvSpPr>
        <p:spPr>
          <a:xfrm>
            <a:off x="252000" y="324000"/>
            <a:ext cx="11591280" cy="539280"/>
          </a:xfrm>
          <a:prstGeom prst="rect">
            <a:avLst/>
          </a:prstGeom>
          <a:noFill/>
          <a:ln w="0">
            <a:noFill/>
          </a:ln>
        </p:spPr>
        <p:style>
          <a:lnRef idx="0"/>
          <a:fillRef idx="0"/>
          <a:effectRef idx="0"/>
          <a:fontRef idx="minor"/>
        </p:style>
        <p:txBody>
          <a:bodyPr lIns="0" rIns="0" tIns="45000" bIns="45000" anchor="ctr">
            <a:noAutofit/>
          </a:bodyPr>
          <a:p>
            <a:pPr>
              <a:lnSpc>
                <a:spcPct val="90000"/>
              </a:lnSpc>
            </a:pPr>
            <a:r>
              <a:rPr b="1" lang="en-US" sz="2400" spc="-1" strike="noStrike">
                <a:solidFill>
                  <a:srgbClr val="0d79ca"/>
                </a:solidFill>
                <a:latin typeface="Segoe UI Semibold"/>
                <a:ea typeface="Meiryo UI"/>
              </a:rPr>
              <a:t>2. </a:t>
            </a:r>
            <a:r>
              <a:rPr b="1" lang="ja-JP" sz="2400" spc="-1" strike="noStrike">
                <a:solidFill>
                  <a:srgbClr val="0d79ca"/>
                </a:solidFill>
                <a:latin typeface="Segoe UI Semibold"/>
                <a:ea typeface="Meiryo UI"/>
              </a:rPr>
              <a:t>業務課題に対する解決の方向性</a:t>
            </a:r>
            <a:endParaRPr b="0" lang="en-US" sz="2400" spc="-1" strike="noStrike">
              <a:latin typeface="Arial"/>
            </a:endParaRPr>
          </a:p>
        </p:txBody>
      </p:sp>
      <p:sp>
        <p:nvSpPr>
          <p:cNvPr id="664" name="CustomShape 2"/>
          <p:cNvSpPr/>
          <p:nvPr/>
        </p:nvSpPr>
        <p:spPr>
          <a:xfrm>
            <a:off x="252000" y="36000"/>
            <a:ext cx="5831280" cy="251280"/>
          </a:xfrm>
          <a:prstGeom prst="rect">
            <a:avLst/>
          </a:prstGeom>
          <a:noFill/>
          <a:ln w="0">
            <a:noFill/>
          </a:ln>
        </p:spPr>
        <p:style>
          <a:lnRef idx="0"/>
          <a:fillRef idx="0"/>
          <a:effectRef idx="0"/>
          <a:fontRef idx="minor"/>
        </p:style>
        <p:txBody>
          <a:bodyPr lIns="0" rIns="0" tIns="45000" bIns="45000" anchor="ctr">
            <a:noAutofit/>
          </a:bodyPr>
          <a:p>
            <a:pPr>
              <a:lnSpc>
                <a:spcPct val="90000"/>
              </a:lnSpc>
              <a:tabLst>
                <a:tab algn="l" pos="0"/>
              </a:tabLst>
            </a:pPr>
            <a:r>
              <a:rPr b="0" lang="en-US" sz="1200" spc="-1" strike="noStrike">
                <a:solidFill>
                  <a:srgbClr val="000000"/>
                </a:solidFill>
                <a:latin typeface="Segoe UI"/>
                <a:ea typeface="Meiryo UI"/>
              </a:rPr>
              <a:t>4. </a:t>
            </a:r>
            <a:r>
              <a:rPr b="0" lang="ja-JP" sz="1200" spc="-1" strike="noStrike">
                <a:solidFill>
                  <a:srgbClr val="000000"/>
                </a:solidFill>
                <a:latin typeface="Segoe UI"/>
                <a:ea typeface="Meiryo UI"/>
              </a:rPr>
              <a:t>実行方針</a:t>
            </a:r>
            <a:endParaRPr b="0" lang="en-US" sz="1200" spc="-1" strike="noStrike">
              <a:latin typeface="Arial"/>
            </a:endParaRPr>
          </a:p>
        </p:txBody>
      </p:sp>
      <p:sp>
        <p:nvSpPr>
          <p:cNvPr id="665" name="CustomShape 3"/>
          <p:cNvSpPr/>
          <p:nvPr/>
        </p:nvSpPr>
        <p:spPr>
          <a:xfrm>
            <a:off x="-227160" y="924120"/>
            <a:ext cx="2221560" cy="364320"/>
          </a:xfrm>
          <a:prstGeom prst="rect">
            <a:avLst/>
          </a:prstGeom>
          <a:noFill/>
          <a:ln w="0">
            <a:noFill/>
          </a:ln>
        </p:spPr>
        <p:style>
          <a:lnRef idx="0"/>
          <a:fillRef idx="0"/>
          <a:effectRef idx="0"/>
          <a:fontRef idx="minor"/>
        </p:style>
        <p:txBody>
          <a:bodyPr wrap="none" lIns="0" rIns="90000" tIns="45000" bIns="45000">
            <a:spAutoFit/>
          </a:bodyPr>
          <a:p>
            <a:pPr marL="457200" indent="-550080">
              <a:lnSpc>
                <a:spcPct val="100000"/>
              </a:lnSpc>
              <a:tabLst>
                <a:tab algn="l" pos="0"/>
              </a:tabLst>
            </a:pPr>
            <a:r>
              <a:rPr b="1" lang="ja-JP" sz="1800" spc="-1" strike="noStrike">
                <a:solidFill>
                  <a:srgbClr val="808080"/>
                </a:solidFill>
                <a:latin typeface="Segoe UI"/>
                <a:ea typeface="Meiryo UI"/>
              </a:rPr>
              <a:t>業務の課題</a:t>
            </a:r>
            <a:endParaRPr b="0" lang="en-US" sz="1800" spc="-1" strike="noStrike">
              <a:latin typeface="Arial"/>
            </a:endParaRPr>
          </a:p>
        </p:txBody>
      </p:sp>
      <p:graphicFrame>
        <p:nvGraphicFramePr>
          <p:cNvPr id="666" name="Table 4"/>
          <p:cNvGraphicFramePr/>
          <p:nvPr/>
        </p:nvGraphicFramePr>
        <p:xfrm>
          <a:off x="252000" y="1307880"/>
          <a:ext cx="5067720" cy="1662840"/>
        </p:xfrm>
        <a:graphic>
          <a:graphicData uri="http://schemas.openxmlformats.org/drawingml/2006/table">
            <a:tbl>
              <a:tblPr/>
              <a:tblGrid>
                <a:gridCol w="218880"/>
                <a:gridCol w="4848840"/>
              </a:tblGrid>
              <a:tr h="396000">
                <a:tc gridSpan="2">
                  <a:txBody>
                    <a:bodyPr lIns="36000">
                      <a:noAutofit/>
                    </a:bodyPr>
                    <a:p>
                      <a:pPr>
                        <a:lnSpc>
                          <a:spcPct val="90000"/>
                        </a:lnSpc>
                        <a:tabLst>
                          <a:tab algn="l" pos="0"/>
                        </a:tabLst>
                      </a:pPr>
                      <a:r>
                        <a:rPr b="0" lang="ja-JP" sz="1400" spc="-1" strike="noStrike">
                          <a:solidFill>
                            <a:srgbClr val="ffffff"/>
                          </a:solidFill>
                          <a:latin typeface="Segoe UI"/>
                          <a:ea typeface="Meiryo UI"/>
                        </a:rPr>
                        <a:t>人手でのデータ入力・収集が多い業務報告業務</a:t>
                      </a:r>
                      <a:endParaRPr b="0" lang="en-US" sz="1400" spc="-1" strike="noStrike">
                        <a:latin typeface="Arial"/>
                      </a:endParaRPr>
                    </a:p>
                  </a:txBody>
                  <a:tcPr marL="36000" marR="91440">
                    <a:lnL w="12240">
                      <a:noFill/>
                    </a:lnL>
                    <a:lnR w="12240">
                      <a:noFill/>
                    </a:lnR>
                    <a:lnT w="12240">
                      <a:noFill/>
                    </a:lnT>
                    <a:lnB w="12240">
                      <a:noFill/>
                    </a:lnB>
                    <a:solidFill>
                      <a:srgbClr val="808080"/>
                    </a:solidFill>
                  </a:tcPr>
                </a:tc>
                <a:tc hMerge="1">
                  <a:tcPr marL="90000" marR="90000">
                    <a:solidFill>
                      <a:srgbClr val="729fcf"/>
                    </a:solidFill>
                  </a:tcPr>
                </a:tc>
              </a:tr>
              <a:tr h="475200">
                <a:tc>
                  <a:tcPr marL="91440" marR="91440">
                    <a:lnL w="12240">
                      <a:noFill/>
                    </a:lnL>
                    <a:lnR w="12240">
                      <a:noFill/>
                    </a:lnR>
                    <a:lnT w="12240">
                      <a:noFill/>
                    </a:lnT>
                    <a:lnB w="12240">
                      <a:noFill/>
                    </a:lnB>
                    <a:solidFill>
                      <a:srgbClr val="808080"/>
                    </a:solidFill>
                  </a:tcPr>
                </a:tc>
                <a:tc>
                  <a:txBody>
                    <a:bodyPr lIns="72000">
                      <a:noAutofit/>
                    </a:bodyPr>
                    <a:p>
                      <a:pPr>
                        <a:lnSpc>
                          <a:spcPct val="90000"/>
                        </a:lnSpc>
                        <a:tabLst>
                          <a:tab algn="l" pos="0"/>
                        </a:tabLst>
                      </a:pPr>
                      <a:r>
                        <a:rPr b="1" lang="ja-JP" sz="1600" spc="-1" strike="noStrike">
                          <a:solidFill>
                            <a:srgbClr val="595959"/>
                          </a:solidFill>
                          <a:latin typeface="Segoe UI"/>
                          <a:ea typeface="Meiryo UI"/>
                        </a:rPr>
                        <a:t>データ入力・収集業務で忙殺され、</a:t>
                      </a:r>
                      <a:endParaRPr b="0" lang="en-US" sz="1600" spc="-1" strike="noStrike">
                        <a:latin typeface="Arial"/>
                      </a:endParaRPr>
                    </a:p>
                    <a:p>
                      <a:pPr>
                        <a:lnSpc>
                          <a:spcPct val="90000"/>
                        </a:lnSpc>
                        <a:tabLst>
                          <a:tab algn="l" pos="0"/>
                        </a:tabLst>
                      </a:pPr>
                      <a:r>
                        <a:rPr b="1" lang="ja-JP" sz="1600" spc="-1" strike="noStrike">
                          <a:solidFill>
                            <a:srgbClr val="595959"/>
                          </a:solidFill>
                          <a:latin typeface="Segoe UI"/>
                          <a:ea typeface="Meiryo UI"/>
                        </a:rPr>
                        <a:t>価値創造的</a:t>
                      </a:r>
                      <a:r>
                        <a:rPr b="1" lang="en-US" sz="1600" spc="-1" strike="noStrike">
                          <a:solidFill>
                            <a:srgbClr val="595959"/>
                          </a:solidFill>
                          <a:latin typeface="Segoe UI"/>
                          <a:ea typeface="Meiryo UI"/>
                        </a:rPr>
                        <a:t>Work</a:t>
                      </a:r>
                      <a:r>
                        <a:rPr b="1" lang="ja-JP" sz="1600" spc="-1" strike="noStrike">
                          <a:solidFill>
                            <a:srgbClr val="595959"/>
                          </a:solidFill>
                          <a:latin typeface="Segoe UI"/>
                          <a:ea typeface="Meiryo UI"/>
                        </a:rPr>
                        <a:t>にあてる時間がない</a:t>
                      </a:r>
                      <a:endParaRPr b="0" lang="en-US" sz="1600" spc="-1" strike="noStrike">
                        <a:latin typeface="Arial"/>
                      </a:endParaRPr>
                    </a:p>
                  </a:txBody>
                  <a:tcPr marL="72000" marR="91440">
                    <a:lnL w="12240">
                      <a:noFill/>
                    </a:lnL>
                    <a:lnR w="12240">
                      <a:noFill/>
                    </a:lnR>
                    <a:lnT w="12240">
                      <a:noFill/>
                    </a:lnT>
                    <a:lnB w="12240">
                      <a:noFill/>
                    </a:lnB>
                    <a:noFill/>
                  </a:tcPr>
                </a:tc>
              </a:tr>
              <a:tr h="792000">
                <a:tc>
                  <a:tcPr marL="91440" marR="91440">
                    <a:lnL w="12240">
                      <a:noFill/>
                    </a:lnL>
                    <a:lnR w="12240">
                      <a:noFill/>
                    </a:lnR>
                    <a:lnT w="12240">
                      <a:noFill/>
                    </a:lnT>
                    <a:lnB w="12240">
                      <a:noFill/>
                    </a:lnB>
                    <a:solidFill>
                      <a:srgbClr val="808080"/>
                    </a:solidFill>
                  </a:tcPr>
                </a:tc>
                <a:tc>
                  <a:txBody>
                    <a:bodyPr lIns="36000">
                      <a:noAutofit/>
                    </a:bodyPr>
                    <a:p>
                      <a:pPr marL="144000" indent="-143280">
                        <a:lnSpc>
                          <a:spcPct val="90000"/>
                        </a:lnSpc>
                        <a:spcAft>
                          <a:spcPts val="300"/>
                        </a:spcAft>
                        <a:buClr>
                          <a:srgbClr val="d9d9d9"/>
                        </a:buClr>
                        <a:buFont typeface="Wingdings" charset="2"/>
                        <a:buChar char=""/>
                      </a:pPr>
                      <a:r>
                        <a:rPr b="0" lang="ja-JP" sz="1400" spc="-1" strike="noStrike">
                          <a:solidFill>
                            <a:srgbClr val="212745"/>
                          </a:solidFill>
                          <a:latin typeface="Segoe UI"/>
                          <a:ea typeface="Meiryo UI"/>
                        </a:rPr>
                        <a:t>業務上のデータは、手作業で入力・収集するしなければならない</a:t>
                      </a:r>
                      <a:endParaRPr b="0" lang="en-US" sz="1400" spc="-1" strike="noStrike">
                        <a:latin typeface="Arial"/>
                      </a:endParaRPr>
                    </a:p>
                    <a:p>
                      <a:pPr marL="144000" indent="-143280">
                        <a:lnSpc>
                          <a:spcPct val="90000"/>
                        </a:lnSpc>
                        <a:spcAft>
                          <a:spcPts val="300"/>
                        </a:spcAft>
                        <a:buClr>
                          <a:srgbClr val="d9d9d9"/>
                        </a:buClr>
                        <a:buFont typeface="Wingdings" charset="2"/>
                        <a:buChar char=""/>
                      </a:pPr>
                      <a:r>
                        <a:rPr b="0" lang="ja-JP" sz="1400" spc="-1" strike="noStrike">
                          <a:solidFill>
                            <a:srgbClr val="212745"/>
                          </a:solidFill>
                          <a:latin typeface="Segoe UI"/>
                          <a:ea typeface="Meiryo UI"/>
                        </a:rPr>
                        <a:t>作業に多くの時間を要し、新たに価値を創造する</a:t>
                      </a:r>
                      <a:r>
                        <a:rPr b="0" lang="en-US" sz="1400" spc="-1" strike="noStrike">
                          <a:solidFill>
                            <a:srgbClr val="212745"/>
                          </a:solidFill>
                          <a:latin typeface="Segoe UI"/>
                          <a:ea typeface="Meiryo UI"/>
                        </a:rPr>
                        <a:t>Work</a:t>
                      </a:r>
                      <a:r>
                        <a:rPr b="0" lang="ja-JP" sz="1400" spc="-1" strike="noStrike">
                          <a:solidFill>
                            <a:srgbClr val="212745"/>
                          </a:solidFill>
                          <a:latin typeface="Segoe UI"/>
                          <a:ea typeface="Meiryo UI"/>
                        </a:rPr>
                        <a:t>にあてるワークロードがない</a:t>
                      </a:r>
                      <a:endParaRPr b="0" lang="en-US" sz="1400" spc="-1" strike="noStrike">
                        <a:latin typeface="Arial"/>
                      </a:endParaRPr>
                    </a:p>
                  </a:txBody>
                  <a:tcPr marL="36000" marR="91440">
                    <a:lnL w="12240">
                      <a:noFill/>
                    </a:lnL>
                    <a:lnR w="12240">
                      <a:noFill/>
                    </a:lnR>
                    <a:lnT w="12240">
                      <a:noFill/>
                    </a:lnT>
                    <a:lnB w="12240">
                      <a:noFill/>
                    </a:lnB>
                    <a:noFill/>
                  </a:tcPr>
                </a:tc>
              </a:tr>
            </a:tbl>
          </a:graphicData>
        </a:graphic>
      </p:graphicFrame>
      <p:graphicFrame>
        <p:nvGraphicFramePr>
          <p:cNvPr id="667" name="Table 5"/>
          <p:cNvGraphicFramePr/>
          <p:nvPr/>
        </p:nvGraphicFramePr>
        <p:xfrm>
          <a:off x="252000" y="3076200"/>
          <a:ext cx="5067720" cy="1662840"/>
        </p:xfrm>
        <a:graphic>
          <a:graphicData uri="http://schemas.openxmlformats.org/drawingml/2006/table">
            <a:tbl>
              <a:tblPr/>
              <a:tblGrid>
                <a:gridCol w="218880"/>
                <a:gridCol w="4848840"/>
              </a:tblGrid>
              <a:tr h="396000">
                <a:tc gridSpan="2">
                  <a:txBody>
                    <a:bodyPr lIns="36000">
                      <a:noAutofit/>
                    </a:bodyPr>
                    <a:p>
                      <a:pPr>
                        <a:lnSpc>
                          <a:spcPct val="90000"/>
                        </a:lnSpc>
                        <a:tabLst>
                          <a:tab algn="l" pos="0"/>
                        </a:tabLst>
                      </a:pPr>
                      <a:r>
                        <a:rPr b="0" lang="ja-JP" sz="1400" spc="-1" strike="noStrike">
                          <a:solidFill>
                            <a:srgbClr val="ffffff"/>
                          </a:solidFill>
                          <a:latin typeface="Segoe UI"/>
                          <a:ea typeface="Meiryo UI"/>
                        </a:rPr>
                        <a:t>情報連携・情報共有に人が介在し、業務負荷を上げている</a:t>
                      </a:r>
                      <a:endParaRPr b="0" lang="en-US" sz="1400" spc="-1" strike="noStrike">
                        <a:latin typeface="Arial"/>
                      </a:endParaRPr>
                    </a:p>
                  </a:txBody>
                  <a:tcPr marL="36000" marR="91440">
                    <a:lnL w="12240">
                      <a:noFill/>
                    </a:lnL>
                    <a:lnR w="12240">
                      <a:noFill/>
                    </a:lnR>
                    <a:lnT w="12240">
                      <a:noFill/>
                    </a:lnT>
                    <a:lnB w="12240">
                      <a:noFill/>
                    </a:lnB>
                    <a:solidFill>
                      <a:srgbClr val="808080"/>
                    </a:solidFill>
                  </a:tcPr>
                </a:tc>
                <a:tc hMerge="1">
                  <a:tcPr marL="90000" marR="90000">
                    <a:solidFill>
                      <a:srgbClr val="729fcf"/>
                    </a:solidFill>
                  </a:tcPr>
                </a:tc>
              </a:tr>
              <a:tr h="475200">
                <a:tc>
                  <a:tcPr marL="91440" marR="91440">
                    <a:lnL w="12240">
                      <a:noFill/>
                    </a:lnL>
                    <a:lnR w="12240">
                      <a:noFill/>
                    </a:lnR>
                    <a:lnT w="12240">
                      <a:noFill/>
                    </a:lnT>
                    <a:lnB w="12240">
                      <a:noFill/>
                    </a:lnB>
                    <a:solidFill>
                      <a:srgbClr val="808080"/>
                    </a:solidFill>
                  </a:tcPr>
                </a:tc>
                <a:tc>
                  <a:txBody>
                    <a:bodyPr lIns="72000">
                      <a:noAutofit/>
                    </a:bodyPr>
                    <a:p>
                      <a:pPr>
                        <a:lnSpc>
                          <a:spcPct val="90000"/>
                        </a:lnSpc>
                        <a:tabLst>
                          <a:tab algn="l" pos="0"/>
                        </a:tabLst>
                      </a:pPr>
                      <a:r>
                        <a:rPr b="1" lang="ja-JP" sz="1600" spc="-1" strike="noStrike">
                          <a:solidFill>
                            <a:srgbClr val="595959"/>
                          </a:solidFill>
                          <a:latin typeface="Segoe UI"/>
                          <a:ea typeface="Meiryo UI"/>
                        </a:rPr>
                        <a:t>本社・支社間の</a:t>
                      </a:r>
                      <a:br/>
                      <a:r>
                        <a:rPr b="1" lang="ja-JP" sz="1600" spc="-1" strike="noStrike">
                          <a:solidFill>
                            <a:srgbClr val="595959"/>
                          </a:solidFill>
                          <a:latin typeface="Segoe UI"/>
                          <a:ea typeface="Meiryo UI"/>
                        </a:rPr>
                        <a:t>コミュニケーションロスが発生している</a:t>
                      </a:r>
                      <a:endParaRPr b="0" lang="en-US" sz="1600" spc="-1" strike="noStrike">
                        <a:latin typeface="Arial"/>
                      </a:endParaRPr>
                    </a:p>
                  </a:txBody>
                  <a:tcPr marL="72000" marR="91440">
                    <a:lnL w="12240">
                      <a:noFill/>
                    </a:lnL>
                    <a:lnR w="12240">
                      <a:noFill/>
                    </a:lnR>
                    <a:lnT w="12240">
                      <a:noFill/>
                    </a:lnT>
                    <a:lnB w="12240">
                      <a:noFill/>
                    </a:lnB>
                    <a:noFill/>
                  </a:tcPr>
                </a:tc>
              </a:tr>
              <a:tr h="792000">
                <a:tc>
                  <a:tcPr marL="91440" marR="91440">
                    <a:lnL w="12240">
                      <a:noFill/>
                    </a:lnL>
                    <a:lnR w="12240">
                      <a:noFill/>
                    </a:lnR>
                    <a:lnT w="12240">
                      <a:noFill/>
                    </a:lnT>
                    <a:lnB w="12240">
                      <a:noFill/>
                    </a:lnB>
                    <a:solidFill>
                      <a:srgbClr val="808080"/>
                    </a:solidFill>
                  </a:tcPr>
                </a:tc>
                <a:tc>
                  <a:txBody>
                    <a:bodyPr lIns="36000">
                      <a:noAutofit/>
                    </a:bodyPr>
                    <a:p>
                      <a:pPr marL="144000" indent="-143280">
                        <a:lnSpc>
                          <a:spcPct val="90000"/>
                        </a:lnSpc>
                        <a:spcAft>
                          <a:spcPts val="300"/>
                        </a:spcAft>
                        <a:buClr>
                          <a:srgbClr val="d9d9d9"/>
                        </a:buClr>
                        <a:buFont typeface="Wingdings" charset="2"/>
                        <a:buChar char=""/>
                      </a:pPr>
                      <a:r>
                        <a:rPr b="0" lang="ja-JP" sz="1400" spc="-1" strike="noStrike">
                          <a:solidFill>
                            <a:srgbClr val="212745"/>
                          </a:solidFill>
                          <a:latin typeface="Segoe UI"/>
                          <a:ea typeface="Meiryo UI"/>
                        </a:rPr>
                        <a:t>本部と支社間のデータに齟齬があり、調整作業に多くの時間を要している</a:t>
                      </a:r>
                      <a:endParaRPr b="0" lang="en-US" sz="1400" spc="-1" strike="noStrike">
                        <a:latin typeface="Arial"/>
                      </a:endParaRPr>
                    </a:p>
                    <a:p>
                      <a:pPr marL="144000" indent="-143280">
                        <a:lnSpc>
                          <a:spcPct val="90000"/>
                        </a:lnSpc>
                        <a:spcAft>
                          <a:spcPts val="300"/>
                        </a:spcAft>
                        <a:buClr>
                          <a:srgbClr val="d9d9d9"/>
                        </a:buClr>
                        <a:buFont typeface="Wingdings" charset="2"/>
                        <a:buChar char=""/>
                      </a:pPr>
                      <a:r>
                        <a:rPr b="0" lang="ja-JP" sz="1400" spc="-1" strike="noStrike">
                          <a:solidFill>
                            <a:srgbClr val="212745"/>
                          </a:solidFill>
                          <a:latin typeface="Segoe UI"/>
                          <a:ea typeface="Meiryo UI"/>
                        </a:rPr>
                        <a:t>重要情報がうまく伝わっておらず、人手でカバーしているため、支社間によるバラつきが発生している</a:t>
                      </a:r>
                      <a:endParaRPr b="0" lang="en-US" sz="1400" spc="-1" strike="noStrike">
                        <a:latin typeface="Arial"/>
                      </a:endParaRPr>
                    </a:p>
                  </a:txBody>
                  <a:tcPr marL="36000" marR="91440">
                    <a:lnL w="12240">
                      <a:noFill/>
                    </a:lnL>
                    <a:lnR w="12240">
                      <a:noFill/>
                    </a:lnR>
                    <a:lnT w="12240">
                      <a:noFill/>
                    </a:lnT>
                    <a:lnB w="12240">
                      <a:noFill/>
                    </a:lnB>
                    <a:noFill/>
                  </a:tcPr>
                </a:tc>
              </a:tr>
            </a:tbl>
          </a:graphicData>
        </a:graphic>
      </p:graphicFrame>
      <p:graphicFrame>
        <p:nvGraphicFramePr>
          <p:cNvPr id="668" name="Table 6"/>
          <p:cNvGraphicFramePr/>
          <p:nvPr/>
        </p:nvGraphicFramePr>
        <p:xfrm>
          <a:off x="252000" y="4930920"/>
          <a:ext cx="5067720" cy="1662840"/>
        </p:xfrm>
        <a:graphic>
          <a:graphicData uri="http://schemas.openxmlformats.org/drawingml/2006/table">
            <a:tbl>
              <a:tblPr/>
              <a:tblGrid>
                <a:gridCol w="218880"/>
                <a:gridCol w="4848840"/>
              </a:tblGrid>
              <a:tr h="396000">
                <a:tc gridSpan="2">
                  <a:txBody>
                    <a:bodyPr lIns="36000">
                      <a:noAutofit/>
                    </a:bodyPr>
                    <a:p>
                      <a:pPr>
                        <a:lnSpc>
                          <a:spcPct val="90000"/>
                        </a:lnSpc>
                        <a:tabLst>
                          <a:tab algn="l" pos="0"/>
                        </a:tabLst>
                      </a:pPr>
                      <a:r>
                        <a:rPr b="0" lang="ja-JP" sz="1400" spc="-1" strike="noStrike">
                          <a:solidFill>
                            <a:srgbClr val="ffffff"/>
                          </a:solidFill>
                          <a:latin typeface="Segoe UI"/>
                          <a:ea typeface="Meiryo UI"/>
                        </a:rPr>
                        <a:t>分断化されたシステムがオペレーション負荷を上げる状態になっている</a:t>
                      </a:r>
                      <a:endParaRPr b="0" lang="en-US" sz="1400" spc="-1" strike="noStrike">
                        <a:latin typeface="Arial"/>
                      </a:endParaRPr>
                    </a:p>
                  </a:txBody>
                  <a:tcPr marL="36000" marR="91440">
                    <a:lnL w="12240">
                      <a:noFill/>
                    </a:lnL>
                    <a:lnR w="12240">
                      <a:noFill/>
                    </a:lnR>
                    <a:lnT w="12240">
                      <a:noFill/>
                    </a:lnT>
                    <a:lnB w="12240">
                      <a:noFill/>
                    </a:lnB>
                    <a:solidFill>
                      <a:srgbClr val="808080"/>
                    </a:solidFill>
                  </a:tcPr>
                </a:tc>
                <a:tc hMerge="1">
                  <a:tcPr marL="90000" marR="90000">
                    <a:solidFill>
                      <a:srgbClr val="729fcf"/>
                    </a:solidFill>
                  </a:tcPr>
                </a:tc>
              </a:tr>
              <a:tr h="475200">
                <a:tc>
                  <a:tcPr marL="91440" marR="91440">
                    <a:lnL w="12240">
                      <a:noFill/>
                    </a:lnL>
                    <a:lnR w="12240">
                      <a:noFill/>
                    </a:lnR>
                    <a:lnT w="12240">
                      <a:noFill/>
                    </a:lnT>
                    <a:lnB w="12240">
                      <a:noFill/>
                    </a:lnB>
                    <a:solidFill>
                      <a:srgbClr val="808080"/>
                    </a:solidFill>
                  </a:tcPr>
                </a:tc>
                <a:tc>
                  <a:txBody>
                    <a:bodyPr lIns="72000">
                      <a:noAutofit/>
                    </a:bodyPr>
                    <a:p>
                      <a:pPr>
                        <a:lnSpc>
                          <a:spcPct val="90000"/>
                        </a:lnSpc>
                        <a:tabLst>
                          <a:tab algn="l" pos="0"/>
                        </a:tabLst>
                      </a:pPr>
                      <a:r>
                        <a:rPr b="1" lang="ja-JP" sz="1600" spc="-1" strike="noStrike">
                          <a:solidFill>
                            <a:srgbClr val="595959"/>
                          </a:solidFill>
                          <a:latin typeface="Segoe UI"/>
                          <a:ea typeface="Meiryo UI"/>
                        </a:rPr>
                        <a:t>データカテゴリや条件などで</a:t>
                      </a:r>
                      <a:br/>
                      <a:r>
                        <a:rPr b="1" lang="ja-JP" sz="1600" spc="-1" strike="noStrike">
                          <a:solidFill>
                            <a:srgbClr val="595959"/>
                          </a:solidFill>
                          <a:latin typeface="Segoe UI"/>
                          <a:ea typeface="Meiryo UI"/>
                        </a:rPr>
                        <a:t>システムを使い分けなくてはならない</a:t>
                      </a:r>
                      <a:endParaRPr b="0" lang="en-US" sz="1600" spc="-1" strike="noStrike">
                        <a:latin typeface="Arial"/>
                      </a:endParaRPr>
                    </a:p>
                  </a:txBody>
                  <a:tcPr marL="72000" marR="91440">
                    <a:lnL w="12240">
                      <a:noFill/>
                    </a:lnL>
                    <a:lnR w="12240">
                      <a:noFill/>
                    </a:lnR>
                    <a:lnT w="12240">
                      <a:noFill/>
                    </a:lnT>
                    <a:lnB w="12240">
                      <a:noFill/>
                    </a:lnB>
                    <a:noFill/>
                  </a:tcPr>
                </a:tc>
              </a:tr>
              <a:tr h="792000">
                <a:tc>
                  <a:tcPr marL="91440" marR="91440">
                    <a:lnL w="12240">
                      <a:noFill/>
                    </a:lnL>
                    <a:lnR w="12240">
                      <a:noFill/>
                    </a:lnR>
                    <a:lnT w="12240">
                      <a:noFill/>
                    </a:lnT>
                    <a:lnB w="12240">
                      <a:noFill/>
                    </a:lnB>
                    <a:solidFill>
                      <a:srgbClr val="808080"/>
                    </a:solidFill>
                  </a:tcPr>
                </a:tc>
                <a:tc>
                  <a:txBody>
                    <a:bodyPr lIns="36000">
                      <a:noAutofit/>
                    </a:bodyPr>
                    <a:p>
                      <a:pPr marL="144000" indent="-143280">
                        <a:lnSpc>
                          <a:spcPct val="90000"/>
                        </a:lnSpc>
                        <a:spcAft>
                          <a:spcPts val="300"/>
                        </a:spcAft>
                        <a:buClr>
                          <a:srgbClr val="d9d9d9"/>
                        </a:buClr>
                        <a:buFont typeface="Wingdings" charset="2"/>
                        <a:buChar char=""/>
                      </a:pPr>
                      <a:r>
                        <a:rPr b="0" lang="ja-JP" sz="1400" spc="-1" strike="noStrike">
                          <a:solidFill>
                            <a:srgbClr val="212745"/>
                          </a:solidFill>
                          <a:latin typeface="Segoe UI"/>
                          <a:ea typeface="Meiryo UI"/>
                        </a:rPr>
                        <a:t>データカテゴリーごとにシステムの使い分けが発生し、</a:t>
                      </a:r>
                      <a:br/>
                      <a:r>
                        <a:rPr b="0" lang="ja-JP" sz="1400" spc="-1" strike="noStrike">
                          <a:solidFill>
                            <a:srgbClr val="212745"/>
                          </a:solidFill>
                          <a:latin typeface="Segoe UI"/>
                          <a:ea typeface="Meiryo UI"/>
                        </a:rPr>
                        <a:t>オペレーションが複雑になっている</a:t>
                      </a:r>
                      <a:endParaRPr b="0" lang="en-US" sz="1400" spc="-1" strike="noStrike">
                        <a:latin typeface="Arial"/>
                      </a:endParaRPr>
                    </a:p>
                    <a:p>
                      <a:pPr marL="144000" indent="-143280">
                        <a:lnSpc>
                          <a:spcPct val="90000"/>
                        </a:lnSpc>
                        <a:spcAft>
                          <a:spcPts val="300"/>
                        </a:spcAft>
                        <a:buClr>
                          <a:srgbClr val="d9d9d9"/>
                        </a:buClr>
                        <a:buFont typeface="Wingdings" charset="2"/>
                        <a:buChar char=""/>
                      </a:pPr>
                      <a:r>
                        <a:rPr b="0" lang="ja-JP" sz="1400" spc="-1" strike="noStrike">
                          <a:solidFill>
                            <a:srgbClr val="212745"/>
                          </a:solidFill>
                          <a:latin typeface="Segoe UI"/>
                          <a:ea typeface="Meiryo UI"/>
                        </a:rPr>
                        <a:t>システムの使い分けに必要な操作マニュアルなどの参照先も点在していて、探すだけで時間がかかってしまう</a:t>
                      </a:r>
                      <a:endParaRPr b="0" lang="en-US" sz="1400" spc="-1" strike="noStrike">
                        <a:latin typeface="Arial"/>
                      </a:endParaRPr>
                    </a:p>
                  </a:txBody>
                  <a:tcPr marL="36000" marR="91440">
                    <a:lnL w="12240">
                      <a:noFill/>
                    </a:lnL>
                    <a:lnR w="12240">
                      <a:noFill/>
                    </a:lnR>
                    <a:lnT w="12240">
                      <a:noFill/>
                    </a:lnT>
                    <a:lnB w="12240">
                      <a:noFill/>
                    </a:lnB>
                    <a:noFill/>
                  </a:tcPr>
                </a:tc>
              </a:tr>
            </a:tbl>
          </a:graphicData>
        </a:graphic>
      </p:graphicFrame>
      <p:graphicFrame>
        <p:nvGraphicFramePr>
          <p:cNvPr id="669" name="Table 7"/>
          <p:cNvGraphicFramePr/>
          <p:nvPr/>
        </p:nvGraphicFramePr>
        <p:xfrm>
          <a:off x="6923880" y="1420200"/>
          <a:ext cx="4931640" cy="2129040"/>
        </p:xfrm>
        <a:graphic>
          <a:graphicData uri="http://schemas.openxmlformats.org/drawingml/2006/table">
            <a:tbl>
              <a:tblPr/>
              <a:tblGrid>
                <a:gridCol w="4932000"/>
              </a:tblGrid>
              <a:tr h="822600">
                <a:tc>
                  <a:txBody>
                    <a:bodyPr lIns="36000" rIns="36000">
                      <a:noAutofit/>
                    </a:bodyPr>
                    <a:p>
                      <a:pPr>
                        <a:lnSpc>
                          <a:spcPct val="90000"/>
                        </a:lnSpc>
                        <a:tabLst>
                          <a:tab algn="l" pos="0"/>
                        </a:tabLst>
                      </a:pPr>
                      <a:r>
                        <a:rPr b="1" lang="en-US" sz="5400" spc="-1" strike="noStrike">
                          <a:solidFill>
                            <a:srgbClr val="073c65"/>
                          </a:solidFill>
                          <a:latin typeface="Segoe UI"/>
                          <a:ea typeface="Meiryo UI"/>
                        </a:rPr>
                        <a:t>1</a:t>
                      </a:r>
                      <a:endParaRPr b="0" lang="en-US" sz="5400" spc="-1" strike="noStrike">
                        <a:latin typeface="Arial"/>
                      </a:endParaRPr>
                    </a:p>
                  </a:txBody>
                  <a:tcPr marL="36000" marR="36000">
                    <a:lnL w="12240">
                      <a:noFill/>
                    </a:lnL>
                    <a:lnR w="12240">
                      <a:noFill/>
                    </a:lnR>
                    <a:lnT w="12240">
                      <a:noFill/>
                    </a:lnT>
                    <a:lnB w="12240">
                      <a:noFill/>
                    </a:lnB>
                    <a:noFill/>
                  </a:tcPr>
                </a:tc>
              </a:tr>
              <a:tr h="640440">
                <a:tc>
                  <a:txBody>
                    <a:bodyPr lIns="36000" rIns="36000">
                      <a:noAutofit/>
                    </a:bodyPr>
                    <a:p>
                      <a:pPr>
                        <a:lnSpc>
                          <a:spcPct val="90000"/>
                        </a:lnSpc>
                        <a:tabLst>
                          <a:tab algn="l" pos="0"/>
                        </a:tabLst>
                      </a:pPr>
                      <a:r>
                        <a:rPr b="1" lang="ja-JP" sz="2000" spc="-1" strike="noStrike">
                          <a:solidFill>
                            <a:srgbClr val="ffffff"/>
                          </a:solidFill>
                          <a:latin typeface="Segoe UI"/>
                          <a:ea typeface="Meiryo UI"/>
                        </a:rPr>
                        <a:t>デジタル化の抜本改革による</a:t>
                      </a:r>
                      <a:br/>
                      <a:r>
                        <a:rPr b="1" lang="ja-JP" sz="2000" spc="-1" strike="noStrike">
                          <a:solidFill>
                            <a:srgbClr val="ffffff"/>
                          </a:solidFill>
                          <a:latin typeface="Segoe UI"/>
                          <a:ea typeface="Meiryo UI"/>
                        </a:rPr>
                        <a:t>業務・システムの高度化を図る</a:t>
                      </a:r>
                      <a:endParaRPr b="0" lang="en-US" sz="2000" spc="-1" strike="noStrike">
                        <a:latin typeface="Arial"/>
                      </a:endParaRPr>
                    </a:p>
                  </a:txBody>
                  <a:tcPr marL="36000" marR="36000">
                    <a:lnL w="12240">
                      <a:noFill/>
                    </a:lnL>
                    <a:lnR w="12240">
                      <a:noFill/>
                    </a:lnR>
                    <a:lnT w="12240">
                      <a:noFill/>
                    </a:lnT>
                    <a:lnB w="12240">
                      <a:noFill/>
                    </a:lnB>
                    <a:solidFill>
                      <a:srgbClr val="0070c0"/>
                    </a:solidFill>
                  </a:tcPr>
                </a:tc>
              </a:tr>
              <a:tr h="666360">
                <a:tc>
                  <a:txBody>
                    <a:bodyPr lIns="36000" rIns="36000">
                      <a:noAutofit/>
                    </a:bodyPr>
                    <a:p>
                      <a:pPr>
                        <a:lnSpc>
                          <a:spcPct val="90000"/>
                        </a:lnSpc>
                      </a:pPr>
                      <a:r>
                        <a:rPr b="0" lang="ja-JP" sz="1400" spc="-1" strike="noStrike">
                          <a:solidFill>
                            <a:srgbClr val="212745"/>
                          </a:solidFill>
                          <a:latin typeface="Segoe UI"/>
                          <a:ea typeface="Meiryo UI"/>
                        </a:rPr>
                        <a:t>クラウドや</a:t>
                      </a:r>
                      <a:r>
                        <a:rPr b="0" lang="en-US" sz="1400" spc="-1" strike="noStrike">
                          <a:solidFill>
                            <a:srgbClr val="212745"/>
                          </a:solidFill>
                          <a:latin typeface="Segoe UI"/>
                          <a:ea typeface="Meiryo UI"/>
                        </a:rPr>
                        <a:t>AI</a:t>
                      </a:r>
                      <a:r>
                        <a:rPr b="0" lang="ja-JP" sz="1400" spc="-1" strike="noStrike">
                          <a:solidFill>
                            <a:srgbClr val="212745"/>
                          </a:solidFill>
                          <a:latin typeface="Segoe UI"/>
                          <a:ea typeface="Meiryo UI"/>
                        </a:rPr>
                        <a:t>など最新テクノロジーを活用し、現行システム改修を急務として検討する。システムの刷新により、業務改革を推進し不具合の排除を目指す。</a:t>
                      </a:r>
                      <a:endParaRPr b="0" lang="en-US" sz="1400" spc="-1" strike="noStrike">
                        <a:latin typeface="Arial"/>
                      </a:endParaRPr>
                    </a:p>
                  </a:txBody>
                  <a:tcPr marL="36000" marR="36000">
                    <a:lnL w="12240">
                      <a:noFill/>
                    </a:lnL>
                    <a:lnR w="12240">
                      <a:noFill/>
                    </a:lnR>
                    <a:lnT w="12240">
                      <a:noFill/>
                    </a:lnT>
                    <a:lnB w="12240">
                      <a:noFill/>
                    </a:lnB>
                    <a:noFill/>
                  </a:tcPr>
                </a:tc>
              </a:tr>
            </a:tbl>
          </a:graphicData>
        </a:graphic>
      </p:graphicFrame>
      <p:sp>
        <p:nvSpPr>
          <p:cNvPr id="670" name="CustomShape 8"/>
          <p:cNvSpPr/>
          <p:nvPr/>
        </p:nvSpPr>
        <p:spPr>
          <a:xfrm>
            <a:off x="6427080" y="924120"/>
            <a:ext cx="4233240" cy="364320"/>
          </a:xfrm>
          <a:prstGeom prst="rect">
            <a:avLst/>
          </a:prstGeom>
          <a:noFill/>
          <a:ln w="0">
            <a:noFill/>
          </a:ln>
        </p:spPr>
        <p:style>
          <a:lnRef idx="0"/>
          <a:fillRef idx="0"/>
          <a:effectRef idx="0"/>
          <a:fontRef idx="minor"/>
        </p:style>
        <p:txBody>
          <a:bodyPr wrap="none" lIns="0" rIns="90000" tIns="45000" bIns="45000">
            <a:spAutoFit/>
          </a:bodyPr>
          <a:p>
            <a:pPr marL="457200" indent="-550080">
              <a:lnSpc>
                <a:spcPct val="100000"/>
              </a:lnSpc>
              <a:tabLst>
                <a:tab algn="l" pos="0"/>
              </a:tabLst>
            </a:pPr>
            <a:r>
              <a:rPr b="1" lang="ja-JP" sz="1800" spc="-1" strike="noStrike">
                <a:solidFill>
                  <a:srgbClr val="0d79ca"/>
                </a:solidFill>
                <a:latin typeface="Segoe UI"/>
                <a:ea typeface="Meiryo UI"/>
              </a:rPr>
              <a:t>デジタル化に向けた解決の方向性</a:t>
            </a:r>
            <a:endParaRPr b="0" lang="en-US" sz="1800" spc="-1" strike="noStrike">
              <a:latin typeface="Arial"/>
            </a:endParaRPr>
          </a:p>
        </p:txBody>
      </p:sp>
      <p:graphicFrame>
        <p:nvGraphicFramePr>
          <p:cNvPr id="671" name="Table 9"/>
          <p:cNvGraphicFramePr/>
          <p:nvPr/>
        </p:nvGraphicFramePr>
        <p:xfrm>
          <a:off x="6923880" y="4047480"/>
          <a:ext cx="4931640" cy="2138760"/>
        </p:xfrm>
        <a:graphic>
          <a:graphicData uri="http://schemas.openxmlformats.org/drawingml/2006/table">
            <a:tbl>
              <a:tblPr/>
              <a:tblGrid>
                <a:gridCol w="4932000"/>
              </a:tblGrid>
              <a:tr h="832320">
                <a:tc>
                  <a:txBody>
                    <a:bodyPr lIns="36000">
                      <a:noAutofit/>
                    </a:bodyPr>
                    <a:p>
                      <a:pPr>
                        <a:lnSpc>
                          <a:spcPct val="90000"/>
                        </a:lnSpc>
                        <a:tabLst>
                          <a:tab algn="l" pos="0"/>
                        </a:tabLst>
                      </a:pPr>
                      <a:r>
                        <a:rPr b="1" lang="en-US" sz="5400" spc="-1" strike="noStrike">
                          <a:solidFill>
                            <a:srgbClr val="002060"/>
                          </a:solidFill>
                          <a:latin typeface="Segoe UI"/>
                          <a:ea typeface="Meiryo UI"/>
                        </a:rPr>
                        <a:t>2</a:t>
                      </a:r>
                      <a:endParaRPr b="0" lang="en-US" sz="5400" spc="-1" strike="noStrike">
                        <a:latin typeface="Arial"/>
                      </a:endParaRPr>
                    </a:p>
                  </a:txBody>
                  <a:tcPr marL="36000" marR="91440">
                    <a:lnL w="12240">
                      <a:noFill/>
                    </a:lnL>
                    <a:lnR w="12240">
                      <a:noFill/>
                    </a:lnR>
                    <a:lnT w="12240">
                      <a:noFill/>
                    </a:lnT>
                    <a:lnB w="12240">
                      <a:noFill/>
                    </a:lnB>
                    <a:noFill/>
                  </a:tcPr>
                </a:tc>
              </a:tr>
              <a:tr h="640440">
                <a:tc>
                  <a:txBody>
                    <a:bodyPr lIns="36000">
                      <a:noAutofit/>
                    </a:bodyPr>
                    <a:p>
                      <a:pPr>
                        <a:lnSpc>
                          <a:spcPct val="90000"/>
                        </a:lnSpc>
                        <a:tabLst>
                          <a:tab algn="l" pos="0"/>
                        </a:tabLst>
                      </a:pPr>
                      <a:r>
                        <a:rPr b="1" lang="ja-JP" sz="2000" spc="-1" strike="noStrike">
                          <a:solidFill>
                            <a:srgbClr val="ffffff"/>
                          </a:solidFill>
                          <a:latin typeface="Segoe UI"/>
                          <a:ea typeface="Meiryo UI"/>
                        </a:rPr>
                        <a:t>将来ビジョンを具体的に描き</a:t>
                      </a:r>
                      <a:endParaRPr b="0" lang="en-US" sz="2000" spc="-1" strike="noStrike">
                        <a:latin typeface="Arial"/>
                      </a:endParaRPr>
                    </a:p>
                    <a:p>
                      <a:pPr>
                        <a:lnSpc>
                          <a:spcPct val="90000"/>
                        </a:lnSpc>
                        <a:tabLst>
                          <a:tab algn="l" pos="0"/>
                        </a:tabLst>
                      </a:pPr>
                      <a:r>
                        <a:rPr b="1" lang="ja-JP" sz="2000" spc="-1" strike="noStrike">
                          <a:solidFill>
                            <a:srgbClr val="ffffff"/>
                          </a:solidFill>
                          <a:latin typeface="Segoe UI"/>
                          <a:ea typeface="Meiryo UI"/>
                        </a:rPr>
                        <a:t>プロジェクトの恩恵を体感できるようにする</a:t>
                      </a:r>
                      <a:endParaRPr b="0" lang="en-US" sz="2000" spc="-1" strike="noStrike">
                        <a:latin typeface="Arial"/>
                      </a:endParaRPr>
                    </a:p>
                  </a:txBody>
                  <a:tcPr marL="36000" marR="91440">
                    <a:lnL w="12240">
                      <a:noFill/>
                    </a:lnL>
                    <a:lnR w="12240">
                      <a:noFill/>
                    </a:lnR>
                    <a:lnT w="12240">
                      <a:noFill/>
                    </a:lnT>
                    <a:lnB w="12240">
                      <a:noFill/>
                    </a:lnB>
                    <a:solidFill>
                      <a:srgbClr val="0070c0"/>
                    </a:solidFill>
                  </a:tcPr>
                </a:tc>
              </a:tr>
              <a:tr h="666360">
                <a:tc>
                  <a:txBody>
                    <a:bodyPr lIns="36000">
                      <a:noAutofit/>
                    </a:bodyPr>
                    <a:p>
                      <a:pPr>
                        <a:lnSpc>
                          <a:spcPct val="90000"/>
                        </a:lnSpc>
                      </a:pPr>
                      <a:r>
                        <a:rPr b="0" lang="ja-JP" sz="1400" spc="-1" strike="noStrike">
                          <a:solidFill>
                            <a:srgbClr val="212745"/>
                          </a:solidFill>
                          <a:latin typeface="Segoe UI"/>
                          <a:ea typeface="Meiryo UI"/>
                        </a:rPr>
                        <a:t>組織、機能、ツールの横断的なシステムを前提とし、シンプルな業務を目指すことで、具体的な将来ビジョンを社員が体感できるプロジェクトを目指す。</a:t>
                      </a:r>
                      <a:endParaRPr b="0" lang="en-US" sz="1400" spc="-1" strike="noStrike">
                        <a:latin typeface="Arial"/>
                      </a:endParaRPr>
                    </a:p>
                  </a:txBody>
                  <a:tcPr marL="36000" marR="91440">
                    <a:lnL w="12240">
                      <a:noFill/>
                    </a:lnL>
                    <a:lnR w="12240">
                      <a:noFill/>
                    </a:lnR>
                    <a:lnT w="12240">
                      <a:noFill/>
                    </a:lnT>
                    <a:lnB w="12240">
                      <a:noFill/>
                    </a:lnB>
                    <a:noFill/>
                  </a:tcPr>
                </a:tc>
              </a:tr>
            </a:tbl>
          </a:graphicData>
        </a:graphic>
      </p:graphicFrame>
      <p:pic>
        <p:nvPicPr>
          <p:cNvPr id="672" name="グラフィックス 17" descr="サーバー"/>
          <p:cNvPicPr/>
          <p:nvPr/>
        </p:nvPicPr>
        <p:blipFill>
          <a:blip r:embed="rId1"/>
          <a:stretch/>
        </p:blipFill>
        <p:spPr>
          <a:xfrm>
            <a:off x="10440000" y="1168560"/>
            <a:ext cx="1079280" cy="1079280"/>
          </a:xfrm>
          <a:prstGeom prst="rect">
            <a:avLst/>
          </a:prstGeom>
          <a:ln w="0">
            <a:noFill/>
          </a:ln>
        </p:spPr>
      </p:pic>
      <p:pic>
        <p:nvPicPr>
          <p:cNvPr id="673" name="グラフィックス 19" descr="グループでのブレーンストーミング"/>
          <p:cNvPicPr/>
          <p:nvPr/>
        </p:nvPicPr>
        <p:blipFill>
          <a:blip r:embed="rId2"/>
          <a:stretch/>
        </p:blipFill>
        <p:spPr>
          <a:xfrm>
            <a:off x="10440000" y="3789000"/>
            <a:ext cx="1079280" cy="1079280"/>
          </a:xfrm>
          <a:prstGeom prst="rect">
            <a:avLst/>
          </a:prstGeom>
          <a:ln w="0">
            <a:noFill/>
          </a:ln>
        </p:spPr>
      </p:pic>
      <p:sp>
        <p:nvSpPr>
          <p:cNvPr id="674" name="CustomShape 10"/>
          <p:cNvSpPr/>
          <p:nvPr/>
        </p:nvSpPr>
        <p:spPr>
          <a:xfrm rot="5400000">
            <a:off x="5065200" y="3474720"/>
            <a:ext cx="1966680" cy="647280"/>
          </a:xfrm>
          <a:prstGeom prst="triangle">
            <a:avLst>
              <a:gd name="adj" fmla="val 50000"/>
            </a:avLst>
          </a:prstGeom>
          <a:gradFill rotWithShape="0">
            <a:gsLst>
              <a:gs pos="0">
                <a:srgbClr val="bfebfa"/>
              </a:gs>
              <a:gs pos="100000">
                <a:srgbClr val="ffffff"/>
              </a:gs>
            </a:gsLst>
            <a:lin ang="10800000"/>
          </a:gradFill>
          <a:ln>
            <a:noFill/>
          </a:ln>
        </p:spPr>
        <p:style>
          <a:lnRef idx="2">
            <a:schemeClr val="accent1">
              <a:shade val="50000"/>
            </a:schemeClr>
          </a:lnRef>
          <a:fillRef idx="1">
            <a:schemeClr val="accent1"/>
          </a:fillRef>
          <a:effectRef idx="0">
            <a:schemeClr val="accent1"/>
          </a:effectRef>
          <a:fontRef idx="minor"/>
        </p:style>
      </p:sp>
      <p:sp>
        <p:nvSpPr>
          <p:cNvPr id="675" name="CustomShape 11"/>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P283</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6" name="CustomShape 1"/>
          <p:cNvSpPr/>
          <p:nvPr/>
        </p:nvSpPr>
        <p:spPr>
          <a:xfrm>
            <a:off x="336600" y="5373720"/>
            <a:ext cx="7199280" cy="129456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CustomShape 1"/>
          <p:cNvSpPr/>
          <p:nvPr/>
        </p:nvSpPr>
        <p:spPr>
          <a:xfrm>
            <a:off x="277560" y="108000"/>
            <a:ext cx="11591280" cy="539280"/>
          </a:xfrm>
          <a:prstGeom prst="rect">
            <a:avLst/>
          </a:prstGeom>
          <a:noFill/>
          <a:ln w="0">
            <a:noFill/>
          </a:ln>
        </p:spPr>
        <p:style>
          <a:lnRef idx="0"/>
          <a:fillRef idx="0"/>
          <a:effectRef idx="0"/>
          <a:fontRef idx="minor"/>
        </p:style>
        <p:txBody>
          <a:bodyPr lIns="0" rIns="0" tIns="45000" bIns="45000" anchor="ctr">
            <a:noAutofit/>
          </a:bodyPr>
          <a:p>
            <a:pPr>
              <a:lnSpc>
                <a:spcPct val="90000"/>
              </a:lnSpc>
            </a:pPr>
            <a:r>
              <a:rPr b="1" lang="en-US" sz="2400" spc="-1" strike="noStrike">
                <a:solidFill>
                  <a:srgbClr val="0d79ca"/>
                </a:solidFill>
                <a:latin typeface="Segoe UI Semibold"/>
                <a:ea typeface="Meiryo UI"/>
              </a:rPr>
              <a:t>1. DX</a:t>
            </a:r>
            <a:r>
              <a:rPr b="1" lang="ja-JP" sz="2400" spc="-1" strike="noStrike">
                <a:solidFill>
                  <a:srgbClr val="0d79ca"/>
                </a:solidFill>
                <a:latin typeface="Segoe UI Semibold"/>
                <a:ea typeface="Meiryo UI"/>
              </a:rPr>
              <a:t>導入計画</a:t>
            </a:r>
            <a:r>
              <a:rPr b="1" lang="en-US" sz="2400" spc="-1" strike="noStrike">
                <a:solidFill>
                  <a:srgbClr val="0d79ca"/>
                </a:solidFill>
                <a:latin typeface="Segoe UI Semibold"/>
                <a:ea typeface="Meiryo UI"/>
              </a:rPr>
              <a:t>(3/3)</a:t>
            </a:r>
            <a:endParaRPr b="0" lang="en-US" sz="2400" spc="-1" strike="noStrike">
              <a:latin typeface="Arial"/>
            </a:endParaRPr>
          </a:p>
        </p:txBody>
      </p:sp>
      <p:sp>
        <p:nvSpPr>
          <p:cNvPr id="461" name="CustomShape 2"/>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P214</a:t>
            </a:r>
            <a:endParaRPr b="0" lang="en-US" sz="1800" spc="-1" strike="noStrike">
              <a:latin typeface="Arial"/>
            </a:endParaRPr>
          </a:p>
        </p:txBody>
      </p:sp>
      <p:sp>
        <p:nvSpPr>
          <p:cNvPr id="462" name="CustomShape 3"/>
          <p:cNvSpPr/>
          <p:nvPr/>
        </p:nvSpPr>
        <p:spPr>
          <a:xfrm>
            <a:off x="10620000" y="0"/>
            <a:ext cx="1571760" cy="899640"/>
          </a:xfrm>
          <a:prstGeom prst="rect">
            <a:avLst/>
          </a:prstGeom>
          <a:solidFill>
            <a:srgbClr val="ffffff"/>
          </a:solidFill>
          <a:ln w="0">
            <a:noFill/>
          </a:ln>
        </p:spPr>
        <p:style>
          <a:lnRef idx="0"/>
          <a:fillRef idx="0"/>
          <a:effectRef idx="0"/>
          <a:fontRef idx="minor"/>
        </p:style>
      </p:sp>
      <p:graphicFrame>
        <p:nvGraphicFramePr>
          <p:cNvPr id="463" name="Table 4"/>
          <p:cNvGraphicFramePr/>
          <p:nvPr/>
        </p:nvGraphicFramePr>
        <p:xfrm>
          <a:off x="363240" y="755640"/>
          <a:ext cx="11465280" cy="937440"/>
        </p:xfrm>
        <a:graphic>
          <a:graphicData uri="http://schemas.openxmlformats.org/drawingml/2006/table">
            <a:tbl>
              <a:tblPr/>
              <a:tblGrid>
                <a:gridCol w="11465640"/>
              </a:tblGrid>
              <a:tr h="366120">
                <a:tc>
                  <a:txBody>
                    <a:bodyPr lIns="36000">
                      <a:noAutofit/>
                    </a:bodyPr>
                    <a:p>
                      <a:pPr>
                        <a:lnSpc>
                          <a:spcPct val="90000"/>
                        </a:lnSpc>
                        <a:tabLst>
                          <a:tab algn="l" pos="0"/>
                        </a:tabLst>
                      </a:pPr>
                      <a:r>
                        <a:rPr b="1" lang="en-US" sz="2000" spc="-1" strike="noStrike">
                          <a:solidFill>
                            <a:srgbClr val="1d2088"/>
                          </a:solidFill>
                          <a:latin typeface="Segoe UI"/>
                          <a:ea typeface="Meiryo UI"/>
                        </a:rPr>
                        <a:t>9.</a:t>
                      </a:r>
                      <a:r>
                        <a:rPr b="1" lang="ja-JP" sz="2000" spc="-1" strike="noStrike">
                          <a:solidFill>
                            <a:srgbClr val="1d2088"/>
                          </a:solidFill>
                          <a:latin typeface="Segoe UI"/>
                          <a:ea typeface="Meiryo UI"/>
                        </a:rPr>
                        <a:t>業務プロセスの変更</a:t>
                      </a:r>
                      <a:endParaRPr b="0" lang="en-US" sz="2000" spc="-1" strike="noStrike">
                        <a:latin typeface="Arial"/>
                      </a:endParaRPr>
                    </a:p>
                  </a:txBody>
                  <a:tcPr marL="36000" marR="91440">
                    <a:lnL w="12240">
                      <a:noFill/>
                    </a:lnL>
                    <a:lnR w="12240">
                      <a:noFill/>
                    </a:lnR>
                    <a:lnT w="12240">
                      <a:noFill/>
                    </a:lnT>
                    <a:lnB w="12240">
                      <a:noFill/>
                    </a:lnB>
                    <a:noFill/>
                  </a:tcPr>
                </a:tc>
              </a:tr>
              <a:tr h="571680">
                <a:tc>
                  <a:txBody>
                    <a:bodyPr lIns="72000">
                      <a:noAutofit/>
                    </a:bodyPr>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毎月月末に、翌々月以降の定期便トラック台数を検討・決定するためのシミュレーション作業を追加する。</a:t>
                      </a:r>
                      <a:endParaRPr b="0" lang="en-US" sz="1400" spc="-1" strike="noStrike">
                        <a:latin typeface="Arial"/>
                      </a:endParaRPr>
                    </a:p>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配送業務担当がシミュレーション結果を副社長に報告し、副社長の承認をもって、翌々月以降に契約するトラック定期便台数を決定する。</a:t>
                      </a:r>
                      <a:endParaRPr b="0" lang="en-US" sz="1400" spc="-1" strike="noStrike">
                        <a:latin typeface="Arial"/>
                      </a:endParaRPr>
                    </a:p>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毎月月初に前月実績を集計し、前年同月実績と比較すうｒ。比較・考察結果を副社長に報告する。</a:t>
                      </a:r>
                      <a:endParaRPr b="0" lang="en-US" sz="1400" spc="-1" strike="noStrike">
                        <a:latin typeface="Arial"/>
                      </a:endParaRPr>
                    </a:p>
                    <a:p>
                      <a:pPr marL="180000" indent="-179280">
                        <a:lnSpc>
                          <a:spcPct val="90000"/>
                        </a:lnSpc>
                        <a:spcAft>
                          <a:spcPts val="601"/>
                        </a:spcAft>
                        <a:buClr>
                          <a:srgbClr val="bfebfa"/>
                        </a:buClr>
                        <a:buFont typeface="Wingdings" charset="2"/>
                        <a:buChar char=""/>
                      </a:pPr>
                      <a:endParaRPr b="0" lang="en-US" sz="1400" spc="-1" strike="noStrike">
                        <a:latin typeface="Arial"/>
                      </a:endParaRPr>
                    </a:p>
                  </a:txBody>
                  <a:tcPr marL="72000" marR="91440">
                    <a:lnL w="12240">
                      <a:noFill/>
                    </a:lnL>
                    <a:lnR w="12240">
                      <a:noFill/>
                    </a:lnR>
                    <a:lnT w="12240">
                      <a:noFill/>
                    </a:lnT>
                    <a:lnB w="12240">
                      <a:noFill/>
                    </a:lnB>
                    <a:noFill/>
                  </a:tcPr>
                </a:tc>
              </a:tr>
            </a:tbl>
          </a:graphicData>
        </a:graphic>
      </p:graphicFrame>
      <p:graphicFrame>
        <p:nvGraphicFramePr>
          <p:cNvPr id="464" name="Table 5"/>
          <p:cNvGraphicFramePr/>
          <p:nvPr/>
        </p:nvGraphicFramePr>
        <p:xfrm>
          <a:off x="4030560" y="7045560"/>
          <a:ext cx="5542200" cy="1178280"/>
        </p:xfrm>
        <a:graphic>
          <a:graphicData uri="http://schemas.openxmlformats.org/drawingml/2006/table">
            <a:tbl>
              <a:tblPr/>
              <a:tblGrid>
                <a:gridCol w="5542560"/>
              </a:tblGrid>
              <a:tr h="1178640">
                <a:tc>
                  <a:tcPr marL="36000" marR="91440">
                    <a:lnL w="12240">
                      <a:noFill/>
                    </a:lnL>
                    <a:lnR w="12240">
                      <a:noFill/>
                    </a:lnR>
                    <a:lnT w="12240">
                      <a:noFill/>
                    </a:lnT>
                    <a:lnB w="12240">
                      <a:noFill/>
                    </a:lnB>
                    <a:noFill/>
                  </a:tcPr>
                </a:tc>
              </a:tr>
            </a:tbl>
          </a:graphicData>
        </a:graphic>
      </p:graphicFrame>
      <p:graphicFrame>
        <p:nvGraphicFramePr>
          <p:cNvPr id="465" name="Table 6"/>
          <p:cNvGraphicFramePr/>
          <p:nvPr/>
        </p:nvGraphicFramePr>
        <p:xfrm>
          <a:off x="370800" y="2169000"/>
          <a:ext cx="11465280" cy="937440"/>
        </p:xfrm>
        <a:graphic>
          <a:graphicData uri="http://schemas.openxmlformats.org/drawingml/2006/table">
            <a:tbl>
              <a:tblPr/>
              <a:tblGrid>
                <a:gridCol w="11465640"/>
              </a:tblGrid>
              <a:tr h="366120">
                <a:tc>
                  <a:txBody>
                    <a:bodyPr lIns="36000">
                      <a:noAutofit/>
                    </a:bodyPr>
                    <a:p>
                      <a:pPr>
                        <a:lnSpc>
                          <a:spcPct val="90000"/>
                        </a:lnSpc>
                        <a:tabLst>
                          <a:tab algn="l" pos="0"/>
                        </a:tabLst>
                      </a:pPr>
                      <a:r>
                        <a:rPr b="1" lang="en-US" sz="2000" spc="-1" strike="noStrike">
                          <a:solidFill>
                            <a:srgbClr val="1d2088"/>
                          </a:solidFill>
                          <a:latin typeface="Segoe UI"/>
                          <a:ea typeface="Meiryo UI"/>
                        </a:rPr>
                        <a:t>10.</a:t>
                      </a:r>
                      <a:r>
                        <a:rPr b="1" lang="ja-JP" sz="2000" spc="-1" strike="noStrike">
                          <a:solidFill>
                            <a:srgbClr val="1d2088"/>
                          </a:solidFill>
                          <a:latin typeface="Segoe UI"/>
                          <a:ea typeface="Meiryo UI"/>
                        </a:rPr>
                        <a:t>具体的な検証方法</a:t>
                      </a:r>
                      <a:endParaRPr b="0" lang="en-US" sz="2000" spc="-1" strike="noStrike">
                        <a:latin typeface="Arial"/>
                      </a:endParaRPr>
                    </a:p>
                  </a:txBody>
                  <a:tcPr marL="36000" marR="91440">
                    <a:lnL w="12240">
                      <a:noFill/>
                    </a:lnL>
                    <a:lnR w="12240">
                      <a:noFill/>
                    </a:lnR>
                    <a:lnT w="12240">
                      <a:noFill/>
                    </a:lnT>
                    <a:lnB w="12240">
                      <a:noFill/>
                    </a:lnB>
                    <a:noFill/>
                  </a:tcPr>
                </a:tc>
              </a:tr>
              <a:tr h="571680">
                <a:tc>
                  <a:txBody>
                    <a:bodyPr lIns="72000">
                      <a:noAutofit/>
                    </a:bodyPr>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定量効果の算出</a:t>
                      </a:r>
                      <a:endParaRPr b="0" lang="en-US" sz="1400" spc="-1" strike="noStrike">
                        <a:latin typeface="Arial"/>
                      </a:endParaRPr>
                    </a:p>
                    <a:p>
                      <a:pPr>
                        <a:lnSpc>
                          <a:spcPct val="90000"/>
                        </a:lnSpc>
                        <a:spcAft>
                          <a:spcPts val="601"/>
                        </a:spcAft>
                      </a:pP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月当たりの、定期便費用計</a:t>
                      </a:r>
                      <a:r>
                        <a:rPr b="0" lang="en-US" sz="1400" spc="-1" strike="noStrike">
                          <a:solidFill>
                            <a:srgbClr val="000000"/>
                          </a:solidFill>
                          <a:latin typeface="Segoe UI"/>
                          <a:ea typeface="Meiryo UI"/>
                        </a:rPr>
                        <a:t>] = [</a:t>
                      </a:r>
                      <a:r>
                        <a:rPr b="0" lang="ja-JP" sz="1400" spc="-1" strike="noStrike">
                          <a:solidFill>
                            <a:srgbClr val="000000"/>
                          </a:solidFill>
                          <a:latin typeface="Segoe UI"/>
                          <a:ea typeface="Meiryo UI"/>
                        </a:rPr>
                        <a:t>定期便単価</a:t>
                      </a:r>
                      <a:r>
                        <a:rPr b="0" lang="en-US" sz="1400" spc="-1" strike="noStrike">
                          <a:solidFill>
                            <a:srgbClr val="000000"/>
                          </a:solidFill>
                          <a:latin typeface="Segoe UI"/>
                          <a:ea typeface="Meiryo UI"/>
                        </a:rPr>
                        <a:t>] x [</a:t>
                      </a:r>
                      <a:r>
                        <a:rPr b="0" lang="ja-JP" sz="1400" spc="-1" strike="noStrike">
                          <a:solidFill>
                            <a:srgbClr val="000000"/>
                          </a:solidFill>
                          <a:latin typeface="Segoe UI"/>
                          <a:ea typeface="Meiryo UI"/>
                        </a:rPr>
                        <a:t>契約台数</a:t>
                      </a:r>
                      <a:r>
                        <a:rPr b="0" lang="en-US" sz="1400" spc="-1" strike="noStrike">
                          <a:solidFill>
                            <a:srgbClr val="000000"/>
                          </a:solidFill>
                          <a:latin typeface="Segoe UI"/>
                          <a:ea typeface="Meiryo UI"/>
                        </a:rPr>
                        <a:t>]</a:t>
                      </a:r>
                      <a:endParaRPr b="0" lang="en-US" sz="1400" spc="-1" strike="noStrike">
                        <a:latin typeface="Arial"/>
                      </a:endParaRPr>
                    </a:p>
                    <a:p>
                      <a:pPr>
                        <a:lnSpc>
                          <a:spcPct val="90000"/>
                        </a:lnSpc>
                        <a:spcAft>
                          <a:spcPts val="601"/>
                        </a:spcAft>
                      </a:pPr>
                      <a:r>
                        <a:rPr b="0" lang="ja-JP"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月当たりの、非定期便費用計</a:t>
                      </a:r>
                      <a:r>
                        <a:rPr b="0" lang="en-US" sz="1400" spc="-1" strike="noStrike">
                          <a:solidFill>
                            <a:srgbClr val="000000"/>
                          </a:solidFill>
                          <a:latin typeface="Segoe UI"/>
                          <a:ea typeface="Meiryo UI"/>
                        </a:rPr>
                        <a:t>] = [</a:t>
                      </a:r>
                      <a:r>
                        <a:rPr b="0" lang="ja-JP" sz="1400" spc="-1" strike="noStrike">
                          <a:solidFill>
                            <a:srgbClr val="000000"/>
                          </a:solidFill>
                          <a:latin typeface="Segoe UI"/>
                          <a:ea typeface="Meiryo UI"/>
                        </a:rPr>
                        <a:t>非定期便単価</a:t>
                      </a:r>
                      <a:r>
                        <a:rPr b="0" lang="en-US" sz="1400" spc="-1" strike="noStrike">
                          <a:solidFill>
                            <a:srgbClr val="000000"/>
                          </a:solidFill>
                          <a:latin typeface="Segoe UI"/>
                          <a:ea typeface="Meiryo UI"/>
                        </a:rPr>
                        <a:t>] x [</a:t>
                      </a:r>
                      <a:r>
                        <a:rPr b="0" lang="ja-JP" sz="1400" spc="-1" strike="noStrike">
                          <a:solidFill>
                            <a:srgbClr val="000000"/>
                          </a:solidFill>
                          <a:latin typeface="Segoe UI"/>
                          <a:ea typeface="Meiryo UI"/>
                        </a:rPr>
                        <a:t>利用回数</a:t>
                      </a:r>
                      <a:r>
                        <a:rPr b="0" lang="en-US" sz="1400" spc="-1" strike="noStrike">
                          <a:solidFill>
                            <a:srgbClr val="000000"/>
                          </a:solidFill>
                          <a:latin typeface="Segoe UI"/>
                          <a:ea typeface="Meiryo UI"/>
                        </a:rPr>
                        <a:t>]</a:t>
                      </a:r>
                      <a:endParaRPr b="0" lang="en-US" sz="1400" spc="-1" strike="noStrike">
                        <a:latin typeface="Arial"/>
                      </a:endParaRPr>
                    </a:p>
                    <a:p>
                      <a:pPr>
                        <a:lnSpc>
                          <a:spcPct val="90000"/>
                        </a:lnSpc>
                        <a:spcAft>
                          <a:spcPts val="601"/>
                        </a:spcAft>
                      </a:pP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月当たりの、総配送費用</a:t>
                      </a:r>
                      <a:r>
                        <a:rPr b="0" lang="en-US" sz="1400" spc="-1" strike="noStrike">
                          <a:solidFill>
                            <a:srgbClr val="000000"/>
                          </a:solidFill>
                          <a:latin typeface="Segoe UI"/>
                          <a:ea typeface="Meiryo UI"/>
                        </a:rPr>
                        <a:t>] = [</a:t>
                      </a:r>
                      <a:r>
                        <a:rPr b="0" lang="ja-JP" sz="1400" spc="-1" strike="noStrike">
                          <a:solidFill>
                            <a:srgbClr val="000000"/>
                          </a:solidFill>
                          <a:latin typeface="Segoe UI"/>
                          <a:ea typeface="Meiryo UI"/>
                        </a:rPr>
                        <a:t>月当たりの、定期便費用計</a:t>
                      </a:r>
                      <a:r>
                        <a:rPr b="0" lang="en-US" sz="1400" spc="-1" strike="noStrike">
                          <a:solidFill>
                            <a:srgbClr val="000000"/>
                          </a:solidFill>
                          <a:latin typeface="Segoe UI"/>
                          <a:ea typeface="Meiryo UI"/>
                        </a:rPr>
                        <a:t>] + </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月当たりの、非定期便費用計</a:t>
                      </a:r>
                      <a:r>
                        <a:rPr b="0" lang="en-US" sz="1400" spc="-1" strike="noStrike">
                          <a:solidFill>
                            <a:srgbClr val="000000"/>
                          </a:solidFill>
                          <a:latin typeface="Segoe UI"/>
                          <a:ea typeface="Meiryo UI"/>
                        </a:rPr>
                        <a:t>]</a:t>
                      </a:r>
                      <a:endParaRPr b="0" lang="en-US" sz="1400" spc="-1" strike="noStrike">
                        <a:latin typeface="Arial"/>
                      </a:endParaRPr>
                    </a:p>
                    <a:p>
                      <a:pPr>
                        <a:lnSpc>
                          <a:spcPct val="90000"/>
                        </a:lnSpc>
                        <a:spcAft>
                          <a:spcPts val="601"/>
                        </a:spcAft>
                      </a:pPr>
                      <a:r>
                        <a:rPr b="0" lang="ja-JP"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輸送費割合の、前年同月比較</a:t>
                      </a:r>
                      <a:r>
                        <a:rPr b="0" lang="en-US" sz="1400" spc="-1" strike="noStrike">
                          <a:solidFill>
                            <a:srgbClr val="000000"/>
                          </a:solidFill>
                          <a:latin typeface="Segoe UI"/>
                          <a:ea typeface="Meiryo UI"/>
                        </a:rPr>
                        <a:t>] = ([</a:t>
                      </a:r>
                      <a:r>
                        <a:rPr b="0" lang="ja-JP" sz="1400" spc="-1" strike="noStrike">
                          <a:solidFill>
                            <a:srgbClr val="000000"/>
                          </a:solidFill>
                          <a:latin typeface="Segoe UI"/>
                          <a:ea typeface="Meiryo UI"/>
                        </a:rPr>
                        <a:t>当年総配送費用</a:t>
                      </a:r>
                      <a:r>
                        <a:rPr b="0" lang="en-US" sz="1400" spc="-1" strike="noStrike">
                          <a:solidFill>
                            <a:srgbClr val="000000"/>
                          </a:solidFill>
                          <a:latin typeface="Segoe UI"/>
                          <a:ea typeface="Meiryo UI"/>
                        </a:rPr>
                        <a:t>] ÷ [</a:t>
                      </a:r>
                      <a:r>
                        <a:rPr b="0" lang="ja-JP" sz="1400" spc="-1" strike="noStrike">
                          <a:solidFill>
                            <a:srgbClr val="000000"/>
                          </a:solidFill>
                          <a:latin typeface="Segoe UI"/>
                          <a:ea typeface="Meiryo UI"/>
                        </a:rPr>
                        <a:t>当年売上</a:t>
                      </a:r>
                      <a:r>
                        <a:rPr b="0" lang="en-US" sz="1400" spc="-1" strike="noStrike">
                          <a:solidFill>
                            <a:srgbClr val="000000"/>
                          </a:solidFill>
                          <a:latin typeface="Segoe UI"/>
                          <a:ea typeface="Meiryo UI"/>
                        </a:rPr>
                        <a:t>]) ÷ ([</a:t>
                      </a:r>
                      <a:r>
                        <a:rPr b="0" lang="ja-JP" sz="1400" spc="-1" strike="noStrike">
                          <a:solidFill>
                            <a:srgbClr val="000000"/>
                          </a:solidFill>
                          <a:latin typeface="Segoe UI"/>
                          <a:ea typeface="Meiryo UI"/>
                        </a:rPr>
                        <a:t>前年総配送費用</a:t>
                      </a:r>
                      <a:r>
                        <a:rPr b="0" lang="en-US" sz="1400" spc="-1" strike="noStrike">
                          <a:solidFill>
                            <a:srgbClr val="000000"/>
                          </a:solidFill>
                          <a:latin typeface="Segoe UI"/>
                          <a:ea typeface="Meiryo UI"/>
                        </a:rPr>
                        <a:t>] ÷ [</a:t>
                      </a:r>
                      <a:r>
                        <a:rPr b="0" lang="ja-JP" sz="1400" spc="-1" strike="noStrike">
                          <a:solidFill>
                            <a:srgbClr val="000000"/>
                          </a:solidFill>
                          <a:latin typeface="Segoe UI"/>
                          <a:ea typeface="Meiryo UI"/>
                        </a:rPr>
                        <a:t>前年売上</a:t>
                      </a:r>
                      <a:r>
                        <a:rPr b="0" lang="en-US" sz="1400" spc="-1" strike="noStrike">
                          <a:solidFill>
                            <a:srgbClr val="000000"/>
                          </a:solidFill>
                          <a:latin typeface="Segoe UI"/>
                          <a:ea typeface="Meiryo UI"/>
                        </a:rPr>
                        <a:t>]) x100</a:t>
                      </a:r>
                      <a:endParaRPr b="0" lang="en-US" sz="1400" spc="-1" strike="noStrike">
                        <a:latin typeface="Arial"/>
                      </a:endParaRPr>
                    </a:p>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定期便契約台数の妥当性検証</a:t>
                      </a:r>
                      <a:endParaRPr b="0" lang="en-US" sz="1400" spc="-1" strike="noStrike">
                        <a:latin typeface="Arial"/>
                      </a:endParaRPr>
                    </a:p>
                    <a:p>
                      <a:pPr marL="180000" indent="-17928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- 1.</a:t>
                      </a:r>
                      <a:r>
                        <a:rPr b="0" lang="ja-JP" sz="1400" spc="-1" strike="noStrike">
                          <a:solidFill>
                            <a:srgbClr val="000000"/>
                          </a:solidFill>
                          <a:latin typeface="Segoe UI"/>
                          <a:ea typeface="Meiryo UI"/>
                        </a:rPr>
                        <a:t>直近需要量</a:t>
                      </a:r>
                      <a:r>
                        <a:rPr b="0" lang="en-US" sz="1400" spc="-1" strike="noStrike">
                          <a:solidFill>
                            <a:srgbClr val="000000"/>
                          </a:solidFill>
                          <a:latin typeface="Segoe UI"/>
                          <a:ea typeface="Meiryo UI"/>
                        </a:rPr>
                        <a:t>(2</a:t>
                      </a:r>
                      <a:r>
                        <a:rPr b="0" lang="ja-JP" sz="1400" spc="-1" strike="noStrike">
                          <a:solidFill>
                            <a:srgbClr val="000000"/>
                          </a:solidFill>
                          <a:latin typeface="Segoe UI"/>
                          <a:ea typeface="Meiryo UI"/>
                        </a:rPr>
                        <a:t>ヵ月前内示数量</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の確認</a:t>
                      </a:r>
                      <a:endParaRPr b="0" lang="en-US" sz="1400" spc="-1" strike="noStrike">
                        <a:latin typeface="Arial"/>
                      </a:endParaRPr>
                    </a:p>
                    <a:p>
                      <a:pPr marL="180000" indent="-17928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- 2.</a:t>
                      </a:r>
                      <a:r>
                        <a:rPr b="0" lang="ja-JP" sz="1400" spc="-1" strike="noStrike">
                          <a:solidFill>
                            <a:srgbClr val="000000"/>
                          </a:solidFill>
                          <a:latin typeface="Segoe UI"/>
                          <a:ea typeface="Meiryo UI"/>
                        </a:rPr>
                        <a:t>翌々月以降の定期便契約台数の試算</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シミュレーション確認</a:t>
                      </a:r>
                      <a:r>
                        <a:rPr b="0" lang="en-US" sz="1400" spc="-1" strike="noStrike">
                          <a:solidFill>
                            <a:srgbClr val="000000"/>
                          </a:solidFill>
                          <a:latin typeface="Segoe UI"/>
                          <a:ea typeface="Meiryo UI"/>
                        </a:rPr>
                        <a:t>)</a:t>
                      </a:r>
                      <a:endParaRPr b="0" lang="en-US" sz="1400" spc="-1" strike="noStrike">
                        <a:latin typeface="Arial"/>
                      </a:endParaRPr>
                    </a:p>
                    <a:p>
                      <a:pPr marL="180000" indent="-17928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- 3.</a:t>
                      </a:r>
                      <a:r>
                        <a:rPr b="0" lang="ja-JP" sz="1400" spc="-1" strike="noStrike">
                          <a:solidFill>
                            <a:srgbClr val="000000"/>
                          </a:solidFill>
                          <a:latin typeface="Segoe UI"/>
                          <a:ea typeface="Meiryo UI"/>
                        </a:rPr>
                        <a:t>トラック使用台数データ</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定期便・非定期便の使用実績</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の確認</a:t>
                      </a:r>
                      <a:endParaRPr b="0" lang="en-US" sz="1400" spc="-1" strike="noStrike">
                        <a:latin typeface="Arial"/>
                      </a:endParaRPr>
                    </a:p>
                    <a:p>
                      <a:pPr marL="180000" indent="-17928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上記</a:t>
                      </a:r>
                      <a:r>
                        <a:rPr b="0" lang="en-US" sz="1400" spc="-1" strike="noStrike">
                          <a:solidFill>
                            <a:srgbClr val="000000"/>
                          </a:solidFill>
                          <a:latin typeface="Segoe UI"/>
                          <a:ea typeface="Meiryo UI"/>
                        </a:rPr>
                        <a:t>1.2.3</a:t>
                      </a:r>
                      <a:r>
                        <a:rPr b="0" lang="ja-JP" sz="1400" spc="-1" strike="noStrike">
                          <a:solidFill>
                            <a:srgbClr val="000000"/>
                          </a:solidFill>
                          <a:latin typeface="Segoe UI"/>
                          <a:ea typeface="Meiryo UI"/>
                        </a:rPr>
                        <a:t>を考慮した場合のトラック予測台数の妥当性検証 ※コロナパンデミックによる売上減少の影響も考慮</a:t>
                      </a:r>
                      <a:endParaRPr b="0" lang="en-US" sz="1400" spc="-1" strike="noStrike">
                        <a:latin typeface="Arial"/>
                      </a:endParaRPr>
                    </a:p>
                    <a:p>
                      <a:pPr>
                        <a:lnSpc>
                          <a:spcPct val="90000"/>
                        </a:lnSpc>
                        <a:spcAft>
                          <a:spcPts val="601"/>
                        </a:spcAft>
                      </a:pPr>
                      <a:endParaRPr b="0" lang="en-US" sz="1400" spc="-1" strike="noStrike">
                        <a:latin typeface="Arial"/>
                      </a:endParaRPr>
                    </a:p>
                  </a:txBody>
                  <a:tcPr marL="72000" marR="91440">
                    <a:lnL w="12240">
                      <a:noFill/>
                    </a:lnL>
                    <a:lnR w="12240">
                      <a:noFill/>
                    </a:lnR>
                    <a:lnT w="12240">
                      <a:noFill/>
                    </a:lnT>
                    <a:lnB w="12240">
                      <a:noFill/>
                    </a:lnB>
                    <a:noFill/>
                  </a:tcPr>
                </a:tc>
              </a:tr>
            </a:tbl>
          </a:graphicData>
        </a:graphic>
      </p:graphicFrame>
      <p:graphicFrame>
        <p:nvGraphicFramePr>
          <p:cNvPr id="466" name="Table 7"/>
          <p:cNvGraphicFramePr/>
          <p:nvPr/>
        </p:nvGraphicFramePr>
        <p:xfrm>
          <a:off x="358920" y="5585400"/>
          <a:ext cx="11465280" cy="937440"/>
        </p:xfrm>
        <a:graphic>
          <a:graphicData uri="http://schemas.openxmlformats.org/drawingml/2006/table">
            <a:tbl>
              <a:tblPr/>
              <a:tblGrid>
                <a:gridCol w="11465640"/>
              </a:tblGrid>
              <a:tr h="396360">
                <a:tc>
                  <a:txBody>
                    <a:bodyPr lIns="36000">
                      <a:noAutofit/>
                    </a:bodyPr>
                    <a:p>
                      <a:pPr>
                        <a:lnSpc>
                          <a:spcPct val="90000"/>
                        </a:lnSpc>
                        <a:tabLst>
                          <a:tab algn="l" pos="0"/>
                        </a:tabLst>
                      </a:pPr>
                      <a:r>
                        <a:rPr b="1" lang="en-US" sz="2000" spc="-1" strike="noStrike">
                          <a:solidFill>
                            <a:srgbClr val="1d2088"/>
                          </a:solidFill>
                          <a:latin typeface="Segoe UI"/>
                          <a:ea typeface="Meiryo UI"/>
                        </a:rPr>
                        <a:t>11.</a:t>
                      </a:r>
                      <a:r>
                        <a:rPr b="1" lang="ja-JP" sz="2000" spc="-1" strike="noStrike">
                          <a:solidFill>
                            <a:srgbClr val="1d2088"/>
                          </a:solidFill>
                          <a:latin typeface="Segoe UI"/>
                          <a:ea typeface="Meiryo UI"/>
                        </a:rPr>
                        <a:t>本プロジェクト以降の展開計画に向けて検討すべきこと</a:t>
                      </a:r>
                      <a:r>
                        <a:rPr b="1" lang="en-US" sz="2000" spc="-1" strike="noStrike">
                          <a:solidFill>
                            <a:srgbClr val="1d2088"/>
                          </a:solidFill>
                          <a:latin typeface="Segoe UI"/>
                          <a:ea typeface="Meiryo UI"/>
                        </a:rPr>
                        <a:t>(</a:t>
                      </a:r>
                      <a:r>
                        <a:rPr b="1" lang="ja-JP" sz="2000" spc="-1" strike="noStrike">
                          <a:solidFill>
                            <a:srgbClr val="1d2088"/>
                          </a:solidFill>
                          <a:latin typeface="Segoe UI"/>
                          <a:ea typeface="Meiryo UI"/>
                        </a:rPr>
                        <a:t>参考</a:t>
                      </a:r>
                      <a:r>
                        <a:rPr b="1" lang="en-US" sz="2000" spc="-1" strike="noStrike">
                          <a:solidFill>
                            <a:srgbClr val="1d2088"/>
                          </a:solidFill>
                          <a:latin typeface="Segoe UI"/>
                          <a:ea typeface="Meiryo UI"/>
                        </a:rPr>
                        <a:t>)</a:t>
                      </a:r>
                      <a:endParaRPr b="0" lang="en-US" sz="2000" spc="-1" strike="noStrike">
                        <a:latin typeface="Arial"/>
                      </a:endParaRPr>
                    </a:p>
                  </a:txBody>
                  <a:tcPr marL="36000" marR="91440">
                    <a:lnL w="12240">
                      <a:noFill/>
                    </a:lnL>
                    <a:lnR w="12240">
                      <a:noFill/>
                    </a:lnR>
                    <a:lnT w="12240">
                      <a:noFill/>
                    </a:lnT>
                    <a:lnB w="12240">
                      <a:noFill/>
                    </a:lnB>
                    <a:noFill/>
                  </a:tcPr>
                </a:tc>
              </a:tr>
              <a:tr h="571680">
                <a:tc>
                  <a:txBody>
                    <a:bodyPr lIns="72000">
                      <a:noAutofit/>
                    </a:bodyPr>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トラック使用台数データ</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定期便</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非定期便の使用実績</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の、より効果的なデータ収集、蓄積方法の検討</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例</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データベース化など</a:t>
                      </a:r>
                      <a:r>
                        <a:rPr b="0" lang="en-US" sz="1400" spc="-1" strike="noStrike">
                          <a:solidFill>
                            <a:srgbClr val="000000"/>
                          </a:solidFill>
                          <a:latin typeface="Segoe UI"/>
                          <a:ea typeface="Meiryo UI"/>
                        </a:rPr>
                        <a:t>)</a:t>
                      </a:r>
                      <a:endParaRPr b="0" lang="en-US" sz="1400" spc="-1" strike="noStrike">
                        <a:latin typeface="Arial"/>
                      </a:endParaRPr>
                    </a:p>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トラック台数予測の際に用いる</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倍率</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の妥当性の継続検証、見直し</a:t>
                      </a:r>
                      <a:endParaRPr b="0" lang="en-US" sz="1400" spc="-1" strike="noStrike">
                        <a:latin typeface="Arial"/>
                      </a:endParaRPr>
                    </a:p>
                  </a:txBody>
                  <a:tcPr marL="72000" marR="91440">
                    <a:lnL w="12240">
                      <a:noFill/>
                    </a:lnL>
                    <a:lnR w="12240">
                      <a:noFill/>
                    </a:lnR>
                    <a:lnT w="12240">
                      <a:noFill/>
                    </a:lnT>
                    <a:lnB w="12240">
                      <a:noFill/>
                    </a:lnB>
                    <a:no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CustomShape 1"/>
          <p:cNvSpPr/>
          <p:nvPr/>
        </p:nvSpPr>
        <p:spPr>
          <a:xfrm>
            <a:off x="277560" y="108000"/>
            <a:ext cx="11591280" cy="539280"/>
          </a:xfrm>
          <a:prstGeom prst="rect">
            <a:avLst/>
          </a:prstGeom>
          <a:noFill/>
          <a:ln w="0">
            <a:noFill/>
          </a:ln>
        </p:spPr>
        <p:style>
          <a:lnRef idx="0"/>
          <a:fillRef idx="0"/>
          <a:effectRef idx="0"/>
          <a:fontRef idx="minor"/>
        </p:style>
        <p:txBody>
          <a:bodyPr lIns="0" rIns="0" tIns="45000" bIns="45000" anchor="ctr">
            <a:noAutofit/>
          </a:bodyPr>
          <a:p>
            <a:pPr>
              <a:lnSpc>
                <a:spcPct val="90000"/>
              </a:lnSpc>
            </a:pPr>
            <a:r>
              <a:rPr b="1" lang="en-US" sz="2400" spc="-1" strike="noStrike">
                <a:solidFill>
                  <a:srgbClr val="0d79ca"/>
                </a:solidFill>
                <a:latin typeface="Segoe UI Semibold"/>
                <a:ea typeface="Meiryo UI"/>
              </a:rPr>
              <a:t>2. DX</a:t>
            </a:r>
            <a:r>
              <a:rPr b="1" lang="ja-JP" sz="2400" spc="-1" strike="noStrike">
                <a:solidFill>
                  <a:srgbClr val="0d79ca"/>
                </a:solidFill>
                <a:latin typeface="Segoe UI Semibold"/>
                <a:ea typeface="Meiryo UI"/>
              </a:rPr>
              <a:t>展開</a:t>
            </a:r>
            <a:r>
              <a:rPr b="1" lang="ja-JP" sz="2400" spc="-1" strike="noStrike">
                <a:solidFill>
                  <a:srgbClr val="0d79ca"/>
                </a:solidFill>
                <a:latin typeface="Segoe UI Semibold"/>
                <a:ea typeface="Meiryo UI"/>
              </a:rPr>
              <a:t>計画</a:t>
            </a:r>
            <a:endParaRPr b="0" lang="en-US" sz="2400" spc="-1" strike="noStrike">
              <a:latin typeface="Arial"/>
            </a:endParaRPr>
          </a:p>
        </p:txBody>
      </p:sp>
      <p:sp>
        <p:nvSpPr>
          <p:cNvPr id="468" name="CustomShape 2"/>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P214</a:t>
            </a:r>
            <a:endParaRPr b="0" lang="en-US" sz="1800" spc="-1" strike="noStrike">
              <a:latin typeface="Arial"/>
            </a:endParaRPr>
          </a:p>
        </p:txBody>
      </p:sp>
      <p:sp>
        <p:nvSpPr>
          <p:cNvPr id="469" name="CustomShape 3"/>
          <p:cNvSpPr/>
          <p:nvPr/>
        </p:nvSpPr>
        <p:spPr>
          <a:xfrm>
            <a:off x="10620000" y="0"/>
            <a:ext cx="1571760" cy="899640"/>
          </a:xfrm>
          <a:prstGeom prst="rect">
            <a:avLst/>
          </a:prstGeom>
          <a:solidFill>
            <a:srgbClr val="ffffff"/>
          </a:solidFill>
          <a:ln w="0">
            <a:noFill/>
          </a:ln>
        </p:spPr>
        <p:style>
          <a:lnRef idx="0"/>
          <a:fillRef idx="0"/>
          <a:effectRef idx="0"/>
          <a:fontRef idx="minor"/>
        </p:style>
      </p:sp>
      <p:graphicFrame>
        <p:nvGraphicFramePr>
          <p:cNvPr id="470" name="Table 4"/>
          <p:cNvGraphicFramePr/>
          <p:nvPr/>
        </p:nvGraphicFramePr>
        <p:xfrm>
          <a:off x="363240" y="755640"/>
          <a:ext cx="11465280" cy="937440"/>
        </p:xfrm>
        <a:graphic>
          <a:graphicData uri="http://schemas.openxmlformats.org/drawingml/2006/table">
            <a:tbl>
              <a:tblPr/>
              <a:tblGrid>
                <a:gridCol w="11465640"/>
              </a:tblGrid>
              <a:tr h="366120">
                <a:tc>
                  <a:txBody>
                    <a:bodyPr lIns="36000">
                      <a:noAutofit/>
                    </a:bodyPr>
                    <a:p>
                      <a:pPr>
                        <a:lnSpc>
                          <a:spcPct val="90000"/>
                        </a:lnSpc>
                        <a:tabLst>
                          <a:tab algn="l" pos="0"/>
                        </a:tabLst>
                      </a:pPr>
                      <a:r>
                        <a:rPr b="1" lang="en-US" sz="2000" spc="-1" strike="noStrike">
                          <a:solidFill>
                            <a:srgbClr val="1d2088"/>
                          </a:solidFill>
                          <a:latin typeface="Segoe UI"/>
                          <a:ea typeface="Meiryo UI"/>
                        </a:rPr>
                        <a:t>1.</a:t>
                      </a:r>
                      <a:r>
                        <a:rPr b="1" lang="ja-JP" sz="2000" spc="-1" strike="noStrike">
                          <a:solidFill>
                            <a:srgbClr val="1d2088"/>
                          </a:solidFill>
                          <a:latin typeface="Segoe UI"/>
                          <a:ea typeface="Meiryo UI"/>
                        </a:rPr>
                        <a:t>大方針</a:t>
                      </a:r>
                      <a:endParaRPr b="0" lang="en-US" sz="2000" spc="-1" strike="noStrike">
                        <a:latin typeface="Times New Roman"/>
                      </a:endParaRPr>
                    </a:p>
                  </a:txBody>
                  <a:tcPr marL="36000" marR="91440">
                    <a:lnL w="12240">
                      <a:noFill/>
                    </a:lnL>
                    <a:lnR w="12240">
                      <a:noFill/>
                    </a:lnR>
                    <a:lnT w="12240">
                      <a:noFill/>
                    </a:lnT>
                    <a:lnB w="12240">
                      <a:noFill/>
                    </a:lnB>
                    <a:noFill/>
                  </a:tcPr>
                </a:tc>
              </a:tr>
              <a:tr h="571680">
                <a:tc>
                  <a:txBody>
                    <a:bodyPr lIns="72000">
                      <a:noAutofit/>
                    </a:bodyPr>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方針①：打ち手の進化、横展開</a:t>
                      </a:r>
                      <a:endParaRPr b="0" lang="en-US" sz="1400" spc="-1" strike="noStrike">
                        <a:latin typeface="Times New Roman"/>
                      </a:endParaRPr>
                    </a:p>
                    <a:p>
                      <a:pPr marL="180000" indent="-17928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- 1.</a:t>
                      </a:r>
                      <a:r>
                        <a:rPr b="0" lang="ja-JP" sz="1400" spc="-1" strike="noStrike">
                          <a:solidFill>
                            <a:srgbClr val="000000"/>
                          </a:solidFill>
                          <a:latin typeface="Segoe UI"/>
                          <a:ea typeface="Meiryo UI"/>
                        </a:rPr>
                        <a:t>精度向上：トラック使用台数データ</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定期便</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非定期便の使用実績</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を蓄積し、より効果的なトラック台数予測の方法を模索する。</a:t>
                      </a:r>
                      <a:endParaRPr b="0" lang="en-US" sz="1400" spc="-1" strike="noStrike">
                        <a:latin typeface="Times New Roman"/>
                      </a:endParaRPr>
                    </a:p>
                    <a:p>
                      <a:pPr marL="180000" indent="-17928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- 2.</a:t>
                      </a:r>
                      <a:r>
                        <a:rPr b="0" lang="ja-JP" sz="1400" spc="-1" strike="noStrike">
                          <a:solidFill>
                            <a:srgbClr val="000000"/>
                          </a:solidFill>
                          <a:latin typeface="Segoe UI"/>
                          <a:ea typeface="Meiryo UI"/>
                        </a:rPr>
                        <a:t>システム化：１年程度の運用期間を経て効果が確認できた場合に、データ取集・蓄積・台数予測・配送業者への依頼の一連の業務プロセスを</a:t>
                      </a:r>
                      <a:endParaRPr b="0" lang="en-US" sz="1400" spc="-1" strike="noStrike">
                        <a:latin typeface="Times New Roman"/>
                      </a:endParaRPr>
                    </a:p>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　　　　　　　　　　自動化する方法を検討する。</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ただし、</a:t>
                      </a:r>
                      <a:r>
                        <a:rPr b="0" lang="en-US" sz="1400" spc="-1" strike="noStrike">
                          <a:solidFill>
                            <a:srgbClr val="000000"/>
                          </a:solidFill>
                          <a:latin typeface="Segoe UI"/>
                          <a:ea typeface="Meiryo UI"/>
                        </a:rPr>
                        <a:t>ROI</a:t>
                      </a:r>
                      <a:r>
                        <a:rPr b="0" lang="ja-JP" sz="1400" spc="-1" strike="noStrike">
                          <a:solidFill>
                            <a:srgbClr val="000000"/>
                          </a:solidFill>
                          <a:latin typeface="Segoe UI"/>
                          <a:ea typeface="Meiryo UI"/>
                        </a:rPr>
                        <a:t>を検証し、中期的に投資回収が見込まれる場合のみ</a:t>
                      </a:r>
                      <a:r>
                        <a:rPr b="0" lang="en-US" sz="1400" spc="-1" strike="noStrike">
                          <a:solidFill>
                            <a:srgbClr val="000000"/>
                          </a:solidFill>
                          <a:latin typeface="Segoe UI"/>
                          <a:ea typeface="Meiryo UI"/>
                        </a:rPr>
                        <a:t>)</a:t>
                      </a:r>
                      <a:endParaRPr b="0" lang="en-US" sz="1400" spc="-1" strike="noStrike">
                        <a:latin typeface="Times New Roman"/>
                      </a:endParaRPr>
                    </a:p>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方針②：その他</a:t>
                      </a:r>
                      <a:r>
                        <a:rPr b="0" lang="en-US" sz="1400" spc="-1" strike="noStrike">
                          <a:solidFill>
                            <a:srgbClr val="000000"/>
                          </a:solidFill>
                          <a:latin typeface="Segoe UI"/>
                          <a:ea typeface="Meiryo UI"/>
                        </a:rPr>
                        <a:t>DX</a:t>
                      </a:r>
                      <a:r>
                        <a:rPr b="0" lang="ja-JP" sz="1400" spc="-1" strike="noStrike">
                          <a:solidFill>
                            <a:srgbClr val="000000"/>
                          </a:solidFill>
                          <a:latin typeface="Segoe UI"/>
                          <a:ea typeface="Meiryo UI"/>
                        </a:rPr>
                        <a:t>施策の実施</a:t>
                      </a:r>
                      <a:endParaRPr b="0" lang="en-US" sz="1400" spc="-1" strike="noStrike">
                        <a:latin typeface="Times New Roman"/>
                      </a:endParaRPr>
                    </a:p>
                    <a:p>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- 1.</a:t>
                      </a:r>
                      <a:r>
                        <a:rPr b="0" lang="ja-JP" sz="1400" spc="-1" strike="noStrike">
                          <a:solidFill>
                            <a:srgbClr val="000000"/>
                          </a:solidFill>
                          <a:latin typeface="Segoe UI"/>
                          <a:ea typeface="Meiryo UI"/>
                        </a:rPr>
                        <a:t>精度向上：トラック使用台数データ</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定期便</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非定期便の使用実績</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を蓄積し、より効果的なトラック台数予測の方法を模索する。</a:t>
                      </a:r>
                      <a:endParaRPr b="0" lang="en-US" sz="1400" spc="-1" strike="noStrike">
                        <a:latin typeface="Arial"/>
                      </a:endParaRPr>
                    </a:p>
                    <a:p>
                      <a:pPr>
                        <a:lnSpc>
                          <a:spcPct val="100000"/>
                        </a:lnSpc>
                      </a:pP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- 2.</a:t>
                      </a:r>
                      <a:r>
                        <a:rPr b="0" lang="ja-JP" sz="1400" spc="-1" strike="noStrike">
                          <a:solidFill>
                            <a:srgbClr val="000000"/>
                          </a:solidFill>
                          <a:latin typeface="Segoe UI"/>
                          <a:ea typeface="Meiryo UI"/>
                        </a:rPr>
                        <a:t>システム化：１年程度の運用期間を経て効果が確認できた場合に、データ取集・蓄積・台数予測・配送業者への依頼の一連の業務プロセスを</a:t>
                      </a:r>
                      <a:endParaRPr b="0" lang="en-US" sz="1400" spc="-1" strike="noStrike">
                        <a:latin typeface="Arial"/>
                      </a:endParaRPr>
                    </a:p>
                    <a:p>
                      <a:r>
                        <a:rPr b="0" lang="en-US" sz="1400" spc="-1" strike="noStrike">
                          <a:solidFill>
                            <a:srgbClr val="000000"/>
                          </a:solidFill>
                          <a:latin typeface="Segoe UI"/>
                          <a:ea typeface="Meiryo UI"/>
                        </a:rPr>
                        <a:t> </a:t>
                      </a:r>
                      <a:endParaRPr b="0" lang="en-US" sz="1400" spc="-1" strike="noStrike">
                        <a:latin typeface="Arial"/>
                      </a:endParaRPr>
                    </a:p>
                    <a:p>
                      <a:pPr marL="180000" indent="-179280">
                        <a:lnSpc>
                          <a:spcPct val="90000"/>
                        </a:lnSpc>
                        <a:spcAft>
                          <a:spcPts val="601"/>
                        </a:spcAft>
                        <a:buClr>
                          <a:srgbClr val="bfebfa"/>
                        </a:buClr>
                        <a:buFont typeface="Wingdings" charset="2"/>
                        <a:buChar char=""/>
                      </a:pPr>
                      <a:endParaRPr b="0" lang="en-US" sz="1400" spc="-1" strike="noStrike">
                        <a:latin typeface="Times New Roman"/>
                      </a:endParaRPr>
                    </a:p>
                    <a:p>
                      <a:pPr marL="180000" indent="-179280">
                        <a:lnSpc>
                          <a:spcPct val="90000"/>
                        </a:lnSpc>
                        <a:spcAft>
                          <a:spcPts val="601"/>
                        </a:spcAft>
                        <a:buClr>
                          <a:srgbClr val="bfebfa"/>
                        </a:buClr>
                        <a:buFont typeface="Wingdings" charset="2"/>
                        <a:buChar char=""/>
                      </a:pPr>
                      <a:endParaRPr b="0" lang="en-US" sz="1400" spc="-1" strike="noStrike">
                        <a:latin typeface="Times New Roman"/>
                      </a:endParaRPr>
                    </a:p>
                  </a:txBody>
                  <a:tcPr marL="72000" marR="91440">
                    <a:lnL w="12240">
                      <a:noFill/>
                    </a:lnL>
                    <a:lnR w="12240">
                      <a:noFill/>
                    </a:lnR>
                    <a:lnT w="12240">
                      <a:noFill/>
                    </a:lnT>
                    <a:lnB w="12240">
                      <a:noFill/>
                    </a:lnB>
                    <a:noFill/>
                  </a:tcPr>
                </a:tc>
              </a:tr>
            </a:tbl>
          </a:graphicData>
        </a:graphic>
      </p:graphicFrame>
      <p:graphicFrame>
        <p:nvGraphicFramePr>
          <p:cNvPr id="471" name="Table 5"/>
          <p:cNvGraphicFramePr/>
          <p:nvPr/>
        </p:nvGraphicFramePr>
        <p:xfrm>
          <a:off x="4030560" y="7045560"/>
          <a:ext cx="5542200" cy="1178280"/>
        </p:xfrm>
        <a:graphic>
          <a:graphicData uri="http://schemas.openxmlformats.org/drawingml/2006/table">
            <a:tbl>
              <a:tblPr/>
              <a:tblGrid>
                <a:gridCol w="5542560"/>
              </a:tblGrid>
              <a:tr h="1178640">
                <a:tc>
                  <a:tcPr marL="36000" marR="91440">
                    <a:lnL w="12240">
                      <a:noFill/>
                    </a:lnL>
                    <a:lnR w="12240">
                      <a:noFill/>
                    </a:lnR>
                    <a:lnT w="12240">
                      <a:noFill/>
                    </a:lnT>
                    <a:lnB w="12240">
                      <a:noFill/>
                    </a:lnB>
                    <a:noFill/>
                  </a:tcPr>
                </a:tc>
              </a:tr>
            </a:tbl>
          </a:graphicData>
        </a:graphic>
      </p:graphicFrame>
      <p:graphicFrame>
        <p:nvGraphicFramePr>
          <p:cNvPr id="472" name="Table 6"/>
          <p:cNvGraphicFramePr/>
          <p:nvPr/>
        </p:nvGraphicFramePr>
        <p:xfrm>
          <a:off x="551160" y="4530240"/>
          <a:ext cx="11465280" cy="937440"/>
        </p:xfrm>
        <a:graphic>
          <a:graphicData uri="http://schemas.openxmlformats.org/drawingml/2006/table">
            <a:tbl>
              <a:tblPr/>
              <a:tblGrid>
                <a:gridCol w="11465640"/>
              </a:tblGrid>
              <a:tr h="366120">
                <a:tc>
                  <a:txBody>
                    <a:bodyPr lIns="36000">
                      <a:noAutofit/>
                    </a:bodyPr>
                    <a:p>
                      <a:pPr>
                        <a:lnSpc>
                          <a:spcPct val="90000"/>
                        </a:lnSpc>
                        <a:tabLst>
                          <a:tab algn="l" pos="0"/>
                        </a:tabLst>
                      </a:pPr>
                      <a:r>
                        <a:rPr b="1" lang="en-US" sz="2000" spc="-1" strike="noStrike">
                          <a:solidFill>
                            <a:srgbClr val="1d2088"/>
                          </a:solidFill>
                          <a:latin typeface="Segoe UI"/>
                          <a:ea typeface="Meiryo UI"/>
                        </a:rPr>
                        <a:t>10.</a:t>
                      </a:r>
                      <a:r>
                        <a:rPr b="1" lang="ja-JP" sz="2000" spc="-1" strike="noStrike">
                          <a:solidFill>
                            <a:srgbClr val="1d2088"/>
                          </a:solidFill>
                          <a:latin typeface="Segoe UI"/>
                          <a:ea typeface="Meiryo UI"/>
                        </a:rPr>
                        <a:t>具体的な検証方法</a:t>
                      </a:r>
                      <a:endParaRPr b="0" lang="en-US" sz="2000" spc="-1" strike="noStrike">
                        <a:latin typeface="Times New Roman"/>
                      </a:endParaRPr>
                    </a:p>
                  </a:txBody>
                  <a:tcPr marL="36000" marR="91440">
                    <a:lnL w="12240">
                      <a:noFill/>
                    </a:lnL>
                    <a:lnR w="12240">
                      <a:noFill/>
                    </a:lnR>
                    <a:lnT w="12240">
                      <a:noFill/>
                    </a:lnT>
                    <a:lnB w="12240">
                      <a:noFill/>
                    </a:lnB>
                    <a:noFill/>
                  </a:tcPr>
                </a:tc>
              </a:tr>
              <a:tr h="3171600">
                <a:tc>
                  <a:txBody>
                    <a:bodyPr lIns="72000">
                      <a:noAutofit/>
                    </a:bodyPr>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定量効果の算出</a:t>
                      </a:r>
                      <a:endParaRPr b="0" lang="en-US" sz="1400" spc="-1" strike="noStrike">
                        <a:latin typeface="Times New Roman"/>
                      </a:endParaRPr>
                    </a:p>
                    <a:p>
                      <a:pPr>
                        <a:lnSpc>
                          <a:spcPct val="90000"/>
                        </a:lnSpc>
                        <a:spcAft>
                          <a:spcPts val="601"/>
                        </a:spcAft>
                      </a:pP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月当たりの、定期便費用計</a:t>
                      </a:r>
                      <a:r>
                        <a:rPr b="0" lang="en-US" sz="1400" spc="-1" strike="noStrike">
                          <a:solidFill>
                            <a:srgbClr val="000000"/>
                          </a:solidFill>
                          <a:latin typeface="Segoe UI"/>
                          <a:ea typeface="Meiryo UI"/>
                        </a:rPr>
                        <a:t>] = [</a:t>
                      </a:r>
                      <a:r>
                        <a:rPr b="0" lang="ja-JP" sz="1400" spc="-1" strike="noStrike">
                          <a:solidFill>
                            <a:srgbClr val="000000"/>
                          </a:solidFill>
                          <a:latin typeface="Segoe UI"/>
                          <a:ea typeface="Meiryo UI"/>
                        </a:rPr>
                        <a:t>定期便単価</a:t>
                      </a:r>
                      <a:r>
                        <a:rPr b="0" lang="en-US" sz="1400" spc="-1" strike="noStrike">
                          <a:solidFill>
                            <a:srgbClr val="000000"/>
                          </a:solidFill>
                          <a:latin typeface="Segoe UI"/>
                          <a:ea typeface="Meiryo UI"/>
                        </a:rPr>
                        <a:t>] x [</a:t>
                      </a:r>
                      <a:r>
                        <a:rPr b="0" lang="ja-JP" sz="1400" spc="-1" strike="noStrike">
                          <a:solidFill>
                            <a:srgbClr val="000000"/>
                          </a:solidFill>
                          <a:latin typeface="Segoe UI"/>
                          <a:ea typeface="Meiryo UI"/>
                        </a:rPr>
                        <a:t>契約台数</a:t>
                      </a:r>
                      <a:r>
                        <a:rPr b="0" lang="en-US" sz="1400" spc="-1" strike="noStrike">
                          <a:solidFill>
                            <a:srgbClr val="000000"/>
                          </a:solidFill>
                          <a:latin typeface="Segoe UI"/>
                          <a:ea typeface="Meiryo UI"/>
                        </a:rPr>
                        <a:t>]</a:t>
                      </a:r>
                      <a:endParaRPr b="0" lang="en-US" sz="1400" spc="-1" strike="noStrike">
                        <a:latin typeface="Times New Roman"/>
                      </a:endParaRPr>
                    </a:p>
                    <a:p>
                      <a:pPr>
                        <a:lnSpc>
                          <a:spcPct val="90000"/>
                        </a:lnSpc>
                        <a:spcAft>
                          <a:spcPts val="601"/>
                        </a:spcAft>
                      </a:pPr>
                      <a:r>
                        <a:rPr b="0" lang="ja-JP"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月当たりの、非定期便費用計</a:t>
                      </a:r>
                      <a:r>
                        <a:rPr b="0" lang="en-US" sz="1400" spc="-1" strike="noStrike">
                          <a:solidFill>
                            <a:srgbClr val="000000"/>
                          </a:solidFill>
                          <a:latin typeface="Segoe UI"/>
                          <a:ea typeface="Meiryo UI"/>
                        </a:rPr>
                        <a:t>] = [</a:t>
                      </a:r>
                      <a:r>
                        <a:rPr b="0" lang="ja-JP" sz="1400" spc="-1" strike="noStrike">
                          <a:solidFill>
                            <a:srgbClr val="000000"/>
                          </a:solidFill>
                          <a:latin typeface="Segoe UI"/>
                          <a:ea typeface="Meiryo UI"/>
                        </a:rPr>
                        <a:t>非定期便単価</a:t>
                      </a:r>
                      <a:r>
                        <a:rPr b="0" lang="en-US" sz="1400" spc="-1" strike="noStrike">
                          <a:solidFill>
                            <a:srgbClr val="000000"/>
                          </a:solidFill>
                          <a:latin typeface="Segoe UI"/>
                          <a:ea typeface="Meiryo UI"/>
                        </a:rPr>
                        <a:t>] x [</a:t>
                      </a:r>
                      <a:r>
                        <a:rPr b="0" lang="ja-JP" sz="1400" spc="-1" strike="noStrike">
                          <a:solidFill>
                            <a:srgbClr val="000000"/>
                          </a:solidFill>
                          <a:latin typeface="Segoe UI"/>
                          <a:ea typeface="Meiryo UI"/>
                        </a:rPr>
                        <a:t>利用回数</a:t>
                      </a:r>
                      <a:r>
                        <a:rPr b="0" lang="en-US" sz="1400" spc="-1" strike="noStrike">
                          <a:solidFill>
                            <a:srgbClr val="000000"/>
                          </a:solidFill>
                          <a:latin typeface="Segoe UI"/>
                          <a:ea typeface="Meiryo UI"/>
                        </a:rPr>
                        <a:t>]</a:t>
                      </a:r>
                      <a:endParaRPr b="0" lang="en-US" sz="1400" spc="-1" strike="noStrike">
                        <a:latin typeface="Times New Roman"/>
                      </a:endParaRPr>
                    </a:p>
                    <a:p>
                      <a:pPr>
                        <a:lnSpc>
                          <a:spcPct val="90000"/>
                        </a:lnSpc>
                        <a:spcAft>
                          <a:spcPts val="601"/>
                        </a:spcAft>
                      </a:pPr>
                      <a:r>
                        <a:rPr b="0" lang="en-US"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月当たりの、総配送費用</a:t>
                      </a:r>
                      <a:r>
                        <a:rPr b="0" lang="en-US" sz="1400" spc="-1" strike="noStrike">
                          <a:solidFill>
                            <a:srgbClr val="000000"/>
                          </a:solidFill>
                          <a:latin typeface="Segoe UI"/>
                          <a:ea typeface="Meiryo UI"/>
                        </a:rPr>
                        <a:t>] = [</a:t>
                      </a:r>
                      <a:r>
                        <a:rPr b="0" lang="ja-JP" sz="1400" spc="-1" strike="noStrike">
                          <a:solidFill>
                            <a:srgbClr val="000000"/>
                          </a:solidFill>
                          <a:latin typeface="Segoe UI"/>
                          <a:ea typeface="Meiryo UI"/>
                        </a:rPr>
                        <a:t>月当たりの、定期便費用計</a:t>
                      </a:r>
                      <a:r>
                        <a:rPr b="0" lang="en-US" sz="1400" spc="-1" strike="noStrike">
                          <a:solidFill>
                            <a:srgbClr val="000000"/>
                          </a:solidFill>
                          <a:latin typeface="Segoe UI"/>
                          <a:ea typeface="Meiryo UI"/>
                        </a:rPr>
                        <a:t>] + </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月当たりの、非定期便費用計</a:t>
                      </a:r>
                      <a:r>
                        <a:rPr b="0" lang="en-US" sz="1400" spc="-1" strike="noStrike">
                          <a:solidFill>
                            <a:srgbClr val="000000"/>
                          </a:solidFill>
                          <a:latin typeface="Segoe UI"/>
                          <a:ea typeface="Meiryo UI"/>
                        </a:rPr>
                        <a:t>]</a:t>
                      </a:r>
                      <a:endParaRPr b="0" lang="en-US" sz="1400" spc="-1" strike="noStrike">
                        <a:latin typeface="Times New Roman"/>
                      </a:endParaRPr>
                    </a:p>
                    <a:p>
                      <a:pPr>
                        <a:lnSpc>
                          <a:spcPct val="90000"/>
                        </a:lnSpc>
                        <a:spcAft>
                          <a:spcPts val="601"/>
                        </a:spcAft>
                      </a:pPr>
                      <a:r>
                        <a:rPr b="0" lang="ja-JP" sz="1400" spc="-1" strike="noStrike">
                          <a:solidFill>
                            <a:srgbClr val="000000"/>
                          </a:solidFill>
                          <a:latin typeface="Segoe UI"/>
                          <a:ea typeface="Meiryo UI"/>
                        </a:rPr>
                        <a:t>　 </a:t>
                      </a: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輸送費割合の、前年同月比較</a:t>
                      </a:r>
                      <a:r>
                        <a:rPr b="0" lang="en-US" sz="1400" spc="-1" strike="noStrike">
                          <a:solidFill>
                            <a:srgbClr val="000000"/>
                          </a:solidFill>
                          <a:latin typeface="Segoe UI"/>
                          <a:ea typeface="Meiryo UI"/>
                        </a:rPr>
                        <a:t>] = ([</a:t>
                      </a:r>
                      <a:r>
                        <a:rPr b="0" lang="ja-JP" sz="1400" spc="-1" strike="noStrike">
                          <a:solidFill>
                            <a:srgbClr val="000000"/>
                          </a:solidFill>
                          <a:latin typeface="Segoe UI"/>
                          <a:ea typeface="Meiryo UI"/>
                        </a:rPr>
                        <a:t>当年総配送費用</a:t>
                      </a:r>
                      <a:r>
                        <a:rPr b="0" lang="en-US" sz="1400" spc="-1" strike="noStrike">
                          <a:solidFill>
                            <a:srgbClr val="000000"/>
                          </a:solidFill>
                          <a:latin typeface="Segoe UI"/>
                          <a:ea typeface="Meiryo UI"/>
                        </a:rPr>
                        <a:t>] ÷ [</a:t>
                      </a:r>
                      <a:r>
                        <a:rPr b="0" lang="ja-JP" sz="1400" spc="-1" strike="noStrike">
                          <a:solidFill>
                            <a:srgbClr val="000000"/>
                          </a:solidFill>
                          <a:latin typeface="Segoe UI"/>
                          <a:ea typeface="Meiryo UI"/>
                        </a:rPr>
                        <a:t>当年売上</a:t>
                      </a:r>
                      <a:r>
                        <a:rPr b="0" lang="en-US" sz="1400" spc="-1" strike="noStrike">
                          <a:solidFill>
                            <a:srgbClr val="000000"/>
                          </a:solidFill>
                          <a:latin typeface="Segoe UI"/>
                          <a:ea typeface="Meiryo UI"/>
                        </a:rPr>
                        <a:t>]) ÷ ([</a:t>
                      </a:r>
                      <a:r>
                        <a:rPr b="0" lang="ja-JP" sz="1400" spc="-1" strike="noStrike">
                          <a:solidFill>
                            <a:srgbClr val="000000"/>
                          </a:solidFill>
                          <a:latin typeface="Segoe UI"/>
                          <a:ea typeface="Meiryo UI"/>
                        </a:rPr>
                        <a:t>前年総配送費用</a:t>
                      </a:r>
                      <a:r>
                        <a:rPr b="0" lang="en-US" sz="1400" spc="-1" strike="noStrike">
                          <a:solidFill>
                            <a:srgbClr val="000000"/>
                          </a:solidFill>
                          <a:latin typeface="Segoe UI"/>
                          <a:ea typeface="Meiryo UI"/>
                        </a:rPr>
                        <a:t>] ÷ [</a:t>
                      </a:r>
                      <a:r>
                        <a:rPr b="0" lang="ja-JP" sz="1400" spc="-1" strike="noStrike">
                          <a:solidFill>
                            <a:srgbClr val="000000"/>
                          </a:solidFill>
                          <a:latin typeface="Segoe UI"/>
                          <a:ea typeface="Meiryo UI"/>
                        </a:rPr>
                        <a:t>前年売上</a:t>
                      </a:r>
                      <a:r>
                        <a:rPr b="0" lang="en-US" sz="1400" spc="-1" strike="noStrike">
                          <a:solidFill>
                            <a:srgbClr val="000000"/>
                          </a:solidFill>
                          <a:latin typeface="Segoe UI"/>
                          <a:ea typeface="Meiryo UI"/>
                        </a:rPr>
                        <a:t>]) x100</a:t>
                      </a:r>
                      <a:endParaRPr b="0" lang="en-US" sz="1400" spc="-1" strike="noStrike">
                        <a:latin typeface="Times New Roman"/>
                      </a:endParaRPr>
                    </a:p>
                    <a:p>
                      <a:pPr marL="180000" indent="-179280">
                        <a:lnSpc>
                          <a:spcPct val="90000"/>
                        </a:lnSpc>
                        <a:spcAft>
                          <a:spcPts val="601"/>
                        </a:spcAft>
                        <a:buClr>
                          <a:srgbClr val="bfebfa"/>
                        </a:buClr>
                        <a:buFont typeface="Wingdings" charset="2"/>
                        <a:buChar char=""/>
                      </a:pPr>
                      <a:r>
                        <a:rPr b="0" lang="ja-JP" sz="1400" spc="-1" strike="noStrike">
                          <a:solidFill>
                            <a:srgbClr val="000000"/>
                          </a:solidFill>
                          <a:latin typeface="Segoe UI"/>
                          <a:ea typeface="Meiryo UI"/>
                        </a:rPr>
                        <a:t>定期便契約台数の妥当性検証</a:t>
                      </a:r>
                      <a:endParaRPr b="0" lang="en-US" sz="1400" spc="-1" strike="noStrike">
                        <a:latin typeface="Times New Roman"/>
                      </a:endParaRPr>
                    </a:p>
                    <a:p>
                      <a:pPr marL="180000" indent="-17928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- 1.</a:t>
                      </a:r>
                      <a:r>
                        <a:rPr b="0" lang="ja-JP" sz="1400" spc="-1" strike="noStrike">
                          <a:solidFill>
                            <a:srgbClr val="000000"/>
                          </a:solidFill>
                          <a:latin typeface="Segoe UI"/>
                          <a:ea typeface="Meiryo UI"/>
                        </a:rPr>
                        <a:t>直近需要量</a:t>
                      </a:r>
                      <a:r>
                        <a:rPr b="0" lang="en-US" sz="1400" spc="-1" strike="noStrike">
                          <a:solidFill>
                            <a:srgbClr val="000000"/>
                          </a:solidFill>
                          <a:latin typeface="Segoe UI"/>
                          <a:ea typeface="Meiryo UI"/>
                        </a:rPr>
                        <a:t>(2</a:t>
                      </a:r>
                      <a:r>
                        <a:rPr b="0" lang="ja-JP" sz="1400" spc="-1" strike="noStrike">
                          <a:solidFill>
                            <a:srgbClr val="000000"/>
                          </a:solidFill>
                          <a:latin typeface="Segoe UI"/>
                          <a:ea typeface="Meiryo UI"/>
                        </a:rPr>
                        <a:t>ヵ月前内示数量</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の確認</a:t>
                      </a:r>
                      <a:endParaRPr b="0" lang="en-US" sz="1400" spc="-1" strike="noStrike">
                        <a:latin typeface="Times New Roman"/>
                      </a:endParaRPr>
                    </a:p>
                    <a:p>
                      <a:pPr marL="180000" indent="-17928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- 2.</a:t>
                      </a:r>
                      <a:r>
                        <a:rPr b="0" lang="ja-JP" sz="1400" spc="-1" strike="noStrike">
                          <a:solidFill>
                            <a:srgbClr val="000000"/>
                          </a:solidFill>
                          <a:latin typeface="Segoe UI"/>
                          <a:ea typeface="Meiryo UI"/>
                        </a:rPr>
                        <a:t>翌々月以降の定期便契約台数の試算</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シミュレーション確認</a:t>
                      </a:r>
                      <a:r>
                        <a:rPr b="0" lang="en-US" sz="1400" spc="-1" strike="noStrike">
                          <a:solidFill>
                            <a:srgbClr val="000000"/>
                          </a:solidFill>
                          <a:latin typeface="Segoe UI"/>
                          <a:ea typeface="Meiryo UI"/>
                        </a:rPr>
                        <a:t>)</a:t>
                      </a:r>
                      <a:endParaRPr b="0" lang="en-US" sz="1400" spc="-1" strike="noStrike">
                        <a:latin typeface="Times New Roman"/>
                      </a:endParaRPr>
                    </a:p>
                    <a:p>
                      <a:pPr marL="180000" indent="-17928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- 3.</a:t>
                      </a:r>
                      <a:r>
                        <a:rPr b="0" lang="ja-JP" sz="1400" spc="-1" strike="noStrike">
                          <a:solidFill>
                            <a:srgbClr val="000000"/>
                          </a:solidFill>
                          <a:latin typeface="Segoe UI"/>
                          <a:ea typeface="Meiryo UI"/>
                        </a:rPr>
                        <a:t>トラック使用台数データ</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定期便・非定期便の使用実績</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の確認</a:t>
                      </a:r>
                      <a:endParaRPr b="0" lang="en-US" sz="1400" spc="-1" strike="noStrike">
                        <a:latin typeface="Times New Roman"/>
                      </a:endParaRPr>
                    </a:p>
                    <a:p>
                      <a:pPr marL="180000" indent="-179280">
                        <a:lnSpc>
                          <a:spcPct val="90000"/>
                        </a:lnSpc>
                        <a:spcAft>
                          <a:spcPts val="601"/>
                        </a:spcAft>
                        <a:buClr>
                          <a:srgbClr val="bfebfa"/>
                        </a:buClr>
                        <a:buFont typeface="Wingdings" charset="2"/>
                        <a:buChar char=""/>
                      </a:pPr>
                      <a:r>
                        <a:rPr b="0" lang="en-US" sz="1400" spc="-1" strike="noStrike">
                          <a:solidFill>
                            <a:srgbClr val="000000"/>
                          </a:solidFill>
                          <a:latin typeface="Segoe UI"/>
                          <a:ea typeface="Meiryo UI"/>
                        </a:rPr>
                        <a:t>- </a:t>
                      </a:r>
                      <a:r>
                        <a:rPr b="0" lang="ja-JP" sz="1400" spc="-1" strike="noStrike">
                          <a:solidFill>
                            <a:srgbClr val="000000"/>
                          </a:solidFill>
                          <a:latin typeface="Segoe UI"/>
                          <a:ea typeface="Meiryo UI"/>
                        </a:rPr>
                        <a:t>上記</a:t>
                      </a:r>
                      <a:r>
                        <a:rPr b="0" lang="en-US" sz="1400" spc="-1" strike="noStrike">
                          <a:solidFill>
                            <a:srgbClr val="000000"/>
                          </a:solidFill>
                          <a:latin typeface="Segoe UI"/>
                          <a:ea typeface="Meiryo UI"/>
                        </a:rPr>
                        <a:t>1.2.3</a:t>
                      </a:r>
                      <a:r>
                        <a:rPr b="0" lang="ja-JP" sz="1400" spc="-1" strike="noStrike">
                          <a:solidFill>
                            <a:srgbClr val="000000"/>
                          </a:solidFill>
                          <a:latin typeface="Segoe UI"/>
                          <a:ea typeface="Meiryo UI"/>
                        </a:rPr>
                        <a:t>を考慮した場合のトラック予測台数の妥当性検証 ※コロナパンデミックによる売上減少の影響も考慮</a:t>
                      </a:r>
                      <a:endParaRPr b="0" lang="en-US" sz="1400" spc="-1" strike="noStrike">
                        <a:latin typeface="Times New Roman"/>
                      </a:endParaRPr>
                    </a:p>
                    <a:p>
                      <a:pPr>
                        <a:lnSpc>
                          <a:spcPct val="90000"/>
                        </a:lnSpc>
                        <a:spcAft>
                          <a:spcPts val="601"/>
                        </a:spcAft>
                      </a:pPr>
                      <a:endParaRPr b="0" lang="en-US" sz="1400" spc="-1" strike="noStrike">
                        <a:latin typeface="Times New Roman"/>
                      </a:endParaRPr>
                    </a:p>
                  </a:txBody>
                  <a:tcPr marL="72000" marR="91440">
                    <a:lnL w="12240">
                      <a:noFill/>
                    </a:lnL>
                    <a:lnR w="12240">
                      <a:noFill/>
                    </a:lnR>
                    <a:lnT w="12240">
                      <a:noFill/>
                    </a:lnT>
                    <a:lnB w="12240">
                      <a:noFill/>
                    </a:lnB>
                    <a:no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CustomShape 1"/>
          <p:cNvSpPr/>
          <p:nvPr/>
        </p:nvSpPr>
        <p:spPr>
          <a:xfrm>
            <a:off x="252000" y="324000"/>
            <a:ext cx="11591280" cy="539280"/>
          </a:xfrm>
          <a:prstGeom prst="rect">
            <a:avLst/>
          </a:prstGeom>
          <a:noFill/>
          <a:ln w="0">
            <a:noFill/>
          </a:ln>
        </p:spPr>
        <p:style>
          <a:lnRef idx="0"/>
          <a:fillRef idx="0"/>
          <a:effectRef idx="0"/>
          <a:fontRef idx="minor"/>
        </p:style>
        <p:txBody>
          <a:bodyPr lIns="0" rIns="0" tIns="45000" bIns="45000" anchor="ctr">
            <a:noAutofit/>
          </a:bodyPr>
          <a:p>
            <a:pPr>
              <a:lnSpc>
                <a:spcPct val="90000"/>
              </a:lnSpc>
            </a:pPr>
            <a:r>
              <a:rPr b="1" lang="ja-JP" sz="2400" spc="-1" strike="noStrike">
                <a:solidFill>
                  <a:srgbClr val="0d79ca"/>
                </a:solidFill>
                <a:latin typeface="Segoe UI Semibold"/>
                <a:ea typeface="Meiryo UI"/>
              </a:rPr>
              <a:t>ダウンロード特典ファイルについて</a:t>
            </a:r>
            <a:endParaRPr b="0" lang="en-US" sz="2400" spc="-1" strike="noStrike">
              <a:latin typeface="Arial"/>
            </a:endParaRPr>
          </a:p>
        </p:txBody>
      </p:sp>
      <p:sp>
        <p:nvSpPr>
          <p:cNvPr id="474" name="CustomShape 2"/>
          <p:cNvSpPr/>
          <p:nvPr/>
        </p:nvSpPr>
        <p:spPr>
          <a:xfrm>
            <a:off x="336600" y="900000"/>
            <a:ext cx="11518200" cy="5399280"/>
          </a:xfrm>
          <a:prstGeom prst="rect">
            <a:avLst/>
          </a:prstGeom>
          <a:noFill/>
          <a:ln w="0">
            <a:noFill/>
          </a:ln>
        </p:spPr>
        <p:style>
          <a:lnRef idx="0"/>
          <a:fillRef idx="0"/>
          <a:effectRef idx="0"/>
          <a:fontRef idx="minor"/>
        </p:style>
        <p:txBody>
          <a:bodyPr lIns="0" rIns="0" tIns="45000" bIns="45000">
            <a:noAutofit/>
          </a:bodyPr>
          <a:p>
            <a:pPr marL="81000" indent="-80280">
              <a:lnSpc>
                <a:spcPct val="90000"/>
              </a:lnSpc>
              <a:spcAft>
                <a:spcPts val="601"/>
              </a:spcAft>
              <a:buClr>
                <a:srgbClr val="9ee0f8"/>
              </a:buClr>
              <a:buFont typeface="Arial"/>
              <a:buChar char="•"/>
            </a:pPr>
            <a:r>
              <a:rPr b="0" lang="ja-JP" sz="1400" spc="-1" strike="noStrike">
                <a:solidFill>
                  <a:srgbClr val="000000"/>
                </a:solidFill>
                <a:latin typeface="Segoe UI"/>
                <a:ea typeface="Meiryo UI"/>
              </a:rPr>
              <a:t>このファイルは『</a:t>
            </a:r>
            <a:r>
              <a:rPr b="0" lang="en-US" sz="1400" spc="-1" strike="noStrike">
                <a:solidFill>
                  <a:srgbClr val="000000"/>
                </a:solidFill>
                <a:latin typeface="Segoe UI"/>
                <a:ea typeface="Meiryo UI"/>
              </a:rPr>
              <a:t>PowerPoint </a:t>
            </a:r>
            <a:r>
              <a:rPr b="0" lang="ja-JP" sz="1400" spc="-1" strike="noStrike">
                <a:solidFill>
                  <a:srgbClr val="000000"/>
                </a:solidFill>
                <a:latin typeface="Segoe UI"/>
                <a:ea typeface="Meiryo UI"/>
              </a:rPr>
              <a:t>「最強」資料のデザイン教科書』を購入いただいた方へのダウンロード特典ファイルです。</a:t>
            </a:r>
            <a:endParaRPr b="0" lang="en-US" sz="1400" spc="-1" strike="noStrike">
              <a:latin typeface="Arial"/>
            </a:endParaRPr>
          </a:p>
          <a:p>
            <a:pPr marL="81000" indent="-80280">
              <a:lnSpc>
                <a:spcPct val="90000"/>
              </a:lnSpc>
              <a:spcAft>
                <a:spcPts val="601"/>
              </a:spcAft>
              <a:buClr>
                <a:srgbClr val="9ee0f8"/>
              </a:buClr>
              <a:buFont typeface="Arial"/>
              <a:buChar char="•"/>
            </a:pPr>
            <a:r>
              <a:rPr b="0" lang="ja-JP" sz="1400" spc="-1" strike="noStrike">
                <a:solidFill>
                  <a:srgbClr val="000000"/>
                </a:solidFill>
                <a:latin typeface="Segoe UI"/>
                <a:ea typeface="Meiryo UI"/>
              </a:rPr>
              <a:t>特典用ファイルは、スライドのサイズが「標準</a:t>
            </a:r>
            <a:r>
              <a:rPr b="0" lang="en-US" sz="1400" spc="-1" strike="noStrike">
                <a:solidFill>
                  <a:srgbClr val="000000"/>
                </a:solidFill>
                <a:latin typeface="Segoe UI"/>
                <a:ea typeface="Meiryo UI"/>
              </a:rPr>
              <a:t>(4:3)</a:t>
            </a:r>
            <a:r>
              <a:rPr b="0" lang="ja-JP" sz="1400" spc="-1" strike="noStrike">
                <a:solidFill>
                  <a:srgbClr val="000000"/>
                </a:solidFill>
                <a:latin typeface="Segoe UI"/>
                <a:ea typeface="Meiryo UI"/>
              </a:rPr>
              <a:t>」のもの</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このファイル</a:t>
            </a:r>
            <a:r>
              <a:rPr b="0" lang="en-US" sz="1400" spc="-1" strike="noStrike">
                <a:solidFill>
                  <a:srgbClr val="000000"/>
                </a:solidFill>
                <a:latin typeface="Segoe UI"/>
                <a:ea typeface="Meiryo UI"/>
              </a:rPr>
              <a:t>)</a:t>
            </a:r>
            <a:r>
              <a:rPr b="0" lang="ja-JP" sz="1400" spc="-1" strike="noStrike">
                <a:solidFill>
                  <a:srgbClr val="000000"/>
                </a:solidFill>
                <a:latin typeface="Segoe UI"/>
                <a:ea typeface="Meiryo UI"/>
              </a:rPr>
              <a:t>、「ワイド</a:t>
            </a:r>
            <a:r>
              <a:rPr b="0" lang="en-US" sz="1400" spc="-1" strike="noStrike">
                <a:solidFill>
                  <a:srgbClr val="000000"/>
                </a:solidFill>
                <a:latin typeface="Segoe UI"/>
                <a:ea typeface="Meiryo UI"/>
              </a:rPr>
              <a:t>(16:9)</a:t>
            </a:r>
            <a:r>
              <a:rPr b="0" lang="ja-JP" sz="1400" spc="-1" strike="noStrike">
                <a:solidFill>
                  <a:srgbClr val="000000"/>
                </a:solidFill>
                <a:latin typeface="Segoe UI"/>
                <a:ea typeface="Meiryo UI"/>
              </a:rPr>
              <a:t>」のものとの</a:t>
            </a:r>
            <a:r>
              <a:rPr b="0" lang="en-US" sz="1400" spc="-1" strike="noStrike">
                <a:solidFill>
                  <a:srgbClr val="000000"/>
                </a:solidFill>
                <a:latin typeface="Segoe UI"/>
                <a:ea typeface="Meiryo UI"/>
              </a:rPr>
              <a:t>2</a:t>
            </a:r>
            <a:r>
              <a:rPr b="0" lang="ja-JP" sz="1400" spc="-1" strike="noStrike">
                <a:solidFill>
                  <a:srgbClr val="000000"/>
                </a:solidFill>
                <a:latin typeface="Segoe UI"/>
                <a:ea typeface="Meiryo UI"/>
              </a:rPr>
              <a:t>種類があり、両方ダウンロードして利用することができます。</a:t>
            </a:r>
            <a:endParaRPr b="0" lang="en-US" sz="1400" spc="-1" strike="noStrike">
              <a:latin typeface="Arial"/>
            </a:endParaRPr>
          </a:p>
          <a:p>
            <a:pPr marL="81000" indent="-80280">
              <a:lnSpc>
                <a:spcPct val="90000"/>
              </a:lnSpc>
              <a:spcAft>
                <a:spcPts val="601"/>
              </a:spcAft>
              <a:buClr>
                <a:srgbClr val="9ee0f8"/>
              </a:buClr>
              <a:buFont typeface="Arial"/>
              <a:buChar char="•"/>
            </a:pPr>
            <a:r>
              <a:rPr b="0" lang="ja-JP" sz="1400" spc="-1" strike="noStrike">
                <a:solidFill>
                  <a:srgbClr val="000000"/>
                </a:solidFill>
                <a:latin typeface="Segoe UI"/>
                <a:ea typeface="Meiryo UI"/>
              </a:rPr>
              <a:t>各ページの右上側に該当ページについて本のなかで解説しているページを載せているので併せて参照してください。</a:t>
            </a:r>
            <a:endParaRPr b="0" lang="en-US" sz="1400" spc="-1" strike="noStrike">
              <a:latin typeface="Arial"/>
            </a:endParaRPr>
          </a:p>
          <a:p>
            <a:pPr marL="81000" indent="-80280">
              <a:lnSpc>
                <a:spcPct val="90000"/>
              </a:lnSpc>
              <a:spcAft>
                <a:spcPts val="601"/>
              </a:spcAft>
              <a:buClr>
                <a:srgbClr val="9ee0f8"/>
              </a:buClr>
              <a:buFont typeface="Arial"/>
              <a:buChar char="•"/>
            </a:pPr>
            <a:r>
              <a:rPr b="0" lang="ja-JP" sz="1400" spc="-1" strike="noStrike">
                <a:solidFill>
                  <a:srgbClr val="000000"/>
                </a:solidFill>
                <a:latin typeface="Segoe UI"/>
                <a:ea typeface="Meiryo UI"/>
              </a:rPr>
              <a:t>ファイルの中で使用されている固有名詞などはすべて架空のものです。</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CustomShape 1"/>
          <p:cNvSpPr/>
          <p:nvPr/>
        </p:nvSpPr>
        <p:spPr>
          <a:xfrm>
            <a:off x="252000" y="3429000"/>
            <a:ext cx="9215280" cy="1367280"/>
          </a:xfrm>
          <a:prstGeom prst="rect">
            <a:avLst/>
          </a:prstGeom>
          <a:noFill/>
          <a:ln w="0">
            <a:noFill/>
          </a:ln>
        </p:spPr>
        <p:style>
          <a:lnRef idx="0"/>
          <a:fillRef idx="0"/>
          <a:effectRef idx="0"/>
          <a:fontRef idx="minor"/>
        </p:style>
        <p:txBody>
          <a:bodyPr lIns="0" rIns="0" tIns="45000" bIns="45000" anchor="b">
            <a:normAutofit fontScale="97000"/>
          </a:bodyPr>
          <a:p>
            <a:pPr>
              <a:lnSpc>
                <a:spcPct val="90000"/>
              </a:lnSpc>
            </a:pPr>
            <a:r>
              <a:rPr b="1" lang="ja-JP" sz="4400" spc="-1" strike="noStrike">
                <a:solidFill>
                  <a:srgbClr val="073c65"/>
                </a:solidFill>
                <a:latin typeface="Segoe UI Semibold"/>
                <a:ea typeface="Meiryo UI"/>
              </a:rPr>
              <a:t>最新技術の活用による</a:t>
            </a:r>
            <a:br/>
            <a:r>
              <a:rPr b="1" lang="ja-JP" sz="4400" spc="-1" strike="noStrike">
                <a:solidFill>
                  <a:srgbClr val="073c65"/>
                </a:solidFill>
                <a:latin typeface="Segoe UI Semibold"/>
                <a:ea typeface="Meiryo UI"/>
              </a:rPr>
              <a:t>成長戦略プロジェクト　概要</a:t>
            </a:r>
            <a:endParaRPr b="0" lang="en-US" sz="4400" spc="-1" strike="noStrike">
              <a:latin typeface="Arial"/>
            </a:endParaRPr>
          </a:p>
        </p:txBody>
      </p:sp>
      <p:sp>
        <p:nvSpPr>
          <p:cNvPr id="476" name="CustomShape 2"/>
          <p:cNvSpPr/>
          <p:nvPr/>
        </p:nvSpPr>
        <p:spPr>
          <a:xfrm>
            <a:off x="252000" y="5049000"/>
            <a:ext cx="9215280" cy="899280"/>
          </a:xfrm>
          <a:prstGeom prst="rect">
            <a:avLst/>
          </a:prstGeom>
          <a:noFill/>
          <a:ln w="0">
            <a:noFill/>
          </a:ln>
        </p:spPr>
        <p:style>
          <a:lnRef idx="0"/>
          <a:fillRef idx="0"/>
          <a:effectRef idx="0"/>
          <a:fontRef idx="minor"/>
        </p:style>
        <p:txBody>
          <a:bodyPr lIns="0" rIns="90000" tIns="45000" bIns="45000">
            <a:noAutofit/>
          </a:bodyPr>
          <a:p>
            <a:pPr>
              <a:lnSpc>
                <a:spcPct val="100000"/>
              </a:lnSpc>
              <a:tabLst>
                <a:tab algn="l" pos="0"/>
              </a:tabLst>
            </a:pPr>
            <a:r>
              <a:rPr b="0" lang="en-US" sz="1600" spc="-1" strike="noStrike">
                <a:solidFill>
                  <a:srgbClr val="808080"/>
                </a:solidFill>
                <a:latin typeface="Arial"/>
                <a:ea typeface="DejaVu Sans"/>
              </a:rPr>
              <a:t>2021</a:t>
            </a:r>
            <a:r>
              <a:rPr b="0" lang="ja-JP" sz="1600" spc="-1" strike="noStrike">
                <a:solidFill>
                  <a:srgbClr val="808080"/>
                </a:solidFill>
                <a:latin typeface="Arial"/>
                <a:ea typeface="DejaVu Sans"/>
              </a:rPr>
              <a:t>年</a:t>
            </a:r>
            <a:r>
              <a:rPr b="0" lang="en-US" sz="1600" spc="-1" strike="noStrike">
                <a:solidFill>
                  <a:srgbClr val="808080"/>
                </a:solidFill>
                <a:latin typeface="Arial"/>
                <a:ea typeface="DejaVu Sans"/>
              </a:rPr>
              <a:t>10</a:t>
            </a:r>
            <a:r>
              <a:rPr b="0" lang="ja-JP" sz="1600" spc="-1" strike="noStrike">
                <a:solidFill>
                  <a:srgbClr val="808080"/>
                </a:solidFill>
                <a:latin typeface="Arial"/>
                <a:ea typeface="DejaVu Sans"/>
              </a:rPr>
              <a:t>月</a:t>
            </a:r>
            <a:endParaRPr b="0" lang="en-US" sz="1600" spc="-1" strike="noStrike">
              <a:latin typeface="Arial"/>
            </a:endParaRPr>
          </a:p>
          <a:p>
            <a:pPr>
              <a:lnSpc>
                <a:spcPct val="100000"/>
              </a:lnSpc>
              <a:tabLst>
                <a:tab algn="l" pos="0"/>
              </a:tabLst>
            </a:pPr>
            <a:r>
              <a:rPr b="0" lang="ja-JP" sz="1600" spc="-1" strike="noStrike">
                <a:solidFill>
                  <a:srgbClr val="808080"/>
                </a:solidFill>
                <a:latin typeface="Arial"/>
                <a:ea typeface="DejaVu Sans"/>
              </a:rPr>
              <a:t>成長戦略プロジェクト事務局</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CustomShape 1"/>
          <p:cNvSpPr/>
          <p:nvPr/>
        </p:nvSpPr>
        <p:spPr>
          <a:xfrm>
            <a:off x="252000" y="288000"/>
            <a:ext cx="11591280" cy="539280"/>
          </a:xfrm>
          <a:prstGeom prst="rect">
            <a:avLst/>
          </a:prstGeom>
          <a:noFill/>
          <a:ln w="0">
            <a:noFill/>
          </a:ln>
        </p:spPr>
        <p:style>
          <a:lnRef idx="0"/>
          <a:fillRef idx="0"/>
          <a:effectRef idx="0"/>
          <a:fontRef idx="minor"/>
        </p:style>
        <p:txBody>
          <a:bodyPr lIns="0" rIns="0" tIns="45000" bIns="45000" anchor="ctr">
            <a:noAutofit/>
          </a:bodyPr>
          <a:p>
            <a:pPr>
              <a:lnSpc>
                <a:spcPct val="90000"/>
              </a:lnSpc>
            </a:pPr>
            <a:r>
              <a:rPr b="1" lang="ja-JP" sz="2400" spc="-1" strike="noStrike">
                <a:solidFill>
                  <a:srgbClr val="0d79ca"/>
                </a:solidFill>
                <a:latin typeface="Segoe UI Semibold"/>
                <a:ea typeface="Meiryo UI"/>
              </a:rPr>
              <a:t>目次</a:t>
            </a:r>
            <a:endParaRPr b="0" lang="en-US" sz="2400" spc="-1" strike="noStrike">
              <a:latin typeface="Arial"/>
            </a:endParaRPr>
          </a:p>
        </p:txBody>
      </p:sp>
      <p:graphicFrame>
        <p:nvGraphicFramePr>
          <p:cNvPr id="478" name="Table 2"/>
          <p:cNvGraphicFramePr/>
          <p:nvPr/>
        </p:nvGraphicFramePr>
        <p:xfrm>
          <a:off x="252360" y="900000"/>
          <a:ext cx="4967640" cy="5632920"/>
        </p:xfrm>
        <a:graphic>
          <a:graphicData uri="http://schemas.openxmlformats.org/drawingml/2006/table">
            <a:tbl>
              <a:tblPr/>
              <a:tblGrid>
                <a:gridCol w="324000"/>
                <a:gridCol w="324000"/>
                <a:gridCol w="3780000"/>
                <a:gridCol w="540000"/>
              </a:tblGrid>
              <a:tr h="335160">
                <a:tc>
                  <a:txBody>
                    <a:bodyPr>
                      <a:noAutofit/>
                    </a:bodyPr>
                    <a:p>
                      <a:pPr algn="ctr">
                        <a:lnSpc>
                          <a:spcPct val="100000"/>
                        </a:lnSpc>
                      </a:pPr>
                      <a:r>
                        <a:rPr b="0" lang="en-US" sz="1600" spc="-1" strike="noStrike">
                          <a:solidFill>
                            <a:srgbClr val="ffffff"/>
                          </a:solidFill>
                          <a:latin typeface="Segoe UI"/>
                          <a:ea typeface="Meiryo UI"/>
                        </a:rPr>
                        <a:t>1</a:t>
                      </a:r>
                      <a:endParaRPr b="0" lang="en-US" sz="1600" spc="-1" strike="noStrike">
                        <a:latin typeface="Arial"/>
                      </a:endParaRPr>
                    </a:p>
                  </a:txBody>
                  <a:tcPr marL="91440" marR="91440">
                    <a:lnL w="12240">
                      <a:noFill/>
                    </a:lnL>
                    <a:lnR w="12240">
                      <a:noFill/>
                    </a:lnR>
                    <a:lnT w="12240">
                      <a:noFill/>
                    </a:lnT>
                    <a:lnB w="12240">
                      <a:noFill/>
                    </a:lnB>
                    <a:solidFill>
                      <a:srgbClr val="073c65"/>
                    </a:solidFill>
                  </a:tcPr>
                </a:tc>
                <a:tc gridSpan="2">
                  <a:txBody>
                    <a:bodyPr lIns="36000">
                      <a:noAutofit/>
                    </a:bodyPr>
                    <a:p>
                      <a:pPr>
                        <a:lnSpc>
                          <a:spcPct val="100000"/>
                        </a:lnSpc>
                      </a:pPr>
                      <a:r>
                        <a:rPr b="0" lang="ja-JP" sz="1600" spc="-1" strike="noStrike">
                          <a:solidFill>
                            <a:srgbClr val="000000"/>
                          </a:solidFill>
                          <a:latin typeface="Segoe UI"/>
                          <a:ea typeface="Meiryo UI"/>
                        </a:rPr>
                        <a:t>成長戦略プロジェクト発足の経緯</a:t>
                      </a:r>
                      <a:endParaRPr b="0" lang="en-US" sz="1600" spc="-1" strike="noStrike">
                        <a:latin typeface="Arial"/>
                      </a:endParaRPr>
                    </a:p>
                  </a:txBody>
                  <a:tcPr marL="36000" marR="91440">
                    <a:lnL w="12240">
                      <a:noFill/>
                    </a:lnL>
                    <a:lnR w="12240">
                      <a:noFill/>
                    </a:lnR>
                    <a:lnT w="12240">
                      <a:noFill/>
                    </a:lnT>
                    <a:lnB w="12240">
                      <a:noFill/>
                    </a:lnB>
                    <a:solidFill>
                      <a:srgbClr val="8cc9f7"/>
                    </a:solidFill>
                  </a:tcPr>
                </a:tc>
                <a:tc hMerge="1">
                  <a:tcPr marL="90000" marR="90000">
                    <a:solidFill>
                      <a:srgbClr val="729fcf"/>
                    </a:solidFill>
                  </a:tcPr>
                </a:tc>
                <a:tc>
                  <a:txBody>
                    <a:bodyPr lIns="36000">
                      <a:noAutofit/>
                    </a:bodyPr>
                    <a:p>
                      <a:pPr algn="r">
                        <a:lnSpc>
                          <a:spcPct val="100000"/>
                        </a:lnSpc>
                      </a:pPr>
                      <a:r>
                        <a:rPr b="0" lang="en-US" sz="1600" spc="-1" strike="noStrike">
                          <a:solidFill>
                            <a:srgbClr val="000000"/>
                          </a:solidFill>
                          <a:latin typeface="Segoe UI"/>
                          <a:ea typeface="Meiryo UI"/>
                        </a:rPr>
                        <a:t>5</a:t>
                      </a:r>
                      <a:endParaRPr b="0" lang="en-US" sz="1600" spc="-1" strike="noStrike">
                        <a:latin typeface="Arial"/>
                      </a:endParaRPr>
                    </a:p>
                  </a:txBody>
                  <a:tcPr marL="36000" marR="91440">
                    <a:lnL w="12240">
                      <a:noFill/>
                    </a:lnL>
                    <a:lnR w="12240">
                      <a:noFill/>
                    </a:lnR>
                    <a:lnT w="12240">
                      <a:noFill/>
                    </a:lnT>
                    <a:lnB w="12240">
                      <a:noFill/>
                    </a:lnB>
                    <a:solidFill>
                      <a:srgbClr val="f2f2f2"/>
                    </a:solidFill>
                  </a:tcPr>
                </a:tc>
              </a:tr>
              <a:tr h="335160">
                <a:tc>
                  <a:tcPr marL="91440" marR="91440">
                    <a:lnL w="12240">
                      <a:noFill/>
                    </a:lnL>
                    <a:lnR w="12240">
                      <a:noFill/>
                    </a:lnR>
                    <a:lnT w="12240">
                      <a:noFill/>
                    </a:lnT>
                    <a:lnB w="12240">
                      <a:noFill/>
                    </a:lnB>
                    <a:noFill/>
                  </a:tcPr>
                </a:tc>
                <a:tc>
                  <a:txBody>
                    <a:bodyPr>
                      <a:noAutofit/>
                    </a:bodyPr>
                    <a:p>
                      <a:pPr algn="ctr">
                        <a:lnSpc>
                          <a:spcPct val="100000"/>
                        </a:lnSpc>
                      </a:pPr>
                      <a:r>
                        <a:rPr b="0" lang="en-US" sz="1600" spc="-1" strike="noStrike">
                          <a:solidFill>
                            <a:srgbClr val="808080"/>
                          </a:solidFill>
                          <a:latin typeface="Segoe UI"/>
                          <a:ea typeface="Meiryo UI"/>
                        </a:rPr>
                        <a:t>1</a:t>
                      </a:r>
                      <a:endParaRPr b="0" lang="en-US" sz="1600" spc="-1" strike="noStrike">
                        <a:latin typeface="Arial"/>
                      </a:endParaRPr>
                    </a:p>
                  </a:txBody>
                  <a:tcPr marL="91440" marR="91440">
                    <a:lnL w="12240">
                      <a:noFill/>
                    </a:lnL>
                    <a:lnR w="12240">
                      <a:noFill/>
                    </a:lnR>
                    <a:lnT w="12240">
                      <a:noFill/>
                    </a:lnT>
                    <a:lnB w="12240">
                      <a:solidFill>
                        <a:srgbClr val="f2f2f2"/>
                      </a:solidFill>
                    </a:lnB>
                    <a:solidFill>
                      <a:srgbClr val="dff5fd"/>
                    </a:solidFill>
                  </a:tcPr>
                </a:tc>
                <a:tc>
                  <a:txBody>
                    <a:bodyPr lIns="36000">
                      <a:noAutofit/>
                    </a:bodyPr>
                    <a:p>
                      <a:pPr>
                        <a:lnSpc>
                          <a:spcPct val="100000"/>
                        </a:lnSpc>
                      </a:pPr>
                      <a:r>
                        <a:rPr b="0" lang="ja-JP" sz="1600" spc="-1" strike="noStrike">
                          <a:solidFill>
                            <a:srgbClr val="000000"/>
                          </a:solidFill>
                          <a:latin typeface="Segoe UI"/>
                          <a:ea typeface="Meiryo UI"/>
                        </a:rPr>
                        <a:t>デジタルトランスフォーメーションのアプローチ</a:t>
                      </a:r>
                      <a:endParaRPr b="0" lang="en-US" sz="1600" spc="-1" strike="noStrike">
                        <a:latin typeface="Arial"/>
                      </a:endParaRPr>
                    </a:p>
                  </a:txBody>
                  <a:tcPr marL="36000" marR="91440">
                    <a:lnL w="12240">
                      <a:noFill/>
                    </a:lnL>
                    <a:lnR w="12240">
                      <a:noFill/>
                    </a:lnR>
                    <a:lnT w="12240">
                      <a:noFill/>
                    </a:lnT>
                    <a:lnB w="12240">
                      <a:noFill/>
                    </a:lnB>
                    <a:noFill/>
                  </a:tcPr>
                </a:tc>
                <a:tc>
                  <a:tcPr marL="36000" marR="91440">
                    <a:lnL w="12240">
                      <a:noFill/>
                    </a:lnL>
                    <a:lnR w="12240">
                      <a:noFill/>
                    </a:lnR>
                    <a:lnT w="12240">
                      <a:noFill/>
                    </a:lnT>
                    <a:lnB w="12240">
                      <a:noFill/>
                    </a:lnB>
                    <a:noFill/>
                  </a:tcPr>
                </a:tc>
              </a:tr>
              <a:tr h="335160">
                <a:tc>
                  <a:tcPr marL="91440" marR="91440">
                    <a:lnL w="12240">
                      <a:noFill/>
                    </a:lnL>
                    <a:lnR w="12240">
                      <a:noFill/>
                    </a:lnR>
                    <a:lnT w="12240">
                      <a:noFill/>
                    </a:lnT>
                    <a:lnB w="12240">
                      <a:noFill/>
                    </a:lnB>
                    <a:noFill/>
                  </a:tcPr>
                </a:tc>
                <a:tc>
                  <a:txBody>
                    <a:bodyPr>
                      <a:noAutofit/>
                    </a:bodyPr>
                    <a:p>
                      <a:pPr algn="ctr">
                        <a:lnSpc>
                          <a:spcPct val="100000"/>
                        </a:lnSpc>
                      </a:pPr>
                      <a:r>
                        <a:rPr b="0" lang="en-US" sz="1600" spc="-1" strike="noStrike">
                          <a:solidFill>
                            <a:srgbClr val="808080"/>
                          </a:solidFill>
                          <a:latin typeface="Segoe UI"/>
                          <a:ea typeface="Meiryo UI"/>
                        </a:rPr>
                        <a:t>2</a:t>
                      </a:r>
                      <a:endParaRPr b="0" lang="en-US" sz="1600" spc="-1" strike="noStrike">
                        <a:latin typeface="Arial"/>
                      </a:endParaRPr>
                    </a:p>
                  </a:txBody>
                  <a:tcPr marL="91440" marR="91440">
                    <a:lnL w="12240">
                      <a:noFill/>
                    </a:lnL>
                    <a:lnR w="12240">
                      <a:noFill/>
                    </a:lnR>
                    <a:lnT w="12240">
                      <a:solidFill>
                        <a:srgbClr val="f2f2f2"/>
                      </a:solidFill>
                    </a:lnT>
                    <a:lnB w="12240">
                      <a:noFill/>
                    </a:lnB>
                    <a:solidFill>
                      <a:srgbClr val="dff5fd"/>
                    </a:solidFill>
                  </a:tcPr>
                </a:tc>
                <a:tc>
                  <a:txBody>
                    <a:bodyPr lIns="36000">
                      <a:noAutofit/>
                    </a:bodyPr>
                    <a:p>
                      <a:pPr>
                        <a:lnSpc>
                          <a:spcPct val="100000"/>
                        </a:lnSpc>
                      </a:pPr>
                      <a:r>
                        <a:rPr b="0" lang="ja-JP" sz="1600" spc="-1" strike="noStrike">
                          <a:solidFill>
                            <a:srgbClr val="000000"/>
                          </a:solidFill>
                          <a:latin typeface="Segoe UI"/>
                          <a:ea typeface="Meiryo UI"/>
                        </a:rPr>
                        <a:t>フォーカスエリアと課題設定</a:t>
                      </a:r>
                      <a:endParaRPr b="0" lang="en-US" sz="1600" spc="-1" strike="noStrike">
                        <a:latin typeface="Arial"/>
                      </a:endParaRPr>
                    </a:p>
                  </a:txBody>
                  <a:tcPr marL="36000" marR="91440">
                    <a:lnL w="12240">
                      <a:noFill/>
                    </a:lnL>
                    <a:lnR w="12240">
                      <a:noFill/>
                    </a:lnR>
                    <a:lnT w="12240">
                      <a:noFill/>
                    </a:lnT>
                    <a:lnB w="12240">
                      <a:noFill/>
                    </a:lnB>
                    <a:noFill/>
                  </a:tcPr>
                </a:tc>
                <a:tc>
                  <a:tcPr marL="36000" marR="91440">
                    <a:lnL w="12240">
                      <a:noFill/>
                    </a:lnL>
                    <a:lnR w="12240">
                      <a:noFill/>
                    </a:lnR>
                    <a:lnT w="12240">
                      <a:noFill/>
                    </a:lnT>
                    <a:lnB w="12240">
                      <a:noFill/>
                    </a:lnB>
                    <a:noFill/>
                  </a:tcPr>
                </a:tc>
              </a:tr>
              <a:tr h="335160">
                <a:tc>
                  <a:tcPr marL="91440" marR="91440">
                    <a:lnL w="12240">
                      <a:noFill/>
                    </a:lnL>
                    <a:lnR w="12240">
                      <a:noFill/>
                    </a:lnR>
                    <a:lnT w="12240">
                      <a:noFill/>
                    </a:lnT>
                    <a:lnB w="12240">
                      <a:noFill/>
                    </a:lnB>
                    <a:noFill/>
                  </a:tcPr>
                </a:tc>
                <a:tc>
                  <a:txBody>
                    <a:bodyPr>
                      <a:noAutofit/>
                    </a:bodyPr>
                    <a:p>
                      <a:pPr algn="ctr">
                        <a:lnSpc>
                          <a:spcPct val="100000"/>
                        </a:lnSpc>
                      </a:pPr>
                      <a:r>
                        <a:rPr b="0" lang="en-US" sz="1600" spc="-1" strike="noStrike">
                          <a:solidFill>
                            <a:srgbClr val="808080"/>
                          </a:solidFill>
                          <a:latin typeface="Segoe UI"/>
                          <a:ea typeface="Meiryo UI"/>
                        </a:rPr>
                        <a:t>3</a:t>
                      </a:r>
                      <a:endParaRPr b="0" lang="en-US" sz="1600" spc="-1" strike="noStrike">
                        <a:latin typeface="Arial"/>
                      </a:endParaRPr>
                    </a:p>
                  </a:txBody>
                  <a:tcPr marL="91440" marR="91440">
                    <a:lnL w="12240">
                      <a:noFill/>
                    </a:lnL>
                    <a:lnR w="12240">
                      <a:noFill/>
                    </a:lnR>
                    <a:lnT w="12240">
                      <a:noFill/>
                    </a:lnT>
                    <a:lnB w="12240">
                      <a:noFill/>
                    </a:lnB>
                    <a:solidFill>
                      <a:srgbClr val="dff5fd"/>
                    </a:solidFill>
                  </a:tcPr>
                </a:tc>
                <a:tc>
                  <a:txBody>
                    <a:bodyPr lIns="36000">
                      <a:noAutofit/>
                    </a:bodyPr>
                    <a:p>
                      <a:pPr>
                        <a:lnSpc>
                          <a:spcPct val="100000"/>
                        </a:lnSpc>
                      </a:pPr>
                      <a:r>
                        <a:rPr b="0" lang="ja-JP" sz="1600" spc="-1" strike="noStrike">
                          <a:solidFill>
                            <a:srgbClr val="000000"/>
                          </a:solidFill>
                          <a:latin typeface="Segoe UI"/>
                          <a:ea typeface="Meiryo UI"/>
                        </a:rPr>
                        <a:t>プロジェクト成功のための条件</a:t>
                      </a:r>
                      <a:endParaRPr b="0" lang="en-US" sz="1600" spc="-1" strike="noStrike">
                        <a:latin typeface="Arial"/>
                      </a:endParaRPr>
                    </a:p>
                  </a:txBody>
                  <a:tcPr marL="36000" marR="91440">
                    <a:lnL w="12240">
                      <a:noFill/>
                    </a:lnL>
                    <a:lnR w="12240">
                      <a:noFill/>
                    </a:lnR>
                    <a:lnT w="12240">
                      <a:noFill/>
                    </a:lnT>
                    <a:lnB w="12240">
                      <a:noFill/>
                    </a:lnB>
                    <a:noFill/>
                  </a:tcPr>
                </a:tc>
                <a:tc>
                  <a:tcPr marL="36000" marR="91440">
                    <a:lnL w="12240">
                      <a:noFill/>
                    </a:lnL>
                    <a:lnR w="12240">
                      <a:noFill/>
                    </a:lnR>
                    <a:lnT w="12240">
                      <a:noFill/>
                    </a:lnT>
                    <a:lnB w="12240">
                      <a:noFill/>
                    </a:lnB>
                    <a:noFill/>
                  </a:tcPr>
                </a:tc>
              </a:tr>
              <a:tr h="335160">
                <a:tc>
                  <a:tcPr marL="91440" marR="91440">
                    <a:lnL w="12240">
                      <a:noFill/>
                    </a:lnL>
                    <a:lnR w="12240">
                      <a:noFill/>
                    </a:lnR>
                    <a:lnT w="12240">
                      <a:noFill/>
                    </a:lnT>
                    <a:lnB w="12240">
                      <a:noFill/>
                    </a:lnB>
                    <a:noFill/>
                  </a:tcPr>
                </a:tc>
                <a:tc>
                  <a:txBody>
                    <a:bodyPr>
                      <a:noAutofit/>
                    </a:bodyPr>
                    <a:p>
                      <a:pPr algn="ctr">
                        <a:lnSpc>
                          <a:spcPct val="100000"/>
                        </a:lnSpc>
                      </a:pPr>
                      <a:r>
                        <a:rPr b="0" lang="en-US" sz="1600" spc="-1" strike="noStrike">
                          <a:solidFill>
                            <a:srgbClr val="808080"/>
                          </a:solidFill>
                          <a:latin typeface="Segoe UI"/>
                          <a:ea typeface="Meiryo UI"/>
                        </a:rPr>
                        <a:t>4</a:t>
                      </a:r>
                      <a:endParaRPr b="0" lang="en-US" sz="1600" spc="-1" strike="noStrike">
                        <a:latin typeface="Arial"/>
                      </a:endParaRPr>
                    </a:p>
                  </a:txBody>
                  <a:tcPr marL="91440" marR="91440">
                    <a:lnL w="12240">
                      <a:noFill/>
                    </a:lnL>
                    <a:lnR w="12240">
                      <a:noFill/>
                    </a:lnR>
                    <a:lnT w="12240">
                      <a:noFill/>
                    </a:lnT>
                    <a:lnB w="12240">
                      <a:noFill/>
                    </a:lnB>
                    <a:solidFill>
                      <a:srgbClr val="dff5fd"/>
                    </a:solidFill>
                  </a:tcPr>
                </a:tc>
                <a:tc>
                  <a:txBody>
                    <a:bodyPr lIns="36000">
                      <a:noAutofit/>
                    </a:bodyPr>
                    <a:p>
                      <a:pPr>
                        <a:lnSpc>
                          <a:spcPct val="100000"/>
                        </a:lnSpc>
                      </a:pPr>
                      <a:r>
                        <a:rPr b="0" lang="ja-JP" sz="1600" spc="-1" strike="noStrike">
                          <a:solidFill>
                            <a:srgbClr val="000000"/>
                          </a:solidFill>
                          <a:latin typeface="Segoe UI"/>
                          <a:ea typeface="Meiryo UI"/>
                        </a:rPr>
                        <a:t>中長期経営ビジョンのフレームワーク</a:t>
                      </a:r>
                      <a:endParaRPr b="0" lang="en-US" sz="1600" spc="-1" strike="noStrike">
                        <a:latin typeface="Arial"/>
                      </a:endParaRPr>
                    </a:p>
                  </a:txBody>
                  <a:tcPr marL="36000" marR="91440">
                    <a:lnL w="12240">
                      <a:noFill/>
                    </a:lnL>
                    <a:lnR w="12240">
                      <a:noFill/>
                    </a:lnR>
                    <a:lnT w="12240">
                      <a:noFill/>
                    </a:lnT>
                    <a:lnB w="12240">
                      <a:noFill/>
                    </a:lnB>
                    <a:noFill/>
                  </a:tcPr>
                </a:tc>
                <a:tc>
                  <a:tcPr marL="36000" marR="91440">
                    <a:lnL w="12240">
                      <a:noFill/>
                    </a:lnL>
                    <a:lnR w="12240">
                      <a:noFill/>
                    </a:lnR>
                    <a:lnT w="12240">
                      <a:noFill/>
                    </a:lnT>
                    <a:lnB w="12240">
                      <a:noFill/>
                    </a:lnB>
                    <a:noFill/>
                  </a:tcPr>
                </a:tc>
              </a:tr>
              <a:tr h="335160">
                <a:tc>
                  <a:tcPr marL="91440" marR="91440">
                    <a:lnL w="12240">
                      <a:noFill/>
                    </a:lnL>
                    <a:lnR w="12240">
                      <a:noFill/>
                    </a:lnR>
                    <a:lnT w="12240">
                      <a:noFill/>
                    </a:lnT>
                    <a:lnB w="12240">
                      <a:noFill/>
                    </a:lnB>
                    <a:noFill/>
                  </a:tcPr>
                </a:tc>
                <a:tc>
                  <a:txBody>
                    <a:bodyPr>
                      <a:noAutofit/>
                    </a:bodyPr>
                    <a:p>
                      <a:pPr algn="ctr">
                        <a:lnSpc>
                          <a:spcPct val="100000"/>
                        </a:lnSpc>
                      </a:pPr>
                      <a:r>
                        <a:rPr b="0" lang="en-US" sz="1600" spc="-1" strike="noStrike">
                          <a:solidFill>
                            <a:srgbClr val="808080"/>
                          </a:solidFill>
                          <a:latin typeface="Segoe UI"/>
                          <a:ea typeface="Meiryo UI"/>
                        </a:rPr>
                        <a:t>5</a:t>
                      </a:r>
                      <a:endParaRPr b="0" lang="en-US" sz="1600" spc="-1" strike="noStrike">
                        <a:latin typeface="Arial"/>
                      </a:endParaRPr>
                    </a:p>
                  </a:txBody>
                  <a:tcPr marL="91440" marR="91440">
                    <a:lnL w="12240">
                      <a:noFill/>
                    </a:lnL>
                    <a:lnR w="12240">
                      <a:noFill/>
                    </a:lnR>
                    <a:lnT w="12240">
                      <a:noFill/>
                    </a:lnT>
                    <a:lnB w="12240">
                      <a:noFill/>
                    </a:lnB>
                    <a:solidFill>
                      <a:srgbClr val="dff5fd"/>
                    </a:solidFill>
                  </a:tcPr>
                </a:tc>
                <a:tc>
                  <a:txBody>
                    <a:bodyPr lIns="36000">
                      <a:noAutofit/>
                    </a:bodyPr>
                    <a:p>
                      <a:pPr>
                        <a:lnSpc>
                          <a:spcPct val="100000"/>
                        </a:lnSpc>
                      </a:pPr>
                      <a:r>
                        <a:rPr b="0" lang="ja-JP" sz="1600" spc="-1" strike="noStrike">
                          <a:solidFill>
                            <a:srgbClr val="000000"/>
                          </a:solidFill>
                          <a:latin typeface="Segoe UI"/>
                          <a:ea typeface="Meiryo UI"/>
                        </a:rPr>
                        <a:t>プロジェクト実施の</a:t>
                      </a:r>
                      <a:r>
                        <a:rPr b="0" lang="en-US" sz="1600" spc="-1" strike="noStrike">
                          <a:solidFill>
                            <a:srgbClr val="000000"/>
                          </a:solidFill>
                          <a:latin typeface="Segoe UI"/>
                          <a:ea typeface="Meiryo UI"/>
                        </a:rPr>
                        <a:t>5</a:t>
                      </a:r>
                      <a:r>
                        <a:rPr b="0" lang="ja-JP" sz="1600" spc="-1" strike="noStrike">
                          <a:solidFill>
                            <a:srgbClr val="000000"/>
                          </a:solidFill>
                          <a:latin typeface="Segoe UI"/>
                          <a:ea typeface="Meiryo UI"/>
                        </a:rPr>
                        <a:t>つのポイント</a:t>
                      </a:r>
                      <a:endParaRPr b="0" lang="en-US" sz="1600" spc="-1" strike="noStrike">
                        <a:latin typeface="Arial"/>
                      </a:endParaRPr>
                    </a:p>
                  </a:txBody>
                  <a:tcPr marL="36000" marR="91440">
                    <a:lnL w="12240">
                      <a:noFill/>
                    </a:lnL>
                    <a:lnR w="12240">
                      <a:noFill/>
                    </a:lnR>
                    <a:lnT w="12240">
                      <a:noFill/>
                    </a:lnT>
                    <a:lnB w="12240">
                      <a:noFill/>
                    </a:lnB>
                    <a:noFill/>
                  </a:tcPr>
                </a:tc>
                <a:tc>
                  <a:tcPr marL="36000" marR="91440">
                    <a:lnL w="12240">
                      <a:noFill/>
                    </a:lnL>
                    <a:lnR w="12240">
                      <a:noFill/>
                    </a:lnR>
                    <a:lnT w="12240">
                      <a:noFill/>
                    </a:lnT>
                    <a:lnB w="12240">
                      <a:noFill/>
                    </a:lnB>
                    <a:noFill/>
                  </a:tcPr>
                </a:tc>
              </a:tr>
              <a:tr h="366120">
                <a:tc>
                  <a:tcPr marL="91440" marR="91440">
                    <a:lnL w="12240">
                      <a:noFill/>
                    </a:lnL>
                    <a:lnR w="12240">
                      <a:noFill/>
                    </a:lnR>
                    <a:lnT w="12240">
                      <a:noFill/>
                    </a:lnT>
                    <a:lnB w="12240">
                      <a:noFill/>
                    </a:lnB>
                    <a:noFill/>
                  </a:tcPr>
                </a:tc>
                <a:tc>
                  <a:tcPr marL="91440" marR="91440">
                    <a:lnL w="12240">
                      <a:noFill/>
                    </a:lnL>
                    <a:lnR w="12240">
                      <a:noFill/>
                    </a:lnR>
                    <a:lnT w="12240">
                      <a:noFill/>
                    </a:lnT>
                    <a:lnB w="12240">
                      <a:noFill/>
                    </a:lnB>
                    <a:noFill/>
                  </a:tcPr>
                </a:tc>
                <a:tc>
                  <a:tcPr marL="36000" marR="91440">
                    <a:lnL w="12240">
                      <a:noFill/>
                    </a:lnL>
                    <a:lnR w="12240">
                      <a:noFill/>
                    </a:lnR>
                    <a:lnT w="12240">
                      <a:noFill/>
                    </a:lnT>
                    <a:lnB w="12240">
                      <a:noFill/>
                    </a:lnB>
                    <a:noFill/>
                  </a:tcPr>
                </a:tc>
                <a:tc>
                  <a:tcPr marL="36000" marR="91440">
                    <a:lnL w="12240">
                      <a:noFill/>
                    </a:lnL>
                    <a:lnR w="12240">
                      <a:noFill/>
                    </a:lnR>
                    <a:lnT w="12240">
                      <a:noFill/>
                    </a:lnT>
                    <a:lnB w="12240">
                      <a:noFill/>
                    </a:lnB>
                    <a:noFill/>
                  </a:tcPr>
                </a:tc>
              </a:tr>
              <a:tr h="335160">
                <a:tc>
                  <a:txBody>
                    <a:bodyPr>
                      <a:noAutofit/>
                    </a:bodyPr>
                    <a:p>
                      <a:pPr algn="ctr">
                        <a:lnSpc>
                          <a:spcPct val="100000"/>
                        </a:lnSpc>
                      </a:pPr>
                      <a:r>
                        <a:rPr b="0" lang="en-US" sz="1600" spc="-1" strike="noStrike">
                          <a:solidFill>
                            <a:srgbClr val="ffffff"/>
                          </a:solidFill>
                          <a:latin typeface="Segoe UI"/>
                          <a:ea typeface="Meiryo UI"/>
                        </a:rPr>
                        <a:t>2</a:t>
                      </a:r>
                      <a:endParaRPr b="0" lang="en-US" sz="1600" spc="-1" strike="noStrike">
                        <a:latin typeface="Arial"/>
                      </a:endParaRPr>
                    </a:p>
                  </a:txBody>
                  <a:tcPr marL="91440" marR="91440">
                    <a:lnL w="12240">
                      <a:noFill/>
                    </a:lnL>
                    <a:lnR w="12240">
                      <a:noFill/>
                    </a:lnR>
                    <a:lnT w="12240">
                      <a:noFill/>
                    </a:lnT>
                    <a:lnB w="12240">
                      <a:noFill/>
                    </a:lnB>
                    <a:solidFill>
                      <a:srgbClr val="073c65"/>
                    </a:solidFill>
                  </a:tcPr>
                </a:tc>
                <a:tc gridSpan="2">
                  <a:txBody>
                    <a:bodyPr>
                      <a:noAutofit/>
                    </a:bodyPr>
                    <a:p>
                      <a:pPr>
                        <a:lnSpc>
                          <a:spcPct val="100000"/>
                        </a:lnSpc>
                      </a:pPr>
                      <a:r>
                        <a:rPr b="0" lang="en-US" sz="1600" spc="-1" strike="noStrike">
                          <a:solidFill>
                            <a:srgbClr val="000000"/>
                          </a:solidFill>
                          <a:latin typeface="Segoe UI"/>
                          <a:ea typeface="Meiryo UI"/>
                        </a:rPr>
                        <a:t>3</a:t>
                      </a:r>
                      <a:r>
                        <a:rPr b="0" lang="ja-JP" sz="1600" spc="-1" strike="noStrike">
                          <a:solidFill>
                            <a:srgbClr val="000000"/>
                          </a:solidFill>
                          <a:latin typeface="Segoe UI"/>
                          <a:ea typeface="Meiryo UI"/>
                        </a:rPr>
                        <a:t>つのフォーカスエリアと</a:t>
                      </a:r>
                      <a:r>
                        <a:rPr b="0" lang="en-US" sz="1600" spc="-1" strike="noStrike">
                          <a:solidFill>
                            <a:srgbClr val="000000"/>
                          </a:solidFill>
                          <a:latin typeface="Segoe UI"/>
                          <a:ea typeface="Meiryo UI"/>
                        </a:rPr>
                        <a:t>4</a:t>
                      </a:r>
                      <a:r>
                        <a:rPr b="0" lang="ja-JP" sz="1600" spc="-1" strike="noStrike">
                          <a:solidFill>
                            <a:srgbClr val="000000"/>
                          </a:solidFill>
                          <a:latin typeface="Segoe UI"/>
                          <a:ea typeface="Meiryo UI"/>
                        </a:rPr>
                        <a:t>つのタスク</a:t>
                      </a:r>
                      <a:endParaRPr b="0" lang="en-US" sz="1600" spc="-1" strike="noStrike">
                        <a:latin typeface="Arial"/>
                      </a:endParaRPr>
                    </a:p>
                  </a:txBody>
                  <a:tcPr marL="91440" marR="91440">
                    <a:lnL w="12240">
                      <a:noFill/>
                    </a:lnL>
                    <a:lnR w="12240">
                      <a:noFill/>
                    </a:lnR>
                    <a:lnT w="12240">
                      <a:noFill/>
                    </a:lnT>
                    <a:lnB w="12240">
                      <a:noFill/>
                    </a:lnB>
                    <a:solidFill>
                      <a:srgbClr val="8cc9f7"/>
                    </a:solidFill>
                  </a:tcPr>
                </a:tc>
                <a:tc hMerge="1">
                  <a:tcPr marL="90000" marR="90000">
                    <a:solidFill>
                      <a:srgbClr val="729fcf"/>
                    </a:solidFill>
                  </a:tcPr>
                </a:tc>
                <a:tc>
                  <a:txBody>
                    <a:bodyPr lIns="36000">
                      <a:noAutofit/>
                    </a:bodyPr>
                    <a:p>
                      <a:pPr algn="r">
                        <a:lnSpc>
                          <a:spcPct val="100000"/>
                        </a:lnSpc>
                      </a:pPr>
                      <a:r>
                        <a:rPr b="0" lang="en-US" sz="1600" spc="-1" strike="noStrike">
                          <a:solidFill>
                            <a:srgbClr val="000000"/>
                          </a:solidFill>
                          <a:latin typeface="Segoe UI"/>
                          <a:ea typeface="Meiryo UI"/>
                        </a:rPr>
                        <a:t>12</a:t>
                      </a:r>
                      <a:endParaRPr b="0" lang="en-US" sz="1600" spc="-1" strike="noStrike">
                        <a:latin typeface="Arial"/>
                      </a:endParaRPr>
                    </a:p>
                  </a:txBody>
                  <a:tcPr marL="36000" marR="91440">
                    <a:lnL w="12240">
                      <a:noFill/>
                    </a:lnL>
                    <a:lnR w="12240">
                      <a:noFill/>
                    </a:lnR>
                    <a:lnT w="12240">
                      <a:noFill/>
                    </a:lnT>
                    <a:lnB w="12240">
                      <a:noFill/>
                    </a:lnB>
                    <a:solidFill>
                      <a:srgbClr val="f2f2f2"/>
                    </a:solidFill>
                  </a:tcPr>
                </a:tc>
              </a:tr>
              <a:tr h="335160">
                <a:tc>
                  <a:tcPr marL="91440" marR="91440">
                    <a:lnL w="12240">
                      <a:noFill/>
                    </a:lnL>
                    <a:lnR w="12240">
                      <a:noFill/>
                    </a:lnR>
                    <a:lnT w="12240">
                      <a:noFill/>
                    </a:lnT>
                    <a:lnB w="12240">
                      <a:noFill/>
                    </a:lnB>
                    <a:noFill/>
                  </a:tcPr>
                </a:tc>
                <a:tc>
                  <a:txBody>
                    <a:bodyPr>
                      <a:noAutofit/>
                    </a:bodyPr>
                    <a:p>
                      <a:pPr algn="ctr">
                        <a:lnSpc>
                          <a:spcPct val="100000"/>
                        </a:lnSpc>
                      </a:pPr>
                      <a:r>
                        <a:rPr b="0" lang="en-US" sz="1600" spc="-1" strike="noStrike">
                          <a:solidFill>
                            <a:srgbClr val="808080"/>
                          </a:solidFill>
                          <a:latin typeface="Segoe UI"/>
                          <a:ea typeface="Meiryo UI"/>
                        </a:rPr>
                        <a:t>1</a:t>
                      </a:r>
                      <a:endParaRPr b="0" lang="en-US" sz="1600" spc="-1" strike="noStrike">
                        <a:latin typeface="Arial"/>
                      </a:endParaRPr>
                    </a:p>
                  </a:txBody>
                  <a:tcPr marL="91440" marR="91440">
                    <a:lnL w="12240">
                      <a:noFill/>
                    </a:lnL>
                    <a:lnR w="12240">
                      <a:noFill/>
                    </a:lnR>
                    <a:lnT w="12240">
                      <a:noFill/>
                    </a:lnT>
                    <a:lnB w="12240">
                      <a:solidFill>
                        <a:srgbClr val="f2f2f2"/>
                      </a:solidFill>
                    </a:lnB>
                    <a:solidFill>
                      <a:srgbClr val="dff5fd"/>
                    </a:solidFill>
                  </a:tcPr>
                </a:tc>
                <a:tc>
                  <a:txBody>
                    <a:bodyPr lIns="36000">
                      <a:noAutofit/>
                    </a:bodyPr>
                    <a:p>
                      <a:pPr>
                        <a:lnSpc>
                          <a:spcPct val="100000"/>
                        </a:lnSpc>
                      </a:pPr>
                      <a:r>
                        <a:rPr b="0" lang="en-US" sz="1600" spc="-1" strike="noStrike">
                          <a:solidFill>
                            <a:srgbClr val="000000"/>
                          </a:solidFill>
                          <a:latin typeface="Segoe UI"/>
                          <a:ea typeface="Meiryo UI"/>
                        </a:rPr>
                        <a:t>4</a:t>
                      </a:r>
                      <a:r>
                        <a:rPr b="0" lang="ja-JP" sz="1600" spc="-1" strike="noStrike">
                          <a:solidFill>
                            <a:srgbClr val="000000"/>
                          </a:solidFill>
                          <a:latin typeface="Segoe UI"/>
                          <a:ea typeface="Meiryo UI"/>
                        </a:rPr>
                        <a:t>つのタスク</a:t>
                      </a:r>
                      <a:endParaRPr b="0" lang="en-US" sz="1600" spc="-1" strike="noStrike">
                        <a:latin typeface="Arial"/>
                      </a:endParaRPr>
                    </a:p>
                  </a:txBody>
                  <a:tcPr marL="36000" marR="91440">
                    <a:lnL w="12240">
                      <a:noFill/>
                    </a:lnL>
                    <a:lnR w="12240">
                      <a:noFill/>
                    </a:lnR>
                    <a:lnT w="12240">
                      <a:noFill/>
                    </a:lnT>
                    <a:lnB w="12240">
                      <a:noFill/>
                    </a:lnB>
                    <a:noFill/>
                  </a:tcPr>
                </a:tc>
                <a:tc>
                  <a:tcPr marL="36000" marR="91440">
                    <a:lnL w="12240">
                      <a:noFill/>
                    </a:lnL>
                    <a:lnR w="12240">
                      <a:noFill/>
                    </a:lnR>
                    <a:lnT w="12240">
                      <a:noFill/>
                    </a:lnT>
                    <a:lnB w="12240">
                      <a:noFill/>
                    </a:lnB>
                    <a:noFill/>
                  </a:tcPr>
                </a:tc>
              </a:tr>
              <a:tr h="335160">
                <a:tc>
                  <a:tcPr marL="91440" marR="91440">
                    <a:lnL w="12240">
                      <a:noFill/>
                    </a:lnL>
                    <a:lnR w="12240">
                      <a:noFill/>
                    </a:lnR>
                    <a:lnT w="12240">
                      <a:noFill/>
                    </a:lnT>
                    <a:lnB w="12240">
                      <a:noFill/>
                    </a:lnB>
                    <a:noFill/>
                  </a:tcPr>
                </a:tc>
                <a:tc>
                  <a:txBody>
                    <a:bodyPr>
                      <a:noAutofit/>
                    </a:bodyPr>
                    <a:p>
                      <a:pPr algn="ctr">
                        <a:lnSpc>
                          <a:spcPct val="100000"/>
                        </a:lnSpc>
                      </a:pPr>
                      <a:r>
                        <a:rPr b="0" lang="en-US" sz="1600" spc="-1" strike="noStrike">
                          <a:solidFill>
                            <a:srgbClr val="808080"/>
                          </a:solidFill>
                          <a:latin typeface="Segoe UI"/>
                          <a:ea typeface="Meiryo UI"/>
                        </a:rPr>
                        <a:t>2</a:t>
                      </a:r>
                      <a:endParaRPr b="0" lang="en-US" sz="1600" spc="-1" strike="noStrike">
                        <a:latin typeface="Arial"/>
                      </a:endParaRPr>
                    </a:p>
                  </a:txBody>
                  <a:tcPr marL="91440" marR="91440">
                    <a:lnL w="12240">
                      <a:noFill/>
                    </a:lnL>
                    <a:lnR w="12240">
                      <a:noFill/>
                    </a:lnR>
                    <a:lnT w="12240">
                      <a:solidFill>
                        <a:srgbClr val="f2f2f2"/>
                      </a:solidFill>
                    </a:lnT>
                    <a:lnB w="12240">
                      <a:solidFill>
                        <a:srgbClr val="f2f2f2"/>
                      </a:solidFill>
                    </a:lnB>
                    <a:solidFill>
                      <a:srgbClr val="dff5fd"/>
                    </a:solidFill>
                  </a:tcPr>
                </a:tc>
                <a:tc>
                  <a:txBody>
                    <a:bodyPr lIns="36000">
                      <a:noAutofit/>
                    </a:bodyPr>
                    <a:p>
                      <a:pPr>
                        <a:lnSpc>
                          <a:spcPct val="100000"/>
                        </a:lnSpc>
                      </a:pPr>
                      <a:r>
                        <a:rPr b="0" lang="en-US" sz="1600" spc="-1" strike="noStrike">
                          <a:solidFill>
                            <a:srgbClr val="000000"/>
                          </a:solidFill>
                          <a:latin typeface="Segoe UI"/>
                          <a:ea typeface="Meiryo UI"/>
                        </a:rPr>
                        <a:t>3</a:t>
                      </a:r>
                      <a:r>
                        <a:rPr b="0" lang="ja-JP" sz="1600" spc="-1" strike="noStrike">
                          <a:solidFill>
                            <a:srgbClr val="000000"/>
                          </a:solidFill>
                          <a:latin typeface="Segoe UI"/>
                          <a:ea typeface="Meiryo UI"/>
                        </a:rPr>
                        <a:t>つのフォーカスエリアと</a:t>
                      </a:r>
                      <a:r>
                        <a:rPr b="0" lang="en-US" sz="1600" spc="-1" strike="noStrike">
                          <a:solidFill>
                            <a:srgbClr val="000000"/>
                          </a:solidFill>
                          <a:latin typeface="Segoe UI"/>
                          <a:ea typeface="Meiryo UI"/>
                        </a:rPr>
                        <a:t>4</a:t>
                      </a:r>
                      <a:r>
                        <a:rPr b="0" lang="ja-JP" sz="1600" spc="-1" strike="noStrike">
                          <a:solidFill>
                            <a:srgbClr val="000000"/>
                          </a:solidFill>
                          <a:latin typeface="Segoe UI"/>
                          <a:ea typeface="Meiryo UI"/>
                        </a:rPr>
                        <a:t>つのタスクの関連付け</a:t>
                      </a:r>
                      <a:endParaRPr b="0" lang="en-US" sz="1600" spc="-1" strike="noStrike">
                        <a:latin typeface="Arial"/>
                      </a:endParaRPr>
                    </a:p>
                  </a:txBody>
                  <a:tcPr marL="36000" marR="91440">
                    <a:lnL w="12240">
                      <a:noFill/>
                    </a:lnL>
                    <a:lnR w="12240">
                      <a:noFill/>
                    </a:lnR>
                    <a:lnT w="12240">
                      <a:noFill/>
                    </a:lnT>
                    <a:lnB w="12240">
                      <a:noFill/>
                    </a:lnB>
                    <a:noFill/>
                  </a:tcPr>
                </a:tc>
                <a:tc>
                  <a:tcPr marL="36000" marR="91440">
                    <a:lnL w="12240">
                      <a:noFill/>
                    </a:lnL>
                    <a:lnR w="12240">
                      <a:noFill/>
                    </a:lnR>
                    <a:lnT w="12240">
                      <a:noFill/>
                    </a:lnT>
                    <a:lnB w="12240">
                      <a:noFill/>
                    </a:lnB>
                    <a:noFill/>
                  </a:tcPr>
                </a:tc>
              </a:tr>
              <a:tr h="335160">
                <a:tc>
                  <a:tcPr marL="91440" marR="91440">
                    <a:lnL w="12240">
                      <a:noFill/>
                    </a:lnL>
                    <a:lnR w="12240">
                      <a:noFill/>
                    </a:lnR>
                    <a:lnT w="12240">
                      <a:noFill/>
                    </a:lnT>
                    <a:lnB w="12240">
                      <a:noFill/>
                    </a:lnB>
                    <a:noFill/>
                  </a:tcPr>
                </a:tc>
                <a:tc>
                  <a:txBody>
                    <a:bodyPr>
                      <a:noAutofit/>
                    </a:bodyPr>
                    <a:p>
                      <a:pPr algn="ctr">
                        <a:lnSpc>
                          <a:spcPct val="100000"/>
                        </a:lnSpc>
                      </a:pPr>
                      <a:r>
                        <a:rPr b="0" lang="en-US" sz="1600" spc="-1" strike="noStrike">
                          <a:solidFill>
                            <a:srgbClr val="808080"/>
                          </a:solidFill>
                          <a:latin typeface="Segoe UI"/>
                          <a:ea typeface="Meiryo UI"/>
                        </a:rPr>
                        <a:t>3</a:t>
                      </a:r>
                      <a:endParaRPr b="0" lang="en-US" sz="1600" spc="-1" strike="noStrike">
                        <a:latin typeface="Arial"/>
                      </a:endParaRPr>
                    </a:p>
                  </a:txBody>
                  <a:tcPr marL="91440" marR="91440">
                    <a:lnL w="12240">
                      <a:noFill/>
                    </a:lnL>
                    <a:lnR w="12240">
                      <a:noFill/>
                    </a:lnR>
                    <a:lnT w="12240">
                      <a:solidFill>
                        <a:srgbClr val="f2f2f2"/>
                      </a:solidFill>
                    </a:lnT>
                    <a:lnB w="12240">
                      <a:noFill/>
                    </a:lnB>
                    <a:solidFill>
                      <a:srgbClr val="dff5fd"/>
                    </a:solidFill>
                  </a:tcPr>
                </a:tc>
                <a:tc>
                  <a:txBody>
                    <a:bodyPr lIns="36000">
                      <a:noAutofit/>
                    </a:bodyPr>
                    <a:p>
                      <a:pPr>
                        <a:lnSpc>
                          <a:spcPct val="100000"/>
                        </a:lnSpc>
                      </a:pPr>
                      <a:r>
                        <a:rPr b="0" lang="ja-JP" sz="1600" spc="-1" strike="noStrike">
                          <a:solidFill>
                            <a:srgbClr val="000000"/>
                          </a:solidFill>
                          <a:latin typeface="Segoe UI"/>
                          <a:ea typeface="Meiryo UI"/>
                        </a:rPr>
                        <a:t>取り組みの</a:t>
                      </a:r>
                      <a:r>
                        <a:rPr b="0" lang="en-US" sz="1600" spc="-1" strike="noStrike">
                          <a:solidFill>
                            <a:srgbClr val="000000"/>
                          </a:solidFill>
                          <a:latin typeface="Segoe UI"/>
                          <a:ea typeface="Meiryo UI"/>
                        </a:rPr>
                        <a:t>Step</a:t>
                      </a:r>
                      <a:endParaRPr b="0" lang="en-US" sz="1600" spc="-1" strike="noStrike">
                        <a:latin typeface="Arial"/>
                      </a:endParaRPr>
                    </a:p>
                  </a:txBody>
                  <a:tcPr marL="36000" marR="91440">
                    <a:lnL w="12240">
                      <a:noFill/>
                    </a:lnL>
                    <a:lnR w="12240">
                      <a:noFill/>
                    </a:lnR>
                    <a:lnT w="12240">
                      <a:noFill/>
                    </a:lnT>
                    <a:lnB w="12240">
                      <a:noFill/>
                    </a:lnB>
                    <a:noFill/>
                  </a:tcPr>
                </a:tc>
                <a:tc>
                  <a:tcPr marL="36000" marR="91440">
                    <a:lnL w="12240">
                      <a:noFill/>
                    </a:lnL>
                    <a:lnR w="12240">
                      <a:noFill/>
                    </a:lnR>
                    <a:lnT w="12240">
                      <a:noFill/>
                    </a:lnT>
                    <a:lnB w="12240">
                      <a:noFill/>
                    </a:lnB>
                    <a:noFill/>
                  </a:tcPr>
                </a:tc>
              </a:tr>
              <a:tr h="335160">
                <a:tc>
                  <a:tcPr marL="91440" marR="91440">
                    <a:lnL w="12240">
                      <a:noFill/>
                    </a:lnL>
                    <a:lnR w="12240">
                      <a:noFill/>
                    </a:lnR>
                    <a:lnT w="12240">
                      <a:noFill/>
                    </a:lnT>
                    <a:lnB w="12240">
                      <a:noFill/>
                    </a:lnB>
                    <a:noFill/>
                  </a:tcPr>
                </a:tc>
                <a:tc>
                  <a:txBody>
                    <a:bodyPr>
                      <a:noAutofit/>
                    </a:bodyPr>
                    <a:p>
                      <a:pPr algn="ctr">
                        <a:lnSpc>
                          <a:spcPct val="100000"/>
                        </a:lnSpc>
                      </a:pPr>
                      <a:r>
                        <a:rPr b="0" lang="en-US" sz="1600" spc="-1" strike="noStrike">
                          <a:solidFill>
                            <a:srgbClr val="808080"/>
                          </a:solidFill>
                          <a:latin typeface="Segoe UI"/>
                          <a:ea typeface="Meiryo UI"/>
                        </a:rPr>
                        <a:t>4</a:t>
                      </a:r>
                      <a:endParaRPr b="0" lang="en-US" sz="1600" spc="-1" strike="noStrike">
                        <a:latin typeface="Arial"/>
                      </a:endParaRPr>
                    </a:p>
                  </a:txBody>
                  <a:tcPr marL="91440" marR="91440">
                    <a:lnL w="12240">
                      <a:noFill/>
                    </a:lnL>
                    <a:lnR w="12240">
                      <a:noFill/>
                    </a:lnR>
                    <a:lnT w="12240">
                      <a:noFill/>
                    </a:lnT>
                    <a:lnB w="12240">
                      <a:noFill/>
                    </a:lnB>
                    <a:solidFill>
                      <a:srgbClr val="dff5fd"/>
                    </a:solidFill>
                  </a:tcPr>
                </a:tc>
                <a:tc>
                  <a:txBody>
                    <a:bodyPr lIns="36000">
                      <a:noAutofit/>
                    </a:bodyPr>
                    <a:p>
                      <a:pPr>
                        <a:lnSpc>
                          <a:spcPct val="100000"/>
                        </a:lnSpc>
                      </a:pPr>
                      <a:r>
                        <a:rPr b="0" lang="ja-JP" sz="1600" spc="-1" strike="noStrike">
                          <a:solidFill>
                            <a:srgbClr val="000000"/>
                          </a:solidFill>
                          <a:latin typeface="Segoe UI"/>
                          <a:ea typeface="Meiryo UI"/>
                        </a:rPr>
                        <a:t>作業内容・役割分担・作成物</a:t>
                      </a:r>
                      <a:r>
                        <a:rPr b="0" lang="en-US" sz="1600" spc="-1" strike="noStrike">
                          <a:solidFill>
                            <a:srgbClr val="000000"/>
                          </a:solidFill>
                          <a:latin typeface="Segoe UI"/>
                          <a:ea typeface="Meiryo UI"/>
                        </a:rPr>
                        <a:t> </a:t>
                      </a:r>
                      <a:endParaRPr b="0" lang="en-US" sz="1600" spc="-1" strike="noStrike">
                        <a:latin typeface="Arial"/>
                      </a:endParaRPr>
                    </a:p>
                  </a:txBody>
                  <a:tcPr marL="36000" marR="91440">
                    <a:lnL w="12240">
                      <a:noFill/>
                    </a:lnL>
                    <a:lnR w="12240">
                      <a:noFill/>
                    </a:lnR>
                    <a:lnT w="12240">
                      <a:noFill/>
                    </a:lnT>
                    <a:lnB w="12240">
                      <a:noFill/>
                    </a:lnB>
                    <a:noFill/>
                  </a:tcPr>
                </a:tc>
                <a:tc>
                  <a:tcPr marL="36000" marR="91440">
                    <a:lnL w="12240">
                      <a:noFill/>
                    </a:lnL>
                    <a:lnR w="12240">
                      <a:noFill/>
                    </a:lnR>
                    <a:lnT w="12240">
                      <a:noFill/>
                    </a:lnT>
                    <a:lnB w="12240">
                      <a:noFill/>
                    </a:lnB>
                    <a:noFill/>
                  </a:tcPr>
                </a:tc>
              </a:tr>
              <a:tr h="335160">
                <a:tc>
                  <a:tcPr marL="91440" marR="91440">
                    <a:lnL w="12240">
                      <a:noFill/>
                    </a:lnL>
                    <a:lnR w="12240">
                      <a:noFill/>
                    </a:lnR>
                    <a:lnT w="12240">
                      <a:noFill/>
                    </a:lnT>
                    <a:lnB w="12240">
                      <a:noFill/>
                    </a:lnB>
                    <a:noFill/>
                  </a:tcPr>
                </a:tc>
                <a:tc>
                  <a:txBody>
                    <a:bodyPr>
                      <a:noAutofit/>
                    </a:bodyPr>
                    <a:p>
                      <a:pPr algn="ctr">
                        <a:lnSpc>
                          <a:spcPct val="100000"/>
                        </a:lnSpc>
                      </a:pPr>
                      <a:r>
                        <a:rPr b="0" lang="en-US" sz="1600" spc="-1" strike="noStrike">
                          <a:solidFill>
                            <a:srgbClr val="808080"/>
                          </a:solidFill>
                          <a:latin typeface="Segoe UI"/>
                          <a:ea typeface="Meiryo UI"/>
                        </a:rPr>
                        <a:t>5</a:t>
                      </a:r>
                      <a:endParaRPr b="0" lang="en-US" sz="1600" spc="-1" strike="noStrike">
                        <a:latin typeface="Arial"/>
                      </a:endParaRPr>
                    </a:p>
                  </a:txBody>
                  <a:tcPr marL="91440" marR="91440">
                    <a:lnL w="12240">
                      <a:noFill/>
                    </a:lnL>
                    <a:lnR w="12240">
                      <a:noFill/>
                    </a:lnR>
                    <a:lnT w="12240">
                      <a:noFill/>
                    </a:lnT>
                    <a:lnB w="12240">
                      <a:noFill/>
                    </a:lnB>
                    <a:solidFill>
                      <a:srgbClr val="dff5fd"/>
                    </a:solidFill>
                  </a:tcPr>
                </a:tc>
                <a:tc>
                  <a:txBody>
                    <a:bodyPr lIns="36000">
                      <a:noAutofit/>
                    </a:bodyPr>
                    <a:p>
                      <a:pPr>
                        <a:lnSpc>
                          <a:spcPct val="100000"/>
                        </a:lnSpc>
                      </a:pPr>
                      <a:r>
                        <a:rPr b="0" lang="ja-JP" sz="1600" spc="-1" strike="noStrike">
                          <a:solidFill>
                            <a:srgbClr val="000000"/>
                          </a:solidFill>
                          <a:latin typeface="Segoe UI"/>
                          <a:ea typeface="Meiryo UI"/>
                        </a:rPr>
                        <a:t>実行の前提条件</a:t>
                      </a:r>
                      <a:endParaRPr b="0" lang="en-US" sz="1600" spc="-1" strike="noStrike">
                        <a:latin typeface="Arial"/>
                      </a:endParaRPr>
                    </a:p>
                  </a:txBody>
                  <a:tcPr marL="36000" marR="91440">
                    <a:lnL w="12240">
                      <a:noFill/>
                    </a:lnL>
                    <a:lnR w="12240">
                      <a:noFill/>
                    </a:lnR>
                    <a:lnT w="12240">
                      <a:noFill/>
                    </a:lnT>
                    <a:lnB w="12240">
                      <a:noFill/>
                    </a:lnB>
                    <a:noFill/>
                  </a:tcPr>
                </a:tc>
                <a:tc>
                  <a:tcPr marL="36000" marR="91440">
                    <a:lnL w="12240">
                      <a:noFill/>
                    </a:lnL>
                    <a:lnR w="12240">
                      <a:noFill/>
                    </a:lnR>
                    <a:lnT w="12240">
                      <a:noFill/>
                    </a:lnT>
                    <a:lnB w="12240">
                      <a:noFill/>
                    </a:lnB>
                    <a:noFill/>
                  </a:tcPr>
                </a:tc>
              </a:tr>
              <a:tr h="366120">
                <a:tc>
                  <a:tcPr marL="91440" marR="91440">
                    <a:lnL w="12240">
                      <a:noFill/>
                    </a:lnL>
                    <a:lnR w="12240">
                      <a:noFill/>
                    </a:lnR>
                    <a:lnT w="12240">
                      <a:noFill/>
                    </a:lnT>
                    <a:lnB w="12240">
                      <a:noFill/>
                    </a:lnB>
                    <a:noFill/>
                  </a:tcPr>
                </a:tc>
                <a:tc>
                  <a:tcPr marL="91440" marR="91440">
                    <a:lnL w="12240">
                      <a:noFill/>
                    </a:lnL>
                    <a:lnR w="12240">
                      <a:noFill/>
                    </a:lnR>
                    <a:lnT w="12240">
                      <a:noFill/>
                    </a:lnT>
                    <a:lnB w="12240">
                      <a:noFill/>
                    </a:lnB>
                    <a:noFill/>
                  </a:tcPr>
                </a:tc>
                <a:tc>
                  <a:tcPr marL="36000" marR="91440">
                    <a:lnL w="12240">
                      <a:noFill/>
                    </a:lnL>
                    <a:lnR w="12240">
                      <a:noFill/>
                    </a:lnR>
                    <a:lnT w="12240">
                      <a:noFill/>
                    </a:lnT>
                    <a:lnB w="12240">
                      <a:noFill/>
                    </a:lnB>
                    <a:noFill/>
                  </a:tcPr>
                </a:tc>
                <a:tc>
                  <a:tcPr marL="36000" marR="91440">
                    <a:lnL w="12240">
                      <a:noFill/>
                    </a:lnL>
                    <a:lnR w="12240">
                      <a:noFill/>
                    </a:lnR>
                    <a:lnT w="12240">
                      <a:noFill/>
                    </a:lnT>
                    <a:lnB w="12240">
                      <a:noFill/>
                    </a:lnB>
                    <a:noFill/>
                  </a:tcPr>
                </a:tc>
              </a:tr>
              <a:tr h="366120">
                <a:tc>
                  <a:tcPr marL="91440" marR="91440">
                    <a:lnL w="12240">
                      <a:noFill/>
                    </a:lnL>
                    <a:lnR w="12240">
                      <a:noFill/>
                    </a:lnR>
                    <a:lnT w="12240">
                      <a:noFill/>
                    </a:lnT>
                    <a:lnB w="12240">
                      <a:noFill/>
                    </a:lnB>
                    <a:noFill/>
                  </a:tcPr>
                </a:tc>
                <a:tc gridSpan="2">
                  <a:tcPr marL="91440" marR="91440">
                    <a:lnL w="12240">
                      <a:noFill/>
                    </a:lnL>
                    <a:lnR w="12240">
                      <a:noFill/>
                    </a:lnR>
                    <a:lnT w="12240">
                      <a:noFill/>
                    </a:lnT>
                    <a:lnB w="12240">
                      <a:noFill/>
                    </a:lnB>
                    <a:noFill/>
                  </a:tcPr>
                </a:tc>
                <a:tc hMerge="1">
                  <a:tcPr marL="90000" marR="90000">
                    <a:solidFill>
                      <a:srgbClr val="729fcf"/>
                    </a:solidFill>
                  </a:tcPr>
                </a:tc>
                <a:tc>
                  <a:tcPr marL="36000" marR="91440">
                    <a:lnL w="12240">
                      <a:noFill/>
                    </a:lnL>
                    <a:lnR w="12240">
                      <a:noFill/>
                    </a:lnR>
                    <a:lnT w="12240">
                      <a:noFill/>
                    </a:lnT>
                    <a:lnB w="12240">
                      <a:noFill/>
                    </a:lnB>
                    <a:noFill/>
                  </a:tcPr>
                </a:tc>
              </a:tr>
              <a:tr h="366120">
                <a:tc>
                  <a:tcPr marL="91440" marR="91440">
                    <a:lnL w="12240">
                      <a:noFill/>
                    </a:lnL>
                    <a:lnR w="12240">
                      <a:noFill/>
                    </a:lnR>
                    <a:lnT w="12240">
                      <a:noFill/>
                    </a:lnT>
                    <a:lnB w="12240">
                      <a:noFill/>
                    </a:lnB>
                    <a:noFill/>
                  </a:tcPr>
                </a:tc>
                <a:tc>
                  <a:tcPr marL="91440" marR="91440">
                    <a:lnL w="12240">
                      <a:noFill/>
                    </a:lnL>
                    <a:lnR w="12240">
                      <a:noFill/>
                    </a:lnR>
                    <a:lnT w="12240">
                      <a:noFill/>
                    </a:lnT>
                    <a:lnB w="12240">
                      <a:noFill/>
                    </a:lnB>
                    <a:noFill/>
                  </a:tcPr>
                </a:tc>
                <a:tc>
                  <a:tcPr marL="36000" marR="91440">
                    <a:lnL w="12240">
                      <a:noFill/>
                    </a:lnL>
                    <a:lnR w="12240">
                      <a:noFill/>
                    </a:lnR>
                    <a:lnT w="12240">
                      <a:noFill/>
                    </a:lnT>
                    <a:lnB w="12240">
                      <a:noFill/>
                    </a:lnB>
                    <a:noFill/>
                  </a:tcPr>
                </a:tc>
                <a:tc>
                  <a:tcPr marL="36000" marR="91440">
                    <a:lnL w="12240">
                      <a:noFill/>
                    </a:lnL>
                    <a:lnR w="12240">
                      <a:noFill/>
                    </a:lnR>
                    <a:lnT w="12240">
                      <a:noFill/>
                    </a:lnT>
                    <a:lnB w="12240">
                      <a:noFill/>
                    </a:lnB>
                    <a:noFill/>
                  </a:tcPr>
                </a:tc>
              </a:tr>
              <a:tr h="366120">
                <a:tc>
                  <a:tcPr marL="91440" marR="91440">
                    <a:lnL w="12240">
                      <a:noFill/>
                    </a:lnL>
                    <a:lnR w="12240">
                      <a:noFill/>
                    </a:lnR>
                    <a:lnT w="12240">
                      <a:noFill/>
                    </a:lnT>
                    <a:lnB w="12240">
                      <a:noFill/>
                    </a:lnB>
                    <a:noFill/>
                  </a:tcPr>
                </a:tc>
                <a:tc gridSpan="2">
                  <a:tcPr marL="91440" marR="91440">
                    <a:lnL w="12240">
                      <a:noFill/>
                    </a:lnL>
                    <a:lnR w="12240">
                      <a:noFill/>
                    </a:lnR>
                    <a:lnT w="12240">
                      <a:noFill/>
                    </a:lnT>
                    <a:lnB w="12240">
                      <a:noFill/>
                    </a:lnB>
                    <a:noFill/>
                  </a:tcPr>
                </a:tc>
                <a:tc hMerge="1">
                  <a:tcPr marL="90000" marR="90000">
                    <a:solidFill>
                      <a:srgbClr val="729fcf"/>
                    </a:solidFill>
                  </a:tcPr>
                </a:tc>
                <a:tc>
                  <a:tcPr marL="36000" marR="91440">
                    <a:lnL w="12240">
                      <a:noFill/>
                    </a:lnL>
                    <a:lnR w="12240">
                      <a:noFill/>
                    </a:lnR>
                    <a:lnT w="12240">
                      <a:noFill/>
                    </a:lnT>
                    <a:lnB w="12240">
                      <a:noFill/>
                    </a:lnB>
                    <a:noFill/>
                  </a:tcPr>
                </a:tc>
              </a:tr>
            </a:tbl>
          </a:graphicData>
        </a:graphic>
      </p:graphicFrame>
      <p:graphicFrame>
        <p:nvGraphicFramePr>
          <p:cNvPr id="479" name="Table 3"/>
          <p:cNvGraphicFramePr/>
          <p:nvPr/>
        </p:nvGraphicFramePr>
        <p:xfrm>
          <a:off x="6156360" y="900000"/>
          <a:ext cx="4967640" cy="2659680"/>
        </p:xfrm>
        <a:graphic>
          <a:graphicData uri="http://schemas.openxmlformats.org/drawingml/2006/table">
            <a:tbl>
              <a:tblPr/>
              <a:tblGrid>
                <a:gridCol w="324000"/>
                <a:gridCol w="324000"/>
                <a:gridCol w="3780000"/>
                <a:gridCol w="540000"/>
              </a:tblGrid>
              <a:tr h="335160">
                <a:tc>
                  <a:txBody>
                    <a:bodyPr>
                      <a:noAutofit/>
                    </a:bodyPr>
                    <a:p>
                      <a:pPr algn="ctr">
                        <a:lnSpc>
                          <a:spcPct val="100000"/>
                        </a:lnSpc>
                      </a:pPr>
                      <a:r>
                        <a:rPr b="0" lang="en-US" sz="1600" spc="-1" strike="noStrike">
                          <a:solidFill>
                            <a:srgbClr val="ffffff"/>
                          </a:solidFill>
                          <a:latin typeface="Segoe UI"/>
                          <a:ea typeface="Meiryo UI"/>
                        </a:rPr>
                        <a:t>3</a:t>
                      </a:r>
                      <a:endParaRPr b="0" lang="en-US" sz="1600" spc="-1" strike="noStrike">
                        <a:latin typeface="Arial"/>
                      </a:endParaRPr>
                    </a:p>
                  </a:txBody>
                  <a:tcPr marL="91440" marR="91440">
                    <a:lnL w="12240">
                      <a:noFill/>
                    </a:lnL>
                    <a:lnR w="12240">
                      <a:noFill/>
                    </a:lnR>
                    <a:lnT w="12240">
                      <a:noFill/>
                    </a:lnT>
                    <a:lnB w="38160">
                      <a:noFill/>
                    </a:lnB>
                    <a:solidFill>
                      <a:srgbClr val="073c65"/>
                    </a:solidFill>
                  </a:tcPr>
                </a:tc>
                <a:tc gridSpan="2">
                  <a:txBody>
                    <a:bodyPr>
                      <a:noAutofit/>
                    </a:bodyPr>
                    <a:p>
                      <a:pPr>
                        <a:lnSpc>
                          <a:spcPct val="100000"/>
                        </a:lnSpc>
                      </a:pPr>
                      <a:r>
                        <a:rPr b="0" lang="ja-JP" sz="1600" spc="-1" strike="noStrike">
                          <a:solidFill>
                            <a:srgbClr val="000000"/>
                          </a:solidFill>
                          <a:latin typeface="Segoe UI"/>
                          <a:ea typeface="Meiryo UI"/>
                        </a:rPr>
                        <a:t>社内改革</a:t>
                      </a:r>
                      <a:endParaRPr b="0" lang="en-US" sz="1600" spc="-1" strike="noStrike">
                        <a:latin typeface="Arial"/>
                      </a:endParaRPr>
                    </a:p>
                  </a:txBody>
                  <a:tcPr marL="91440" marR="91440">
                    <a:lnL w="12240">
                      <a:noFill/>
                    </a:lnL>
                    <a:lnR w="12240">
                      <a:noFill/>
                    </a:lnR>
                    <a:lnT w="12240">
                      <a:noFill/>
                    </a:lnT>
                    <a:lnB w="38160">
                      <a:noFill/>
                    </a:lnB>
                    <a:solidFill>
                      <a:srgbClr val="8cc9f7"/>
                    </a:solidFill>
                  </a:tcPr>
                </a:tc>
                <a:tc hMerge="1">
                  <a:tcPr marL="90000" marR="90000">
                    <a:solidFill>
                      <a:srgbClr val="729fcf"/>
                    </a:solidFill>
                  </a:tcPr>
                </a:tc>
                <a:tc>
                  <a:txBody>
                    <a:bodyPr lIns="36000">
                      <a:noAutofit/>
                    </a:bodyPr>
                    <a:p>
                      <a:pPr algn="r">
                        <a:lnSpc>
                          <a:spcPct val="100000"/>
                        </a:lnSpc>
                      </a:pPr>
                      <a:r>
                        <a:rPr b="0" lang="en-US" sz="1600" spc="-1" strike="noStrike">
                          <a:solidFill>
                            <a:srgbClr val="000000"/>
                          </a:solidFill>
                          <a:latin typeface="Segoe UI"/>
                          <a:ea typeface="Meiryo UI"/>
                        </a:rPr>
                        <a:t>18</a:t>
                      </a:r>
                      <a:endParaRPr b="0" lang="en-US" sz="1600" spc="-1" strike="noStrike">
                        <a:latin typeface="Arial"/>
                      </a:endParaRPr>
                    </a:p>
                  </a:txBody>
                  <a:tcPr marL="36000" marR="91440">
                    <a:lnL w="12240">
                      <a:noFill/>
                    </a:lnL>
                    <a:lnR w="12240">
                      <a:noFill/>
                    </a:lnR>
                    <a:lnT w="12240">
                      <a:noFill/>
                    </a:lnT>
                    <a:lnB w="38160">
                      <a:noFill/>
                    </a:lnB>
                    <a:solidFill>
                      <a:srgbClr val="f2f2f2"/>
                    </a:solidFill>
                  </a:tcPr>
                </a:tc>
              </a:tr>
              <a:tr h="335160">
                <a:tc>
                  <a:tcPr marL="91440" marR="91440">
                    <a:lnL w="12240">
                      <a:noFill/>
                    </a:lnL>
                    <a:lnR w="12240">
                      <a:noFill/>
                    </a:lnR>
                    <a:lnT w="38160">
                      <a:noFill/>
                    </a:lnT>
                    <a:lnB w="12240">
                      <a:noFill/>
                    </a:lnB>
                    <a:noFill/>
                  </a:tcPr>
                </a:tc>
                <a:tc>
                  <a:txBody>
                    <a:bodyPr>
                      <a:noAutofit/>
                    </a:bodyPr>
                    <a:p>
                      <a:pPr algn="ctr">
                        <a:lnSpc>
                          <a:spcPct val="100000"/>
                        </a:lnSpc>
                      </a:pPr>
                      <a:r>
                        <a:rPr b="0" lang="en-US" sz="1600" spc="-1" strike="noStrike">
                          <a:solidFill>
                            <a:srgbClr val="808080"/>
                          </a:solidFill>
                          <a:latin typeface="Segoe UI"/>
                          <a:ea typeface="Meiryo UI"/>
                        </a:rPr>
                        <a:t>1</a:t>
                      </a:r>
                      <a:endParaRPr b="0" lang="en-US" sz="1600" spc="-1" strike="noStrike">
                        <a:latin typeface="Arial"/>
                      </a:endParaRPr>
                    </a:p>
                  </a:txBody>
                  <a:tcPr marL="91440" marR="91440">
                    <a:lnL w="12240">
                      <a:noFill/>
                    </a:lnL>
                    <a:lnR w="12240">
                      <a:noFill/>
                    </a:lnR>
                    <a:lnT w="38160">
                      <a:noFill/>
                    </a:lnT>
                    <a:lnB w="12240">
                      <a:noFill/>
                    </a:lnB>
                    <a:solidFill>
                      <a:srgbClr val="dff5fd"/>
                    </a:solidFill>
                  </a:tcPr>
                </a:tc>
                <a:tc>
                  <a:txBody>
                    <a:bodyPr lIns="36000">
                      <a:noAutofit/>
                    </a:bodyPr>
                    <a:p>
                      <a:pPr>
                        <a:lnSpc>
                          <a:spcPct val="100000"/>
                        </a:lnSpc>
                      </a:pPr>
                      <a:r>
                        <a:rPr b="0" lang="ja-JP" sz="1600" spc="-1" strike="noStrike">
                          <a:solidFill>
                            <a:srgbClr val="000000"/>
                          </a:solidFill>
                          <a:latin typeface="Segoe UI"/>
                          <a:ea typeface="Meiryo UI"/>
                        </a:rPr>
                        <a:t>実行方針</a:t>
                      </a:r>
                      <a:endParaRPr b="0" lang="en-US" sz="1600" spc="-1" strike="noStrike">
                        <a:latin typeface="Arial"/>
                      </a:endParaRPr>
                    </a:p>
                  </a:txBody>
                  <a:tcPr marL="36000" marR="91440">
                    <a:lnL w="12240">
                      <a:noFill/>
                    </a:lnL>
                    <a:lnR w="12240">
                      <a:noFill/>
                    </a:lnR>
                    <a:lnT w="38160">
                      <a:noFill/>
                    </a:lnT>
                    <a:lnB w="12240">
                      <a:noFill/>
                    </a:lnB>
                    <a:noFill/>
                  </a:tcPr>
                </a:tc>
                <a:tc>
                  <a:tcPr marL="36000" marR="91440">
                    <a:lnL w="12240">
                      <a:noFill/>
                    </a:lnL>
                    <a:lnR w="12240">
                      <a:noFill/>
                    </a:lnR>
                    <a:lnT w="38160">
                      <a:noFill/>
                    </a:lnT>
                    <a:lnB w="12240">
                      <a:noFill/>
                    </a:lnB>
                    <a:noFill/>
                  </a:tcPr>
                </a:tc>
              </a:tr>
              <a:tr h="335160">
                <a:tc>
                  <a:tcPr marL="91440" marR="91440">
                    <a:lnL w="12240">
                      <a:noFill/>
                    </a:lnL>
                    <a:lnR w="12240">
                      <a:noFill/>
                    </a:lnR>
                    <a:lnT w="12240">
                      <a:noFill/>
                    </a:lnT>
                    <a:lnB w="12240">
                      <a:noFill/>
                    </a:lnB>
                    <a:noFill/>
                  </a:tcPr>
                </a:tc>
                <a:tc>
                  <a:txBody>
                    <a:bodyPr>
                      <a:noAutofit/>
                    </a:bodyPr>
                    <a:p>
                      <a:pPr algn="ctr">
                        <a:lnSpc>
                          <a:spcPct val="100000"/>
                        </a:lnSpc>
                      </a:pPr>
                      <a:r>
                        <a:rPr b="0" lang="en-US" sz="1600" spc="-1" strike="noStrike">
                          <a:solidFill>
                            <a:srgbClr val="808080"/>
                          </a:solidFill>
                          <a:latin typeface="Segoe UI"/>
                          <a:ea typeface="Meiryo UI"/>
                        </a:rPr>
                        <a:t>2</a:t>
                      </a:r>
                      <a:endParaRPr b="0" lang="en-US" sz="1600" spc="-1" strike="noStrike">
                        <a:latin typeface="Arial"/>
                      </a:endParaRPr>
                    </a:p>
                  </a:txBody>
                  <a:tcPr marL="91440" marR="91440">
                    <a:lnL w="12240">
                      <a:noFill/>
                    </a:lnL>
                    <a:lnR w="12240">
                      <a:noFill/>
                    </a:lnR>
                    <a:lnT w="12240">
                      <a:noFill/>
                    </a:lnT>
                    <a:lnB w="12240">
                      <a:noFill/>
                    </a:lnB>
                    <a:solidFill>
                      <a:srgbClr val="dff5fd"/>
                    </a:solidFill>
                  </a:tcPr>
                </a:tc>
                <a:tc>
                  <a:txBody>
                    <a:bodyPr lIns="36000">
                      <a:noAutofit/>
                    </a:bodyPr>
                    <a:p>
                      <a:pPr>
                        <a:lnSpc>
                          <a:spcPct val="100000"/>
                        </a:lnSpc>
                      </a:pPr>
                      <a:r>
                        <a:rPr b="0" lang="ja-JP" sz="1600" spc="-1" strike="noStrike">
                          <a:solidFill>
                            <a:srgbClr val="000000"/>
                          </a:solidFill>
                          <a:latin typeface="Segoe UI"/>
                          <a:ea typeface="Meiryo UI"/>
                        </a:rPr>
                        <a:t>業務標準化　検討の視点</a:t>
                      </a:r>
                      <a:endParaRPr b="0" lang="en-US" sz="1600" spc="-1" strike="noStrike">
                        <a:latin typeface="Arial"/>
                      </a:endParaRPr>
                    </a:p>
                  </a:txBody>
                  <a:tcPr marL="36000" marR="91440">
                    <a:lnL w="12240">
                      <a:noFill/>
                    </a:lnL>
                    <a:lnR w="12240">
                      <a:noFill/>
                    </a:lnR>
                    <a:lnT w="12240">
                      <a:noFill/>
                    </a:lnT>
                    <a:lnB w="12240">
                      <a:noFill/>
                    </a:lnB>
                    <a:noFill/>
                  </a:tcPr>
                </a:tc>
                <a:tc>
                  <a:tcPr marL="36000" marR="91440">
                    <a:lnL w="12240">
                      <a:noFill/>
                    </a:lnL>
                    <a:lnR w="12240">
                      <a:noFill/>
                    </a:lnR>
                    <a:lnT w="12240">
                      <a:noFill/>
                    </a:lnT>
                    <a:lnB w="12240">
                      <a:noFill/>
                    </a:lnB>
                    <a:noFill/>
                  </a:tcPr>
                </a:tc>
              </a:tr>
              <a:tr h="335160">
                <a:tc>
                  <a:tcPr marL="91440" marR="91440">
                    <a:lnL w="12240">
                      <a:noFill/>
                    </a:lnL>
                    <a:lnR w="12240">
                      <a:noFill/>
                    </a:lnR>
                    <a:lnT w="12240">
                      <a:noFill/>
                    </a:lnT>
                    <a:lnB w="12240">
                      <a:noFill/>
                    </a:lnB>
                    <a:noFill/>
                  </a:tcPr>
                </a:tc>
                <a:tc>
                  <a:txBody>
                    <a:bodyPr>
                      <a:noAutofit/>
                    </a:bodyPr>
                    <a:p>
                      <a:pPr algn="ctr">
                        <a:lnSpc>
                          <a:spcPct val="100000"/>
                        </a:lnSpc>
                      </a:pPr>
                      <a:r>
                        <a:rPr b="0" lang="en-US" sz="1600" spc="-1" strike="noStrike">
                          <a:solidFill>
                            <a:srgbClr val="808080"/>
                          </a:solidFill>
                          <a:latin typeface="Segoe UI"/>
                          <a:ea typeface="Meiryo UI"/>
                        </a:rPr>
                        <a:t>3</a:t>
                      </a:r>
                      <a:endParaRPr b="0" lang="en-US" sz="1600" spc="-1" strike="noStrike">
                        <a:latin typeface="Arial"/>
                      </a:endParaRPr>
                    </a:p>
                  </a:txBody>
                  <a:tcPr marL="91440" marR="91440">
                    <a:lnL w="12240">
                      <a:noFill/>
                    </a:lnL>
                    <a:lnR w="12240">
                      <a:noFill/>
                    </a:lnR>
                    <a:lnT w="12240">
                      <a:noFill/>
                    </a:lnT>
                    <a:lnB w="12240">
                      <a:noFill/>
                    </a:lnB>
                    <a:solidFill>
                      <a:srgbClr val="dff5fd"/>
                    </a:solidFill>
                  </a:tcPr>
                </a:tc>
                <a:tc>
                  <a:txBody>
                    <a:bodyPr lIns="36000">
                      <a:noAutofit/>
                    </a:bodyPr>
                    <a:p>
                      <a:pPr>
                        <a:lnSpc>
                          <a:spcPct val="100000"/>
                        </a:lnSpc>
                      </a:pPr>
                      <a:r>
                        <a:rPr b="0" lang="ja-JP" sz="1600" spc="-1" strike="noStrike">
                          <a:solidFill>
                            <a:srgbClr val="000000"/>
                          </a:solidFill>
                          <a:latin typeface="Segoe UI"/>
                          <a:ea typeface="Meiryo UI"/>
                        </a:rPr>
                        <a:t>社員意識調査</a:t>
                      </a:r>
                      <a:endParaRPr b="0" lang="en-US" sz="1600" spc="-1" strike="noStrike">
                        <a:latin typeface="Arial"/>
                      </a:endParaRPr>
                    </a:p>
                  </a:txBody>
                  <a:tcPr marL="36000" marR="91440">
                    <a:lnL w="12240">
                      <a:noFill/>
                    </a:lnL>
                    <a:lnR w="12240">
                      <a:noFill/>
                    </a:lnR>
                    <a:lnT w="12240">
                      <a:noFill/>
                    </a:lnT>
                    <a:lnB w="12240">
                      <a:noFill/>
                    </a:lnB>
                    <a:noFill/>
                  </a:tcPr>
                </a:tc>
                <a:tc>
                  <a:tcPr marL="36000" marR="91440">
                    <a:lnL w="12240">
                      <a:noFill/>
                    </a:lnL>
                    <a:lnR w="12240">
                      <a:noFill/>
                    </a:lnR>
                    <a:lnT w="12240">
                      <a:noFill/>
                    </a:lnT>
                    <a:lnB w="12240">
                      <a:noFill/>
                    </a:lnB>
                    <a:noFill/>
                  </a:tcPr>
                </a:tc>
              </a:tr>
              <a:tr h="366120">
                <a:tc>
                  <a:tcPr marL="91440" marR="91440">
                    <a:lnL w="12240">
                      <a:noFill/>
                    </a:lnL>
                    <a:lnR w="12240">
                      <a:noFill/>
                    </a:lnR>
                    <a:lnT w="12240">
                      <a:noFill/>
                    </a:lnT>
                    <a:lnB w="12240">
                      <a:noFill/>
                    </a:lnB>
                    <a:noFill/>
                  </a:tcPr>
                </a:tc>
                <a:tc>
                  <a:tcPr marL="91440" marR="91440">
                    <a:lnL w="12240">
                      <a:noFill/>
                    </a:lnL>
                    <a:lnR w="12240">
                      <a:noFill/>
                    </a:lnR>
                    <a:lnT w="12240">
                      <a:noFill/>
                    </a:lnT>
                    <a:lnB w="12240">
                      <a:noFill/>
                    </a:lnB>
                    <a:noFill/>
                  </a:tcPr>
                </a:tc>
                <a:tc>
                  <a:tcPr marL="91440" marR="91440">
                    <a:lnL w="12240">
                      <a:noFill/>
                    </a:lnL>
                    <a:lnR w="12240">
                      <a:noFill/>
                    </a:lnR>
                    <a:lnT w="12240">
                      <a:noFill/>
                    </a:lnT>
                    <a:lnB w="12240">
                      <a:noFill/>
                    </a:lnB>
                    <a:noFill/>
                  </a:tcPr>
                </a:tc>
                <a:tc>
                  <a:tcPr marL="91440" marR="91440">
                    <a:lnL w="12240">
                      <a:noFill/>
                    </a:lnL>
                    <a:lnR w="12240">
                      <a:noFill/>
                    </a:lnR>
                    <a:lnT w="12240">
                      <a:noFill/>
                    </a:lnT>
                    <a:lnB w="12240">
                      <a:noFill/>
                    </a:lnB>
                    <a:noFill/>
                  </a:tcPr>
                </a:tc>
              </a:tr>
              <a:tr h="335160">
                <a:tc>
                  <a:txBody>
                    <a:bodyPr>
                      <a:noAutofit/>
                    </a:bodyPr>
                    <a:p>
                      <a:pPr algn="ctr">
                        <a:lnSpc>
                          <a:spcPct val="100000"/>
                        </a:lnSpc>
                      </a:pPr>
                      <a:r>
                        <a:rPr b="0" lang="en-US" sz="1600" spc="-1" strike="noStrike">
                          <a:solidFill>
                            <a:srgbClr val="ffffff"/>
                          </a:solidFill>
                          <a:latin typeface="Segoe UI"/>
                          <a:ea typeface="Meiryo UI"/>
                        </a:rPr>
                        <a:t>4</a:t>
                      </a:r>
                      <a:endParaRPr b="0" lang="en-US" sz="1600" spc="-1" strike="noStrike">
                        <a:latin typeface="Arial"/>
                      </a:endParaRPr>
                    </a:p>
                  </a:txBody>
                  <a:tcPr marL="91440" marR="91440">
                    <a:lnL w="12240">
                      <a:noFill/>
                    </a:lnL>
                    <a:lnR w="12240">
                      <a:noFill/>
                    </a:lnR>
                    <a:lnT w="12240">
                      <a:noFill/>
                    </a:lnT>
                    <a:lnB w="12240">
                      <a:noFill/>
                    </a:lnB>
                    <a:solidFill>
                      <a:srgbClr val="073c65"/>
                    </a:solidFill>
                  </a:tcPr>
                </a:tc>
                <a:tc gridSpan="2">
                  <a:txBody>
                    <a:bodyPr>
                      <a:noAutofit/>
                    </a:bodyPr>
                    <a:p>
                      <a:pPr>
                        <a:lnSpc>
                          <a:spcPct val="100000"/>
                        </a:lnSpc>
                      </a:pPr>
                      <a:r>
                        <a:rPr b="0" lang="ja-JP" sz="1600" spc="-1" strike="noStrike">
                          <a:solidFill>
                            <a:srgbClr val="000000"/>
                          </a:solidFill>
                          <a:latin typeface="Segoe UI"/>
                          <a:ea typeface="Meiryo UI"/>
                        </a:rPr>
                        <a:t>実行方針</a:t>
                      </a:r>
                      <a:endParaRPr b="0" lang="en-US" sz="1600" spc="-1" strike="noStrike">
                        <a:latin typeface="Arial"/>
                      </a:endParaRPr>
                    </a:p>
                  </a:txBody>
                  <a:tcPr marL="91440" marR="91440">
                    <a:lnL w="12240">
                      <a:noFill/>
                    </a:lnL>
                    <a:lnR w="12240">
                      <a:noFill/>
                    </a:lnR>
                    <a:lnT w="12240">
                      <a:noFill/>
                    </a:lnT>
                    <a:lnB w="12240">
                      <a:noFill/>
                    </a:lnB>
                    <a:solidFill>
                      <a:srgbClr val="8cc9f7"/>
                    </a:solidFill>
                  </a:tcPr>
                </a:tc>
                <a:tc hMerge="1">
                  <a:tcPr marL="90000" marR="90000">
                    <a:solidFill>
                      <a:srgbClr val="729fcf"/>
                    </a:solidFill>
                  </a:tcPr>
                </a:tc>
                <a:tc>
                  <a:txBody>
                    <a:bodyPr lIns="36000">
                      <a:noAutofit/>
                    </a:bodyPr>
                    <a:p>
                      <a:pPr algn="r">
                        <a:lnSpc>
                          <a:spcPct val="100000"/>
                        </a:lnSpc>
                      </a:pPr>
                      <a:r>
                        <a:rPr b="0" lang="en-US" sz="1600" spc="-1" strike="noStrike">
                          <a:solidFill>
                            <a:srgbClr val="000000"/>
                          </a:solidFill>
                          <a:latin typeface="Segoe UI"/>
                          <a:ea typeface="Meiryo UI"/>
                        </a:rPr>
                        <a:t>22</a:t>
                      </a:r>
                      <a:endParaRPr b="0" lang="en-US" sz="1600" spc="-1" strike="noStrike">
                        <a:latin typeface="Arial"/>
                      </a:endParaRPr>
                    </a:p>
                  </a:txBody>
                  <a:tcPr marL="36000" marR="91440">
                    <a:lnL w="12240">
                      <a:noFill/>
                    </a:lnL>
                    <a:lnR w="12240">
                      <a:noFill/>
                    </a:lnR>
                    <a:lnT w="12240">
                      <a:noFill/>
                    </a:lnT>
                    <a:lnB w="12240">
                      <a:noFill/>
                    </a:lnB>
                    <a:solidFill>
                      <a:srgbClr val="f2f2f2"/>
                    </a:solidFill>
                  </a:tcPr>
                </a:tc>
              </a:tr>
              <a:tr h="335160">
                <a:tc>
                  <a:tcPr marL="91440" marR="91440">
                    <a:lnL w="12240">
                      <a:noFill/>
                    </a:lnL>
                    <a:lnR w="12240">
                      <a:noFill/>
                    </a:lnR>
                    <a:lnT w="12240">
                      <a:noFill/>
                    </a:lnT>
                    <a:lnB w="12240">
                      <a:noFill/>
                    </a:lnB>
                    <a:noFill/>
                  </a:tcPr>
                </a:tc>
                <a:tc>
                  <a:txBody>
                    <a:bodyPr>
                      <a:noAutofit/>
                    </a:bodyPr>
                    <a:p>
                      <a:pPr algn="ctr">
                        <a:lnSpc>
                          <a:spcPct val="100000"/>
                        </a:lnSpc>
                      </a:pPr>
                      <a:r>
                        <a:rPr b="0" lang="en-US" sz="1600" spc="-1" strike="noStrike">
                          <a:solidFill>
                            <a:srgbClr val="808080"/>
                          </a:solidFill>
                          <a:latin typeface="Segoe UI"/>
                          <a:ea typeface="Meiryo UI"/>
                        </a:rPr>
                        <a:t>1</a:t>
                      </a:r>
                      <a:endParaRPr b="0" lang="en-US" sz="1600" spc="-1" strike="noStrike">
                        <a:latin typeface="Arial"/>
                      </a:endParaRPr>
                    </a:p>
                  </a:txBody>
                  <a:tcPr marL="91440" marR="91440">
                    <a:lnL w="12240">
                      <a:noFill/>
                    </a:lnL>
                    <a:lnR w="12240">
                      <a:noFill/>
                    </a:lnR>
                    <a:lnT w="12240">
                      <a:noFill/>
                    </a:lnT>
                    <a:lnB w="12240">
                      <a:noFill/>
                    </a:lnB>
                    <a:solidFill>
                      <a:srgbClr val="dff5fd"/>
                    </a:solidFill>
                  </a:tcPr>
                </a:tc>
                <a:tc>
                  <a:txBody>
                    <a:bodyPr lIns="36000">
                      <a:noAutofit/>
                    </a:bodyPr>
                    <a:p>
                      <a:pPr>
                        <a:lnSpc>
                          <a:spcPct val="100000"/>
                        </a:lnSpc>
                      </a:pPr>
                      <a:r>
                        <a:rPr b="0" lang="ja-JP" sz="1600" spc="-1" strike="noStrike">
                          <a:solidFill>
                            <a:srgbClr val="000000"/>
                          </a:solidFill>
                          <a:latin typeface="Segoe UI"/>
                          <a:ea typeface="Meiryo UI"/>
                        </a:rPr>
                        <a:t>現状の課題とプロジェクトの実行方針</a:t>
                      </a:r>
                      <a:endParaRPr b="0" lang="en-US" sz="1600" spc="-1" strike="noStrike">
                        <a:latin typeface="Arial"/>
                      </a:endParaRPr>
                    </a:p>
                  </a:txBody>
                  <a:tcPr marL="36000" marR="91440">
                    <a:lnL w="12240">
                      <a:noFill/>
                    </a:lnL>
                    <a:lnR w="12240">
                      <a:noFill/>
                    </a:lnR>
                    <a:lnT w="12240">
                      <a:noFill/>
                    </a:lnT>
                    <a:lnB w="12240">
                      <a:noFill/>
                    </a:lnB>
                    <a:noFill/>
                  </a:tcPr>
                </a:tc>
                <a:tc>
                  <a:tcPr marL="36000" marR="91440">
                    <a:lnL w="12240">
                      <a:noFill/>
                    </a:lnL>
                    <a:lnR w="12240">
                      <a:noFill/>
                    </a:lnR>
                    <a:lnT w="12240">
                      <a:noFill/>
                    </a:lnT>
                    <a:lnB w="12240">
                      <a:noFill/>
                    </a:lnB>
                    <a:noFill/>
                  </a:tcPr>
                </a:tc>
              </a:tr>
              <a:tr h="335160">
                <a:tc>
                  <a:tcPr marL="91440" marR="91440">
                    <a:lnL w="12240">
                      <a:noFill/>
                    </a:lnL>
                    <a:lnR w="12240">
                      <a:noFill/>
                    </a:lnR>
                    <a:lnT w="12240">
                      <a:noFill/>
                    </a:lnT>
                    <a:lnB w="12240">
                      <a:noFill/>
                    </a:lnB>
                    <a:noFill/>
                  </a:tcPr>
                </a:tc>
                <a:tc>
                  <a:txBody>
                    <a:bodyPr>
                      <a:noAutofit/>
                    </a:bodyPr>
                    <a:p>
                      <a:pPr algn="ctr">
                        <a:lnSpc>
                          <a:spcPct val="100000"/>
                        </a:lnSpc>
                      </a:pPr>
                      <a:r>
                        <a:rPr b="0" lang="en-US" sz="1600" spc="-1" strike="noStrike">
                          <a:solidFill>
                            <a:srgbClr val="808080"/>
                          </a:solidFill>
                          <a:latin typeface="Segoe UI"/>
                          <a:ea typeface="Meiryo UI"/>
                        </a:rPr>
                        <a:t>2</a:t>
                      </a:r>
                      <a:endParaRPr b="0" lang="en-US" sz="1600" spc="-1" strike="noStrike">
                        <a:latin typeface="Arial"/>
                      </a:endParaRPr>
                    </a:p>
                  </a:txBody>
                  <a:tcPr marL="91440" marR="91440">
                    <a:lnL w="12240">
                      <a:noFill/>
                    </a:lnL>
                    <a:lnR w="12240">
                      <a:noFill/>
                    </a:lnR>
                    <a:lnT w="12240">
                      <a:noFill/>
                    </a:lnT>
                    <a:lnB w="12240">
                      <a:noFill/>
                    </a:lnB>
                    <a:solidFill>
                      <a:srgbClr val="dff5fd"/>
                    </a:solidFill>
                  </a:tcPr>
                </a:tc>
                <a:tc>
                  <a:txBody>
                    <a:bodyPr lIns="36000">
                      <a:noAutofit/>
                    </a:bodyPr>
                    <a:p>
                      <a:pPr>
                        <a:lnSpc>
                          <a:spcPct val="100000"/>
                        </a:lnSpc>
                      </a:pPr>
                      <a:r>
                        <a:rPr b="0" lang="ja-JP" sz="1600" spc="-1" strike="noStrike">
                          <a:solidFill>
                            <a:srgbClr val="000000"/>
                          </a:solidFill>
                          <a:latin typeface="Segoe UI"/>
                          <a:ea typeface="Meiryo UI"/>
                        </a:rPr>
                        <a:t>業務課題に対する解決の方向性</a:t>
                      </a:r>
                      <a:endParaRPr b="0" lang="en-US" sz="1600" spc="-1" strike="noStrike">
                        <a:latin typeface="Arial"/>
                      </a:endParaRPr>
                    </a:p>
                  </a:txBody>
                  <a:tcPr marL="36000" marR="91440">
                    <a:lnL w="12240">
                      <a:noFill/>
                    </a:lnL>
                    <a:lnR w="12240">
                      <a:noFill/>
                    </a:lnR>
                    <a:lnT w="12240">
                      <a:noFill/>
                    </a:lnT>
                    <a:lnB w="12240">
                      <a:noFill/>
                    </a:lnB>
                    <a:noFill/>
                  </a:tcPr>
                </a:tc>
                <a:tc>
                  <a:tcPr marL="36000" marR="91440">
                    <a:lnL w="12240">
                      <a:noFill/>
                    </a:lnL>
                    <a:lnR w="12240">
                      <a:noFill/>
                    </a:lnR>
                    <a:lnT w="12240">
                      <a:noFill/>
                    </a:lnT>
                    <a:lnB w="12240">
                      <a:noFill/>
                    </a:lnB>
                    <a:no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CustomShape 1"/>
          <p:cNvSpPr/>
          <p:nvPr/>
        </p:nvSpPr>
        <p:spPr>
          <a:xfrm>
            <a:off x="252000" y="5580000"/>
            <a:ext cx="11519280" cy="755280"/>
          </a:xfrm>
          <a:prstGeom prst="rect">
            <a:avLst/>
          </a:prstGeom>
          <a:noFill/>
          <a:ln w="0">
            <a:noFill/>
          </a:ln>
        </p:spPr>
        <p:style>
          <a:lnRef idx="0"/>
          <a:fillRef idx="0"/>
          <a:effectRef idx="0"/>
          <a:fontRef idx="minor"/>
        </p:style>
        <p:txBody>
          <a:bodyPr lIns="0" rIns="0" tIns="45000" bIns="45000" anchor="ctr">
            <a:noAutofit/>
          </a:bodyPr>
          <a:p>
            <a:pPr>
              <a:lnSpc>
                <a:spcPct val="90000"/>
              </a:lnSpc>
            </a:pPr>
            <a:r>
              <a:rPr b="1" lang="ja-JP" sz="4000" spc="-1" strike="noStrike">
                <a:solidFill>
                  <a:srgbClr val="0d79ca"/>
                </a:solidFill>
                <a:latin typeface="Segoe UI Semibold"/>
                <a:ea typeface="Meiryo UI"/>
              </a:rPr>
              <a:t>成長戦略プロジェクト発足の経緯</a:t>
            </a:r>
            <a:endParaRPr b="0" lang="en-US" sz="4000" spc="-1" strike="noStrike">
              <a:latin typeface="Arial"/>
            </a:endParaRPr>
          </a:p>
        </p:txBody>
      </p:sp>
      <p:sp>
        <p:nvSpPr>
          <p:cNvPr id="481" name="CustomShape 2"/>
          <p:cNvSpPr/>
          <p:nvPr/>
        </p:nvSpPr>
        <p:spPr>
          <a:xfrm>
            <a:off x="252360" y="1989000"/>
            <a:ext cx="4679280" cy="3402720"/>
          </a:xfrm>
          <a:prstGeom prst="rect">
            <a:avLst/>
          </a:prstGeom>
          <a:noFill/>
          <a:ln w="0">
            <a:noFill/>
          </a:ln>
        </p:spPr>
        <p:style>
          <a:lnRef idx="0"/>
          <a:fillRef idx="0"/>
          <a:effectRef idx="0"/>
          <a:fontRef idx="minor"/>
        </p:style>
        <p:txBody>
          <a:bodyPr lIns="0" rIns="72000" tIns="45000" bIns="0" anchor="b">
            <a:noAutofit/>
          </a:bodyPr>
          <a:p>
            <a:pPr>
              <a:lnSpc>
                <a:spcPct val="90000"/>
              </a:lnSpc>
              <a:spcBef>
                <a:spcPts val="1001"/>
              </a:spcBef>
              <a:tabLst>
                <a:tab algn="l" pos="0"/>
              </a:tabLst>
            </a:pPr>
            <a:r>
              <a:rPr b="1" lang="en-US" sz="16600" spc="-1" strike="noStrike">
                <a:solidFill>
                  <a:srgbClr val="ffffff"/>
                </a:solidFill>
                <a:latin typeface="Segoe UI"/>
                <a:ea typeface="Meiryo UI"/>
              </a:rPr>
              <a:t>1</a:t>
            </a:r>
            <a:endParaRPr b="0" lang="en-US" sz="16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CustomShape 1"/>
          <p:cNvSpPr/>
          <p:nvPr/>
        </p:nvSpPr>
        <p:spPr>
          <a:xfrm>
            <a:off x="5277600" y="4179600"/>
            <a:ext cx="1635840" cy="553680"/>
          </a:xfrm>
          <a:custGeom>
            <a:avLst/>
            <a:gdLst/>
            <a:ahLst/>
            <a:rect l="l" t="t" r="r" b="b"/>
            <a:pathLst>
              <a:path w="1499636" h="504000">
                <a:moveTo>
                  <a:pt x="0" y="0"/>
                </a:moveTo>
                <a:lnTo>
                  <a:pt x="1499636" y="0"/>
                </a:lnTo>
                <a:lnTo>
                  <a:pt x="749818" y="504000"/>
                </a:lnTo>
                <a:close/>
              </a:path>
            </a:pathLst>
          </a:custGeom>
          <a:gradFill rotWithShape="0">
            <a:gsLst>
              <a:gs pos="0">
                <a:srgbClr val="ffffff"/>
              </a:gs>
              <a:gs pos="100000">
                <a:srgbClr val="d9d9d9"/>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83" name="CustomShape 2"/>
          <p:cNvSpPr/>
          <p:nvPr/>
        </p:nvSpPr>
        <p:spPr>
          <a:xfrm>
            <a:off x="252000" y="828000"/>
            <a:ext cx="11591280" cy="359280"/>
          </a:xfrm>
          <a:prstGeom prst="rect">
            <a:avLst/>
          </a:prstGeom>
          <a:solidFill>
            <a:srgbClr val="dff5fd"/>
          </a:solidFill>
          <a:ln w="0">
            <a:noFill/>
          </a:ln>
        </p:spPr>
        <p:style>
          <a:lnRef idx="0"/>
          <a:fillRef idx="0"/>
          <a:effectRef idx="0"/>
          <a:fontRef idx="minor"/>
        </p:style>
        <p:txBody>
          <a:bodyPr lIns="36000" rIns="36000" tIns="45000" bIns="45000" anchor="ctr">
            <a:normAutofit fontScale="52000"/>
          </a:bodyPr>
          <a:p>
            <a:pPr>
              <a:lnSpc>
                <a:spcPct val="90000"/>
              </a:lnSpc>
              <a:tabLst>
                <a:tab algn="l" pos="0"/>
              </a:tabLst>
            </a:pPr>
            <a:r>
              <a:rPr b="0" lang="ja-JP" sz="1400" spc="-1" strike="noStrike">
                <a:solidFill>
                  <a:srgbClr val="808080"/>
                </a:solidFill>
                <a:latin typeface="Segoe UI"/>
                <a:ea typeface="Meiryo UI"/>
              </a:rPr>
              <a:t>ビジネス目標の達成や成果の向上にはチームの効果的な連携が必須です。成長戦略プロジェクトは、需要の変化への柔軟な対応を支えるとともに効率化を促進します。</a:t>
            </a:r>
            <a:endParaRPr b="0" lang="en-US" sz="1400" spc="-1" strike="noStrike">
              <a:latin typeface="Arial"/>
            </a:endParaRPr>
          </a:p>
        </p:txBody>
      </p:sp>
      <p:sp>
        <p:nvSpPr>
          <p:cNvPr id="484" name="CustomShape 3"/>
          <p:cNvSpPr/>
          <p:nvPr/>
        </p:nvSpPr>
        <p:spPr>
          <a:xfrm>
            <a:off x="252000" y="36000"/>
            <a:ext cx="5831280" cy="251280"/>
          </a:xfrm>
          <a:prstGeom prst="rect">
            <a:avLst/>
          </a:prstGeom>
          <a:noFill/>
          <a:ln w="0">
            <a:noFill/>
          </a:ln>
        </p:spPr>
        <p:style>
          <a:lnRef idx="0"/>
          <a:fillRef idx="0"/>
          <a:effectRef idx="0"/>
          <a:fontRef idx="minor"/>
        </p:style>
        <p:txBody>
          <a:bodyPr lIns="0" rIns="0" tIns="45000" bIns="45000" anchor="ctr">
            <a:noAutofit/>
          </a:bodyPr>
          <a:p>
            <a:pPr>
              <a:lnSpc>
                <a:spcPct val="90000"/>
              </a:lnSpc>
              <a:tabLst>
                <a:tab algn="l" pos="0"/>
              </a:tabLst>
            </a:pPr>
            <a:r>
              <a:rPr b="0" lang="en-US" sz="1200" spc="-1" strike="noStrike">
                <a:solidFill>
                  <a:srgbClr val="000000"/>
                </a:solidFill>
                <a:latin typeface="Segoe UI"/>
                <a:ea typeface="Meiryo UI"/>
              </a:rPr>
              <a:t>1. </a:t>
            </a:r>
            <a:r>
              <a:rPr b="0" lang="ja-JP" sz="1200" spc="-1" strike="noStrike">
                <a:solidFill>
                  <a:srgbClr val="000000"/>
                </a:solidFill>
                <a:latin typeface="Segoe UI"/>
                <a:ea typeface="Meiryo UI"/>
              </a:rPr>
              <a:t>成長戦略プロジェクト発足の経緯</a:t>
            </a:r>
            <a:endParaRPr b="0" lang="en-US" sz="1200" spc="-1" strike="noStrike">
              <a:latin typeface="Arial"/>
            </a:endParaRPr>
          </a:p>
        </p:txBody>
      </p:sp>
      <p:sp>
        <p:nvSpPr>
          <p:cNvPr id="485" name="CustomShape 4"/>
          <p:cNvSpPr/>
          <p:nvPr/>
        </p:nvSpPr>
        <p:spPr>
          <a:xfrm>
            <a:off x="252000" y="324000"/>
            <a:ext cx="11591280" cy="539280"/>
          </a:xfrm>
          <a:prstGeom prst="rect">
            <a:avLst/>
          </a:prstGeom>
          <a:noFill/>
          <a:ln w="0">
            <a:noFill/>
          </a:ln>
        </p:spPr>
        <p:style>
          <a:lnRef idx="0"/>
          <a:fillRef idx="0"/>
          <a:effectRef idx="0"/>
          <a:fontRef idx="minor"/>
        </p:style>
        <p:txBody>
          <a:bodyPr lIns="0" rIns="0" tIns="45000" bIns="45000" anchor="ctr">
            <a:normAutofit/>
          </a:bodyPr>
          <a:p>
            <a:pPr>
              <a:lnSpc>
                <a:spcPct val="90000"/>
              </a:lnSpc>
            </a:pPr>
            <a:r>
              <a:rPr b="1" lang="en-US" sz="2400" spc="-1" strike="noStrike">
                <a:solidFill>
                  <a:srgbClr val="0d79ca"/>
                </a:solidFill>
                <a:latin typeface="Segoe UI Semibold"/>
                <a:ea typeface="Meiryo UI"/>
              </a:rPr>
              <a:t>1. </a:t>
            </a:r>
            <a:r>
              <a:rPr b="1" lang="ja-JP" sz="2400" spc="-1" strike="noStrike">
                <a:solidFill>
                  <a:srgbClr val="0d79ca"/>
                </a:solidFill>
                <a:latin typeface="Segoe UI Semibold"/>
                <a:ea typeface="Meiryo UI"/>
              </a:rPr>
              <a:t>デジタルトランスフォーメーションのアプローチ</a:t>
            </a:r>
            <a:endParaRPr b="0" lang="en-US" sz="2400" spc="-1" strike="noStrike">
              <a:latin typeface="Arial"/>
            </a:endParaRPr>
          </a:p>
        </p:txBody>
      </p:sp>
      <p:grpSp>
        <p:nvGrpSpPr>
          <p:cNvPr id="486" name="Group 5"/>
          <p:cNvGrpSpPr/>
          <p:nvPr/>
        </p:nvGrpSpPr>
        <p:grpSpPr>
          <a:xfrm>
            <a:off x="2412360" y="1368000"/>
            <a:ext cx="4589280" cy="3059280"/>
            <a:chOff x="2412360" y="1368000"/>
            <a:chExt cx="4589280" cy="3059280"/>
          </a:xfrm>
        </p:grpSpPr>
        <p:graphicFrame>
          <p:nvGraphicFramePr>
            <p:cNvPr id="487" name="グラフ 9"/>
            <p:cNvGraphicFramePr/>
            <p:nvPr/>
          </p:nvGraphicFramePr>
          <p:xfrm>
            <a:off x="2412360" y="1368000"/>
            <a:ext cx="4589280" cy="305928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88" name="グラフ 23"/>
            <p:cNvGraphicFramePr/>
            <p:nvPr/>
          </p:nvGraphicFramePr>
          <p:xfrm>
            <a:off x="3187080" y="1884240"/>
            <a:ext cx="3040200" cy="2026440"/>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489" name="Group 6"/>
          <p:cNvGrpSpPr/>
          <p:nvPr/>
        </p:nvGrpSpPr>
        <p:grpSpPr>
          <a:xfrm>
            <a:off x="5209560" y="1368000"/>
            <a:ext cx="4589280" cy="3059280"/>
            <a:chOff x="5209560" y="1368000"/>
            <a:chExt cx="4589280" cy="3059280"/>
          </a:xfrm>
        </p:grpSpPr>
        <p:graphicFrame>
          <p:nvGraphicFramePr>
            <p:cNvPr id="490" name="グラフ 17"/>
            <p:cNvGraphicFramePr/>
            <p:nvPr/>
          </p:nvGraphicFramePr>
          <p:xfrm>
            <a:off x="5209560" y="1368000"/>
            <a:ext cx="4589280" cy="30592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91" name="グラフ 28"/>
            <p:cNvGraphicFramePr/>
            <p:nvPr/>
          </p:nvGraphicFramePr>
          <p:xfrm>
            <a:off x="5984280" y="1884240"/>
            <a:ext cx="3040200" cy="2026440"/>
          </p:xfrm>
          <a:graphic>
            <a:graphicData uri="http://schemas.openxmlformats.org/drawingml/2006/chart">
              <c:chart xmlns:c="http://schemas.openxmlformats.org/drawingml/2006/chart" xmlns:r="http://schemas.openxmlformats.org/officeDocument/2006/relationships" r:id="rId4"/>
            </a:graphicData>
          </a:graphic>
        </p:graphicFrame>
      </p:grpSp>
      <p:sp>
        <p:nvSpPr>
          <p:cNvPr id="492" name="CustomShape 7"/>
          <p:cNvSpPr/>
          <p:nvPr/>
        </p:nvSpPr>
        <p:spPr>
          <a:xfrm>
            <a:off x="0" y="4831200"/>
            <a:ext cx="12192480" cy="1835280"/>
          </a:xfrm>
          <a:prstGeom prst="rect">
            <a:avLst/>
          </a:prstGeom>
          <a:gradFill rotWithShape="0">
            <a:gsLst>
              <a:gs pos="0">
                <a:srgbClr val="002060"/>
              </a:gs>
              <a:gs pos="100000">
                <a:srgbClr val="12b2eb"/>
              </a:gs>
            </a:gsLst>
            <a:lin ang="8100000"/>
          </a:gradFill>
          <a:ln>
            <a:noFill/>
          </a:ln>
        </p:spPr>
        <p:style>
          <a:lnRef idx="2">
            <a:schemeClr val="accent1">
              <a:shade val="50000"/>
            </a:schemeClr>
          </a:lnRef>
          <a:fillRef idx="1">
            <a:schemeClr val="accent1"/>
          </a:fillRef>
          <a:effectRef idx="0">
            <a:schemeClr val="accent1"/>
          </a:effectRef>
          <a:fontRef idx="minor"/>
        </p:style>
        <p:txBody>
          <a:bodyPr lIns="252000" rIns="72000" tIns="108000" bIns="45000">
            <a:noAutofit/>
          </a:bodyPr>
          <a:p>
            <a:pPr>
              <a:lnSpc>
                <a:spcPct val="90000"/>
              </a:lnSpc>
              <a:spcAft>
                <a:spcPts val="601"/>
              </a:spcAft>
            </a:pPr>
            <a:r>
              <a:rPr b="1" lang="ja-JP" sz="2400" spc="-1" strike="noStrike">
                <a:solidFill>
                  <a:srgbClr val="ffffff"/>
                </a:solidFill>
                <a:latin typeface="Segoe UI"/>
                <a:ea typeface="Meiryo UI"/>
              </a:rPr>
              <a:t>デジタルトランスフォーメーションを実現するために必要なこと</a:t>
            </a:r>
            <a:endParaRPr b="0" lang="en-US" sz="2400" spc="-1" strike="noStrike">
              <a:latin typeface="Arial"/>
            </a:endParaRPr>
          </a:p>
        </p:txBody>
      </p:sp>
      <p:graphicFrame>
        <p:nvGraphicFramePr>
          <p:cNvPr id="493" name="Table 8"/>
          <p:cNvGraphicFramePr/>
          <p:nvPr/>
        </p:nvGraphicFramePr>
        <p:xfrm>
          <a:off x="504000" y="5400000"/>
          <a:ext cx="10439640" cy="1187640"/>
        </p:xfrm>
        <a:graphic>
          <a:graphicData uri="http://schemas.openxmlformats.org/drawingml/2006/table">
            <a:tbl>
              <a:tblPr/>
              <a:tblGrid>
                <a:gridCol w="2340000"/>
                <a:gridCol w="360000"/>
                <a:gridCol w="2340000"/>
                <a:gridCol w="360000"/>
                <a:gridCol w="2340000"/>
                <a:gridCol w="360000"/>
                <a:gridCol w="2340000"/>
              </a:tblGrid>
              <a:tr h="648000">
                <a:tc>
                  <a:txBody>
                    <a:bodyPr>
                      <a:noAutofit/>
                    </a:bodyPr>
                    <a:p>
                      <a:pPr>
                        <a:lnSpc>
                          <a:spcPct val="100000"/>
                        </a:lnSpc>
                      </a:pPr>
                      <a:r>
                        <a:rPr b="1" lang="en-US" sz="3600" spc="-1" strike="noStrike">
                          <a:solidFill>
                            <a:srgbClr val="ffffff"/>
                          </a:solidFill>
                          <a:latin typeface="Segoe UI"/>
                          <a:ea typeface="Meiryo UI"/>
                        </a:rPr>
                        <a:t>1</a:t>
                      </a:r>
                      <a:endParaRPr b="0" lang="en-US" sz="3600" spc="-1" strike="noStrike">
                        <a:latin typeface="Arial"/>
                      </a:endParaRPr>
                    </a:p>
                  </a:txBody>
                  <a:tcPr marL="91440" marR="91440">
                    <a:lnL w="12240">
                      <a:noFill/>
                    </a:lnL>
                    <a:lnR w="12240">
                      <a:noFill/>
                    </a:lnR>
                    <a:lnT w="12240">
                      <a:noFill/>
                    </a:lnT>
                    <a:lnB w="38160">
                      <a:noFill/>
                    </a:lnB>
                    <a:noFill/>
                  </a:tcPr>
                </a:tc>
                <a:tc>
                  <a:tcPr marL="91440" marR="91440">
                    <a:lnL w="12240">
                      <a:noFill/>
                    </a:lnL>
                    <a:lnR w="12240">
                      <a:noFill/>
                    </a:lnR>
                    <a:lnT w="12240">
                      <a:noFill/>
                    </a:lnT>
                    <a:lnB w="38160">
                      <a:noFill/>
                    </a:lnB>
                    <a:noFill/>
                  </a:tcPr>
                </a:tc>
                <a:tc>
                  <a:txBody>
                    <a:bodyPr>
                      <a:noAutofit/>
                    </a:bodyPr>
                    <a:p>
                      <a:pPr>
                        <a:lnSpc>
                          <a:spcPct val="100000"/>
                        </a:lnSpc>
                      </a:pPr>
                      <a:r>
                        <a:rPr b="1" lang="en-US" sz="3200" spc="-1" strike="noStrike">
                          <a:solidFill>
                            <a:srgbClr val="ffffff"/>
                          </a:solidFill>
                          <a:latin typeface="Segoe UI"/>
                          <a:ea typeface="Meiryo UI"/>
                        </a:rPr>
                        <a:t>2</a:t>
                      </a:r>
                      <a:endParaRPr b="0" lang="en-US" sz="3200" spc="-1" strike="noStrike">
                        <a:latin typeface="Arial"/>
                      </a:endParaRPr>
                    </a:p>
                  </a:txBody>
                  <a:tcPr marL="91440" marR="91440">
                    <a:lnL w="12240">
                      <a:noFill/>
                    </a:lnL>
                    <a:lnR w="12240">
                      <a:noFill/>
                    </a:lnR>
                    <a:lnT w="12240">
                      <a:noFill/>
                    </a:lnT>
                    <a:lnB w="38160">
                      <a:noFill/>
                    </a:lnB>
                    <a:noFill/>
                  </a:tcPr>
                </a:tc>
                <a:tc>
                  <a:tcPr marL="91440" marR="91440">
                    <a:lnL w="12240">
                      <a:noFill/>
                    </a:lnL>
                    <a:lnR w="12240">
                      <a:noFill/>
                    </a:lnR>
                    <a:lnT w="12240">
                      <a:noFill/>
                    </a:lnT>
                    <a:lnB w="38160">
                      <a:noFill/>
                    </a:lnB>
                    <a:noFill/>
                  </a:tcPr>
                </a:tc>
                <a:tc>
                  <a:txBody>
                    <a:bodyPr>
                      <a:noAutofit/>
                    </a:bodyPr>
                    <a:p>
                      <a:pPr>
                        <a:lnSpc>
                          <a:spcPct val="100000"/>
                        </a:lnSpc>
                      </a:pPr>
                      <a:r>
                        <a:rPr b="1" lang="en-US" sz="3200" spc="-1" strike="noStrike">
                          <a:solidFill>
                            <a:srgbClr val="ffffff"/>
                          </a:solidFill>
                          <a:latin typeface="Segoe UI"/>
                          <a:ea typeface="Meiryo UI"/>
                        </a:rPr>
                        <a:t>3</a:t>
                      </a:r>
                      <a:endParaRPr b="0" lang="en-US" sz="3200" spc="-1" strike="noStrike">
                        <a:latin typeface="Arial"/>
                      </a:endParaRPr>
                    </a:p>
                  </a:txBody>
                  <a:tcPr marL="91440" marR="91440">
                    <a:lnL w="12240">
                      <a:noFill/>
                    </a:lnL>
                    <a:lnR w="12240">
                      <a:noFill/>
                    </a:lnR>
                    <a:lnT w="12240">
                      <a:noFill/>
                    </a:lnT>
                    <a:lnB w="38160">
                      <a:noFill/>
                    </a:lnB>
                    <a:noFill/>
                  </a:tcPr>
                </a:tc>
                <a:tc>
                  <a:tcPr marL="91440" marR="91440">
                    <a:lnL w="12240">
                      <a:noFill/>
                    </a:lnL>
                    <a:lnR w="12240">
                      <a:noFill/>
                    </a:lnR>
                    <a:lnT w="12240">
                      <a:noFill/>
                    </a:lnT>
                    <a:lnB w="38160">
                      <a:noFill/>
                    </a:lnB>
                    <a:noFill/>
                  </a:tcPr>
                </a:tc>
                <a:tc>
                  <a:txBody>
                    <a:bodyPr>
                      <a:noAutofit/>
                    </a:bodyPr>
                    <a:p>
                      <a:pPr>
                        <a:lnSpc>
                          <a:spcPct val="100000"/>
                        </a:lnSpc>
                      </a:pPr>
                      <a:r>
                        <a:rPr b="1" lang="en-US" sz="3200" spc="-1" strike="noStrike">
                          <a:solidFill>
                            <a:srgbClr val="ffffff"/>
                          </a:solidFill>
                          <a:latin typeface="Segoe UI"/>
                          <a:ea typeface="Meiryo UI"/>
                        </a:rPr>
                        <a:t>4</a:t>
                      </a:r>
                      <a:endParaRPr b="0" lang="en-US" sz="3200" spc="-1" strike="noStrike">
                        <a:latin typeface="Arial"/>
                      </a:endParaRPr>
                    </a:p>
                  </a:txBody>
                  <a:tcPr marL="91440" marR="91440">
                    <a:lnL w="12240">
                      <a:noFill/>
                    </a:lnL>
                    <a:lnR w="12240">
                      <a:noFill/>
                    </a:lnR>
                    <a:lnT w="12240">
                      <a:noFill/>
                    </a:lnT>
                    <a:lnB w="38160">
                      <a:noFill/>
                    </a:lnB>
                    <a:noFill/>
                  </a:tcPr>
                </a:tc>
              </a:tr>
              <a:tr h="540000">
                <a:tc>
                  <a:txBody>
                    <a:bodyPr>
                      <a:noAutofit/>
                    </a:bodyPr>
                    <a:p>
                      <a:pPr>
                        <a:lnSpc>
                          <a:spcPct val="90000"/>
                        </a:lnSpc>
                      </a:pPr>
                      <a:r>
                        <a:rPr b="0" lang="ja-JP" sz="1400" spc="-1" strike="noStrike">
                          <a:solidFill>
                            <a:srgbClr val="ffffff"/>
                          </a:solidFill>
                          <a:latin typeface="Meiryo UI"/>
                          <a:ea typeface="Meiryo UI"/>
                        </a:rPr>
                        <a:t>データから得た洞察でお客様へのサービスを充実させる</a:t>
                      </a:r>
                      <a:endParaRPr b="0" lang="en-US" sz="1400" spc="-1" strike="noStrike">
                        <a:latin typeface="Arial"/>
                      </a:endParaRPr>
                    </a:p>
                  </a:txBody>
                  <a:tcPr marL="91440" marR="91440">
                    <a:lnL w="12240">
                      <a:noFill/>
                    </a:lnL>
                    <a:lnR w="12240">
                      <a:noFill/>
                    </a:lnR>
                    <a:lnT w="38160">
                      <a:noFill/>
                    </a:lnT>
                    <a:lnB w="12240">
                      <a:noFill/>
                    </a:lnB>
                    <a:noFill/>
                  </a:tcPr>
                </a:tc>
                <a:tc>
                  <a:tcPr marL="91440" marR="91440">
                    <a:lnL w="12240">
                      <a:noFill/>
                    </a:lnL>
                    <a:lnR w="12240">
                      <a:noFill/>
                    </a:lnR>
                    <a:lnT w="38160">
                      <a:noFill/>
                    </a:lnT>
                    <a:lnB w="12240">
                      <a:noFill/>
                    </a:lnB>
                    <a:noFill/>
                  </a:tcPr>
                </a:tc>
                <a:tc>
                  <a:txBody>
                    <a:bodyPr>
                      <a:noAutofit/>
                    </a:bodyPr>
                    <a:p>
                      <a:pPr>
                        <a:lnSpc>
                          <a:spcPct val="90000"/>
                        </a:lnSpc>
                      </a:pPr>
                      <a:r>
                        <a:rPr b="0" lang="ja-JP" sz="1400" spc="-1" strike="noStrike">
                          <a:solidFill>
                            <a:srgbClr val="ffffff"/>
                          </a:solidFill>
                          <a:latin typeface="Meiryo UI"/>
                          <a:ea typeface="Meiryo UI"/>
                        </a:rPr>
                        <a:t>お客様に関するデータを適切な</a:t>
                      </a:r>
                      <a:br/>
                      <a:r>
                        <a:rPr b="0" lang="ja-JP" sz="1400" spc="-1" strike="noStrike">
                          <a:solidFill>
                            <a:srgbClr val="ffffff"/>
                          </a:solidFill>
                          <a:latin typeface="Meiryo UI"/>
                          <a:ea typeface="Meiryo UI"/>
                        </a:rPr>
                        <a:t>タイミングで一元的に収集できる</a:t>
                      </a:r>
                      <a:endParaRPr b="0" lang="en-US" sz="1400" spc="-1" strike="noStrike">
                        <a:latin typeface="Arial"/>
                      </a:endParaRPr>
                    </a:p>
                  </a:txBody>
                  <a:tcPr marL="91440" marR="91440">
                    <a:lnL w="12240">
                      <a:noFill/>
                    </a:lnL>
                    <a:lnR w="12240">
                      <a:noFill/>
                    </a:lnR>
                    <a:lnT w="38160">
                      <a:noFill/>
                    </a:lnT>
                    <a:lnB w="12240">
                      <a:noFill/>
                    </a:lnB>
                    <a:noFill/>
                  </a:tcPr>
                </a:tc>
                <a:tc>
                  <a:tcPr marL="91440" marR="91440">
                    <a:lnL w="12240">
                      <a:noFill/>
                    </a:lnL>
                    <a:lnR w="12240">
                      <a:noFill/>
                    </a:lnR>
                    <a:lnT w="38160">
                      <a:noFill/>
                    </a:lnT>
                    <a:lnB w="12240">
                      <a:noFill/>
                    </a:lnB>
                    <a:noFill/>
                  </a:tcPr>
                </a:tc>
                <a:tc>
                  <a:txBody>
                    <a:bodyPr>
                      <a:noAutofit/>
                    </a:bodyPr>
                    <a:p>
                      <a:pPr>
                        <a:lnSpc>
                          <a:spcPct val="90000"/>
                        </a:lnSpc>
                      </a:pPr>
                      <a:r>
                        <a:rPr b="0" lang="ja-JP" sz="1400" spc="-1" strike="noStrike">
                          <a:solidFill>
                            <a:srgbClr val="ffffff"/>
                          </a:solidFill>
                          <a:latin typeface="Meiryo UI"/>
                          <a:ea typeface="Meiryo UI"/>
                        </a:rPr>
                        <a:t>お客様情報を適切な鮮度で</a:t>
                      </a:r>
                      <a:br/>
                      <a:r>
                        <a:rPr b="0" lang="ja-JP" sz="1400" spc="-1" strike="noStrike">
                          <a:solidFill>
                            <a:srgbClr val="ffffff"/>
                          </a:solidFill>
                          <a:latin typeface="Meiryo UI"/>
                          <a:ea typeface="Meiryo UI"/>
                        </a:rPr>
                        <a:t>蓄積し、有効活用できる</a:t>
                      </a:r>
                      <a:endParaRPr b="0" lang="en-US" sz="1400" spc="-1" strike="noStrike">
                        <a:latin typeface="Arial"/>
                      </a:endParaRPr>
                    </a:p>
                  </a:txBody>
                  <a:tcPr marL="91440" marR="91440">
                    <a:lnL w="12240">
                      <a:noFill/>
                    </a:lnL>
                    <a:lnR w="12240">
                      <a:noFill/>
                    </a:lnR>
                    <a:lnT w="38160">
                      <a:noFill/>
                    </a:lnT>
                    <a:lnB w="12240">
                      <a:noFill/>
                    </a:lnB>
                    <a:noFill/>
                  </a:tcPr>
                </a:tc>
                <a:tc>
                  <a:tcPr marL="91440" marR="91440">
                    <a:lnL w="12240">
                      <a:noFill/>
                    </a:lnL>
                    <a:lnR w="12240">
                      <a:noFill/>
                    </a:lnR>
                    <a:lnT w="38160">
                      <a:noFill/>
                    </a:lnT>
                    <a:lnB w="12240">
                      <a:noFill/>
                    </a:lnB>
                    <a:noFill/>
                  </a:tcPr>
                </a:tc>
                <a:tc>
                  <a:txBody>
                    <a:bodyPr>
                      <a:noAutofit/>
                    </a:bodyPr>
                    <a:p>
                      <a:pPr>
                        <a:lnSpc>
                          <a:spcPct val="90000"/>
                        </a:lnSpc>
                        <a:tabLst>
                          <a:tab algn="l" pos="0"/>
                        </a:tabLst>
                      </a:pPr>
                      <a:r>
                        <a:rPr b="0" lang="ja-JP" sz="1400" spc="-1" strike="noStrike">
                          <a:solidFill>
                            <a:srgbClr val="ffffff"/>
                          </a:solidFill>
                          <a:latin typeface="Meiryo UI"/>
                          <a:ea typeface="Meiryo UI"/>
                        </a:rPr>
                        <a:t>お客様に提供したい</a:t>
                      </a:r>
                      <a:endParaRPr b="0" lang="en-US" sz="1400" spc="-1" strike="noStrike">
                        <a:latin typeface="Arial"/>
                      </a:endParaRPr>
                    </a:p>
                    <a:p>
                      <a:pPr>
                        <a:lnSpc>
                          <a:spcPct val="90000"/>
                        </a:lnSpc>
                        <a:tabLst>
                          <a:tab algn="l" pos="0"/>
                        </a:tabLst>
                      </a:pPr>
                      <a:r>
                        <a:rPr b="0" lang="ja-JP" sz="1400" spc="-1" strike="noStrike">
                          <a:solidFill>
                            <a:srgbClr val="ffffff"/>
                          </a:solidFill>
                          <a:latin typeface="Meiryo UI"/>
                          <a:ea typeface="Meiryo UI"/>
                        </a:rPr>
                        <a:t>サービスとスムーズに連携できる</a:t>
                      </a:r>
                      <a:endParaRPr b="0" lang="en-US" sz="1400" spc="-1" strike="noStrike">
                        <a:latin typeface="Arial"/>
                      </a:endParaRPr>
                    </a:p>
                  </a:txBody>
                  <a:tcPr marL="91440" marR="91440">
                    <a:lnL w="12240">
                      <a:noFill/>
                    </a:lnL>
                    <a:lnR w="12240">
                      <a:noFill/>
                    </a:lnR>
                    <a:lnT w="38160">
                      <a:noFill/>
                    </a:lnT>
                    <a:lnB w="12240">
                      <a:noFill/>
                    </a:lnB>
                    <a:noFill/>
                  </a:tcPr>
                </a:tc>
              </a:tr>
            </a:tbl>
          </a:graphicData>
        </a:graphic>
      </p:graphicFrame>
      <p:sp>
        <p:nvSpPr>
          <p:cNvPr id="494" name="CustomShape 9"/>
          <p:cNvSpPr/>
          <p:nvPr/>
        </p:nvSpPr>
        <p:spPr>
          <a:xfrm>
            <a:off x="11268000" y="-972000"/>
            <a:ext cx="899280" cy="8992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Segoe UI"/>
                <a:ea typeface="Meiryo UI"/>
              </a:rPr>
              <a:t>P361</a:t>
            </a:r>
            <a:endParaRPr b="0" lang="en-US" sz="1800" spc="-1" strike="noStrike">
              <a:latin typeface="Arial"/>
            </a:endParaRPr>
          </a:p>
        </p:txBody>
      </p:sp>
      <p:sp>
        <p:nvSpPr>
          <p:cNvPr id="495" name="CustomShape 10"/>
          <p:cNvSpPr/>
          <p:nvPr/>
        </p:nvSpPr>
        <p:spPr>
          <a:xfrm>
            <a:off x="720000" y="1690920"/>
            <a:ext cx="3527280" cy="2024280"/>
          </a:xfrm>
          <a:prstGeom prst="rect">
            <a:avLst/>
          </a:prstGeom>
          <a:noFill/>
          <a:ln w="0">
            <a:noFill/>
          </a:ln>
        </p:spPr>
        <p:style>
          <a:lnRef idx="0"/>
          <a:fillRef idx="0"/>
          <a:effectRef idx="0"/>
          <a:fontRef idx="minor"/>
        </p:style>
        <p:txBody>
          <a:bodyPr lIns="0" rIns="0" tIns="45000" bIns="45000">
            <a:spAutoFit/>
          </a:bodyPr>
          <a:p>
            <a:pPr>
              <a:lnSpc>
                <a:spcPct val="100000"/>
              </a:lnSpc>
              <a:spcAft>
                <a:spcPts val="1199"/>
              </a:spcAft>
            </a:pPr>
            <a:r>
              <a:rPr b="1" lang="ja-JP" sz="1800" spc="-1" strike="noStrike">
                <a:solidFill>
                  <a:srgbClr val="0d79ca"/>
                </a:solidFill>
                <a:latin typeface="Segoe UI"/>
                <a:ea typeface="Meiryo UI"/>
              </a:rPr>
              <a:t>ビジネスからのアプローチ</a:t>
            </a:r>
            <a:endParaRPr b="0" lang="en-US" sz="1800" spc="-1" strike="noStrike">
              <a:latin typeface="Arial"/>
            </a:endParaRPr>
          </a:p>
          <a:p>
            <a:pPr marL="252000" indent="-179280">
              <a:lnSpc>
                <a:spcPct val="100000"/>
              </a:lnSpc>
              <a:spcAft>
                <a:spcPts val="601"/>
              </a:spcAft>
              <a:buClr>
                <a:srgbClr val="4fadf3"/>
              </a:buClr>
              <a:buFont typeface="Wingdings" charset="2"/>
              <a:buChar char=""/>
            </a:pPr>
            <a:r>
              <a:rPr b="0" lang="ja-JP" sz="1400" spc="-1" strike="noStrike">
                <a:solidFill>
                  <a:srgbClr val="000000"/>
                </a:solidFill>
                <a:latin typeface="Segoe UI"/>
                <a:ea typeface="Meiryo UI"/>
              </a:rPr>
              <a:t>市場変化→中国・インドの高成長継続、</a:t>
            </a:r>
            <a:br/>
            <a:r>
              <a:rPr b="0" lang="ja-JP" sz="1400" spc="-1" strike="noStrike">
                <a:solidFill>
                  <a:srgbClr val="000000"/>
                </a:solidFill>
                <a:latin typeface="Segoe UI"/>
                <a:ea typeface="Meiryo UI"/>
              </a:rPr>
              <a:t>米国の失業率の高まり、欧州の経済停滞</a:t>
            </a:r>
            <a:endParaRPr b="0" lang="en-US" sz="1400" spc="-1" strike="noStrike">
              <a:latin typeface="Arial"/>
            </a:endParaRPr>
          </a:p>
          <a:p>
            <a:pPr marL="252000" indent="-179280">
              <a:lnSpc>
                <a:spcPct val="100000"/>
              </a:lnSpc>
              <a:spcAft>
                <a:spcPts val="601"/>
              </a:spcAft>
              <a:buClr>
                <a:srgbClr val="4fadf3"/>
              </a:buClr>
              <a:buFont typeface="Wingdings" charset="2"/>
              <a:buChar char=""/>
            </a:pPr>
            <a:r>
              <a:rPr b="0" lang="ja-JP" sz="1400" spc="-1" strike="noStrike">
                <a:solidFill>
                  <a:srgbClr val="000000"/>
                </a:solidFill>
                <a:latin typeface="Segoe UI"/>
                <a:ea typeface="Meiryo UI"/>
              </a:rPr>
              <a:t>お客様の変化→顧客ニーズの細分化</a:t>
            </a:r>
            <a:endParaRPr b="0" lang="en-US" sz="1400" spc="-1" strike="noStrike">
              <a:latin typeface="Arial"/>
            </a:endParaRPr>
          </a:p>
          <a:p>
            <a:pPr marL="252000" indent="-179280">
              <a:lnSpc>
                <a:spcPct val="100000"/>
              </a:lnSpc>
              <a:spcAft>
                <a:spcPts val="601"/>
              </a:spcAft>
              <a:buClr>
                <a:srgbClr val="4fadf3"/>
              </a:buClr>
              <a:buFont typeface="Wingdings" charset="2"/>
              <a:buChar char=""/>
            </a:pPr>
            <a:r>
              <a:rPr b="0" lang="ja-JP" sz="1400" spc="-1" strike="noStrike">
                <a:solidFill>
                  <a:srgbClr val="000000"/>
                </a:solidFill>
                <a:latin typeface="Segoe UI"/>
                <a:ea typeface="Meiryo UI"/>
              </a:rPr>
              <a:t>経済→低価格競争、</a:t>
            </a:r>
            <a:br/>
            <a:r>
              <a:rPr b="0" lang="ja-JP" sz="1400" spc="-1" strike="noStrike">
                <a:solidFill>
                  <a:srgbClr val="000000"/>
                </a:solidFill>
                <a:latin typeface="Segoe UI"/>
                <a:ea typeface="Meiryo UI"/>
              </a:rPr>
              <a:t>先進国から新興国へのマーケットシフト</a:t>
            </a:r>
            <a:endParaRPr b="0" lang="en-US" sz="1400" spc="-1" strike="noStrike">
              <a:latin typeface="Arial"/>
            </a:endParaRPr>
          </a:p>
          <a:p>
            <a:pPr marL="252000" indent="-179280">
              <a:lnSpc>
                <a:spcPct val="100000"/>
              </a:lnSpc>
              <a:spcAft>
                <a:spcPts val="601"/>
              </a:spcAft>
              <a:buClr>
                <a:srgbClr val="4fadf3"/>
              </a:buClr>
              <a:buFont typeface="Wingdings" charset="2"/>
              <a:buChar char=""/>
            </a:pPr>
            <a:r>
              <a:rPr b="0" lang="ja-JP" sz="1400" spc="-1" strike="noStrike">
                <a:solidFill>
                  <a:srgbClr val="000000"/>
                </a:solidFill>
                <a:latin typeface="Segoe UI"/>
                <a:ea typeface="Meiryo UI"/>
              </a:rPr>
              <a:t>想定外の競合他社の驚異的な台頭</a:t>
            </a:r>
            <a:endParaRPr b="0" lang="en-US" sz="1400" spc="-1" strike="noStrike">
              <a:latin typeface="Arial"/>
            </a:endParaRPr>
          </a:p>
        </p:txBody>
      </p:sp>
      <p:sp>
        <p:nvSpPr>
          <p:cNvPr id="496" name="CustomShape 11"/>
          <p:cNvSpPr/>
          <p:nvPr/>
        </p:nvSpPr>
        <p:spPr>
          <a:xfrm>
            <a:off x="8172000" y="1690920"/>
            <a:ext cx="3527280" cy="1818360"/>
          </a:xfrm>
          <a:prstGeom prst="rect">
            <a:avLst/>
          </a:prstGeom>
          <a:noFill/>
          <a:ln w="0">
            <a:noFill/>
          </a:ln>
        </p:spPr>
        <p:style>
          <a:lnRef idx="0"/>
          <a:fillRef idx="0"/>
          <a:effectRef idx="0"/>
          <a:fontRef idx="minor"/>
        </p:style>
        <p:txBody>
          <a:bodyPr lIns="0" rIns="0" tIns="45000" bIns="45000">
            <a:spAutoFit/>
          </a:bodyPr>
          <a:p>
            <a:pPr>
              <a:lnSpc>
                <a:spcPct val="100000"/>
              </a:lnSpc>
              <a:spcAft>
                <a:spcPts val="1199"/>
              </a:spcAft>
            </a:pPr>
            <a:r>
              <a:rPr b="1" lang="ja-JP" sz="1800" spc="-1" strike="noStrike">
                <a:solidFill>
                  <a:srgbClr val="34ac8b"/>
                </a:solidFill>
                <a:latin typeface="Segoe UI"/>
                <a:ea typeface="Meiryo UI"/>
              </a:rPr>
              <a:t>テクノロジーからのアプローチ</a:t>
            </a:r>
            <a:endParaRPr b="0" lang="en-US" sz="1800" spc="-1" strike="noStrike">
              <a:latin typeface="Arial"/>
            </a:endParaRPr>
          </a:p>
          <a:p>
            <a:pPr marL="142920" indent="-142200">
              <a:lnSpc>
                <a:spcPct val="90000"/>
              </a:lnSpc>
              <a:spcAft>
                <a:spcPts val="601"/>
              </a:spcAft>
              <a:buClr>
                <a:srgbClr val="9ee2cf"/>
              </a:buClr>
              <a:buFont typeface="Wingdings" charset="2"/>
              <a:buChar char=""/>
            </a:pPr>
            <a:r>
              <a:rPr b="0" lang="en-US" sz="1400" spc="-1" strike="noStrike">
                <a:solidFill>
                  <a:srgbClr val="000000"/>
                </a:solidFill>
                <a:latin typeface="Segoe UI"/>
                <a:ea typeface="Meiryo UI"/>
              </a:rPr>
              <a:t>AI</a:t>
            </a:r>
            <a:r>
              <a:rPr b="0" lang="ja-JP" sz="1400" spc="-1" strike="noStrike">
                <a:solidFill>
                  <a:srgbClr val="000000"/>
                </a:solidFill>
                <a:latin typeface="Segoe UI"/>
                <a:ea typeface="Meiryo UI"/>
              </a:rPr>
              <a:t>や自然言語解析などの</a:t>
            </a:r>
            <a:br/>
            <a:r>
              <a:rPr b="0" lang="ja-JP" sz="1400" spc="-1" strike="noStrike">
                <a:solidFill>
                  <a:srgbClr val="000000"/>
                </a:solidFill>
                <a:latin typeface="Segoe UI"/>
                <a:ea typeface="Meiryo UI"/>
              </a:rPr>
              <a:t>先端テクノロジーを活用したイノベーションを推進</a:t>
            </a:r>
            <a:endParaRPr b="0" lang="en-US" sz="1400" spc="-1" strike="noStrike">
              <a:latin typeface="Arial"/>
            </a:endParaRPr>
          </a:p>
          <a:p>
            <a:pPr marL="142920" indent="-142200">
              <a:lnSpc>
                <a:spcPct val="90000"/>
              </a:lnSpc>
              <a:spcAft>
                <a:spcPts val="601"/>
              </a:spcAft>
              <a:buClr>
                <a:srgbClr val="9ee2cf"/>
              </a:buClr>
              <a:buFont typeface="Wingdings" charset="2"/>
              <a:buChar char=""/>
            </a:pPr>
            <a:r>
              <a:rPr b="0" lang="ja-JP" sz="1400" spc="-1" strike="noStrike">
                <a:solidFill>
                  <a:srgbClr val="000000"/>
                </a:solidFill>
                <a:latin typeface="Segoe UI"/>
                <a:ea typeface="Meiryo UI"/>
              </a:rPr>
              <a:t>全社的な改革のための</a:t>
            </a:r>
            <a:br/>
            <a:r>
              <a:rPr b="0" lang="ja-JP" sz="1400" spc="-1" strike="noStrike">
                <a:solidFill>
                  <a:srgbClr val="000000"/>
                </a:solidFill>
                <a:latin typeface="Segoe UI"/>
                <a:ea typeface="Meiryo UI"/>
              </a:rPr>
              <a:t>部門の垣根を超えた</a:t>
            </a:r>
            <a:r>
              <a:rPr b="0" lang="en-US" sz="1400" spc="-1" strike="noStrike">
                <a:solidFill>
                  <a:srgbClr val="000000"/>
                </a:solidFill>
                <a:latin typeface="Segoe UI"/>
                <a:ea typeface="Meiryo UI"/>
              </a:rPr>
              <a:t>BI</a:t>
            </a:r>
            <a:r>
              <a:rPr b="0" lang="ja-JP" sz="1400" spc="-1" strike="noStrike">
                <a:solidFill>
                  <a:srgbClr val="000000"/>
                </a:solidFill>
                <a:latin typeface="Segoe UI"/>
                <a:ea typeface="Meiryo UI"/>
              </a:rPr>
              <a:t>によるデータ分析</a:t>
            </a:r>
            <a:endParaRPr b="0" lang="en-US" sz="1400" spc="-1" strike="noStrike">
              <a:latin typeface="Arial"/>
            </a:endParaRPr>
          </a:p>
          <a:p>
            <a:pPr marL="142920" indent="-142200">
              <a:lnSpc>
                <a:spcPct val="90000"/>
              </a:lnSpc>
              <a:spcAft>
                <a:spcPts val="601"/>
              </a:spcAft>
              <a:buClr>
                <a:srgbClr val="9ee2cf"/>
              </a:buClr>
              <a:buFont typeface="Wingdings" charset="2"/>
              <a:buChar char=""/>
            </a:pPr>
            <a:r>
              <a:rPr b="0" lang="ja-JP" sz="1400" spc="-1" strike="noStrike">
                <a:solidFill>
                  <a:srgbClr val="000000"/>
                </a:solidFill>
                <a:latin typeface="Segoe UI"/>
                <a:ea typeface="Meiryo UI"/>
              </a:rPr>
              <a:t>クラウド等の活用による</a:t>
            </a:r>
            <a:br/>
            <a:r>
              <a:rPr b="0" lang="ja-JP" sz="1400" spc="-1" strike="noStrike">
                <a:solidFill>
                  <a:srgbClr val="000000"/>
                </a:solidFill>
                <a:latin typeface="Segoe UI"/>
                <a:ea typeface="Meiryo UI"/>
              </a:rPr>
              <a:t>柔軟な拡張と運用コストを最適化</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TYNテンプレート16-9</Template>
  <TotalTime>11372</TotalTime>
  <Application>LibreOffice/7.0.1.2$Windows_X86_64 LibreOffice_project/7cbcfc562f6eb6708b5ff7d7397325de9e764452</Application>
  <Words>4303</Words>
  <Paragraphs>535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2020-06-15T03:41:59Z</dcterms:created>
  <dc:creator>MASAYUKI FUKUMOTO</dc:creator>
  <dc:description/>
  <dc:language>ja-JP</dc:language>
  <cp:lastModifiedBy/>
  <dcterms:modified xsi:type="dcterms:W3CDTF">2022-10-11T19:21:51Z</dcterms:modified>
  <cp:revision>143</cp:revision>
  <dc:subject/>
  <dc:title>PowerPoint プレゼンテーション</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ワイド画面</vt:lpwstr>
  </property>
  <property fmtid="{D5CDD505-2E9C-101B-9397-08002B2CF9AE}" pid="9" name="ScaleCrop">
    <vt:bool>0</vt:bool>
  </property>
  <property fmtid="{D5CDD505-2E9C-101B-9397-08002B2CF9AE}" pid="10" name="ShareDoc">
    <vt:bool>0</vt:bool>
  </property>
  <property fmtid="{D5CDD505-2E9C-101B-9397-08002B2CF9AE}" pid="11" name="Slides">
    <vt:i4>27</vt:i4>
  </property>
</Properties>
</file>