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39"/>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5E15-459D-AA3D-CCBA8775B831}"/>
              </c:ext>
            </c:extLst>
          </c:dPt>
          <c:dPt>
            <c:idx val="1"/>
            <c:bubble3D val="0"/>
            <c:spPr>
              <a:solidFill>
                <a:srgbClr val="0D79CA"/>
              </a:solidFill>
              <a:ln w="19080">
                <a:noFill/>
              </a:ln>
            </c:spPr>
            <c:extLst>
              <c:ext xmlns:c16="http://schemas.microsoft.com/office/drawing/2014/chart" uri="{C3380CC4-5D6E-409C-BE32-E72D297353CC}">
                <c16:uniqueId val="{00000003-5E15-459D-AA3D-CCBA8775B831}"/>
              </c:ext>
            </c:extLst>
          </c:dPt>
          <c:dPt>
            <c:idx val="2"/>
            <c:bubble3D val="0"/>
            <c:spPr>
              <a:solidFill>
                <a:srgbClr val="4FADF3"/>
              </a:solidFill>
              <a:ln w="19080">
                <a:noFill/>
              </a:ln>
            </c:spPr>
            <c:extLst>
              <c:ext xmlns:c16="http://schemas.microsoft.com/office/drawing/2014/chart" uri="{C3380CC4-5D6E-409C-BE32-E72D297353CC}">
                <c16:uniqueId val="{00000005-5E15-459D-AA3D-CCBA8775B831}"/>
              </c:ext>
            </c:extLst>
          </c:dPt>
          <c:dPt>
            <c:idx val="3"/>
            <c:bubble3D val="0"/>
            <c:spPr>
              <a:solidFill>
                <a:srgbClr val="8CC9F7"/>
              </a:solidFill>
              <a:ln w="19080">
                <a:noFill/>
              </a:ln>
            </c:spPr>
            <c:extLst>
              <c:ext xmlns:c16="http://schemas.microsoft.com/office/drawing/2014/chart" uri="{C3380CC4-5D6E-409C-BE32-E72D297353CC}">
                <c16:uniqueId val="{00000007-5E15-459D-AA3D-CCBA8775B831}"/>
              </c:ext>
            </c:extLst>
          </c:dPt>
          <c:dPt>
            <c:idx val="4"/>
            <c:bubble3D val="0"/>
            <c:spPr>
              <a:solidFill>
                <a:srgbClr val="B4DCFA"/>
              </a:solidFill>
              <a:ln w="19080">
                <a:noFill/>
              </a:ln>
            </c:spPr>
            <c:extLst>
              <c:ext xmlns:c16="http://schemas.microsoft.com/office/drawing/2014/chart" uri="{C3380CC4-5D6E-409C-BE32-E72D297353CC}">
                <c16:uniqueId val="{00000009-5E15-459D-AA3D-CCBA8775B831}"/>
              </c:ext>
            </c:extLst>
          </c:dPt>
          <c:dPt>
            <c:idx val="5"/>
            <c:bubble3D val="0"/>
            <c:spPr>
              <a:noFill/>
              <a:ln w="19080">
                <a:noFill/>
              </a:ln>
            </c:spPr>
            <c:extLst>
              <c:ext xmlns:c16="http://schemas.microsoft.com/office/drawing/2014/chart" uri="{C3380CC4-5D6E-409C-BE32-E72D297353CC}">
                <c16:uniqueId val="{0000000B-5E15-459D-AA3D-CCBA8775B831}"/>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5E15-459D-AA3D-CCBA8775B831}"/>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5E15-459D-AA3D-CCBA8775B831}"/>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5E15-459D-AA3D-CCBA8775B831}"/>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5E15-459D-AA3D-CCBA8775B831}"/>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5E15-459D-AA3D-CCBA8775B831}"/>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5E15-459D-AA3D-CCBA8775B831}"/>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5E15-459D-AA3D-CCBA8775B831}"/>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B666-43CE-B3B5-572B752E25C6}"/>
              </c:ext>
            </c:extLst>
          </c:dPt>
          <c:dPt>
            <c:idx val="1"/>
            <c:bubble3D val="0"/>
            <c:spPr>
              <a:solidFill>
                <a:srgbClr val="073C65"/>
              </a:solidFill>
              <a:ln w="19080">
                <a:noFill/>
              </a:ln>
            </c:spPr>
            <c:extLst>
              <c:ext xmlns:c16="http://schemas.microsoft.com/office/drawing/2014/chart" uri="{C3380CC4-5D6E-409C-BE32-E72D297353CC}">
                <c16:uniqueId val="{00000003-B666-43CE-B3B5-572B752E25C6}"/>
              </c:ext>
            </c:extLst>
          </c:dPt>
          <c:dPt>
            <c:idx val="2"/>
            <c:bubble3D val="0"/>
            <c:spPr>
              <a:solidFill>
                <a:srgbClr val="0D79CA"/>
              </a:solidFill>
              <a:ln w="19080">
                <a:noFill/>
              </a:ln>
            </c:spPr>
            <c:extLst>
              <c:ext xmlns:c16="http://schemas.microsoft.com/office/drawing/2014/chart" uri="{C3380CC4-5D6E-409C-BE32-E72D297353CC}">
                <c16:uniqueId val="{00000005-B666-43CE-B3B5-572B752E25C6}"/>
              </c:ext>
            </c:extLst>
          </c:dPt>
          <c:dPt>
            <c:idx val="3"/>
            <c:bubble3D val="0"/>
            <c:spPr>
              <a:solidFill>
                <a:srgbClr val="4FADF3"/>
              </a:solidFill>
              <a:ln w="19080">
                <a:noFill/>
              </a:ln>
            </c:spPr>
            <c:extLst>
              <c:ext xmlns:c16="http://schemas.microsoft.com/office/drawing/2014/chart" uri="{C3380CC4-5D6E-409C-BE32-E72D297353CC}">
                <c16:uniqueId val="{00000007-B666-43CE-B3B5-572B752E25C6}"/>
              </c:ext>
            </c:extLst>
          </c:dPt>
          <c:dPt>
            <c:idx val="4"/>
            <c:bubble3D val="0"/>
            <c:spPr>
              <a:solidFill>
                <a:srgbClr val="8CC9F7"/>
              </a:solidFill>
              <a:ln w="19080">
                <a:noFill/>
              </a:ln>
            </c:spPr>
            <c:extLst>
              <c:ext xmlns:c16="http://schemas.microsoft.com/office/drawing/2014/chart" uri="{C3380CC4-5D6E-409C-BE32-E72D297353CC}">
                <c16:uniqueId val="{00000009-B666-43CE-B3B5-572B752E25C6}"/>
              </c:ext>
            </c:extLst>
          </c:dPt>
          <c:dPt>
            <c:idx val="5"/>
            <c:bubble3D val="0"/>
            <c:spPr>
              <a:noFill/>
              <a:ln w="19080">
                <a:noFill/>
              </a:ln>
            </c:spPr>
            <c:extLst>
              <c:ext xmlns:c16="http://schemas.microsoft.com/office/drawing/2014/chart" uri="{C3380CC4-5D6E-409C-BE32-E72D297353CC}">
                <c16:uniqueId val="{0000000B-B666-43CE-B3B5-572B752E25C6}"/>
              </c:ext>
            </c:extLst>
          </c:dPt>
          <c:dPt>
            <c:idx val="6"/>
            <c:bubble3D val="0"/>
            <c:spPr>
              <a:noFill/>
              <a:ln w="19080">
                <a:noFill/>
              </a:ln>
            </c:spPr>
            <c:extLst>
              <c:ext xmlns:c16="http://schemas.microsoft.com/office/drawing/2014/chart" uri="{C3380CC4-5D6E-409C-BE32-E72D297353CC}">
                <c16:uniqueId val="{0000000D-B666-43CE-B3B5-572B752E25C6}"/>
              </c:ext>
            </c:extLst>
          </c:dPt>
          <c:dPt>
            <c:idx val="7"/>
            <c:bubble3D val="0"/>
            <c:spPr>
              <a:solidFill>
                <a:srgbClr val="8CC9F7"/>
              </a:solidFill>
              <a:ln w="19080">
                <a:noFill/>
              </a:ln>
            </c:spPr>
            <c:extLst>
              <c:ext xmlns:c16="http://schemas.microsoft.com/office/drawing/2014/chart" uri="{C3380CC4-5D6E-409C-BE32-E72D297353CC}">
                <c16:uniqueId val="{0000000F-B666-43CE-B3B5-572B752E25C6}"/>
              </c:ext>
            </c:extLst>
          </c:dPt>
          <c:dPt>
            <c:idx val="8"/>
            <c:bubble3D val="0"/>
            <c:spPr>
              <a:solidFill>
                <a:srgbClr val="4FADF3"/>
              </a:solidFill>
              <a:ln w="19080">
                <a:noFill/>
              </a:ln>
            </c:spPr>
            <c:extLst>
              <c:ext xmlns:c16="http://schemas.microsoft.com/office/drawing/2014/chart" uri="{C3380CC4-5D6E-409C-BE32-E72D297353CC}">
                <c16:uniqueId val="{00000011-B666-43CE-B3B5-572B752E25C6}"/>
              </c:ext>
            </c:extLst>
          </c:dPt>
          <c:dPt>
            <c:idx val="9"/>
            <c:bubble3D val="0"/>
            <c:spPr>
              <a:solidFill>
                <a:srgbClr val="0D79CA"/>
              </a:solidFill>
              <a:ln w="19080">
                <a:noFill/>
              </a:ln>
            </c:spPr>
            <c:extLst>
              <c:ext xmlns:c16="http://schemas.microsoft.com/office/drawing/2014/chart" uri="{C3380CC4-5D6E-409C-BE32-E72D297353CC}">
                <c16:uniqueId val="{00000013-B666-43CE-B3B5-572B752E25C6}"/>
              </c:ext>
            </c:extLst>
          </c:dPt>
          <c:dPt>
            <c:idx val="10"/>
            <c:bubble3D val="0"/>
            <c:spPr>
              <a:solidFill>
                <a:srgbClr val="073C65"/>
              </a:solidFill>
              <a:ln w="19080">
                <a:noFill/>
              </a:ln>
            </c:spPr>
            <c:extLst>
              <c:ext xmlns:c16="http://schemas.microsoft.com/office/drawing/2014/chart" uri="{C3380CC4-5D6E-409C-BE32-E72D297353CC}">
                <c16:uniqueId val="{00000015-B666-43CE-B3B5-572B752E25C6}"/>
              </c:ext>
            </c:extLst>
          </c:dPt>
          <c:dPt>
            <c:idx val="11"/>
            <c:bubble3D val="0"/>
            <c:spPr>
              <a:noFill/>
              <a:ln w="19080">
                <a:noFill/>
              </a:ln>
            </c:spPr>
            <c:extLst>
              <c:ext xmlns:c16="http://schemas.microsoft.com/office/drawing/2014/chart" uri="{C3380CC4-5D6E-409C-BE32-E72D297353CC}">
                <c16:uniqueId val="{00000017-B666-43CE-B3B5-572B752E25C6}"/>
              </c:ext>
            </c:extLst>
          </c:dPt>
          <c:dPt>
            <c:idx val="12"/>
            <c:bubble3D val="0"/>
            <c:spPr>
              <a:solidFill>
                <a:srgbClr val="7185D3"/>
              </a:solidFill>
              <a:ln w="19080">
                <a:noFill/>
              </a:ln>
            </c:spPr>
            <c:extLst>
              <c:ext xmlns:c16="http://schemas.microsoft.com/office/drawing/2014/chart" uri="{C3380CC4-5D6E-409C-BE32-E72D297353CC}">
                <c16:uniqueId val="{00000019-B666-43CE-B3B5-572B752E25C6}"/>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B666-43CE-B3B5-572B752E25C6}"/>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B666-43CE-B3B5-572B752E25C6}"/>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B666-43CE-B3B5-572B752E25C6}"/>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B666-43CE-B3B5-572B752E25C6}"/>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B666-43CE-B3B5-572B752E25C6}"/>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B666-43CE-B3B5-572B752E25C6}"/>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B666-43CE-B3B5-572B752E25C6}"/>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B666-43CE-B3B5-572B752E25C6}"/>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B666-43CE-B3B5-572B752E25C6}"/>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B666-43CE-B3B5-572B752E25C6}"/>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B666-43CE-B3B5-572B752E25C6}"/>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B666-43CE-B3B5-572B752E25C6}"/>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9-B666-43CE-B3B5-572B752E25C6}"/>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A-B666-43CE-B3B5-572B752E25C6}"/>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A2B0-4E05-A207-2D081A04DEF8}"/>
              </c:ext>
            </c:extLst>
          </c:dPt>
          <c:dPt>
            <c:idx val="1"/>
            <c:bubble3D val="0"/>
            <c:spPr>
              <a:solidFill>
                <a:srgbClr val="A6A6A6"/>
              </a:solidFill>
              <a:ln w="19080">
                <a:noFill/>
              </a:ln>
            </c:spPr>
            <c:extLst>
              <c:ext xmlns:c16="http://schemas.microsoft.com/office/drawing/2014/chart" uri="{C3380CC4-5D6E-409C-BE32-E72D297353CC}">
                <c16:uniqueId val="{00000003-A2B0-4E05-A207-2D081A04DEF8}"/>
              </c:ext>
            </c:extLst>
          </c:dPt>
          <c:dPt>
            <c:idx val="2"/>
            <c:bubble3D val="0"/>
            <c:spPr>
              <a:solidFill>
                <a:srgbClr val="BFBFBF"/>
              </a:solidFill>
              <a:ln w="19080">
                <a:noFill/>
              </a:ln>
            </c:spPr>
            <c:extLst>
              <c:ext xmlns:c16="http://schemas.microsoft.com/office/drawing/2014/chart" uri="{C3380CC4-5D6E-409C-BE32-E72D297353CC}">
                <c16:uniqueId val="{00000005-A2B0-4E05-A207-2D081A04DEF8}"/>
              </c:ext>
            </c:extLst>
          </c:dPt>
          <c:dPt>
            <c:idx val="3"/>
            <c:bubble3D val="0"/>
            <c:spPr>
              <a:solidFill>
                <a:srgbClr val="D9D9D9"/>
              </a:solidFill>
              <a:ln w="19080">
                <a:noFill/>
              </a:ln>
            </c:spPr>
            <c:extLst>
              <c:ext xmlns:c16="http://schemas.microsoft.com/office/drawing/2014/chart" uri="{C3380CC4-5D6E-409C-BE32-E72D297353CC}">
                <c16:uniqueId val="{00000007-A2B0-4E05-A207-2D081A04DEF8}"/>
              </c:ext>
            </c:extLst>
          </c:dPt>
          <c:dPt>
            <c:idx val="4"/>
            <c:bubble3D val="0"/>
            <c:spPr>
              <a:solidFill>
                <a:srgbClr val="F2F2F2"/>
              </a:solidFill>
              <a:ln w="19080">
                <a:noFill/>
              </a:ln>
            </c:spPr>
            <c:extLst>
              <c:ext xmlns:c16="http://schemas.microsoft.com/office/drawing/2014/chart" uri="{C3380CC4-5D6E-409C-BE32-E72D297353CC}">
                <c16:uniqueId val="{00000009-A2B0-4E05-A207-2D081A04DEF8}"/>
              </c:ext>
            </c:extLst>
          </c:dPt>
          <c:dPt>
            <c:idx val="5"/>
            <c:bubble3D val="0"/>
            <c:spPr>
              <a:noFill/>
              <a:ln w="19080">
                <a:noFill/>
              </a:ln>
            </c:spPr>
            <c:extLst>
              <c:ext xmlns:c16="http://schemas.microsoft.com/office/drawing/2014/chart" uri="{C3380CC4-5D6E-409C-BE32-E72D297353CC}">
                <c16:uniqueId val="{0000000B-A2B0-4E05-A207-2D081A04DEF8}"/>
              </c:ext>
            </c:extLst>
          </c:dPt>
          <c:dPt>
            <c:idx val="6"/>
            <c:bubble3D val="0"/>
            <c:spPr>
              <a:noFill/>
              <a:ln w="19080">
                <a:noFill/>
              </a:ln>
            </c:spPr>
            <c:extLst>
              <c:ext xmlns:c16="http://schemas.microsoft.com/office/drawing/2014/chart" uri="{C3380CC4-5D6E-409C-BE32-E72D297353CC}">
                <c16:uniqueId val="{0000000D-A2B0-4E05-A207-2D081A04DEF8}"/>
              </c:ext>
            </c:extLst>
          </c:dPt>
          <c:dPt>
            <c:idx val="7"/>
            <c:bubble3D val="0"/>
            <c:spPr>
              <a:solidFill>
                <a:srgbClr val="F2F2F2"/>
              </a:solidFill>
              <a:ln w="19080">
                <a:noFill/>
              </a:ln>
            </c:spPr>
            <c:extLst>
              <c:ext xmlns:c16="http://schemas.microsoft.com/office/drawing/2014/chart" uri="{C3380CC4-5D6E-409C-BE32-E72D297353CC}">
                <c16:uniqueId val="{0000000F-A2B0-4E05-A207-2D081A04DEF8}"/>
              </c:ext>
            </c:extLst>
          </c:dPt>
          <c:dPt>
            <c:idx val="8"/>
            <c:bubble3D val="0"/>
            <c:spPr>
              <a:solidFill>
                <a:srgbClr val="D9D9D9"/>
              </a:solidFill>
              <a:ln w="19080">
                <a:noFill/>
              </a:ln>
            </c:spPr>
            <c:extLst>
              <c:ext xmlns:c16="http://schemas.microsoft.com/office/drawing/2014/chart" uri="{C3380CC4-5D6E-409C-BE32-E72D297353CC}">
                <c16:uniqueId val="{00000011-A2B0-4E05-A207-2D081A04DEF8}"/>
              </c:ext>
            </c:extLst>
          </c:dPt>
          <c:dPt>
            <c:idx val="9"/>
            <c:bubble3D val="0"/>
            <c:spPr>
              <a:solidFill>
                <a:srgbClr val="BFBFBF"/>
              </a:solidFill>
              <a:ln w="19080">
                <a:noFill/>
              </a:ln>
            </c:spPr>
            <c:extLst>
              <c:ext xmlns:c16="http://schemas.microsoft.com/office/drawing/2014/chart" uri="{C3380CC4-5D6E-409C-BE32-E72D297353CC}">
                <c16:uniqueId val="{00000013-A2B0-4E05-A207-2D081A04DEF8}"/>
              </c:ext>
            </c:extLst>
          </c:dPt>
          <c:dPt>
            <c:idx val="10"/>
            <c:bubble3D val="0"/>
            <c:spPr>
              <a:solidFill>
                <a:srgbClr val="A6A6A6"/>
              </a:solidFill>
              <a:ln w="19080">
                <a:noFill/>
              </a:ln>
            </c:spPr>
            <c:extLst>
              <c:ext xmlns:c16="http://schemas.microsoft.com/office/drawing/2014/chart" uri="{C3380CC4-5D6E-409C-BE32-E72D297353CC}">
                <c16:uniqueId val="{00000015-A2B0-4E05-A207-2D081A04DEF8}"/>
              </c:ext>
            </c:extLst>
          </c:dPt>
          <c:dPt>
            <c:idx val="11"/>
            <c:bubble3D val="0"/>
            <c:spPr>
              <a:noFill/>
              <a:ln w="19080">
                <a:noFill/>
              </a:ln>
            </c:spPr>
            <c:extLst>
              <c:ext xmlns:c16="http://schemas.microsoft.com/office/drawing/2014/chart" uri="{C3380CC4-5D6E-409C-BE32-E72D297353CC}">
                <c16:uniqueId val="{00000017-A2B0-4E05-A207-2D081A04DEF8}"/>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A2B0-4E05-A207-2D081A04DEF8}"/>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A2B0-4E05-A207-2D081A04DEF8}"/>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A2B0-4E05-A207-2D081A04DEF8}"/>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A2B0-4E05-A207-2D081A04DEF8}"/>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A2B0-4E05-A207-2D081A04DEF8}"/>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A2B0-4E05-A207-2D081A04DEF8}"/>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A2B0-4E05-A207-2D081A04DEF8}"/>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A2B0-4E05-A207-2D081A04DEF8}"/>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A2B0-4E05-A207-2D081A04DEF8}"/>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A2B0-4E05-A207-2D081A04DEF8}"/>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A2B0-4E05-A207-2D081A04DEF8}"/>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A2B0-4E05-A207-2D081A04DEF8}"/>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8-A2B0-4E05-A207-2D081A04DEF8}"/>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808080"/>
              </a:solidFill>
              <a:ln w="19080">
                <a:noFill/>
              </a:ln>
            </c:spPr>
            <c:extLst>
              <c:ext xmlns:c16="http://schemas.microsoft.com/office/drawing/2014/chart" uri="{C3380CC4-5D6E-409C-BE32-E72D297353CC}">
                <c16:uniqueId val="{00000001-8FA1-4C19-ABE5-18FA928D495D}"/>
              </c:ext>
            </c:extLst>
          </c:dPt>
          <c:dPt>
            <c:idx val="1"/>
            <c:bubble3D val="0"/>
            <c:spPr>
              <a:solidFill>
                <a:srgbClr val="A6A6A6"/>
              </a:solidFill>
              <a:ln w="19080">
                <a:noFill/>
              </a:ln>
            </c:spPr>
            <c:extLst>
              <c:ext xmlns:c16="http://schemas.microsoft.com/office/drawing/2014/chart" uri="{C3380CC4-5D6E-409C-BE32-E72D297353CC}">
                <c16:uniqueId val="{00000003-8FA1-4C19-ABE5-18FA928D495D}"/>
              </c:ext>
            </c:extLst>
          </c:dPt>
          <c:dPt>
            <c:idx val="2"/>
            <c:bubble3D val="0"/>
            <c:spPr>
              <a:solidFill>
                <a:srgbClr val="BFBFBF"/>
              </a:solidFill>
              <a:ln w="19080">
                <a:noFill/>
              </a:ln>
            </c:spPr>
            <c:extLst>
              <c:ext xmlns:c16="http://schemas.microsoft.com/office/drawing/2014/chart" uri="{C3380CC4-5D6E-409C-BE32-E72D297353CC}">
                <c16:uniqueId val="{00000005-8FA1-4C19-ABE5-18FA928D495D}"/>
              </c:ext>
            </c:extLst>
          </c:dPt>
          <c:dPt>
            <c:idx val="3"/>
            <c:bubble3D val="0"/>
            <c:spPr>
              <a:solidFill>
                <a:srgbClr val="D9D9D9"/>
              </a:solidFill>
              <a:ln w="19080">
                <a:noFill/>
              </a:ln>
            </c:spPr>
            <c:extLst>
              <c:ext xmlns:c16="http://schemas.microsoft.com/office/drawing/2014/chart" uri="{C3380CC4-5D6E-409C-BE32-E72D297353CC}">
                <c16:uniqueId val="{00000007-8FA1-4C19-ABE5-18FA928D495D}"/>
              </c:ext>
            </c:extLst>
          </c:dPt>
          <c:dPt>
            <c:idx val="4"/>
            <c:bubble3D val="0"/>
            <c:spPr>
              <a:solidFill>
                <a:srgbClr val="F2F2F2"/>
              </a:solidFill>
              <a:ln w="19080">
                <a:noFill/>
              </a:ln>
            </c:spPr>
            <c:extLst>
              <c:ext xmlns:c16="http://schemas.microsoft.com/office/drawing/2014/chart" uri="{C3380CC4-5D6E-409C-BE32-E72D297353CC}">
                <c16:uniqueId val="{00000009-8FA1-4C19-ABE5-18FA928D495D}"/>
              </c:ext>
            </c:extLst>
          </c:dPt>
          <c:dPt>
            <c:idx val="5"/>
            <c:bubble3D val="0"/>
            <c:spPr>
              <a:noFill/>
              <a:ln w="19080">
                <a:noFill/>
              </a:ln>
            </c:spPr>
            <c:extLst>
              <c:ext xmlns:c16="http://schemas.microsoft.com/office/drawing/2014/chart" uri="{C3380CC4-5D6E-409C-BE32-E72D297353CC}">
                <c16:uniqueId val="{0000000B-8FA1-4C19-ABE5-18FA928D495D}"/>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8FA1-4C19-ABE5-18FA928D495D}"/>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8FA1-4C19-ABE5-18FA928D495D}"/>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8FA1-4C19-ABE5-18FA928D495D}"/>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8FA1-4C19-ABE5-18FA928D495D}"/>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8FA1-4C19-ABE5-18FA928D495D}"/>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8FA1-4C19-ABE5-18FA928D495D}"/>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8FA1-4C19-ABE5-18FA928D495D}"/>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3F05-4A99-815B-76A2DAE8716B}"/>
              </c:ext>
            </c:extLst>
          </c:dPt>
          <c:dPt>
            <c:idx val="1"/>
            <c:bubble3D val="0"/>
            <c:spPr>
              <a:solidFill>
                <a:srgbClr val="DFF5EF"/>
              </a:solidFill>
              <a:ln w="19080">
                <a:noFill/>
              </a:ln>
            </c:spPr>
            <c:extLst>
              <c:ext xmlns:c16="http://schemas.microsoft.com/office/drawing/2014/chart" uri="{C3380CC4-5D6E-409C-BE32-E72D297353CC}">
                <c16:uniqueId val="{00000003-3F05-4A99-815B-76A2DAE8716B}"/>
              </c:ext>
            </c:extLst>
          </c:dPt>
          <c:dPt>
            <c:idx val="2"/>
            <c:bubble3D val="0"/>
            <c:spPr>
              <a:solidFill>
                <a:srgbClr val="BEEBDF"/>
              </a:solidFill>
              <a:ln w="19080">
                <a:noFill/>
              </a:ln>
            </c:spPr>
            <c:extLst>
              <c:ext xmlns:c16="http://schemas.microsoft.com/office/drawing/2014/chart" uri="{C3380CC4-5D6E-409C-BE32-E72D297353CC}">
                <c16:uniqueId val="{00000005-3F05-4A99-815B-76A2DAE8716B}"/>
              </c:ext>
            </c:extLst>
          </c:dPt>
          <c:dPt>
            <c:idx val="3"/>
            <c:bubble3D val="0"/>
            <c:spPr>
              <a:solidFill>
                <a:srgbClr val="9EE2CF"/>
              </a:solidFill>
              <a:ln w="19080">
                <a:noFill/>
              </a:ln>
            </c:spPr>
            <c:extLst>
              <c:ext xmlns:c16="http://schemas.microsoft.com/office/drawing/2014/chart" uri="{C3380CC4-5D6E-409C-BE32-E72D297353CC}">
                <c16:uniqueId val="{00000007-3F05-4A99-815B-76A2DAE8716B}"/>
              </c:ext>
            </c:extLst>
          </c:dPt>
          <c:dPt>
            <c:idx val="4"/>
            <c:bubble3D val="0"/>
            <c:spPr>
              <a:solidFill>
                <a:srgbClr val="34AC8B"/>
              </a:solidFill>
              <a:ln w="19080">
                <a:noFill/>
              </a:ln>
            </c:spPr>
            <c:extLst>
              <c:ext xmlns:c16="http://schemas.microsoft.com/office/drawing/2014/chart" uri="{C3380CC4-5D6E-409C-BE32-E72D297353CC}">
                <c16:uniqueId val="{00000009-3F05-4A99-815B-76A2DAE8716B}"/>
              </c:ext>
            </c:extLst>
          </c:dPt>
          <c:dPt>
            <c:idx val="5"/>
            <c:bubble3D val="0"/>
            <c:spPr>
              <a:solidFill>
                <a:srgbClr val="23735D"/>
              </a:solidFill>
              <a:ln w="19080">
                <a:noFill/>
              </a:ln>
            </c:spPr>
            <c:extLst>
              <c:ext xmlns:c16="http://schemas.microsoft.com/office/drawing/2014/chart" uri="{C3380CC4-5D6E-409C-BE32-E72D297353CC}">
                <c16:uniqueId val="{0000000B-3F05-4A99-815B-76A2DAE8716B}"/>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3F05-4A99-815B-76A2DAE8716B}"/>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3F05-4A99-815B-76A2DAE8716B}"/>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3F05-4A99-815B-76A2DAE8716B}"/>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3F05-4A99-815B-76A2DAE8716B}"/>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3F05-4A99-815B-76A2DAE8716B}"/>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3F05-4A99-815B-76A2DAE8716B}"/>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3F05-4A99-815B-76A2DAE8716B}"/>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6DA4-49AF-A671-5D06006FA8CE}"/>
              </c:ext>
            </c:extLst>
          </c:dPt>
          <c:dPt>
            <c:idx val="1"/>
            <c:bubble3D val="0"/>
            <c:spPr>
              <a:solidFill>
                <a:srgbClr val="F2F2F2"/>
              </a:solidFill>
              <a:ln w="19080">
                <a:noFill/>
              </a:ln>
            </c:spPr>
            <c:extLst>
              <c:ext xmlns:c16="http://schemas.microsoft.com/office/drawing/2014/chart" uri="{C3380CC4-5D6E-409C-BE32-E72D297353CC}">
                <c16:uniqueId val="{00000003-6DA4-49AF-A671-5D06006FA8CE}"/>
              </c:ext>
            </c:extLst>
          </c:dPt>
          <c:dPt>
            <c:idx val="2"/>
            <c:bubble3D val="0"/>
            <c:spPr>
              <a:solidFill>
                <a:srgbClr val="D9D9D9"/>
              </a:solidFill>
              <a:ln w="19080">
                <a:noFill/>
              </a:ln>
            </c:spPr>
            <c:extLst>
              <c:ext xmlns:c16="http://schemas.microsoft.com/office/drawing/2014/chart" uri="{C3380CC4-5D6E-409C-BE32-E72D297353CC}">
                <c16:uniqueId val="{00000005-6DA4-49AF-A671-5D06006FA8CE}"/>
              </c:ext>
            </c:extLst>
          </c:dPt>
          <c:dPt>
            <c:idx val="3"/>
            <c:bubble3D val="0"/>
            <c:spPr>
              <a:solidFill>
                <a:srgbClr val="BFBFBF"/>
              </a:solidFill>
              <a:ln w="19080">
                <a:noFill/>
              </a:ln>
            </c:spPr>
            <c:extLst>
              <c:ext xmlns:c16="http://schemas.microsoft.com/office/drawing/2014/chart" uri="{C3380CC4-5D6E-409C-BE32-E72D297353CC}">
                <c16:uniqueId val="{00000007-6DA4-49AF-A671-5D06006FA8CE}"/>
              </c:ext>
            </c:extLst>
          </c:dPt>
          <c:dPt>
            <c:idx val="4"/>
            <c:bubble3D val="0"/>
            <c:spPr>
              <a:solidFill>
                <a:srgbClr val="A6A6A6"/>
              </a:solidFill>
              <a:ln w="19080">
                <a:noFill/>
              </a:ln>
            </c:spPr>
            <c:extLst>
              <c:ext xmlns:c16="http://schemas.microsoft.com/office/drawing/2014/chart" uri="{C3380CC4-5D6E-409C-BE32-E72D297353CC}">
                <c16:uniqueId val="{00000009-6DA4-49AF-A671-5D06006FA8CE}"/>
              </c:ext>
            </c:extLst>
          </c:dPt>
          <c:dPt>
            <c:idx val="5"/>
            <c:bubble3D val="0"/>
            <c:spPr>
              <a:solidFill>
                <a:srgbClr val="808080"/>
              </a:solidFill>
              <a:ln w="19080">
                <a:noFill/>
              </a:ln>
            </c:spPr>
            <c:extLst>
              <c:ext xmlns:c16="http://schemas.microsoft.com/office/drawing/2014/chart" uri="{C3380CC4-5D6E-409C-BE32-E72D297353CC}">
                <c16:uniqueId val="{0000000B-6DA4-49AF-A671-5D06006FA8CE}"/>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6DA4-49AF-A671-5D06006FA8CE}"/>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6DA4-49AF-A671-5D06006FA8CE}"/>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6DA4-49AF-A671-5D06006FA8CE}"/>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6DA4-49AF-A671-5D06006FA8CE}"/>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6DA4-49AF-A671-5D06006FA8CE}"/>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6DA4-49AF-A671-5D06006FA8CE}"/>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6DA4-49AF-A671-5D06006FA8CE}"/>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1B31-46CA-A43F-793EC26D3FFE}"/>
              </c:ext>
            </c:extLst>
          </c:dPt>
          <c:dPt>
            <c:idx val="1"/>
            <c:bubble3D val="0"/>
            <c:spPr>
              <a:solidFill>
                <a:srgbClr val="073C65"/>
              </a:solidFill>
              <a:ln w="19080">
                <a:noFill/>
              </a:ln>
            </c:spPr>
            <c:extLst>
              <c:ext xmlns:c16="http://schemas.microsoft.com/office/drawing/2014/chart" uri="{C3380CC4-5D6E-409C-BE32-E72D297353CC}">
                <c16:uniqueId val="{00000003-1B31-46CA-A43F-793EC26D3FFE}"/>
              </c:ext>
            </c:extLst>
          </c:dPt>
          <c:dPt>
            <c:idx val="2"/>
            <c:bubble3D val="0"/>
            <c:spPr>
              <a:noFill/>
              <a:ln w="19080">
                <a:noFill/>
              </a:ln>
            </c:spPr>
            <c:extLst>
              <c:ext xmlns:c16="http://schemas.microsoft.com/office/drawing/2014/chart" uri="{C3380CC4-5D6E-409C-BE32-E72D297353CC}">
                <c16:uniqueId val="{00000005-1B31-46CA-A43F-793EC26D3FFE}"/>
              </c:ext>
            </c:extLst>
          </c:dPt>
          <c:dPt>
            <c:idx val="3"/>
            <c:bubble3D val="0"/>
            <c:spPr>
              <a:solidFill>
                <a:srgbClr val="0D79CA"/>
              </a:solidFill>
              <a:ln w="19080">
                <a:noFill/>
              </a:ln>
            </c:spPr>
            <c:extLst>
              <c:ext xmlns:c16="http://schemas.microsoft.com/office/drawing/2014/chart" uri="{C3380CC4-5D6E-409C-BE32-E72D297353CC}">
                <c16:uniqueId val="{00000007-1B31-46CA-A43F-793EC26D3FFE}"/>
              </c:ext>
            </c:extLst>
          </c:dPt>
          <c:dPt>
            <c:idx val="4"/>
            <c:bubble3D val="0"/>
            <c:spPr>
              <a:noFill/>
              <a:ln w="19080">
                <a:noFill/>
              </a:ln>
            </c:spPr>
            <c:extLst>
              <c:ext xmlns:c16="http://schemas.microsoft.com/office/drawing/2014/chart" uri="{C3380CC4-5D6E-409C-BE32-E72D297353CC}">
                <c16:uniqueId val="{00000009-1B31-46CA-A43F-793EC26D3FFE}"/>
              </c:ext>
            </c:extLst>
          </c:dPt>
          <c:dPt>
            <c:idx val="5"/>
            <c:bubble3D val="0"/>
            <c:spPr>
              <a:solidFill>
                <a:srgbClr val="4FADF3"/>
              </a:solidFill>
              <a:ln w="19080">
                <a:noFill/>
              </a:ln>
            </c:spPr>
            <c:extLst>
              <c:ext xmlns:c16="http://schemas.microsoft.com/office/drawing/2014/chart" uri="{C3380CC4-5D6E-409C-BE32-E72D297353CC}">
                <c16:uniqueId val="{0000000B-1B31-46CA-A43F-793EC26D3FFE}"/>
              </c:ext>
            </c:extLst>
          </c:dPt>
          <c:dPt>
            <c:idx val="6"/>
            <c:bubble3D val="0"/>
            <c:spPr>
              <a:noFill/>
              <a:ln w="19080">
                <a:noFill/>
              </a:ln>
            </c:spPr>
            <c:extLst>
              <c:ext xmlns:c16="http://schemas.microsoft.com/office/drawing/2014/chart" uri="{C3380CC4-5D6E-409C-BE32-E72D297353CC}">
                <c16:uniqueId val="{0000000D-1B31-46CA-A43F-793EC26D3FFE}"/>
              </c:ext>
            </c:extLst>
          </c:dPt>
          <c:dPt>
            <c:idx val="7"/>
            <c:bubble3D val="0"/>
            <c:spPr>
              <a:noFill/>
              <a:ln w="19080">
                <a:noFill/>
              </a:ln>
            </c:spPr>
            <c:extLst>
              <c:ext xmlns:c16="http://schemas.microsoft.com/office/drawing/2014/chart" uri="{C3380CC4-5D6E-409C-BE32-E72D297353CC}">
                <c16:uniqueId val="{0000000F-1B31-46CA-A43F-793EC26D3FFE}"/>
              </c:ext>
            </c:extLst>
          </c:dPt>
          <c:dPt>
            <c:idx val="8"/>
            <c:bubble3D val="0"/>
            <c:spPr>
              <a:noFill/>
              <a:ln w="19080">
                <a:noFill/>
              </a:ln>
            </c:spPr>
            <c:extLst>
              <c:ext xmlns:c16="http://schemas.microsoft.com/office/drawing/2014/chart" uri="{C3380CC4-5D6E-409C-BE32-E72D297353CC}">
                <c16:uniqueId val="{00000011-1B31-46CA-A43F-793EC26D3FFE}"/>
              </c:ext>
            </c:extLst>
          </c:dPt>
          <c:dPt>
            <c:idx val="9"/>
            <c:bubble3D val="0"/>
            <c:spPr>
              <a:noFill/>
              <a:ln w="19080">
                <a:noFill/>
              </a:ln>
            </c:spPr>
            <c:extLst>
              <c:ext xmlns:c16="http://schemas.microsoft.com/office/drawing/2014/chart" uri="{C3380CC4-5D6E-409C-BE32-E72D297353CC}">
                <c16:uniqueId val="{00000013-1B31-46CA-A43F-793EC26D3FFE}"/>
              </c:ext>
            </c:extLst>
          </c:dPt>
          <c:dPt>
            <c:idx val="10"/>
            <c:bubble3D val="0"/>
            <c:spPr>
              <a:noFill/>
              <a:ln w="19080">
                <a:noFill/>
              </a:ln>
            </c:spPr>
            <c:extLst>
              <c:ext xmlns:c16="http://schemas.microsoft.com/office/drawing/2014/chart" uri="{C3380CC4-5D6E-409C-BE32-E72D297353CC}">
                <c16:uniqueId val="{00000015-1B31-46CA-A43F-793EC26D3FFE}"/>
              </c:ext>
            </c:extLst>
          </c:dPt>
          <c:dPt>
            <c:idx val="11"/>
            <c:bubble3D val="0"/>
            <c:spPr>
              <a:noFill/>
              <a:ln w="19080">
                <a:noFill/>
              </a:ln>
            </c:spPr>
            <c:extLst>
              <c:ext xmlns:c16="http://schemas.microsoft.com/office/drawing/2014/chart" uri="{C3380CC4-5D6E-409C-BE32-E72D297353CC}">
                <c16:uniqueId val="{00000017-1B31-46CA-A43F-793EC26D3FFE}"/>
              </c:ext>
            </c:extLst>
          </c:dPt>
          <c:dPt>
            <c:idx val="12"/>
            <c:bubble3D val="0"/>
            <c:spPr>
              <a:noFill/>
              <a:ln w="19080">
                <a:noFill/>
              </a:ln>
            </c:spPr>
            <c:extLst>
              <c:ext xmlns:c16="http://schemas.microsoft.com/office/drawing/2014/chart" uri="{C3380CC4-5D6E-409C-BE32-E72D297353CC}">
                <c16:uniqueId val="{00000019-1B31-46CA-A43F-793EC26D3FFE}"/>
              </c:ext>
            </c:extLst>
          </c:dPt>
          <c:dPt>
            <c:idx val="13"/>
            <c:bubble3D val="0"/>
            <c:spPr>
              <a:noFill/>
              <a:ln w="19080">
                <a:noFill/>
              </a:ln>
            </c:spPr>
            <c:extLst>
              <c:ext xmlns:c16="http://schemas.microsoft.com/office/drawing/2014/chart" uri="{C3380CC4-5D6E-409C-BE32-E72D297353CC}">
                <c16:uniqueId val="{0000001B-1B31-46CA-A43F-793EC26D3FFE}"/>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1B31-46CA-A43F-793EC26D3FFE}"/>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1B31-46CA-A43F-793EC26D3FFE}"/>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1B31-46CA-A43F-793EC26D3FFE}"/>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1B31-46CA-A43F-793EC26D3FFE}"/>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1B31-46CA-A43F-793EC26D3FFE}"/>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1B31-46CA-A43F-793EC26D3FFE}"/>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1B31-46CA-A43F-793EC26D3FFE}"/>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1B31-46CA-A43F-793EC26D3FFE}"/>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1B31-46CA-A43F-793EC26D3FFE}"/>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1B31-46CA-A43F-793EC26D3FFE}"/>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1B31-46CA-A43F-793EC26D3FFE}"/>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1B31-46CA-A43F-793EC26D3FFE}"/>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9-1B31-46CA-A43F-793EC26D3FFE}"/>
                </c:ext>
              </c:extLst>
            </c:dLbl>
            <c:dLbl>
              <c:idx val="1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B-1B31-46CA-A43F-793EC26D3FFE}"/>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1B31-46CA-A43F-793EC26D3FFE}"/>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44280">
              <a:noFill/>
            </a:ln>
          </c:spPr>
          <c:dPt>
            <c:idx val="0"/>
            <c:bubble3D val="0"/>
            <c:spPr>
              <a:noFill/>
              <a:ln w="44280">
                <a:noFill/>
              </a:ln>
            </c:spPr>
            <c:extLst>
              <c:ext xmlns:c16="http://schemas.microsoft.com/office/drawing/2014/chart" uri="{C3380CC4-5D6E-409C-BE32-E72D297353CC}">
                <c16:uniqueId val="{00000001-F88C-4C85-BEDD-CB2CB7584269}"/>
              </c:ext>
            </c:extLst>
          </c:dPt>
          <c:dPt>
            <c:idx val="1"/>
            <c:bubble3D val="0"/>
            <c:spPr>
              <a:solidFill>
                <a:srgbClr val="073C65"/>
              </a:solidFill>
              <a:ln w="44280">
                <a:noFill/>
              </a:ln>
            </c:spPr>
            <c:extLst>
              <c:ext xmlns:c16="http://schemas.microsoft.com/office/drawing/2014/chart" uri="{C3380CC4-5D6E-409C-BE32-E72D297353CC}">
                <c16:uniqueId val="{00000003-F88C-4C85-BEDD-CB2CB7584269}"/>
              </c:ext>
            </c:extLst>
          </c:dPt>
          <c:dPt>
            <c:idx val="2"/>
            <c:bubble3D val="0"/>
            <c:spPr>
              <a:noFill/>
              <a:ln w="44280">
                <a:noFill/>
              </a:ln>
            </c:spPr>
            <c:extLst>
              <c:ext xmlns:c16="http://schemas.microsoft.com/office/drawing/2014/chart" uri="{C3380CC4-5D6E-409C-BE32-E72D297353CC}">
                <c16:uniqueId val="{00000005-F88C-4C85-BEDD-CB2CB7584269}"/>
              </c:ext>
            </c:extLst>
          </c:dPt>
          <c:dPt>
            <c:idx val="3"/>
            <c:bubble3D val="0"/>
            <c:spPr>
              <a:solidFill>
                <a:srgbClr val="0D79CA"/>
              </a:solidFill>
              <a:ln w="44280">
                <a:noFill/>
              </a:ln>
            </c:spPr>
            <c:extLst>
              <c:ext xmlns:c16="http://schemas.microsoft.com/office/drawing/2014/chart" uri="{C3380CC4-5D6E-409C-BE32-E72D297353CC}">
                <c16:uniqueId val="{00000007-F88C-4C85-BEDD-CB2CB7584269}"/>
              </c:ext>
            </c:extLst>
          </c:dPt>
          <c:dPt>
            <c:idx val="4"/>
            <c:bubble3D val="0"/>
            <c:spPr>
              <a:noFill/>
              <a:ln w="44280">
                <a:noFill/>
              </a:ln>
            </c:spPr>
            <c:extLst>
              <c:ext xmlns:c16="http://schemas.microsoft.com/office/drawing/2014/chart" uri="{C3380CC4-5D6E-409C-BE32-E72D297353CC}">
                <c16:uniqueId val="{00000009-F88C-4C85-BEDD-CB2CB7584269}"/>
              </c:ext>
            </c:extLst>
          </c:dPt>
          <c:dPt>
            <c:idx val="5"/>
            <c:bubble3D val="0"/>
            <c:spPr>
              <a:solidFill>
                <a:srgbClr val="4FADF3"/>
              </a:solidFill>
              <a:ln w="44280">
                <a:noFill/>
              </a:ln>
            </c:spPr>
            <c:extLst>
              <c:ext xmlns:c16="http://schemas.microsoft.com/office/drawing/2014/chart" uri="{C3380CC4-5D6E-409C-BE32-E72D297353CC}">
                <c16:uniqueId val="{0000000B-F88C-4C85-BEDD-CB2CB7584269}"/>
              </c:ext>
            </c:extLst>
          </c:dPt>
          <c:dPt>
            <c:idx val="6"/>
            <c:bubble3D val="0"/>
            <c:spPr>
              <a:noFill/>
              <a:ln w="44280">
                <a:noFill/>
              </a:ln>
            </c:spPr>
            <c:extLst>
              <c:ext xmlns:c16="http://schemas.microsoft.com/office/drawing/2014/chart" uri="{C3380CC4-5D6E-409C-BE32-E72D297353CC}">
                <c16:uniqueId val="{0000000D-F88C-4C85-BEDD-CB2CB7584269}"/>
              </c:ext>
            </c:extLst>
          </c:dPt>
          <c:dPt>
            <c:idx val="7"/>
            <c:bubble3D val="0"/>
            <c:spPr>
              <a:noFill/>
              <a:ln w="44280">
                <a:noFill/>
              </a:ln>
            </c:spPr>
            <c:extLst>
              <c:ext xmlns:c16="http://schemas.microsoft.com/office/drawing/2014/chart" uri="{C3380CC4-5D6E-409C-BE32-E72D297353CC}">
                <c16:uniqueId val="{0000000F-F88C-4C85-BEDD-CB2CB7584269}"/>
              </c:ext>
            </c:extLst>
          </c:dPt>
          <c:dPt>
            <c:idx val="8"/>
            <c:bubble3D val="0"/>
            <c:spPr>
              <a:noFill/>
              <a:ln w="44280">
                <a:noFill/>
              </a:ln>
            </c:spPr>
            <c:extLst>
              <c:ext xmlns:c16="http://schemas.microsoft.com/office/drawing/2014/chart" uri="{C3380CC4-5D6E-409C-BE32-E72D297353CC}">
                <c16:uniqueId val="{00000011-F88C-4C85-BEDD-CB2CB7584269}"/>
              </c:ext>
            </c:extLst>
          </c:dPt>
          <c:dPt>
            <c:idx val="9"/>
            <c:bubble3D val="0"/>
            <c:spPr>
              <a:noFill/>
              <a:ln w="44280">
                <a:noFill/>
              </a:ln>
            </c:spPr>
            <c:extLst>
              <c:ext xmlns:c16="http://schemas.microsoft.com/office/drawing/2014/chart" uri="{C3380CC4-5D6E-409C-BE32-E72D297353CC}">
                <c16:uniqueId val="{00000013-F88C-4C85-BEDD-CB2CB7584269}"/>
              </c:ext>
            </c:extLst>
          </c:dPt>
          <c:dPt>
            <c:idx val="10"/>
            <c:bubble3D val="0"/>
            <c:spPr>
              <a:noFill/>
              <a:ln w="44280">
                <a:noFill/>
              </a:ln>
            </c:spPr>
            <c:extLst>
              <c:ext xmlns:c16="http://schemas.microsoft.com/office/drawing/2014/chart" uri="{C3380CC4-5D6E-409C-BE32-E72D297353CC}">
                <c16:uniqueId val="{00000015-F88C-4C85-BEDD-CB2CB7584269}"/>
              </c:ext>
            </c:extLst>
          </c:dPt>
          <c:dPt>
            <c:idx val="11"/>
            <c:bubble3D val="0"/>
            <c:spPr>
              <a:noFill/>
              <a:ln w="44280">
                <a:noFill/>
              </a:ln>
            </c:spPr>
            <c:extLst>
              <c:ext xmlns:c16="http://schemas.microsoft.com/office/drawing/2014/chart" uri="{C3380CC4-5D6E-409C-BE32-E72D297353CC}">
                <c16:uniqueId val="{00000017-F88C-4C85-BEDD-CB2CB7584269}"/>
              </c:ext>
            </c:extLst>
          </c:dPt>
          <c:dPt>
            <c:idx val="12"/>
            <c:bubble3D val="0"/>
            <c:spPr>
              <a:noFill/>
              <a:ln w="44280">
                <a:noFill/>
              </a:ln>
            </c:spPr>
            <c:extLst>
              <c:ext xmlns:c16="http://schemas.microsoft.com/office/drawing/2014/chart" uri="{C3380CC4-5D6E-409C-BE32-E72D297353CC}">
                <c16:uniqueId val="{00000019-F88C-4C85-BEDD-CB2CB7584269}"/>
              </c:ext>
            </c:extLst>
          </c:dPt>
          <c:dPt>
            <c:idx val="13"/>
            <c:bubble3D val="0"/>
            <c:spPr>
              <a:noFill/>
              <a:ln w="44280">
                <a:noFill/>
              </a:ln>
            </c:spPr>
            <c:extLst>
              <c:ext xmlns:c16="http://schemas.microsoft.com/office/drawing/2014/chart" uri="{C3380CC4-5D6E-409C-BE32-E72D297353CC}">
                <c16:uniqueId val="{0000001B-F88C-4C85-BEDD-CB2CB7584269}"/>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F88C-4C85-BEDD-CB2CB7584269}"/>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F88C-4C85-BEDD-CB2CB7584269}"/>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F88C-4C85-BEDD-CB2CB7584269}"/>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F88C-4C85-BEDD-CB2CB7584269}"/>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F88C-4C85-BEDD-CB2CB7584269}"/>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F88C-4C85-BEDD-CB2CB7584269}"/>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F88C-4C85-BEDD-CB2CB7584269}"/>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F88C-4C85-BEDD-CB2CB7584269}"/>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F88C-4C85-BEDD-CB2CB7584269}"/>
                </c:ext>
              </c:extLst>
            </c:dLbl>
            <c:dLbl>
              <c:idx val="9"/>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3-F88C-4C85-BEDD-CB2CB7584269}"/>
                </c:ext>
              </c:extLst>
            </c:dLbl>
            <c:dLbl>
              <c:idx val="1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5-F88C-4C85-BEDD-CB2CB7584269}"/>
                </c:ext>
              </c:extLst>
            </c:dLbl>
            <c:dLbl>
              <c:idx val="1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7-F88C-4C85-BEDD-CB2CB7584269}"/>
                </c:ext>
              </c:extLst>
            </c:dLbl>
            <c:dLbl>
              <c:idx val="1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9-F88C-4C85-BEDD-CB2CB7584269}"/>
                </c:ext>
              </c:extLst>
            </c:dLbl>
            <c:dLbl>
              <c:idx val="1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B-F88C-4C85-BEDD-CB2CB7584269}"/>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F88C-4C85-BEDD-CB2CB7584269}"/>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manualLayout>
          <c:layoutTarget val="inner"/>
          <c:xMode val="edge"/>
          <c:yMode val="edge"/>
          <c:x val="8.0827675396055601E-5"/>
          <c:y val="4.5789677920062104E-3"/>
          <c:w val="0.99983834464920796"/>
          <c:h val="0.94815677143965804"/>
        </c:manualLayout>
      </c:layout>
      <c:doughnutChart>
        <c:varyColors val="1"/>
        <c:ser>
          <c:idx val="0"/>
          <c:order val="0"/>
          <c:tx>
            <c:strRef>
              <c:f>label 0</c:f>
              <c:strCache>
                <c:ptCount val="1"/>
                <c:pt idx="0">
                  <c:v>Sales</c:v>
                </c:pt>
              </c:strCache>
            </c:strRef>
          </c:tx>
          <c:spPr>
            <a:solidFill>
              <a:srgbClr val="4E67C8"/>
            </a:solidFill>
            <a:ln w="0">
              <a:noFill/>
            </a:ln>
          </c:spPr>
          <c:dPt>
            <c:idx val="0"/>
            <c:bubble3D val="0"/>
            <c:spPr>
              <a:solidFill>
                <a:srgbClr val="D9D9D9"/>
              </a:solidFill>
              <a:ln w="19080">
                <a:noFill/>
              </a:ln>
            </c:spPr>
            <c:extLst>
              <c:ext xmlns:c16="http://schemas.microsoft.com/office/drawing/2014/chart" uri="{C3380CC4-5D6E-409C-BE32-E72D297353CC}">
                <c16:uniqueId val="{00000001-5E7E-4607-A42A-CC877490EF87}"/>
              </c:ext>
            </c:extLst>
          </c:dPt>
          <c:dPt>
            <c:idx val="1"/>
            <c:bubble3D val="0"/>
            <c:spPr>
              <a:solidFill>
                <a:srgbClr val="BFBFBF"/>
              </a:solidFill>
              <a:ln w="19080">
                <a:noFill/>
              </a:ln>
            </c:spPr>
            <c:extLst>
              <c:ext xmlns:c16="http://schemas.microsoft.com/office/drawing/2014/chart" uri="{C3380CC4-5D6E-409C-BE32-E72D297353CC}">
                <c16:uniqueId val="{00000003-5E7E-4607-A42A-CC877490EF87}"/>
              </c:ext>
            </c:extLst>
          </c:dPt>
          <c:dPt>
            <c:idx val="2"/>
            <c:bubble3D val="0"/>
            <c:spPr>
              <a:solidFill>
                <a:srgbClr val="A6A6A6"/>
              </a:solidFill>
              <a:ln w="19080">
                <a:noFill/>
              </a:ln>
            </c:spPr>
            <c:extLst>
              <c:ext xmlns:c16="http://schemas.microsoft.com/office/drawing/2014/chart" uri="{C3380CC4-5D6E-409C-BE32-E72D297353CC}">
                <c16:uniqueId val="{00000005-5E7E-4607-A42A-CC877490EF87}"/>
              </c:ext>
            </c:extLst>
          </c:dPt>
          <c:dPt>
            <c:idx val="3"/>
            <c:bubble3D val="0"/>
            <c:spPr>
              <a:solidFill>
                <a:srgbClr val="808080"/>
              </a:solidFill>
              <a:ln w="19080">
                <a:noFill/>
              </a:ln>
            </c:spPr>
            <c:extLst>
              <c:ext xmlns:c16="http://schemas.microsoft.com/office/drawing/2014/chart" uri="{C3380CC4-5D6E-409C-BE32-E72D297353CC}">
                <c16:uniqueId val="{00000007-5E7E-4607-A42A-CC877490EF87}"/>
              </c:ext>
            </c:extLst>
          </c:dPt>
          <c:dPt>
            <c:idx val="4"/>
            <c:bubble3D val="0"/>
            <c:spPr>
              <a:solidFill>
                <a:srgbClr val="F2F2F2"/>
              </a:solidFill>
              <a:ln w="19080">
                <a:noFill/>
              </a:ln>
            </c:spPr>
            <c:extLst>
              <c:ext xmlns:c16="http://schemas.microsoft.com/office/drawing/2014/chart" uri="{C3380CC4-5D6E-409C-BE32-E72D297353CC}">
                <c16:uniqueId val="{00000009-5E7E-4607-A42A-CC877490EF87}"/>
              </c:ext>
            </c:extLst>
          </c:dPt>
          <c:dPt>
            <c:idx val="5"/>
            <c:bubble3D val="0"/>
            <c:spPr>
              <a:solidFill>
                <a:srgbClr val="F14124"/>
              </a:solidFill>
              <a:ln w="19080">
                <a:noFill/>
              </a:ln>
            </c:spPr>
            <c:extLst>
              <c:ext xmlns:c16="http://schemas.microsoft.com/office/drawing/2014/chart" uri="{C3380CC4-5D6E-409C-BE32-E72D297353CC}">
                <c16:uniqueId val="{0000000B-5E7E-4607-A42A-CC877490EF87}"/>
              </c:ext>
            </c:extLst>
          </c:dPt>
          <c:dPt>
            <c:idx val="6"/>
            <c:bubble3D val="0"/>
            <c:spPr>
              <a:solidFill>
                <a:srgbClr val="283A7F"/>
              </a:solidFill>
              <a:ln w="19080">
                <a:noFill/>
              </a:ln>
            </c:spPr>
            <c:extLst>
              <c:ext xmlns:c16="http://schemas.microsoft.com/office/drawing/2014/chart" uri="{C3380CC4-5D6E-409C-BE32-E72D297353CC}">
                <c16:uniqueId val="{0000000D-5E7E-4607-A42A-CC877490EF87}"/>
              </c:ext>
            </c:extLst>
          </c:dPt>
          <c:dPt>
            <c:idx val="7"/>
            <c:bubble3D val="0"/>
            <c:spPr>
              <a:solidFill>
                <a:srgbClr val="0E8FBC"/>
              </a:solidFill>
              <a:ln w="19080">
                <a:noFill/>
              </a:ln>
            </c:spPr>
            <c:extLst>
              <c:ext xmlns:c16="http://schemas.microsoft.com/office/drawing/2014/chart" uri="{C3380CC4-5D6E-409C-BE32-E72D297353CC}">
                <c16:uniqueId val="{0000000F-5E7E-4607-A42A-CC877490EF87}"/>
              </c:ext>
            </c:extLst>
          </c:dPt>
          <c:dPt>
            <c:idx val="8"/>
            <c:bubble3D val="0"/>
            <c:spPr>
              <a:solidFill>
                <a:srgbClr val="68A915"/>
              </a:solidFill>
              <a:ln w="19080">
                <a:noFill/>
              </a:ln>
            </c:spPr>
            <c:extLst>
              <c:ext xmlns:c16="http://schemas.microsoft.com/office/drawing/2014/chart" uri="{C3380CC4-5D6E-409C-BE32-E72D297353CC}">
                <c16:uniqueId val="{00000011-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D-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F-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1-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0</c:f>
              <c:numCache>
                <c:formatCode>General</c:formatCode>
                <c:ptCount val="9"/>
                <c:pt idx="0">
                  <c:v>12.5</c:v>
                </c:pt>
                <c:pt idx="1">
                  <c:v>12.5</c:v>
                </c:pt>
                <c:pt idx="2">
                  <c:v>12.5</c:v>
                </c:pt>
                <c:pt idx="3">
                  <c:v>12.5</c:v>
                </c:pt>
                <c:pt idx="4">
                  <c:v>50</c:v>
                </c:pt>
              </c:numCache>
            </c:numRef>
          </c:val>
          <c:extLst>
            <c:ext xmlns:c16="http://schemas.microsoft.com/office/drawing/2014/chart" uri="{C3380CC4-5D6E-409C-BE32-E72D297353CC}">
              <c16:uniqueId val="{00000012-5E7E-4607-A42A-CC877490EF87}"/>
            </c:ext>
          </c:extLst>
        </c:ser>
        <c:ser>
          <c:idx val="1"/>
          <c:order val="1"/>
          <c:tx>
            <c:strRef>
              <c:f>label 1</c:f>
              <c:strCache>
                <c:ptCount val="1"/>
                <c:pt idx="0">
                  <c:v>Column1</c:v>
                </c:pt>
              </c:strCache>
            </c:strRef>
          </c:tx>
          <c:spPr>
            <a:solidFill>
              <a:srgbClr val="5ECCF3"/>
            </a:solidFill>
            <a:ln w="0">
              <a:noFill/>
            </a:ln>
          </c:spPr>
          <c:dPt>
            <c:idx val="0"/>
            <c:bubble3D val="0"/>
            <c:spPr>
              <a:noFill/>
              <a:ln w="19080">
                <a:noFill/>
              </a:ln>
            </c:spPr>
            <c:extLst>
              <c:ext xmlns:c16="http://schemas.microsoft.com/office/drawing/2014/chart" uri="{C3380CC4-5D6E-409C-BE32-E72D297353CC}">
                <c16:uniqueId val="{00000014-5E7E-4607-A42A-CC877490EF87}"/>
              </c:ext>
            </c:extLst>
          </c:dPt>
          <c:dPt>
            <c:idx val="1"/>
            <c:bubble3D val="0"/>
            <c:spPr>
              <a:noFill/>
              <a:ln w="19080">
                <a:noFill/>
              </a:ln>
            </c:spPr>
            <c:extLst>
              <c:ext xmlns:c16="http://schemas.microsoft.com/office/drawing/2014/chart" uri="{C3380CC4-5D6E-409C-BE32-E72D297353CC}">
                <c16:uniqueId val="{00000016-5E7E-4607-A42A-CC877490EF87}"/>
              </c:ext>
            </c:extLst>
          </c:dPt>
          <c:dPt>
            <c:idx val="2"/>
            <c:bubble3D val="0"/>
            <c:spPr>
              <a:noFill/>
              <a:ln w="19080">
                <a:noFill/>
              </a:ln>
            </c:spPr>
            <c:extLst>
              <c:ext xmlns:c16="http://schemas.microsoft.com/office/drawing/2014/chart" uri="{C3380CC4-5D6E-409C-BE32-E72D297353CC}">
                <c16:uniqueId val="{00000018-5E7E-4607-A42A-CC877490EF87}"/>
              </c:ext>
            </c:extLst>
          </c:dPt>
          <c:dPt>
            <c:idx val="3"/>
            <c:bubble3D val="0"/>
            <c:spPr>
              <a:noFill/>
              <a:ln w="19080">
                <a:noFill/>
              </a:ln>
            </c:spPr>
            <c:extLst>
              <c:ext xmlns:c16="http://schemas.microsoft.com/office/drawing/2014/chart" uri="{C3380CC4-5D6E-409C-BE32-E72D297353CC}">
                <c16:uniqueId val="{0000001A-5E7E-4607-A42A-CC877490EF87}"/>
              </c:ext>
            </c:extLst>
          </c:dPt>
          <c:dPt>
            <c:idx val="4"/>
            <c:bubble3D val="0"/>
            <c:spPr>
              <a:solidFill>
                <a:srgbClr val="8CC9F7"/>
              </a:solidFill>
              <a:ln w="19080">
                <a:noFill/>
              </a:ln>
            </c:spPr>
            <c:extLst>
              <c:ext xmlns:c16="http://schemas.microsoft.com/office/drawing/2014/chart" uri="{C3380CC4-5D6E-409C-BE32-E72D297353CC}">
                <c16:uniqueId val="{0000001C-5E7E-4607-A42A-CC877490EF87}"/>
              </c:ext>
            </c:extLst>
          </c:dPt>
          <c:dPt>
            <c:idx val="5"/>
            <c:bubble3D val="0"/>
            <c:spPr>
              <a:solidFill>
                <a:srgbClr val="4FADF3"/>
              </a:solidFill>
              <a:ln w="19080">
                <a:noFill/>
              </a:ln>
            </c:spPr>
            <c:extLst>
              <c:ext xmlns:c16="http://schemas.microsoft.com/office/drawing/2014/chart" uri="{C3380CC4-5D6E-409C-BE32-E72D297353CC}">
                <c16:uniqueId val="{0000001E-5E7E-4607-A42A-CC877490EF87}"/>
              </c:ext>
            </c:extLst>
          </c:dPt>
          <c:dPt>
            <c:idx val="6"/>
            <c:bubble3D val="0"/>
            <c:spPr>
              <a:solidFill>
                <a:srgbClr val="0D79CA"/>
              </a:solidFill>
              <a:ln w="19080">
                <a:noFill/>
              </a:ln>
            </c:spPr>
            <c:extLst>
              <c:ext xmlns:c16="http://schemas.microsoft.com/office/drawing/2014/chart" uri="{C3380CC4-5D6E-409C-BE32-E72D297353CC}">
                <c16:uniqueId val="{00000020-5E7E-4607-A42A-CC877490EF87}"/>
              </c:ext>
            </c:extLst>
          </c:dPt>
          <c:dPt>
            <c:idx val="7"/>
            <c:bubble3D val="0"/>
            <c:spPr>
              <a:solidFill>
                <a:srgbClr val="073C65"/>
              </a:solidFill>
              <a:ln w="19080">
                <a:noFill/>
              </a:ln>
            </c:spPr>
            <c:extLst>
              <c:ext xmlns:c16="http://schemas.microsoft.com/office/drawing/2014/chart" uri="{C3380CC4-5D6E-409C-BE32-E72D297353CC}">
                <c16:uniqueId val="{00000022-5E7E-4607-A42A-CC877490EF87}"/>
              </c:ext>
            </c:extLst>
          </c:dPt>
          <c:dPt>
            <c:idx val="8"/>
            <c:bubble3D val="0"/>
            <c:spPr>
              <a:solidFill>
                <a:srgbClr val="68A915"/>
              </a:solidFill>
              <a:ln w="19080">
                <a:noFill/>
              </a:ln>
            </c:spPr>
            <c:extLst>
              <c:ext xmlns:c16="http://schemas.microsoft.com/office/drawing/2014/chart" uri="{C3380CC4-5D6E-409C-BE32-E72D297353CC}">
                <c16:uniqueId val="{00000024-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4-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6-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8-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A-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C-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1E-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0-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2-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4-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1</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25-5E7E-4607-A42A-CC877490EF87}"/>
            </c:ext>
          </c:extLst>
        </c:ser>
        <c:ser>
          <c:idx val="2"/>
          <c:order val="2"/>
          <c:tx>
            <c:strRef>
              <c:f>label 2</c:f>
              <c:strCache>
                <c:ptCount val="1"/>
                <c:pt idx="0">
                  <c:v>Column2</c:v>
                </c:pt>
              </c:strCache>
            </c:strRef>
          </c:tx>
          <c:spPr>
            <a:solidFill>
              <a:srgbClr val="A7EA52"/>
            </a:solidFill>
            <a:ln w="0">
              <a:noFill/>
            </a:ln>
          </c:spPr>
          <c:dPt>
            <c:idx val="0"/>
            <c:bubble3D val="0"/>
            <c:spPr>
              <a:noFill/>
              <a:ln w="19080">
                <a:noFill/>
              </a:ln>
            </c:spPr>
            <c:extLst>
              <c:ext xmlns:c16="http://schemas.microsoft.com/office/drawing/2014/chart" uri="{C3380CC4-5D6E-409C-BE32-E72D297353CC}">
                <c16:uniqueId val="{00000027-5E7E-4607-A42A-CC877490EF87}"/>
              </c:ext>
            </c:extLst>
          </c:dPt>
          <c:dPt>
            <c:idx val="1"/>
            <c:bubble3D val="0"/>
            <c:spPr>
              <a:noFill/>
              <a:ln w="19080">
                <a:noFill/>
              </a:ln>
            </c:spPr>
            <c:extLst>
              <c:ext xmlns:c16="http://schemas.microsoft.com/office/drawing/2014/chart" uri="{C3380CC4-5D6E-409C-BE32-E72D297353CC}">
                <c16:uniqueId val="{00000029-5E7E-4607-A42A-CC877490EF87}"/>
              </c:ext>
            </c:extLst>
          </c:dPt>
          <c:dPt>
            <c:idx val="2"/>
            <c:bubble3D val="0"/>
            <c:spPr>
              <a:noFill/>
              <a:ln w="19080">
                <a:noFill/>
              </a:ln>
            </c:spPr>
            <c:extLst>
              <c:ext xmlns:c16="http://schemas.microsoft.com/office/drawing/2014/chart" uri="{C3380CC4-5D6E-409C-BE32-E72D297353CC}">
                <c16:uniqueId val="{0000002B-5E7E-4607-A42A-CC877490EF87}"/>
              </c:ext>
            </c:extLst>
          </c:dPt>
          <c:dPt>
            <c:idx val="3"/>
            <c:bubble3D val="0"/>
            <c:spPr>
              <a:noFill/>
              <a:ln w="19080">
                <a:noFill/>
              </a:ln>
            </c:spPr>
            <c:extLst>
              <c:ext xmlns:c16="http://schemas.microsoft.com/office/drawing/2014/chart" uri="{C3380CC4-5D6E-409C-BE32-E72D297353CC}">
                <c16:uniqueId val="{0000002D-5E7E-4607-A42A-CC877490EF87}"/>
              </c:ext>
            </c:extLst>
          </c:dPt>
          <c:dPt>
            <c:idx val="4"/>
            <c:bubble3D val="0"/>
            <c:spPr>
              <a:solidFill>
                <a:srgbClr val="8CC9F7"/>
              </a:solidFill>
              <a:ln w="19080">
                <a:noFill/>
              </a:ln>
            </c:spPr>
            <c:extLst>
              <c:ext xmlns:c16="http://schemas.microsoft.com/office/drawing/2014/chart" uri="{C3380CC4-5D6E-409C-BE32-E72D297353CC}">
                <c16:uniqueId val="{0000002F-5E7E-4607-A42A-CC877490EF87}"/>
              </c:ext>
            </c:extLst>
          </c:dPt>
          <c:dPt>
            <c:idx val="5"/>
            <c:bubble3D val="0"/>
            <c:spPr>
              <a:solidFill>
                <a:srgbClr val="4FADF3"/>
              </a:solidFill>
              <a:ln w="19080">
                <a:noFill/>
              </a:ln>
            </c:spPr>
            <c:extLst>
              <c:ext xmlns:c16="http://schemas.microsoft.com/office/drawing/2014/chart" uri="{C3380CC4-5D6E-409C-BE32-E72D297353CC}">
                <c16:uniqueId val="{00000031-5E7E-4607-A42A-CC877490EF87}"/>
              </c:ext>
            </c:extLst>
          </c:dPt>
          <c:dPt>
            <c:idx val="6"/>
            <c:bubble3D val="0"/>
            <c:spPr>
              <a:solidFill>
                <a:srgbClr val="0D79CA"/>
              </a:solidFill>
              <a:ln w="19080">
                <a:noFill/>
              </a:ln>
            </c:spPr>
            <c:extLst>
              <c:ext xmlns:c16="http://schemas.microsoft.com/office/drawing/2014/chart" uri="{C3380CC4-5D6E-409C-BE32-E72D297353CC}">
                <c16:uniqueId val="{00000033-5E7E-4607-A42A-CC877490EF87}"/>
              </c:ext>
            </c:extLst>
          </c:dPt>
          <c:dPt>
            <c:idx val="7"/>
            <c:bubble3D val="0"/>
            <c:spPr>
              <a:solidFill>
                <a:srgbClr val="073C65"/>
              </a:solidFill>
              <a:ln w="19080">
                <a:noFill/>
              </a:ln>
            </c:spPr>
            <c:extLst>
              <c:ext xmlns:c16="http://schemas.microsoft.com/office/drawing/2014/chart" uri="{C3380CC4-5D6E-409C-BE32-E72D297353CC}">
                <c16:uniqueId val="{00000035-5E7E-4607-A42A-CC877490EF87}"/>
              </c:ext>
            </c:extLst>
          </c:dPt>
          <c:dPt>
            <c:idx val="8"/>
            <c:bubble3D val="0"/>
            <c:spPr>
              <a:solidFill>
                <a:srgbClr val="68A915"/>
              </a:solidFill>
              <a:ln w="19080">
                <a:noFill/>
              </a:ln>
            </c:spPr>
            <c:extLst>
              <c:ext xmlns:c16="http://schemas.microsoft.com/office/drawing/2014/chart" uri="{C3380CC4-5D6E-409C-BE32-E72D297353CC}">
                <c16:uniqueId val="{00000037-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7-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9-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B-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D-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2F-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1-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3-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5-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7-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2</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38-5E7E-4607-A42A-CC877490EF87}"/>
            </c:ext>
          </c:extLst>
        </c:ser>
        <c:ser>
          <c:idx val="3"/>
          <c:order val="3"/>
          <c:tx>
            <c:strRef>
              <c:f>label 3</c:f>
              <c:strCache>
                <c:ptCount val="1"/>
                <c:pt idx="0">
                  <c:v>Column3</c:v>
                </c:pt>
              </c:strCache>
            </c:strRef>
          </c:tx>
          <c:spPr>
            <a:solidFill>
              <a:srgbClr val="5DCEAF"/>
            </a:solidFill>
            <a:ln w="0">
              <a:noFill/>
            </a:ln>
          </c:spPr>
          <c:dPt>
            <c:idx val="0"/>
            <c:bubble3D val="0"/>
            <c:spPr>
              <a:noFill/>
              <a:ln w="19080">
                <a:noFill/>
              </a:ln>
            </c:spPr>
            <c:extLst>
              <c:ext xmlns:c16="http://schemas.microsoft.com/office/drawing/2014/chart" uri="{C3380CC4-5D6E-409C-BE32-E72D297353CC}">
                <c16:uniqueId val="{0000003A-5E7E-4607-A42A-CC877490EF87}"/>
              </c:ext>
            </c:extLst>
          </c:dPt>
          <c:dPt>
            <c:idx val="1"/>
            <c:bubble3D val="0"/>
            <c:spPr>
              <a:noFill/>
              <a:ln w="19080">
                <a:noFill/>
              </a:ln>
            </c:spPr>
            <c:extLst>
              <c:ext xmlns:c16="http://schemas.microsoft.com/office/drawing/2014/chart" uri="{C3380CC4-5D6E-409C-BE32-E72D297353CC}">
                <c16:uniqueId val="{0000003C-5E7E-4607-A42A-CC877490EF87}"/>
              </c:ext>
            </c:extLst>
          </c:dPt>
          <c:dPt>
            <c:idx val="2"/>
            <c:bubble3D val="0"/>
            <c:spPr>
              <a:noFill/>
              <a:ln w="19080">
                <a:noFill/>
              </a:ln>
            </c:spPr>
            <c:extLst>
              <c:ext xmlns:c16="http://schemas.microsoft.com/office/drawing/2014/chart" uri="{C3380CC4-5D6E-409C-BE32-E72D297353CC}">
                <c16:uniqueId val="{0000003E-5E7E-4607-A42A-CC877490EF87}"/>
              </c:ext>
            </c:extLst>
          </c:dPt>
          <c:dPt>
            <c:idx val="3"/>
            <c:bubble3D val="0"/>
            <c:spPr>
              <a:noFill/>
              <a:ln w="19080">
                <a:noFill/>
              </a:ln>
            </c:spPr>
            <c:extLst>
              <c:ext xmlns:c16="http://schemas.microsoft.com/office/drawing/2014/chart" uri="{C3380CC4-5D6E-409C-BE32-E72D297353CC}">
                <c16:uniqueId val="{00000040-5E7E-4607-A42A-CC877490EF87}"/>
              </c:ext>
            </c:extLst>
          </c:dPt>
          <c:dPt>
            <c:idx val="4"/>
            <c:bubble3D val="0"/>
            <c:spPr>
              <a:solidFill>
                <a:srgbClr val="8CC9F7"/>
              </a:solidFill>
              <a:ln w="19080">
                <a:noFill/>
              </a:ln>
            </c:spPr>
            <c:extLst>
              <c:ext xmlns:c16="http://schemas.microsoft.com/office/drawing/2014/chart" uri="{C3380CC4-5D6E-409C-BE32-E72D297353CC}">
                <c16:uniqueId val="{00000042-5E7E-4607-A42A-CC877490EF87}"/>
              </c:ext>
            </c:extLst>
          </c:dPt>
          <c:dPt>
            <c:idx val="5"/>
            <c:bubble3D val="0"/>
            <c:spPr>
              <a:solidFill>
                <a:srgbClr val="4FADF3"/>
              </a:solidFill>
              <a:ln w="19080">
                <a:noFill/>
              </a:ln>
            </c:spPr>
            <c:extLst>
              <c:ext xmlns:c16="http://schemas.microsoft.com/office/drawing/2014/chart" uri="{C3380CC4-5D6E-409C-BE32-E72D297353CC}">
                <c16:uniqueId val="{00000044-5E7E-4607-A42A-CC877490EF87}"/>
              </c:ext>
            </c:extLst>
          </c:dPt>
          <c:dPt>
            <c:idx val="6"/>
            <c:bubble3D val="0"/>
            <c:spPr>
              <a:solidFill>
                <a:srgbClr val="0D79CA"/>
              </a:solidFill>
              <a:ln w="19080">
                <a:noFill/>
              </a:ln>
            </c:spPr>
            <c:extLst>
              <c:ext xmlns:c16="http://schemas.microsoft.com/office/drawing/2014/chart" uri="{C3380CC4-5D6E-409C-BE32-E72D297353CC}">
                <c16:uniqueId val="{00000046-5E7E-4607-A42A-CC877490EF87}"/>
              </c:ext>
            </c:extLst>
          </c:dPt>
          <c:dPt>
            <c:idx val="7"/>
            <c:bubble3D val="0"/>
            <c:spPr>
              <a:noFill/>
              <a:ln w="19080">
                <a:noFill/>
              </a:ln>
            </c:spPr>
            <c:extLst>
              <c:ext xmlns:c16="http://schemas.microsoft.com/office/drawing/2014/chart" uri="{C3380CC4-5D6E-409C-BE32-E72D297353CC}">
                <c16:uniqueId val="{00000048-5E7E-4607-A42A-CC877490EF87}"/>
              </c:ext>
            </c:extLst>
          </c:dPt>
          <c:dPt>
            <c:idx val="8"/>
            <c:bubble3D val="0"/>
            <c:spPr>
              <a:solidFill>
                <a:srgbClr val="68A915"/>
              </a:solidFill>
              <a:ln w="19080">
                <a:noFill/>
              </a:ln>
            </c:spPr>
            <c:extLst>
              <c:ext xmlns:c16="http://schemas.microsoft.com/office/drawing/2014/chart" uri="{C3380CC4-5D6E-409C-BE32-E72D297353CC}">
                <c16:uniqueId val="{0000004A-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A-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C-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3E-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0-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2-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4-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6-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8-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A-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3</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4B-5E7E-4607-A42A-CC877490EF87}"/>
            </c:ext>
          </c:extLst>
        </c:ser>
        <c:ser>
          <c:idx val="4"/>
          <c:order val="4"/>
          <c:tx>
            <c:strRef>
              <c:f>label 4</c:f>
              <c:strCache>
                <c:ptCount val="1"/>
                <c:pt idx="0">
                  <c:v>Column32</c:v>
                </c:pt>
              </c:strCache>
            </c:strRef>
          </c:tx>
          <c:spPr>
            <a:noFill/>
            <a:ln w="0">
              <a:noFill/>
            </a:ln>
          </c:spPr>
          <c:dPt>
            <c:idx val="0"/>
            <c:bubble3D val="0"/>
            <c:spPr>
              <a:noFill/>
              <a:ln w="19080">
                <a:noFill/>
              </a:ln>
            </c:spPr>
            <c:extLst>
              <c:ext xmlns:c16="http://schemas.microsoft.com/office/drawing/2014/chart" uri="{C3380CC4-5D6E-409C-BE32-E72D297353CC}">
                <c16:uniqueId val="{0000004D-5E7E-4607-A42A-CC877490EF87}"/>
              </c:ext>
            </c:extLst>
          </c:dPt>
          <c:dPt>
            <c:idx val="1"/>
            <c:bubble3D val="0"/>
            <c:spPr>
              <a:noFill/>
              <a:ln w="19080">
                <a:noFill/>
              </a:ln>
            </c:spPr>
            <c:extLst>
              <c:ext xmlns:c16="http://schemas.microsoft.com/office/drawing/2014/chart" uri="{C3380CC4-5D6E-409C-BE32-E72D297353CC}">
                <c16:uniqueId val="{0000004F-5E7E-4607-A42A-CC877490EF87}"/>
              </c:ext>
            </c:extLst>
          </c:dPt>
          <c:dPt>
            <c:idx val="2"/>
            <c:bubble3D val="0"/>
            <c:spPr>
              <a:noFill/>
              <a:ln w="19080">
                <a:noFill/>
              </a:ln>
            </c:spPr>
            <c:extLst>
              <c:ext xmlns:c16="http://schemas.microsoft.com/office/drawing/2014/chart" uri="{C3380CC4-5D6E-409C-BE32-E72D297353CC}">
                <c16:uniqueId val="{00000051-5E7E-4607-A42A-CC877490EF87}"/>
              </c:ext>
            </c:extLst>
          </c:dPt>
          <c:dPt>
            <c:idx val="3"/>
            <c:bubble3D val="0"/>
            <c:spPr>
              <a:noFill/>
              <a:ln w="19080">
                <a:noFill/>
              </a:ln>
            </c:spPr>
            <c:extLst>
              <c:ext xmlns:c16="http://schemas.microsoft.com/office/drawing/2014/chart" uri="{C3380CC4-5D6E-409C-BE32-E72D297353CC}">
                <c16:uniqueId val="{00000053-5E7E-4607-A42A-CC877490EF87}"/>
              </c:ext>
            </c:extLst>
          </c:dPt>
          <c:dPt>
            <c:idx val="4"/>
            <c:bubble3D val="0"/>
            <c:spPr>
              <a:solidFill>
                <a:srgbClr val="8CC9F7"/>
              </a:solidFill>
              <a:ln w="19080">
                <a:noFill/>
              </a:ln>
            </c:spPr>
            <c:extLst>
              <c:ext xmlns:c16="http://schemas.microsoft.com/office/drawing/2014/chart" uri="{C3380CC4-5D6E-409C-BE32-E72D297353CC}">
                <c16:uniqueId val="{00000055-5E7E-4607-A42A-CC877490EF87}"/>
              </c:ext>
            </c:extLst>
          </c:dPt>
          <c:dPt>
            <c:idx val="5"/>
            <c:bubble3D val="0"/>
            <c:spPr>
              <a:solidFill>
                <a:srgbClr val="4FADF3"/>
              </a:solidFill>
              <a:ln w="19080">
                <a:noFill/>
              </a:ln>
            </c:spPr>
            <c:extLst>
              <c:ext xmlns:c16="http://schemas.microsoft.com/office/drawing/2014/chart" uri="{C3380CC4-5D6E-409C-BE32-E72D297353CC}">
                <c16:uniqueId val="{00000057-5E7E-4607-A42A-CC877490EF87}"/>
              </c:ext>
            </c:extLst>
          </c:dPt>
          <c:dPt>
            <c:idx val="6"/>
            <c:bubble3D val="0"/>
            <c:spPr>
              <a:noFill/>
              <a:ln w="19080">
                <a:noFill/>
              </a:ln>
            </c:spPr>
            <c:extLst>
              <c:ext xmlns:c16="http://schemas.microsoft.com/office/drawing/2014/chart" uri="{C3380CC4-5D6E-409C-BE32-E72D297353CC}">
                <c16:uniqueId val="{00000059-5E7E-4607-A42A-CC877490EF87}"/>
              </c:ext>
            </c:extLst>
          </c:dPt>
          <c:dPt>
            <c:idx val="7"/>
            <c:bubble3D val="0"/>
            <c:spPr>
              <a:noFill/>
              <a:ln w="19080">
                <a:noFill/>
              </a:ln>
            </c:spPr>
            <c:extLst>
              <c:ext xmlns:c16="http://schemas.microsoft.com/office/drawing/2014/chart" uri="{C3380CC4-5D6E-409C-BE32-E72D297353CC}">
                <c16:uniqueId val="{0000005B-5E7E-4607-A42A-CC877490EF87}"/>
              </c:ext>
            </c:extLst>
          </c:dPt>
          <c:dPt>
            <c:idx val="8"/>
            <c:bubble3D val="0"/>
            <c:spPr>
              <a:noFill/>
              <a:ln w="19080">
                <a:noFill/>
              </a:ln>
            </c:spPr>
            <c:extLst>
              <c:ext xmlns:c16="http://schemas.microsoft.com/office/drawing/2014/chart" uri="{C3380CC4-5D6E-409C-BE32-E72D297353CC}">
                <c16:uniqueId val="{0000005D-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D-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4F-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1-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3-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5-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7-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9-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B-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5D-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4</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5E-5E7E-4607-A42A-CC877490EF87}"/>
            </c:ext>
          </c:extLst>
        </c:ser>
        <c:ser>
          <c:idx val="5"/>
          <c:order val="5"/>
          <c:tx>
            <c:strRef>
              <c:f>label 5</c:f>
              <c:strCache>
                <c:ptCount val="1"/>
                <c:pt idx="0">
                  <c:v>Column33</c:v>
                </c:pt>
              </c:strCache>
            </c:strRef>
          </c:tx>
          <c:spPr>
            <a:solidFill>
              <a:srgbClr val="F14124"/>
            </a:solidFill>
            <a:ln w="0">
              <a:noFill/>
            </a:ln>
          </c:spPr>
          <c:dPt>
            <c:idx val="0"/>
            <c:bubble3D val="0"/>
            <c:spPr>
              <a:noFill/>
              <a:ln w="19080">
                <a:noFill/>
              </a:ln>
            </c:spPr>
            <c:extLst>
              <c:ext xmlns:c16="http://schemas.microsoft.com/office/drawing/2014/chart" uri="{C3380CC4-5D6E-409C-BE32-E72D297353CC}">
                <c16:uniqueId val="{00000060-5E7E-4607-A42A-CC877490EF87}"/>
              </c:ext>
            </c:extLst>
          </c:dPt>
          <c:dPt>
            <c:idx val="1"/>
            <c:bubble3D val="0"/>
            <c:spPr>
              <a:noFill/>
              <a:ln w="19080">
                <a:noFill/>
              </a:ln>
            </c:spPr>
            <c:extLst>
              <c:ext xmlns:c16="http://schemas.microsoft.com/office/drawing/2014/chart" uri="{C3380CC4-5D6E-409C-BE32-E72D297353CC}">
                <c16:uniqueId val="{00000062-5E7E-4607-A42A-CC877490EF87}"/>
              </c:ext>
            </c:extLst>
          </c:dPt>
          <c:dPt>
            <c:idx val="2"/>
            <c:bubble3D val="0"/>
            <c:spPr>
              <a:noFill/>
              <a:ln w="19080">
                <a:noFill/>
              </a:ln>
            </c:spPr>
            <c:extLst>
              <c:ext xmlns:c16="http://schemas.microsoft.com/office/drawing/2014/chart" uri="{C3380CC4-5D6E-409C-BE32-E72D297353CC}">
                <c16:uniqueId val="{00000064-5E7E-4607-A42A-CC877490EF87}"/>
              </c:ext>
            </c:extLst>
          </c:dPt>
          <c:dPt>
            <c:idx val="3"/>
            <c:bubble3D val="0"/>
            <c:spPr>
              <a:noFill/>
              <a:ln w="19080">
                <a:noFill/>
              </a:ln>
            </c:spPr>
            <c:extLst>
              <c:ext xmlns:c16="http://schemas.microsoft.com/office/drawing/2014/chart" uri="{C3380CC4-5D6E-409C-BE32-E72D297353CC}">
                <c16:uniqueId val="{00000066-5E7E-4607-A42A-CC877490EF87}"/>
              </c:ext>
            </c:extLst>
          </c:dPt>
          <c:dPt>
            <c:idx val="4"/>
            <c:bubble3D val="0"/>
            <c:spPr>
              <a:solidFill>
                <a:srgbClr val="8CC9F7"/>
              </a:solidFill>
              <a:ln w="19080">
                <a:noFill/>
              </a:ln>
            </c:spPr>
            <c:extLst>
              <c:ext xmlns:c16="http://schemas.microsoft.com/office/drawing/2014/chart" uri="{C3380CC4-5D6E-409C-BE32-E72D297353CC}">
                <c16:uniqueId val="{00000068-5E7E-4607-A42A-CC877490EF87}"/>
              </c:ext>
            </c:extLst>
          </c:dPt>
          <c:dPt>
            <c:idx val="5"/>
            <c:bubble3D val="0"/>
            <c:spPr>
              <a:noFill/>
              <a:ln w="19080">
                <a:noFill/>
              </a:ln>
            </c:spPr>
            <c:extLst>
              <c:ext xmlns:c16="http://schemas.microsoft.com/office/drawing/2014/chart" uri="{C3380CC4-5D6E-409C-BE32-E72D297353CC}">
                <c16:uniqueId val="{0000006A-5E7E-4607-A42A-CC877490EF87}"/>
              </c:ext>
            </c:extLst>
          </c:dPt>
          <c:dPt>
            <c:idx val="6"/>
            <c:bubble3D val="0"/>
            <c:spPr>
              <a:noFill/>
              <a:ln w="19080">
                <a:noFill/>
              </a:ln>
            </c:spPr>
            <c:extLst>
              <c:ext xmlns:c16="http://schemas.microsoft.com/office/drawing/2014/chart" uri="{C3380CC4-5D6E-409C-BE32-E72D297353CC}">
                <c16:uniqueId val="{0000006C-5E7E-4607-A42A-CC877490EF87}"/>
              </c:ext>
            </c:extLst>
          </c:dPt>
          <c:dPt>
            <c:idx val="7"/>
            <c:bubble3D val="0"/>
            <c:spPr>
              <a:noFill/>
              <a:ln w="19080">
                <a:noFill/>
              </a:ln>
            </c:spPr>
            <c:extLst>
              <c:ext xmlns:c16="http://schemas.microsoft.com/office/drawing/2014/chart" uri="{C3380CC4-5D6E-409C-BE32-E72D297353CC}">
                <c16:uniqueId val="{0000006E-5E7E-4607-A42A-CC877490EF87}"/>
              </c:ext>
            </c:extLst>
          </c:dPt>
          <c:dPt>
            <c:idx val="8"/>
            <c:bubble3D val="0"/>
            <c:spPr>
              <a:solidFill>
                <a:srgbClr val="68A915"/>
              </a:solidFill>
              <a:ln w="19080">
                <a:noFill/>
              </a:ln>
            </c:spPr>
            <c:extLst>
              <c:ext xmlns:c16="http://schemas.microsoft.com/office/drawing/2014/chart" uri="{C3380CC4-5D6E-409C-BE32-E72D297353CC}">
                <c16:uniqueId val="{00000070-5E7E-4607-A42A-CC877490EF87}"/>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0-5E7E-4607-A42A-CC877490EF87}"/>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2-5E7E-4607-A42A-CC877490EF87}"/>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4-5E7E-4607-A42A-CC877490EF87}"/>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6-5E7E-4607-A42A-CC877490EF87}"/>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8-5E7E-4607-A42A-CC877490EF87}"/>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A-5E7E-4607-A42A-CC877490EF87}"/>
                </c:ext>
              </c:extLst>
            </c:dLbl>
            <c:dLbl>
              <c:idx val="6"/>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C-5E7E-4607-A42A-CC877490EF87}"/>
                </c:ext>
              </c:extLst>
            </c:dLbl>
            <c:dLbl>
              <c:idx val="7"/>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6E-5E7E-4607-A42A-CC877490EF87}"/>
                </c:ext>
              </c:extLst>
            </c:dLbl>
            <c:dLbl>
              <c:idx val="8"/>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70-5E7E-4607-A42A-CC877490EF8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5</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71-5E7E-4607-A42A-CC877490EF87}"/>
            </c:ext>
          </c:extLst>
        </c:ser>
        <c:dLbls>
          <c:showLegendKey val="0"/>
          <c:showVal val="0"/>
          <c:showCatName val="0"/>
          <c:showSerName val="0"/>
          <c:showPercent val="0"/>
          <c:showBubbleSize val="0"/>
          <c:showLeaderLines val="0"/>
        </c:dLbls>
        <c:firstSliceAng val="0"/>
        <c:holeSize val="50"/>
      </c:doughnutChart>
      <c:spPr>
        <a:noFill/>
        <a:ln w="66600">
          <a:noFill/>
        </a:ln>
      </c:spPr>
    </c:plotArea>
    <c:plotVisOnly val="1"/>
    <c:dispBlanksAs val="gap"/>
    <c:showDLblsOverMax val="1"/>
  </c:chart>
  <c:spPr>
    <a:noFill/>
    <a:ln w="9360">
      <a:noFill/>
    </a:ln>
  </c:sp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B772-4AC3-8440-F6FFBD7D8460}"/>
              </c:ext>
            </c:extLst>
          </c:dPt>
          <c:dPt>
            <c:idx val="1"/>
            <c:bubble3D val="0"/>
            <c:spPr>
              <a:solidFill>
                <a:srgbClr val="0D79CA"/>
              </a:solidFill>
              <a:ln w="19080">
                <a:noFill/>
              </a:ln>
            </c:spPr>
            <c:extLst>
              <c:ext xmlns:c16="http://schemas.microsoft.com/office/drawing/2014/chart" uri="{C3380CC4-5D6E-409C-BE32-E72D297353CC}">
                <c16:uniqueId val="{00000003-B772-4AC3-8440-F6FFBD7D8460}"/>
              </c:ext>
            </c:extLst>
          </c:dPt>
          <c:dPt>
            <c:idx val="2"/>
            <c:bubble3D val="0"/>
            <c:spPr>
              <a:solidFill>
                <a:srgbClr val="4FADF3"/>
              </a:solidFill>
              <a:ln w="19080">
                <a:noFill/>
              </a:ln>
            </c:spPr>
            <c:extLst>
              <c:ext xmlns:c16="http://schemas.microsoft.com/office/drawing/2014/chart" uri="{C3380CC4-5D6E-409C-BE32-E72D297353CC}">
                <c16:uniqueId val="{00000005-B772-4AC3-8440-F6FFBD7D8460}"/>
              </c:ext>
            </c:extLst>
          </c:dPt>
          <c:dPt>
            <c:idx val="3"/>
            <c:bubble3D val="0"/>
            <c:spPr>
              <a:noFill/>
              <a:ln w="19080">
                <a:noFill/>
              </a:ln>
            </c:spPr>
            <c:extLst>
              <c:ext xmlns:c16="http://schemas.microsoft.com/office/drawing/2014/chart" uri="{C3380CC4-5D6E-409C-BE32-E72D297353CC}">
                <c16:uniqueId val="{00000007-B772-4AC3-8440-F6FFBD7D8460}"/>
              </c:ext>
            </c:extLst>
          </c:dPt>
          <c:dPt>
            <c:idx val="4"/>
            <c:bubble3D val="0"/>
            <c:spPr>
              <a:solidFill>
                <a:srgbClr val="B4DCFA"/>
              </a:solidFill>
              <a:ln w="19080">
                <a:noFill/>
              </a:ln>
            </c:spPr>
            <c:extLst>
              <c:ext xmlns:c16="http://schemas.microsoft.com/office/drawing/2014/chart" uri="{C3380CC4-5D6E-409C-BE32-E72D297353CC}">
                <c16:uniqueId val="{00000009-B772-4AC3-8440-F6FFBD7D8460}"/>
              </c:ext>
            </c:extLst>
          </c:dPt>
          <c:dPt>
            <c:idx val="5"/>
            <c:bubble3D val="0"/>
            <c:spPr>
              <a:noFill/>
              <a:ln w="19080">
                <a:noFill/>
              </a:ln>
            </c:spPr>
            <c:extLst>
              <c:ext xmlns:c16="http://schemas.microsoft.com/office/drawing/2014/chart" uri="{C3380CC4-5D6E-409C-BE32-E72D297353CC}">
                <c16:uniqueId val="{0000000B-B772-4AC3-8440-F6FFBD7D8460}"/>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B772-4AC3-8440-F6FFBD7D8460}"/>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B772-4AC3-8440-F6FFBD7D8460}"/>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B772-4AC3-8440-F6FFBD7D8460}"/>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B772-4AC3-8440-F6FFBD7D8460}"/>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B772-4AC3-8440-F6FFBD7D8460}"/>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B772-4AC3-8440-F6FFBD7D8460}"/>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B772-4AC3-8440-F6FFBD7D8460}"/>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BFBFBF"/>
              </a:solidFill>
              <a:ln w="19080">
                <a:noFill/>
              </a:ln>
            </c:spPr>
            <c:extLst>
              <c:ext xmlns:c16="http://schemas.microsoft.com/office/drawing/2014/chart" uri="{C3380CC4-5D6E-409C-BE32-E72D297353CC}">
                <c16:uniqueId val="{00000001-24D3-4A18-83A7-F56419659DE6}"/>
              </c:ext>
            </c:extLst>
          </c:dPt>
          <c:dPt>
            <c:idx val="1"/>
            <c:bubble3D val="0"/>
            <c:spPr>
              <a:solidFill>
                <a:srgbClr val="D9D9D9"/>
              </a:solidFill>
              <a:ln w="19080">
                <a:noFill/>
              </a:ln>
            </c:spPr>
            <c:extLst>
              <c:ext xmlns:c16="http://schemas.microsoft.com/office/drawing/2014/chart" uri="{C3380CC4-5D6E-409C-BE32-E72D297353CC}">
                <c16:uniqueId val="{00000003-24D3-4A18-83A7-F56419659DE6}"/>
              </c:ext>
            </c:extLst>
          </c:dPt>
          <c:dPt>
            <c:idx val="2"/>
            <c:bubble3D val="0"/>
            <c:spPr>
              <a:solidFill>
                <a:srgbClr val="F2F2F2"/>
              </a:solidFill>
              <a:ln w="19080">
                <a:noFill/>
              </a:ln>
            </c:spPr>
            <c:extLst>
              <c:ext xmlns:c16="http://schemas.microsoft.com/office/drawing/2014/chart" uri="{C3380CC4-5D6E-409C-BE32-E72D297353CC}">
                <c16:uniqueId val="{00000005-24D3-4A18-83A7-F56419659DE6}"/>
              </c:ext>
            </c:extLst>
          </c:dPt>
          <c:dPt>
            <c:idx val="3"/>
            <c:bubble3D val="0"/>
            <c:spPr>
              <a:noFill/>
              <a:ln w="19080">
                <a:noFill/>
              </a:ln>
            </c:spPr>
            <c:extLst>
              <c:ext xmlns:c16="http://schemas.microsoft.com/office/drawing/2014/chart" uri="{C3380CC4-5D6E-409C-BE32-E72D297353CC}">
                <c16:uniqueId val="{00000007-24D3-4A18-83A7-F56419659DE6}"/>
              </c:ext>
            </c:extLst>
          </c:dPt>
          <c:dPt>
            <c:idx val="4"/>
            <c:bubble3D val="0"/>
            <c:spPr>
              <a:solidFill>
                <a:srgbClr val="F2F2F2"/>
              </a:solidFill>
              <a:ln w="19080">
                <a:noFill/>
              </a:ln>
            </c:spPr>
            <c:extLst>
              <c:ext xmlns:c16="http://schemas.microsoft.com/office/drawing/2014/chart" uri="{C3380CC4-5D6E-409C-BE32-E72D297353CC}">
                <c16:uniqueId val="{00000009-24D3-4A18-83A7-F56419659DE6}"/>
              </c:ext>
            </c:extLst>
          </c:dPt>
          <c:dPt>
            <c:idx val="5"/>
            <c:bubble3D val="0"/>
            <c:spPr>
              <a:noFill/>
              <a:ln w="19080">
                <a:noFill/>
              </a:ln>
            </c:spPr>
            <c:extLst>
              <c:ext xmlns:c16="http://schemas.microsoft.com/office/drawing/2014/chart" uri="{C3380CC4-5D6E-409C-BE32-E72D297353CC}">
                <c16:uniqueId val="{0000000B-24D3-4A18-83A7-F56419659DE6}"/>
              </c:ext>
            </c:extLst>
          </c:dPt>
          <c:dLbls>
            <c:dLbl>
              <c:idx val="0"/>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24D3-4A18-83A7-F56419659DE6}"/>
                </c:ext>
              </c:extLst>
            </c:dLbl>
            <c:dLbl>
              <c:idx val="1"/>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24D3-4A18-83A7-F56419659DE6}"/>
                </c:ext>
              </c:extLst>
            </c:dLbl>
            <c:dLbl>
              <c:idx val="2"/>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24D3-4A18-83A7-F56419659DE6}"/>
                </c:ext>
              </c:extLst>
            </c:dLbl>
            <c:dLbl>
              <c:idx val="3"/>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24D3-4A18-83A7-F56419659DE6}"/>
                </c:ext>
              </c:extLst>
            </c:dLbl>
            <c:dLbl>
              <c:idx val="4"/>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9-24D3-4A18-83A7-F56419659DE6}"/>
                </c:ext>
              </c:extLst>
            </c:dLbl>
            <c:dLbl>
              <c:idx val="5"/>
              <c:spPr/>
              <c:txPr>
                <a:bodyPr wrap="none"/>
                <a:lstStyle/>
                <a:p>
                  <a:pPr>
                    <a:defRPr sz="1000" b="0" strike="noStrike" spc="-1">
                      <a:solidFill>
                        <a:srgbClr val="000000"/>
                      </a:solidFill>
                      <a:latin typeface="Segoe UI"/>
                      <a:ea typeface="DejaVu Sans"/>
                    </a:defRPr>
                  </a:pPr>
                  <a:endParaRPr lang="ja-JP"/>
                </a:p>
              </c:txP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B-24D3-4A18-83A7-F56419659DE6}"/>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24D3-4A18-83A7-F56419659DE6}"/>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ja-JP" sz="1800" b="0" strike="noStrike" spc="-1">
                <a:solidFill>
                  <a:srgbClr val="000000"/>
                </a:solidFill>
                <a:latin typeface="Arial"/>
              </a:rPr>
              <a:t>スライドを移動するにはクリックします。</a:t>
            </a:r>
            <a:endParaRPr lang="en-US" sz="1800" b="0" strike="noStrike" spc="-1">
              <a:solidFill>
                <a:srgbClr val="000000"/>
              </a:solidFill>
              <a:latin typeface="Arial"/>
            </a:endParaRPr>
          </a:p>
        </p:txBody>
      </p:sp>
      <p:sp>
        <p:nvSpPr>
          <p:cNvPr id="437" name="PlaceHolder 2"/>
          <p:cNvSpPr>
            <a:spLocks noGrp="1"/>
          </p:cNvSpPr>
          <p:nvPr>
            <p:ph type="body"/>
          </p:nvPr>
        </p:nvSpPr>
        <p:spPr>
          <a:xfrm>
            <a:off x="756000" y="5078520"/>
            <a:ext cx="6047640" cy="4811040"/>
          </a:xfrm>
          <a:prstGeom prst="rect">
            <a:avLst/>
          </a:prstGeom>
        </p:spPr>
        <p:txBody>
          <a:bodyPr lIns="0" tIns="0" rIns="0" bIns="0">
            <a:noAutofit/>
          </a:bodyPr>
          <a:lstStyle/>
          <a:p>
            <a:r>
              <a:rPr lang="ja-JP" sz="2000" b="0" strike="noStrike" spc="-1">
                <a:latin typeface="Arial"/>
              </a:rPr>
              <a:t>クリックしてノート書式の編集</a:t>
            </a:r>
            <a:endParaRPr lang="en-US" sz="2000" b="0" strike="noStrike" spc="-1">
              <a:latin typeface="Arial"/>
            </a:endParaRPr>
          </a:p>
        </p:txBody>
      </p:sp>
      <p:sp>
        <p:nvSpPr>
          <p:cNvPr id="438"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&lt;ヘッダー&gt;</a:t>
            </a:r>
          </a:p>
        </p:txBody>
      </p:sp>
      <p:sp>
        <p:nvSpPr>
          <p:cNvPr id="43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&lt;日付/時刻&gt;</a:t>
            </a:r>
          </a:p>
        </p:txBody>
      </p:sp>
      <p:sp>
        <p:nvSpPr>
          <p:cNvPr id="44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&lt;フッター&gt;</a:t>
            </a:r>
          </a:p>
        </p:txBody>
      </p:sp>
      <p:sp>
        <p:nvSpPr>
          <p:cNvPr id="44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76C14C4-C69F-47CF-9018-B16C87FF1A5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noRot="1" noChangeAspect="1"/>
          </p:cNvSpPr>
          <p:nvPr>
            <p:ph type="sldImg"/>
          </p:nvPr>
        </p:nvSpPr>
        <p:spPr>
          <a:xfrm>
            <a:off x="685800" y="1143000"/>
            <a:ext cx="5486400" cy="3086100"/>
          </a:xfrm>
          <a:prstGeom prst="rect">
            <a:avLst/>
          </a:prstGeom>
        </p:spPr>
      </p:sp>
      <p:sp>
        <p:nvSpPr>
          <p:cNvPr id="67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67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1BB2C7E-A9AC-4ABF-AE71-73DF489EFF11}" type="slidenum">
              <a:rPr lang="en-US" sz="1200" b="0" strike="noStrike" spc="-1">
                <a:solidFill>
                  <a:srgbClr val="000000"/>
                </a:solidFill>
                <a:latin typeface="Times New Roman"/>
                <a:ea typeface="+mn-ea"/>
              </a:rPr>
              <a:t>10</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PlaceHolder 1"/>
          <p:cNvSpPr>
            <a:spLocks noGrp="1" noRot="1" noChangeAspect="1"/>
          </p:cNvSpPr>
          <p:nvPr>
            <p:ph type="sldImg"/>
          </p:nvPr>
        </p:nvSpPr>
        <p:spPr>
          <a:xfrm>
            <a:off x="685800" y="1143000"/>
            <a:ext cx="5486400" cy="3086100"/>
          </a:xfrm>
          <a:prstGeom prst="rect">
            <a:avLst/>
          </a:prstGeom>
        </p:spPr>
      </p:sp>
      <p:sp>
        <p:nvSpPr>
          <p:cNvPr id="68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68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3DC9C64-6BAB-499E-A68D-98C6775AEA79}" type="slidenum">
              <a:rPr lang="en-US" sz="1200" b="0" strike="noStrike" spc="-1">
                <a:solidFill>
                  <a:srgbClr val="000000"/>
                </a:solidFill>
                <a:latin typeface="Times New Roman"/>
                <a:ea typeface="+mn-ea"/>
              </a:rPr>
              <a:t>17</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8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4469ACC-25C0-4076-B4C9-CEB19C0E3EF4}"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 name="図 12"/>
          <p:cNvPicPr/>
          <p:nvPr/>
        </p:nvPicPr>
        <p:blipFill>
          <a:blip r:embed="rId14"/>
          <a:stretch/>
        </p:blipFill>
        <p:spPr>
          <a:xfrm>
            <a:off x="11940120" y="0"/>
            <a:ext cx="251280" cy="719280"/>
          </a:xfrm>
          <a:prstGeom prst="rect">
            <a:avLst/>
          </a:prstGeom>
          <a:ln w="0">
            <a:noFill/>
          </a:ln>
        </p:spPr>
      </p:pic>
      <p:sp>
        <p:nvSpPr>
          <p:cNvPr id="3"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777DCD6-BE16-44C6-98B1-A401A0D19571}" type="slidenum">
              <a:rPr lang="en-US" sz="800" b="0" strike="noStrike" spc="-1">
                <a:solidFill>
                  <a:srgbClr val="808080"/>
                </a:solidFill>
                <a:latin typeface="Segoe UI"/>
                <a:ea typeface="Meiryo UI"/>
              </a:rPr>
              <a:t>‹#›</a:t>
            </a:fld>
            <a:endParaRPr lang="en-US" sz="800" b="0" strike="noStrike" spc="-1">
              <a:latin typeface="Arial"/>
            </a:endParaRPr>
          </a:p>
        </p:txBody>
      </p:sp>
      <p:sp>
        <p:nvSpPr>
          <p:cNvPr id="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6C5D874-2E5F-494F-A0FF-A1F851D8660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95" name="図 12"/>
          <p:cNvPicPr/>
          <p:nvPr/>
        </p:nvPicPr>
        <p:blipFill>
          <a:blip r:embed="rId14"/>
          <a:stretch/>
        </p:blipFill>
        <p:spPr>
          <a:xfrm>
            <a:off x="11940120" y="0"/>
            <a:ext cx="251280" cy="719280"/>
          </a:xfrm>
          <a:prstGeom prst="rect">
            <a:avLst/>
          </a:prstGeom>
          <a:ln w="0">
            <a:noFill/>
          </a:ln>
        </p:spPr>
      </p:pic>
      <p:sp>
        <p:nvSpPr>
          <p:cNvPr id="39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9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1CDBCDB8-4780-4777-99A4-0EC512222E75}" type="slidenum">
              <a:rPr lang="en-US" sz="800" b="0" strike="noStrike" spc="-1">
                <a:solidFill>
                  <a:srgbClr val="808080"/>
                </a:solidFill>
                <a:latin typeface="Segoe UI"/>
                <a:ea typeface="Meiryo UI"/>
              </a:rPr>
              <a:t>‹#›</a:t>
            </a:fld>
            <a:endParaRPr lang="en-US" sz="800" b="0" strike="noStrike" spc="-1">
              <a:latin typeface="Arial"/>
            </a:endParaRPr>
          </a:p>
        </p:txBody>
      </p:sp>
      <p:sp>
        <p:nvSpPr>
          <p:cNvPr id="39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9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89A1AC0-7ED5-46BB-B7C1-7B896758CF8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45" name="図 12"/>
          <p:cNvPicPr/>
          <p:nvPr/>
        </p:nvPicPr>
        <p:blipFill>
          <a:blip r:embed="rId14"/>
          <a:stretch/>
        </p:blipFill>
        <p:spPr>
          <a:xfrm>
            <a:off x="11940120" y="0"/>
            <a:ext cx="251280" cy="719280"/>
          </a:xfrm>
          <a:prstGeom prst="rect">
            <a:avLst/>
          </a:prstGeom>
          <a:ln w="0">
            <a:noFill/>
          </a:ln>
        </p:spPr>
      </p:pic>
      <p:sp>
        <p:nvSpPr>
          <p:cNvPr id="4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24072C5-0C29-4BBE-9358-27A246BAE6C1}" type="slidenum">
              <a:rPr lang="en-US" sz="800" b="0" strike="noStrike" spc="-1">
                <a:solidFill>
                  <a:srgbClr val="808080"/>
                </a:solidFill>
                <a:latin typeface="Segoe UI"/>
                <a:ea typeface="Meiryo UI"/>
              </a:rPr>
              <a:t>‹#›</a:t>
            </a:fld>
            <a:endParaRPr lang="en-US" sz="800" b="0" strike="noStrike" spc="-1">
              <a:latin typeface="Arial"/>
            </a:endParaRPr>
          </a:p>
        </p:txBody>
      </p:sp>
      <p:sp>
        <p:nvSpPr>
          <p:cNvPr id="4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4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7"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57539F9-B214-4EB9-A9C1-2BE56D3DC82E}"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88" name="図 12"/>
          <p:cNvPicPr/>
          <p:nvPr/>
        </p:nvPicPr>
        <p:blipFill>
          <a:blip r:embed="rId14"/>
          <a:stretch/>
        </p:blipFill>
        <p:spPr>
          <a:xfrm>
            <a:off x="11940120" y="0"/>
            <a:ext cx="251280" cy="719280"/>
          </a:xfrm>
          <a:prstGeom prst="rect">
            <a:avLst/>
          </a:prstGeom>
          <a:ln w="0">
            <a:noFill/>
          </a:ln>
        </p:spPr>
      </p:pic>
      <p:sp>
        <p:nvSpPr>
          <p:cNvPr id="89"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90"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C5644E5-6463-4450-A327-31C14B97FF8E}" type="slidenum">
              <a:rPr lang="en-US" sz="800" b="0" strike="noStrike" spc="-1">
                <a:solidFill>
                  <a:srgbClr val="808080"/>
                </a:solidFill>
                <a:latin typeface="Segoe UI"/>
                <a:ea typeface="Meiryo UI"/>
              </a:rPr>
              <a:t>‹#›</a:t>
            </a:fld>
            <a:endParaRPr lang="en-US" sz="800" b="0" strike="noStrike" spc="-1">
              <a:latin typeface="Arial"/>
            </a:endParaRPr>
          </a:p>
        </p:txBody>
      </p:sp>
      <p:sp>
        <p:nvSpPr>
          <p:cNvPr id="91" name="CustomShape 5"/>
          <p:cNvSpPr/>
          <p:nvPr/>
        </p:nvSpPr>
        <p:spPr>
          <a:xfrm>
            <a:off x="263880" y="651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pic>
        <p:nvPicPr>
          <p:cNvPr id="92" name="図 3"/>
          <p:cNvPicPr/>
          <p:nvPr/>
        </p:nvPicPr>
        <p:blipFill>
          <a:blip r:embed="rId14"/>
          <a:stretch/>
        </p:blipFill>
        <p:spPr>
          <a:xfrm>
            <a:off x="9805320" y="-43560"/>
            <a:ext cx="2386080" cy="6900840"/>
          </a:xfrm>
          <a:prstGeom prst="rect">
            <a:avLst/>
          </a:prstGeom>
          <a:ln w="0">
            <a:noFill/>
          </a:ln>
        </p:spPr>
      </p:pic>
      <p:sp>
        <p:nvSpPr>
          <p:cNvPr id="93" name="PlaceHolder 6"/>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ja-JP" sz="4400" b="0" strike="noStrike" spc="-1">
                <a:solidFill>
                  <a:srgbClr val="000000"/>
                </a:solidFill>
                <a:latin typeface="Arial"/>
              </a:rPr>
              <a:t>タイトルテキストの書式を編集するにはクリックします。</a:t>
            </a:r>
            <a:endParaRPr lang="en-US" sz="4400" b="0" strike="noStrike" spc="-1">
              <a:solidFill>
                <a:srgbClr val="000000"/>
              </a:solidFill>
              <a:latin typeface="Arial"/>
            </a:endParaRPr>
          </a:p>
        </p:txBody>
      </p:sp>
      <p:sp>
        <p:nvSpPr>
          <p:cNvPr id="94"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2"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A9BAD98-4D5F-496B-853B-E13D289EDAD8}"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33" name="図 12"/>
          <p:cNvPicPr/>
          <p:nvPr/>
        </p:nvPicPr>
        <p:blipFill>
          <a:blip r:embed="rId14"/>
          <a:stretch/>
        </p:blipFill>
        <p:spPr>
          <a:xfrm>
            <a:off x="11940120" y="0"/>
            <a:ext cx="251280" cy="719280"/>
          </a:xfrm>
          <a:prstGeom prst="rect">
            <a:avLst/>
          </a:prstGeom>
          <a:ln w="0">
            <a:noFill/>
          </a:ln>
        </p:spPr>
      </p:pic>
      <p:sp>
        <p:nvSpPr>
          <p:cNvPr id="134"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5"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C3291A6B-EEE9-4539-8F39-68DE77CDF142}" type="slidenum">
              <a:rPr lang="en-US" sz="800" b="0" strike="noStrike" spc="-1">
                <a:solidFill>
                  <a:srgbClr val="808080"/>
                </a:solidFill>
                <a:latin typeface="Segoe UI"/>
                <a:ea typeface="Meiryo UI"/>
              </a:rPr>
              <a:t>‹#›</a:t>
            </a:fld>
            <a:endParaRPr lang="en-US" sz="800" b="0" strike="noStrike" spc="-1">
              <a:latin typeface="Arial"/>
            </a:endParaRPr>
          </a:p>
        </p:txBody>
      </p:sp>
      <p:sp>
        <p:nvSpPr>
          <p:cNvPr id="136"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13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75"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CCAE3192-231E-42E6-9618-305682942CE7}"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76" name="図 12"/>
          <p:cNvPicPr/>
          <p:nvPr/>
        </p:nvPicPr>
        <p:blipFill>
          <a:blip r:embed="rId14"/>
          <a:stretch/>
        </p:blipFill>
        <p:spPr>
          <a:xfrm>
            <a:off x="11940120" y="0"/>
            <a:ext cx="251280" cy="719280"/>
          </a:xfrm>
          <a:prstGeom prst="rect">
            <a:avLst/>
          </a:prstGeom>
          <a:ln w="0">
            <a:noFill/>
          </a:ln>
        </p:spPr>
      </p:pic>
      <p:sp>
        <p:nvSpPr>
          <p:cNvPr id="177"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78"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45613A80-C2EB-473B-A185-84FCDB310AE0}" type="slidenum">
              <a:rPr lang="en-US" sz="800" b="0" strike="noStrike" spc="-1">
                <a:solidFill>
                  <a:srgbClr val="808080"/>
                </a:solidFill>
                <a:latin typeface="Segoe UI"/>
                <a:ea typeface="Meiryo UI"/>
              </a:rPr>
              <a:t>‹#›</a:t>
            </a:fld>
            <a:endParaRPr lang="en-US" sz="800" b="0" strike="noStrike" spc="-1">
              <a:latin typeface="Arial"/>
            </a:endParaRPr>
          </a:p>
        </p:txBody>
      </p:sp>
      <p:sp>
        <p:nvSpPr>
          <p:cNvPr id="179" name="CustomShape 5"/>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80" name="CustomShape 6"/>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pic>
        <p:nvPicPr>
          <p:cNvPr id="181" name="図 2"/>
          <p:cNvPicPr/>
          <p:nvPr/>
        </p:nvPicPr>
        <p:blipFill>
          <a:blip r:embed="rId14"/>
          <a:stretch/>
        </p:blipFill>
        <p:spPr>
          <a:xfrm>
            <a:off x="10311840" y="-43560"/>
            <a:ext cx="1879200" cy="5435280"/>
          </a:xfrm>
          <a:prstGeom prst="rect">
            <a:avLst/>
          </a:prstGeom>
          <a:ln w="0">
            <a:noFill/>
          </a:ln>
        </p:spPr>
      </p:pic>
      <p:sp>
        <p:nvSpPr>
          <p:cNvPr id="182" name="PlaceHolder 7"/>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183"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1"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13C4E991-F389-41BF-83ED-883D0B338B23}"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22" name="図 12"/>
          <p:cNvPicPr/>
          <p:nvPr/>
        </p:nvPicPr>
        <p:blipFill>
          <a:blip r:embed="rId14"/>
          <a:stretch/>
        </p:blipFill>
        <p:spPr>
          <a:xfrm>
            <a:off x="11940120" y="0"/>
            <a:ext cx="251280" cy="719280"/>
          </a:xfrm>
          <a:prstGeom prst="rect">
            <a:avLst/>
          </a:prstGeom>
          <a:ln w="0">
            <a:noFill/>
          </a:ln>
        </p:spPr>
      </p:pic>
      <p:sp>
        <p:nvSpPr>
          <p:cNvPr id="223"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4"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36D5BBA-B724-4AD6-A3EB-6CB71B2134EA}" type="slidenum">
              <a:rPr lang="en-US" sz="800" b="0" strike="noStrike" spc="-1">
                <a:solidFill>
                  <a:srgbClr val="808080"/>
                </a:solidFill>
                <a:latin typeface="Segoe UI"/>
                <a:ea typeface="Meiryo UI"/>
              </a:rPr>
              <a:t>‹#›</a:t>
            </a:fld>
            <a:endParaRPr lang="en-US" sz="800" b="0" strike="noStrike" spc="-1">
              <a:latin typeface="Arial"/>
            </a:endParaRPr>
          </a:p>
        </p:txBody>
      </p:sp>
      <p:sp>
        <p:nvSpPr>
          <p:cNvPr id="22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22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4"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A6339A32-D037-40B2-BFBD-381E5DFE2200}"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65" name="図 12"/>
          <p:cNvPicPr/>
          <p:nvPr/>
        </p:nvPicPr>
        <p:blipFill>
          <a:blip r:embed="rId14"/>
          <a:stretch/>
        </p:blipFill>
        <p:spPr>
          <a:xfrm>
            <a:off x="11940120" y="0"/>
            <a:ext cx="251280" cy="719280"/>
          </a:xfrm>
          <a:prstGeom prst="rect">
            <a:avLst/>
          </a:prstGeom>
          <a:ln w="0">
            <a:noFill/>
          </a:ln>
        </p:spPr>
      </p:pic>
      <p:sp>
        <p:nvSpPr>
          <p:cNvPr id="266"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7"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3435BEF8-0150-45C9-81AA-B59A8099EA1B}" type="slidenum">
              <a:rPr lang="en-US" sz="800" b="0" strike="noStrike" spc="-1">
                <a:solidFill>
                  <a:srgbClr val="808080"/>
                </a:solidFill>
                <a:latin typeface="Segoe UI"/>
                <a:ea typeface="Meiryo UI"/>
              </a:rPr>
              <a:t>‹#›</a:t>
            </a:fld>
            <a:endParaRPr lang="en-US" sz="800" b="0" strike="noStrike" spc="-1">
              <a:latin typeface="Arial"/>
            </a:endParaRPr>
          </a:p>
        </p:txBody>
      </p:sp>
      <p:sp>
        <p:nvSpPr>
          <p:cNvPr id="268"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26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CustomShape 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07" name="CustomShape 2"/>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40CB616-E8BD-4D64-9406-8914575EE14C}"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08" name="図 12"/>
          <p:cNvPicPr/>
          <p:nvPr/>
        </p:nvPicPr>
        <p:blipFill>
          <a:blip r:embed="rId14"/>
          <a:stretch/>
        </p:blipFill>
        <p:spPr>
          <a:xfrm>
            <a:off x="11940120" y="0"/>
            <a:ext cx="251280" cy="719280"/>
          </a:xfrm>
          <a:prstGeom prst="rect">
            <a:avLst/>
          </a:prstGeom>
          <a:ln w="0">
            <a:noFill/>
          </a:ln>
        </p:spPr>
      </p:pic>
      <p:sp>
        <p:nvSpPr>
          <p:cNvPr id="309" name="CustomShape 3"/>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10" name="CustomShape 4"/>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1E8CCE5-AF09-4881-B336-7D4AD04D8453}" type="slidenum">
              <a:rPr lang="en-US" sz="800" b="0" strike="noStrike" spc="-1">
                <a:solidFill>
                  <a:srgbClr val="808080"/>
                </a:solidFill>
                <a:latin typeface="Segoe UI"/>
                <a:ea typeface="Meiryo UI"/>
              </a:rPr>
              <a:t>‹#›</a:t>
            </a:fld>
            <a:endParaRPr lang="en-US" sz="800" b="0" strike="noStrike" spc="-1">
              <a:latin typeface="Arial"/>
            </a:endParaRPr>
          </a:p>
        </p:txBody>
      </p:sp>
      <p:sp>
        <p:nvSpPr>
          <p:cNvPr id="311"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1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9" name="CustomShape 1"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0" name="CustomShape 2"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BCA4FCE7-94F8-4CC8-BE7F-6F1118EF0D3C}"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51" name="図 12"/>
          <p:cNvPicPr/>
          <p:nvPr/>
        </p:nvPicPr>
        <p:blipFill>
          <a:blip r:embed="rId14"/>
          <a:stretch/>
        </p:blipFill>
        <p:spPr>
          <a:xfrm>
            <a:off x="11940120" y="0"/>
            <a:ext cx="251280" cy="719280"/>
          </a:xfrm>
          <a:prstGeom prst="rect">
            <a:avLst/>
          </a:prstGeom>
          <a:ln w="0">
            <a:noFill/>
          </a:ln>
        </p:spPr>
      </p:pic>
      <p:sp>
        <p:nvSpPr>
          <p:cNvPr id="352" name="CustomShape 3" hidden="1"/>
          <p:cNvSpPr/>
          <p:nvPr/>
        </p:nvSpPr>
        <p:spPr>
          <a:xfrm>
            <a:off x="10715760" y="36000"/>
            <a:ext cx="828360" cy="1220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3" name="CustomShape 4" hidden="1"/>
          <p:cNvSpPr/>
          <p:nvPr/>
        </p:nvSpPr>
        <p:spPr>
          <a:xfrm>
            <a:off x="11457360" y="6669000"/>
            <a:ext cx="39744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20788BE-0B0B-40FC-AEC1-ABC902C81352}"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54" name="図 6"/>
          <p:cNvPicPr/>
          <p:nvPr/>
        </p:nvPicPr>
        <p:blipFill>
          <a:blip r:embed="rId14"/>
          <a:stretch/>
        </p:blipFill>
        <p:spPr>
          <a:xfrm>
            <a:off x="9805320" y="-43560"/>
            <a:ext cx="2386080" cy="6900840"/>
          </a:xfrm>
          <a:prstGeom prst="rect">
            <a:avLst/>
          </a:prstGeom>
          <a:ln w="0">
            <a:noFill/>
          </a:ln>
        </p:spPr>
      </p:pic>
      <p:sp>
        <p:nvSpPr>
          <p:cNvPr id="355" name="PlaceHolder 5"/>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Arial"/>
              </a:rPr>
              <a:t>タイトルテキストの書式を編集するにはクリックします。</a:t>
            </a:r>
            <a:endParaRPr lang="en-US" sz="1800" b="0" strike="noStrike" spc="-1">
              <a:solidFill>
                <a:srgbClr val="000000"/>
              </a:solidFill>
              <a:latin typeface="Arial"/>
            </a:endParaRPr>
          </a:p>
        </p:txBody>
      </p:sp>
      <p:sp>
        <p:nvSpPr>
          <p:cNvPr id="35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Arial"/>
              </a:rPr>
              <a:t>アウトラインテキストの書式を編集するにはクリックします。</a:t>
            </a:r>
            <a:endParaRPr lang="en-US" sz="2800" b="0" strike="noStrike" spc="-1">
              <a:solidFill>
                <a:srgbClr val="000000"/>
              </a:solidFill>
              <a:latin typeface="Arial"/>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2</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3</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4</a:t>
            </a:r>
            <a:r>
              <a:rPr lang="ja-JP" sz="1800" b="0" strike="noStrike" spc="-1">
                <a:solidFill>
                  <a:srgbClr val="000000"/>
                </a:solidFill>
                <a:latin typeface="Arial"/>
              </a:rPr>
              <a:t>レベル目のアウトライン</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5</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6</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7</a:t>
            </a:r>
            <a:r>
              <a:rPr lang="ja-JP" sz="2000" b="0" strike="noStrike" spc="-1">
                <a:solidFill>
                  <a:srgbClr val="000000"/>
                </a:solidFill>
                <a:latin typeface="Arial"/>
              </a:rPr>
              <a:t>レベル目のアウトライン</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1.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(1/3)</a:t>
            </a:r>
            <a:endParaRPr lang="en-US" sz="2400" b="0" strike="noStrike" spc="-1">
              <a:latin typeface="Arial"/>
            </a:endParaRPr>
          </a:p>
        </p:txBody>
      </p:sp>
      <p:graphicFrame>
        <p:nvGraphicFramePr>
          <p:cNvPr id="443" name="Table 2"/>
          <p:cNvGraphicFramePr/>
          <p:nvPr/>
        </p:nvGraphicFramePr>
        <p:xfrm>
          <a:off x="390240" y="647640"/>
          <a:ext cx="11427120" cy="748080"/>
        </p:xfrm>
        <a:graphic>
          <a:graphicData uri="http://schemas.openxmlformats.org/drawingml/2006/table">
            <a:tbl>
              <a:tblPr/>
              <a:tblGrid>
                <a:gridCol w="1142712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プロジェクトの大方針</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81960">
                <a:tc>
                  <a:txBody>
                    <a:bodyPr/>
                    <a:lstStyle/>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にて効果が確認された「</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ヵ月先のトラック台数予測」について、実務導入に向けて必要な事項を定義の上、定常業務に取り組む。</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4" name="Table 3"/>
          <p:cNvGraphicFramePr/>
          <p:nvPr>
            <p:extLst>
              <p:ext uri="{D42A27DB-BD31-4B8C-83A1-F6EECF244321}">
                <p14:modId xmlns:p14="http://schemas.microsoft.com/office/powerpoint/2010/main" val="1489175706"/>
              </p:ext>
            </p:extLst>
          </p:nvPr>
        </p:nvGraphicFramePr>
        <p:xfrm>
          <a:off x="419400" y="3493080"/>
          <a:ext cx="5542560" cy="2528952"/>
        </p:xfrm>
        <a:graphic>
          <a:graphicData uri="http://schemas.openxmlformats.org/drawingml/2006/table">
            <a:tbl>
              <a:tblPr/>
              <a:tblGrid>
                <a:gridCol w="5542560">
                  <a:extLst>
                    <a:ext uri="{9D8B030D-6E8A-4147-A177-3AD203B41FA5}">
                      <a16:colId xmlns:a16="http://schemas.microsoft.com/office/drawing/2014/main" val="20000"/>
                    </a:ext>
                  </a:extLst>
                </a:gridCol>
              </a:tblGrid>
              <a:tr h="367920">
                <a:tc>
                  <a:txBody>
                    <a:bodyPr/>
                    <a:lstStyle/>
                    <a:p>
                      <a:pPr>
                        <a:lnSpc>
                          <a:spcPct val="90000"/>
                        </a:lnSpc>
                        <a:tabLst>
                          <a:tab pos="0" algn="l"/>
                        </a:tabLst>
                      </a:pPr>
                      <a:r>
                        <a:rPr lang="en-US" sz="2000" b="1" strike="noStrike" spc="-1">
                          <a:solidFill>
                            <a:srgbClr val="1D2088"/>
                          </a:solidFill>
                          <a:latin typeface="Segoe UI"/>
                          <a:ea typeface="Meiryo UI"/>
                        </a:rPr>
                        <a:t>3.</a:t>
                      </a:r>
                      <a:r>
                        <a:rPr lang="ja-JP" sz="2000" b="1" strike="noStrike" spc="-1">
                          <a:solidFill>
                            <a:srgbClr val="1D2088"/>
                          </a:solidFill>
                          <a:latin typeface="Segoe UI"/>
                          <a:ea typeface="Meiryo UI"/>
                        </a:rPr>
                        <a:t>投資計画</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効果、費用、</a:t>
                      </a:r>
                      <a:r>
                        <a:rPr lang="en-US" sz="2000" b="1" strike="noStrike" spc="-1">
                          <a:solidFill>
                            <a:srgbClr val="1D2088"/>
                          </a:solidFill>
                          <a:latin typeface="Segoe UI"/>
                          <a:ea typeface="Meiryo UI"/>
                        </a:rPr>
                        <a:t>ROI</a:t>
                      </a:r>
                      <a:r>
                        <a:rPr lang="ja-JP" sz="2000" b="1" strike="noStrike" spc="-1">
                          <a:solidFill>
                            <a:srgbClr val="1D2088"/>
                          </a:solidFill>
                          <a:latin typeface="Segoe UI"/>
                          <a:ea typeface="Meiryo UI"/>
                        </a:rPr>
                        <a:t>等</a:t>
                      </a:r>
                      <a:r>
                        <a:rPr lang="en-US" sz="2000" b="1" strike="noStrike" spc="-1">
                          <a:solidFill>
                            <a:srgbClr val="1D2088"/>
                          </a:solidFill>
                          <a:latin typeface="Segoe UI"/>
                          <a:ea typeface="Meiryo UI"/>
                        </a:rPr>
                        <a:t>) </a:t>
                      </a:r>
                      <a:r>
                        <a:rPr lang="ja-JP" sz="2000" b="1" strike="noStrike" spc="-1">
                          <a:solidFill>
                            <a:srgbClr val="1D2088"/>
                          </a:solidFill>
                          <a:latin typeface="Segoe UI"/>
                          <a:ea typeface="Meiryo UI"/>
                        </a:rPr>
                        <a:t>参照</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41480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期待効果</a:t>
                      </a:r>
                      <a:r>
                        <a:rPr lang="en-US" sz="1400" b="0" strike="noStrike" spc="-1" dirty="0">
                          <a:solidFill>
                            <a:srgbClr val="000000"/>
                          </a:solidFill>
                          <a:latin typeface="Segoe UI"/>
                          <a:ea typeface="Meiryo UI"/>
                        </a:rPr>
                        <a:t>(Return)</a:t>
                      </a:r>
                      <a:r>
                        <a:rPr lang="ja-JP" sz="1400" b="0" strike="noStrike" spc="-1" dirty="0">
                          <a:solidFill>
                            <a:srgbClr val="000000"/>
                          </a:solidFill>
                          <a:latin typeface="Segoe UI"/>
                          <a:ea typeface="Meiryo UI"/>
                        </a:rPr>
                        <a:t>：本プロジェクトにより以下の期待効果獲得を目指す。</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alt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・定量的な期待効果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定期契約台数の削減による、毎月の輸送費用の削減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ja-JP" sz="1400" b="0" strike="noStrike" spc="-1" dirty="0">
                          <a:solidFill>
                            <a:srgbClr val="000000"/>
                          </a:solidFill>
                          <a:latin typeface="Segoe UI"/>
                          <a:ea typeface="Meiryo UI"/>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担当者の見積工数の削減</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・定性的な期待効果</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価値観・組織：データに基づく意思決定の浸透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定着</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人材：データを取り扱える人材の育成</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排出</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データ：施策実行時のデータ収集 </a:t>
                      </a: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
        <p:nvSpPr>
          <p:cNvPr id="445"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46" name="CustomShape 5"/>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47" name="Table 6"/>
          <p:cNvGraphicFramePr/>
          <p:nvPr/>
        </p:nvGraphicFramePr>
        <p:xfrm>
          <a:off x="396000" y="1530360"/>
          <a:ext cx="11465640" cy="172248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2.</a:t>
                      </a:r>
                      <a:r>
                        <a:rPr lang="ja-JP" sz="2000" b="1" strike="noStrike" spc="-1">
                          <a:solidFill>
                            <a:srgbClr val="1D2088"/>
                          </a:solidFill>
                          <a:latin typeface="Segoe UI"/>
                          <a:ea typeface="Meiryo UI"/>
                        </a:rPr>
                        <a:t>プロジェクトの概要</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目的：トラック台数予測施策を実務に導入する上で必要な事項を定義する。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ゴール：定常業務の中で、当該施策を実行し、運営状況をモニタリングの上、施策結果を評価する。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スコープ：今後</a:t>
                      </a:r>
                      <a:r>
                        <a:rPr lang="en-US" sz="1400" b="0" strike="noStrike" spc="-1">
                          <a:solidFill>
                            <a:srgbClr val="000000"/>
                          </a:solidFill>
                          <a:latin typeface="Segoe UI"/>
                          <a:ea typeface="Meiryo UI"/>
                        </a:rPr>
                        <a:t>6</a:t>
                      </a:r>
                      <a:r>
                        <a:rPr lang="ja-JP" sz="1400" b="0" strike="noStrike" spc="-1">
                          <a:solidFill>
                            <a:srgbClr val="000000"/>
                          </a:solidFill>
                          <a:latin typeface="Segoe UI"/>
                          <a:ea typeface="Meiryo UI"/>
                        </a:rPr>
                        <a:t>ヵ月に対する定期便契約トラック台数の変更（削減）。</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予定成果物：本施策実施結果、及び今後の留意点等のとりまとめ。</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予定実施期間：</a:t>
                      </a:r>
                      <a:r>
                        <a:rPr lang="en-US" sz="1400" b="0" strike="noStrike" spc="-1">
                          <a:solidFill>
                            <a:srgbClr val="000000"/>
                          </a:solidFill>
                          <a:latin typeface="Segoe UI"/>
                          <a:ea typeface="Meiryo UI"/>
                        </a:rPr>
                        <a:t>2022</a:t>
                      </a:r>
                      <a:r>
                        <a:rPr lang="ja-JP" sz="1400" b="0" strike="noStrike" spc="-1">
                          <a:solidFill>
                            <a:srgbClr val="000000"/>
                          </a:solidFill>
                          <a:latin typeface="Segoe UI"/>
                          <a:ea typeface="Meiryo UI"/>
                        </a:rPr>
                        <a:t>年</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月</a:t>
                      </a:r>
                      <a:r>
                        <a:rPr lang="en-US" sz="1400" b="0" strike="noStrike" spc="-1">
                          <a:solidFill>
                            <a:srgbClr val="000000"/>
                          </a:solidFill>
                          <a:latin typeface="Segoe UI"/>
                          <a:ea typeface="Meiryo UI"/>
                        </a:rPr>
                        <a:t>~7</a:t>
                      </a:r>
                      <a:r>
                        <a:rPr lang="ja-JP" sz="1400" b="0" strike="noStrike" spc="-1">
                          <a:solidFill>
                            <a:srgbClr val="000000"/>
                          </a:solidFill>
                          <a:latin typeface="Segoe UI"/>
                          <a:ea typeface="Meiryo UI"/>
                        </a:rPr>
                        <a:t>月の６か月間で評価する。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48" name="Table 7"/>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49" name="Table 8"/>
          <p:cNvGraphicFramePr/>
          <p:nvPr/>
        </p:nvGraphicFramePr>
        <p:xfrm>
          <a:off x="6452640" y="3821760"/>
          <a:ext cx="5542560" cy="2270520"/>
        </p:xfrm>
        <a:graphic>
          <a:graphicData uri="http://schemas.openxmlformats.org/drawingml/2006/table">
            <a:tbl>
              <a:tblPr/>
              <a:tblGrid>
                <a:gridCol w="5542560">
                  <a:extLst>
                    <a:ext uri="{9D8B030D-6E8A-4147-A177-3AD203B41FA5}">
                      <a16:colId xmlns:a16="http://schemas.microsoft.com/office/drawing/2014/main" val="20000"/>
                    </a:ext>
                  </a:extLst>
                </a:gridCol>
              </a:tblGrid>
              <a:tr h="227052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費用</a:t>
                      </a:r>
                      <a:r>
                        <a:rPr lang="en-US" sz="1400" b="0" strike="noStrike" spc="-1">
                          <a:solidFill>
                            <a:srgbClr val="000000"/>
                          </a:solidFill>
                          <a:latin typeface="Segoe UI"/>
                          <a:ea typeface="Meiryo UI"/>
                        </a:rPr>
                        <a:t>(Invest)</a:t>
                      </a:r>
                      <a:r>
                        <a:rPr lang="ja-JP" sz="1400" b="0" strike="noStrike" spc="-1">
                          <a:solidFill>
                            <a:srgbClr val="000000"/>
                          </a:solidFill>
                          <a:latin typeface="Segoe UI"/>
                          <a:ea typeface="Meiryo UI"/>
                        </a:rPr>
                        <a:t>：必要最低限の人件費にてプロジェクトを遂行する。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・イニシャルコスト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Excel</a:t>
                      </a:r>
                      <a:r>
                        <a:rPr lang="ja-JP" sz="1400" b="0" strike="noStrike" spc="-1">
                          <a:solidFill>
                            <a:srgbClr val="000000"/>
                          </a:solidFill>
                          <a:latin typeface="Segoe UI"/>
                          <a:ea typeface="Meiryo UI"/>
                        </a:rPr>
                        <a:t>のシミュレーションシートのアップデート：計４人日程度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a:t>
                      </a:r>
                      <a:r>
                        <a:rPr lang="ja-JP" sz="1400" b="0" strike="noStrike" spc="-1">
                          <a:solidFill>
                            <a:srgbClr val="000000"/>
                          </a:solidFill>
                          <a:latin typeface="Segoe UI"/>
                          <a:ea typeface="Meiryo UI"/>
                        </a:rPr>
                        <a:t>従業員への説明にかかる工数：計２人日程度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・ランニングコスト</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毎月の台数予測作業：月当たり１Ｈ程度</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450" name="CustomShape 9"/>
          <p:cNvSpPr/>
          <p:nvPr/>
        </p:nvSpPr>
        <p:spPr>
          <a:xfrm>
            <a:off x="0" y="6192000"/>
            <a:ext cx="12192480" cy="53928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発生費用は人件費のみであることから、契約台数変更によるコスト削減分を純粋な期待効果</a:t>
            </a:r>
            <a:r>
              <a:rPr lang="en-US" sz="1800" b="1" strike="noStrike" spc="-1">
                <a:solidFill>
                  <a:srgbClr val="FFFFFF"/>
                </a:solidFill>
                <a:latin typeface="Meiryo UI"/>
                <a:ea typeface="Meiryo UI"/>
              </a:rPr>
              <a:t>(Return)</a:t>
            </a:r>
            <a:r>
              <a:rPr lang="ja-JP" sz="1800" b="1" strike="noStrike" spc="-1">
                <a:solidFill>
                  <a:srgbClr val="FFFFFF"/>
                </a:solidFill>
                <a:latin typeface="Meiryo UI"/>
                <a:ea typeface="Meiryo UI"/>
              </a:rPr>
              <a:t>として換算する</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7" name="グラフ 12"/>
          <p:cNvGraphicFramePr/>
          <p:nvPr/>
        </p:nvGraphicFramePr>
        <p:xfrm>
          <a:off x="-672120" y="1502640"/>
          <a:ext cx="7559280" cy="5039280"/>
        </p:xfrm>
        <a:graphic>
          <a:graphicData uri="http://schemas.openxmlformats.org/drawingml/2006/chart">
            <c:chart xmlns:c="http://schemas.openxmlformats.org/drawingml/2006/chart" xmlns:r="http://schemas.openxmlformats.org/officeDocument/2006/relationships" r:id="rId3"/>
          </a:graphicData>
        </a:graphic>
      </p:graphicFrame>
      <p:sp>
        <p:nvSpPr>
          <p:cNvPr id="498" name="CustomShape 1"/>
          <p:cNvSpPr/>
          <p:nvPr/>
        </p:nvSpPr>
        <p:spPr>
          <a:xfrm>
            <a:off x="252360" y="828720"/>
            <a:ext cx="11591280" cy="467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最新テクノロジーの活用でで効率性と俊敏性を向上させます。社内に眠るデータを有効活用し、お客さまの問い合わせへの迅速かつ的確な対応を可能にサービスレベルを向上します。</a:t>
            </a:r>
            <a:endParaRPr lang="en-US" sz="1400" b="0" strike="noStrike" spc="-1">
              <a:latin typeface="Arial"/>
            </a:endParaRPr>
          </a:p>
        </p:txBody>
      </p:sp>
      <p:sp>
        <p:nvSpPr>
          <p:cNvPr id="499"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500"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フォーカスエリアと課題設定</a:t>
            </a:r>
            <a:endParaRPr lang="en-US" sz="2400" b="0" strike="noStrike" spc="-1">
              <a:latin typeface="Arial"/>
            </a:endParaRPr>
          </a:p>
        </p:txBody>
      </p:sp>
      <p:sp>
        <p:nvSpPr>
          <p:cNvPr id="501" name="CustomShape 4"/>
          <p:cNvSpPr/>
          <p:nvPr/>
        </p:nvSpPr>
        <p:spPr>
          <a:xfrm>
            <a:off x="911880" y="3423600"/>
            <a:ext cx="2807280" cy="120096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2400" b="1" strike="noStrike" spc="-1">
                <a:solidFill>
                  <a:srgbClr val="808080"/>
                </a:solidFill>
                <a:latin typeface="Segoe UI"/>
                <a:ea typeface="Meiryo UI"/>
              </a:rPr>
              <a:t>3</a:t>
            </a:r>
            <a:r>
              <a:rPr lang="ja-JP" sz="2400" b="1" strike="noStrike" spc="-1">
                <a:solidFill>
                  <a:srgbClr val="808080"/>
                </a:solidFill>
                <a:latin typeface="Segoe UI"/>
                <a:ea typeface="Meiryo UI"/>
              </a:rPr>
              <a:t>つのフォーカスエリア</a:t>
            </a:r>
            <a:endParaRPr lang="en-US" sz="2400" b="0" strike="noStrike" spc="-1">
              <a:latin typeface="Arial"/>
            </a:endParaRPr>
          </a:p>
        </p:txBody>
      </p:sp>
      <p:sp>
        <p:nvSpPr>
          <p:cNvPr id="502" name="CustomShape 5"/>
          <p:cNvSpPr/>
          <p:nvPr/>
        </p:nvSpPr>
        <p:spPr>
          <a:xfrm>
            <a:off x="6300000" y="153720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73C65"/>
                </a:solidFill>
                <a:latin typeface="Segoe UI"/>
                <a:ea typeface="Meiryo UI"/>
              </a:rPr>
              <a:t>フォーカスするお客様のペルソナ像の設定</a:t>
            </a:r>
            <a:endParaRPr lang="en-US" sz="2000" b="0" strike="noStrike" spc="-1">
              <a:latin typeface="Arial"/>
            </a:endParaRPr>
          </a:p>
          <a:p>
            <a:pPr marL="180000" indent="-10728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フォーカスするお客様のターゲットをどこにすべきか</a:t>
            </a:r>
            <a:endParaRPr lang="en-US" sz="1400" b="0" strike="noStrike" spc="-1">
              <a:latin typeface="Arial"/>
            </a:endParaRPr>
          </a:p>
          <a:p>
            <a:pPr marL="180000" indent="-10728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ターゲットのお客様は日常において何を考え、どのように行動しているのか</a:t>
            </a:r>
            <a:endParaRPr lang="en-US" sz="1400" b="0" strike="noStrike" spc="-1">
              <a:latin typeface="Arial"/>
            </a:endParaRPr>
          </a:p>
        </p:txBody>
      </p:sp>
      <p:sp>
        <p:nvSpPr>
          <p:cNvPr id="503" name="CustomShape 6"/>
          <p:cNvSpPr/>
          <p:nvPr/>
        </p:nvSpPr>
        <p:spPr>
          <a:xfrm>
            <a:off x="6300000" y="339264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D79CA"/>
                </a:solidFill>
                <a:latin typeface="Segoe UI"/>
                <a:ea typeface="Meiryo UI"/>
              </a:rPr>
              <a:t>お客様への「売り」となる価値の明確化</a:t>
            </a:r>
            <a:endParaRPr lang="en-US" sz="2000" b="0" strike="noStrike" spc="-1">
              <a:latin typeface="Arial"/>
            </a:endParaRPr>
          </a:p>
          <a:p>
            <a:pPr marL="180000" indent="-10728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お客様が「この会社でなければ」と感じる価値とは何か</a:t>
            </a:r>
            <a:endParaRPr lang="en-US" sz="1400" b="0" strike="noStrike" spc="-1">
              <a:latin typeface="Arial"/>
            </a:endParaRPr>
          </a:p>
          <a:p>
            <a:pPr marL="180000" indent="-10728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お客様が今感じている不満や物足りなさは何か</a:t>
            </a:r>
            <a:endParaRPr lang="en-US" sz="1400" b="0" strike="noStrike" spc="-1">
              <a:latin typeface="Arial"/>
            </a:endParaRPr>
          </a:p>
        </p:txBody>
      </p:sp>
      <p:sp>
        <p:nvSpPr>
          <p:cNvPr id="504" name="CustomShape 7"/>
          <p:cNvSpPr/>
          <p:nvPr/>
        </p:nvSpPr>
        <p:spPr>
          <a:xfrm>
            <a:off x="6300000" y="5337000"/>
            <a:ext cx="5435280" cy="1259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4FADF3"/>
                </a:solidFill>
                <a:latin typeface="Segoe UI"/>
                <a:ea typeface="Meiryo UI"/>
              </a:rPr>
              <a:t>お客様へのアピールポイントの整理</a:t>
            </a:r>
            <a:endParaRPr lang="en-US" sz="2000" b="0" strike="noStrike" spc="-1">
              <a:latin typeface="Arial"/>
            </a:endParaRPr>
          </a:p>
          <a:p>
            <a:pPr marL="180000" indent="-10728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お客様に何をどのようにアピールすれば購入の検討の候補に入るのか</a:t>
            </a:r>
            <a:endParaRPr lang="en-US" sz="1400" b="0" strike="noStrike" spc="-1">
              <a:latin typeface="Arial"/>
            </a:endParaRPr>
          </a:p>
          <a:p>
            <a:pPr marL="180000" indent="-10728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具体的な購入検討へのアクションにつながるトリガーは何なのか</a:t>
            </a:r>
            <a:endParaRPr lang="en-US" sz="1400" b="0" strike="noStrike" spc="-1">
              <a:latin typeface="Arial"/>
            </a:endParaRPr>
          </a:p>
        </p:txBody>
      </p:sp>
      <p:sp>
        <p:nvSpPr>
          <p:cNvPr id="505" name="CustomShape 8"/>
          <p:cNvSpPr/>
          <p:nvPr/>
        </p:nvSpPr>
        <p:spPr>
          <a:xfrm>
            <a:off x="3578400" y="196668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1</a:t>
            </a:r>
            <a:endParaRPr lang="en-US" sz="6600" b="0" strike="noStrike" spc="-1">
              <a:latin typeface="Arial"/>
            </a:endParaRPr>
          </a:p>
        </p:txBody>
      </p:sp>
      <p:sp>
        <p:nvSpPr>
          <p:cNvPr id="506" name="CustomShape 9"/>
          <p:cNvSpPr/>
          <p:nvPr/>
        </p:nvSpPr>
        <p:spPr>
          <a:xfrm>
            <a:off x="4514400" y="346860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2</a:t>
            </a:r>
            <a:endParaRPr lang="en-US" sz="6600" b="0" strike="noStrike" spc="-1">
              <a:latin typeface="Arial"/>
            </a:endParaRPr>
          </a:p>
        </p:txBody>
      </p:sp>
      <p:sp>
        <p:nvSpPr>
          <p:cNvPr id="507" name="CustomShape 10"/>
          <p:cNvSpPr/>
          <p:nvPr/>
        </p:nvSpPr>
        <p:spPr>
          <a:xfrm>
            <a:off x="3578400" y="4858560"/>
            <a:ext cx="554400" cy="109548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3</a:t>
            </a:r>
            <a:endParaRPr lang="en-US" sz="6600" b="0" strike="noStrike" spc="-1">
              <a:latin typeface="Arial"/>
            </a:endParaRPr>
          </a:p>
        </p:txBody>
      </p:sp>
      <p:sp>
        <p:nvSpPr>
          <p:cNvPr id="508"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プロジェクト成功のための条件</a:t>
            </a:r>
            <a:endParaRPr lang="en-US" sz="2400" b="0" strike="noStrike" spc="-1">
              <a:latin typeface="Arial"/>
            </a:endParaRPr>
          </a:p>
        </p:txBody>
      </p:sp>
      <p:sp>
        <p:nvSpPr>
          <p:cNvPr id="510"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graphicFrame>
        <p:nvGraphicFramePr>
          <p:cNvPr id="511" name="Table 3"/>
          <p:cNvGraphicFramePr/>
          <p:nvPr/>
        </p:nvGraphicFramePr>
        <p:xfrm>
          <a:off x="252000" y="1269000"/>
          <a:ext cx="11591640" cy="154728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366120">
                <a:tc>
                  <a:txBody>
                    <a:bodyPr/>
                    <a:lstStyle/>
                    <a:p>
                      <a:pPr>
                        <a:lnSpc>
                          <a:spcPct val="90000"/>
                        </a:lnSpc>
                        <a:tabLst>
                          <a:tab pos="0" algn="l"/>
                        </a:tabLst>
                      </a:pPr>
                      <a:r>
                        <a:rPr lang="ja-JP" sz="2000" b="1" strike="noStrike" spc="-1">
                          <a:solidFill>
                            <a:srgbClr val="000000"/>
                          </a:solidFill>
                          <a:latin typeface="Segoe UI"/>
                          <a:ea typeface="Meiryo UI"/>
                        </a:rPr>
                        <a:t>成功のための条件</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extLst>
                  <a:ext uri="{0D108BD9-81ED-4DB2-BD59-A6C34878D82A}">
                    <a16:rowId xmlns:a16="http://schemas.microsoft.com/office/drawing/2014/main" val="10001"/>
                  </a:ext>
                </a:extLst>
              </a:tr>
              <a:tr h="857880">
                <a:tc>
                  <a:txBody>
                    <a:bodyPr/>
                    <a:lstStyle/>
                    <a:p>
                      <a:pPr marL="11160">
                        <a:lnSpc>
                          <a:spcPct val="90000"/>
                        </a:lnSpc>
                        <a:tabLst>
                          <a:tab pos="0" algn="l"/>
                        </a:tabLst>
                      </a:pPr>
                      <a:r>
                        <a:rPr lang="ja-JP" sz="1400" b="0" strike="noStrike" spc="-1">
                          <a:solidFill>
                            <a:srgbClr val="000000"/>
                          </a:solidFill>
                          <a:latin typeface="Segoe UI"/>
                          <a:ea typeface="Meiryo UI"/>
                        </a:rPr>
                        <a:t>グループ会社を含む全社規模において創立以来蓄積されたナレッジを今回初めて集約、整理、再構築するプロジェクトであること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現在の社内体制になって以来の初プロジェクトであり、全社共通データ基盤として成功裡なプロジェクト実績を積む必要があること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今後予定している、各プロジェクトとの二重投資の回避と、今後の展開・拡張性を意識する必要があること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次期戦略リーダーを育成し、人財育成や社歴の浅い社員へのモチベーションに繋がるプロジェクトであること</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512" name="Table 4"/>
          <p:cNvGraphicFramePr/>
          <p:nvPr/>
        </p:nvGraphicFramePr>
        <p:xfrm>
          <a:off x="252000" y="3933000"/>
          <a:ext cx="11627280" cy="1835640"/>
        </p:xfrm>
        <a:graphic>
          <a:graphicData uri="http://schemas.openxmlformats.org/drawingml/2006/table">
            <a:tbl>
              <a:tblPr/>
              <a:tblGrid>
                <a:gridCol w="3611160">
                  <a:extLst>
                    <a:ext uri="{9D8B030D-6E8A-4147-A177-3AD203B41FA5}">
                      <a16:colId xmlns:a16="http://schemas.microsoft.com/office/drawing/2014/main" val="20000"/>
                    </a:ext>
                  </a:extLst>
                </a:gridCol>
                <a:gridCol w="397080">
                  <a:extLst>
                    <a:ext uri="{9D8B030D-6E8A-4147-A177-3AD203B41FA5}">
                      <a16:colId xmlns:a16="http://schemas.microsoft.com/office/drawing/2014/main" val="20001"/>
                    </a:ext>
                  </a:extLst>
                </a:gridCol>
                <a:gridCol w="3611160">
                  <a:extLst>
                    <a:ext uri="{9D8B030D-6E8A-4147-A177-3AD203B41FA5}">
                      <a16:colId xmlns:a16="http://schemas.microsoft.com/office/drawing/2014/main" val="20002"/>
                    </a:ext>
                  </a:extLst>
                </a:gridCol>
                <a:gridCol w="397080">
                  <a:extLst>
                    <a:ext uri="{9D8B030D-6E8A-4147-A177-3AD203B41FA5}">
                      <a16:colId xmlns:a16="http://schemas.microsoft.com/office/drawing/2014/main" val="20003"/>
                    </a:ext>
                  </a:extLst>
                </a:gridCol>
                <a:gridCol w="3611160">
                  <a:extLst>
                    <a:ext uri="{9D8B030D-6E8A-4147-A177-3AD203B41FA5}">
                      <a16:colId xmlns:a16="http://schemas.microsoft.com/office/drawing/2014/main" val="20004"/>
                    </a:ext>
                  </a:extLst>
                </a:gridCol>
              </a:tblGrid>
              <a:tr h="366120">
                <a:tc>
                  <a:txBody>
                    <a:bodyPr/>
                    <a:lstStyle/>
                    <a:p>
                      <a:pPr>
                        <a:lnSpc>
                          <a:spcPct val="90000"/>
                        </a:lnSpc>
                        <a:tabLst>
                          <a:tab pos="0" algn="l"/>
                        </a:tabLst>
                      </a:pPr>
                      <a:r>
                        <a:rPr lang="ja-JP" sz="2000" b="1" strike="noStrike" spc="-1">
                          <a:solidFill>
                            <a:srgbClr val="000000"/>
                          </a:solidFill>
                          <a:latin typeface="Segoe UI"/>
                          <a:ea typeface="Meiryo UI"/>
                        </a:rPr>
                        <a:t>戦略ポイント</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640080">
                <a:tc>
                  <a:txBody>
                    <a:bodyPr/>
                    <a:lstStyle/>
                    <a:p>
                      <a:pPr marL="11160">
                        <a:lnSpc>
                          <a:spcPct val="90000"/>
                        </a:lnSpc>
                        <a:tabLst>
                          <a:tab pos="0" algn="l"/>
                        </a:tabLst>
                      </a:pPr>
                      <a:r>
                        <a:rPr lang="en-US" sz="4000" b="1" strike="noStrike" spc="-1">
                          <a:solidFill>
                            <a:srgbClr val="4FADF3"/>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en-US" sz="4000" b="1" strike="noStrike" spc="-1">
                          <a:solidFill>
                            <a:srgbClr val="4FADF3"/>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en-US" sz="4000" b="1" strike="noStrike" spc="-1">
                          <a:solidFill>
                            <a:srgbClr val="4FADF3"/>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1049400">
                <a:tc>
                  <a:txBody>
                    <a:bodyPr/>
                    <a:lstStyle/>
                    <a:p>
                      <a:pPr marL="11160">
                        <a:lnSpc>
                          <a:spcPct val="90000"/>
                        </a:lnSpc>
                        <a:tabLst>
                          <a:tab pos="0" algn="l"/>
                        </a:tabLst>
                      </a:pPr>
                      <a:r>
                        <a:rPr lang="ja-JP" sz="1400" b="0" strike="noStrike" spc="-1">
                          <a:solidFill>
                            <a:srgbClr val="000000"/>
                          </a:solidFill>
                          <a:latin typeface="Segoe UI"/>
                          <a:ea typeface="Meiryo UI"/>
                        </a:rPr>
                        <a:t>グループ全社、自部門、外部環境の観点から経営戦略部門と</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部門が中長期で目指すあるべき姿を明らかにします。事業の成長を牽引するために各部門が担うべき役割と実現に向けた変革テーマ導出が主要ポイントとなります。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当プロジェクトを実行する中長期計画の作成にあたっては施策の優先度と実行難易度を見極めつつ、変革の実現を継続して評価する指標の検討が主要な戦略ポイントとなります。</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5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P112</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12659760" y="775800"/>
            <a:ext cx="2518560" cy="429480"/>
          </a:xfrm>
          <a:prstGeom prst="rect">
            <a:avLst/>
          </a:prstGeom>
          <a:noFill/>
          <a:ln w="0">
            <a:noFill/>
          </a:ln>
        </p:spPr>
        <p:style>
          <a:lnRef idx="0">
            <a:scrgbClr r="0" g="0" b="0"/>
          </a:lnRef>
          <a:fillRef idx="0">
            <a:scrgbClr r="0" g="0" b="0"/>
          </a:fillRef>
          <a:effectRef idx="0">
            <a:scrgbClr r="0" g="0" b="0"/>
          </a:effectRef>
          <a:fontRef idx="minor"/>
        </p:style>
      </p:sp>
      <p:sp>
        <p:nvSpPr>
          <p:cNvPr id="515" name="CustomShape 2"/>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中長期経営ビジョンのフレームワーク</a:t>
            </a:r>
            <a:endParaRPr lang="en-US" sz="2400" b="0" strike="noStrike" spc="-1">
              <a:latin typeface="Arial"/>
            </a:endParaRPr>
          </a:p>
        </p:txBody>
      </p:sp>
      <p:sp>
        <p:nvSpPr>
          <p:cNvPr id="516" name="CustomShape 3"/>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graphicFrame>
        <p:nvGraphicFramePr>
          <p:cNvPr id="517" name="Table 4"/>
          <p:cNvGraphicFramePr/>
          <p:nvPr/>
        </p:nvGraphicFramePr>
        <p:xfrm>
          <a:off x="5760000" y="3235680"/>
          <a:ext cx="5291640" cy="2532960"/>
        </p:xfrm>
        <a:graphic>
          <a:graphicData uri="http://schemas.openxmlformats.org/drawingml/2006/table">
            <a:tbl>
              <a:tblPr/>
              <a:tblGrid>
                <a:gridCol w="5292000">
                  <a:extLst>
                    <a:ext uri="{9D8B030D-6E8A-4147-A177-3AD203B41FA5}">
                      <a16:colId xmlns:a16="http://schemas.microsoft.com/office/drawing/2014/main" val="20000"/>
                    </a:ext>
                  </a:extLst>
                </a:gridCol>
              </a:tblGrid>
              <a:tr h="352080">
                <a:tc>
                  <a:txBody>
                    <a:bodyPr/>
                    <a:lstStyle/>
                    <a:p>
                      <a:pPr>
                        <a:lnSpc>
                          <a:spcPct val="90000"/>
                        </a:lnSpc>
                        <a:spcAft>
                          <a:spcPts val="300"/>
                        </a:spcAft>
                        <a:tabLst>
                          <a:tab pos="0" algn="l"/>
                        </a:tabLst>
                      </a:pPr>
                      <a:r>
                        <a:rPr lang="zh-TW" sz="1800" b="1" strike="noStrike" spc="-1">
                          <a:solidFill>
                            <a:srgbClr val="808080"/>
                          </a:solidFill>
                          <a:latin typeface="Segoe UI"/>
                          <a:ea typeface="Meiryo UI"/>
                        </a:rPr>
                        <a:t>中長期計画</a:t>
                      </a:r>
                      <a:endParaRPr lang="en-US" sz="1800" b="0" strike="noStrike" spc="-1">
                        <a:latin typeface="Arial"/>
                      </a:endParaRPr>
                    </a:p>
                  </a:txBody>
                  <a:tcPr marL="36000">
                    <a:lnL w="12240">
                      <a:noFill/>
                    </a:lnL>
                    <a:lnR w="12240">
                      <a:noFill/>
                    </a:lnR>
                    <a:lnT w="12240">
                      <a:solidFill>
                        <a:srgbClr val="FFFFFF"/>
                      </a:solidFill>
                    </a:lnT>
                    <a:lnB w="12240">
                      <a:noFill/>
                    </a:lnB>
                    <a:noFill/>
                  </a:tcPr>
                </a:tc>
                <a:extLst>
                  <a:ext uri="{0D108BD9-81ED-4DB2-BD59-A6C34878D82A}">
                    <a16:rowId xmlns:a16="http://schemas.microsoft.com/office/drawing/2014/main" val="10000"/>
                  </a:ext>
                </a:extLst>
              </a:tr>
              <a:tr h="382320">
                <a:tc>
                  <a:txBody>
                    <a:bodyPr/>
                    <a:lstStyle/>
                    <a:p>
                      <a:pPr>
                        <a:lnSpc>
                          <a:spcPct val="90000"/>
                        </a:lnSpc>
                        <a:spcAft>
                          <a:spcPts val="300"/>
                        </a:spcAft>
                        <a:tabLst>
                          <a:tab pos="0" algn="l"/>
                        </a:tabLst>
                      </a:pPr>
                      <a:r>
                        <a:rPr lang="ja-JP" sz="2000" b="1" strike="noStrike" spc="-1">
                          <a:solidFill>
                            <a:srgbClr val="FFFFFF"/>
                          </a:solidFill>
                          <a:latin typeface="Segoe UI"/>
                          <a:ea typeface="Meiryo UI"/>
                        </a:rPr>
                        <a:t>フォーカス事業の</a:t>
                      </a:r>
                      <a:r>
                        <a:rPr lang="zh-TW" sz="2000" b="1" strike="noStrike" spc="-1">
                          <a:solidFill>
                            <a:srgbClr val="FFFFFF"/>
                          </a:solidFill>
                          <a:latin typeface="Segoe UI"/>
                          <a:ea typeface="Meiryo UI"/>
                        </a:rPr>
                        <a:t>転換</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1"/>
                  </a:ext>
                </a:extLst>
              </a:tr>
              <a:tr h="323640">
                <a:tc>
                  <a:txBody>
                    <a:bodyPr/>
                    <a:lstStyle/>
                    <a:p>
                      <a:pPr marL="180000" lvl="1" indent="-179280">
                        <a:lnSpc>
                          <a:spcPct val="90000"/>
                        </a:lnSpc>
                        <a:buClr>
                          <a:srgbClr val="CCECFF"/>
                        </a:buClr>
                        <a:buFont typeface="Wingdings" charset="2"/>
                        <a:buChar char=""/>
                      </a:pPr>
                      <a:r>
                        <a:rPr lang="ja-JP" sz="1600" b="0" strike="noStrike" spc="-1">
                          <a:solidFill>
                            <a:srgbClr val="000000"/>
                          </a:solidFill>
                          <a:latin typeface="Segoe UI"/>
                          <a:ea typeface="Meiryo UI"/>
                        </a:rPr>
                        <a:t>競争力を持つ戦略的フォーカス事業の構造転換</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34344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3"/>
                  </a:ext>
                </a:extLst>
              </a:tr>
              <a:tr h="382320">
                <a:tc>
                  <a:txBody>
                    <a:bodyPr/>
                    <a:lstStyle/>
                    <a:p>
                      <a:pPr>
                        <a:lnSpc>
                          <a:spcPct val="90000"/>
                        </a:lnSpc>
                        <a:tabLst>
                          <a:tab pos="0" algn="l"/>
                        </a:tabLst>
                      </a:pPr>
                      <a:r>
                        <a:rPr lang="zh-TW" sz="2000" b="1" strike="noStrike" spc="-1">
                          <a:solidFill>
                            <a:srgbClr val="FFFFFF"/>
                          </a:solidFill>
                          <a:latin typeface="Segoe UI"/>
                          <a:ea typeface="Meiryo UI"/>
                        </a:rPr>
                        <a:t>事業構造改革</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4"/>
                  </a:ext>
                </a:extLst>
              </a:tr>
              <a:tr h="323640">
                <a:tc>
                  <a:txBody>
                    <a:bodyPr/>
                    <a:lstStyle/>
                    <a:p>
                      <a:pPr marL="180000" indent="-179280">
                        <a:lnSpc>
                          <a:spcPct val="90000"/>
                        </a:lnSpc>
                        <a:buClr>
                          <a:srgbClr val="CCECFF"/>
                        </a:buClr>
                        <a:buFont typeface="Wingdings" charset="2"/>
                        <a:buChar char=""/>
                      </a:pPr>
                      <a:r>
                        <a:rPr lang="ja-JP" sz="1600" b="0" strike="noStrike" spc="-1">
                          <a:solidFill>
                            <a:srgbClr val="000000"/>
                          </a:solidFill>
                          <a:latin typeface="Segoe UI"/>
                          <a:ea typeface="Meiryo UI"/>
                        </a:rPr>
                        <a:t>景気変動の影響を受けにくい安定した収益健全性の確立</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34344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6"/>
                  </a:ext>
                </a:extLst>
              </a:tr>
              <a:tr h="382320">
                <a:tc>
                  <a:txBody>
                    <a:bodyPr/>
                    <a:lstStyle/>
                    <a:p>
                      <a:pPr>
                        <a:lnSpc>
                          <a:spcPct val="90000"/>
                        </a:lnSpc>
                        <a:tabLst>
                          <a:tab pos="0" algn="l"/>
                        </a:tabLst>
                      </a:pPr>
                      <a:r>
                        <a:rPr lang="zh-TW" sz="2000" b="1" strike="noStrike" spc="-1">
                          <a:solidFill>
                            <a:srgbClr val="FFFFFF"/>
                          </a:solidFill>
                          <a:latin typeface="Segoe UI"/>
                          <a:ea typeface="Meiryo UI"/>
                        </a:rPr>
                        <a:t>環境配慮型経営</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7"/>
                  </a:ext>
                </a:extLst>
              </a:tr>
              <a:tr h="323640">
                <a:tc>
                  <a:txBody>
                    <a:bodyPr/>
                    <a:lstStyle/>
                    <a:p>
                      <a:pPr marL="180000" indent="-179280">
                        <a:lnSpc>
                          <a:spcPct val="90000"/>
                        </a:lnSpc>
                        <a:buClr>
                          <a:srgbClr val="CCECFF"/>
                        </a:buClr>
                        <a:buFont typeface="Wingdings" charset="2"/>
                        <a:buChar char=""/>
                      </a:pPr>
                      <a:r>
                        <a:rPr lang="ja-JP" sz="1600" b="0" strike="noStrike" spc="-1">
                          <a:solidFill>
                            <a:srgbClr val="000000"/>
                          </a:solidFill>
                          <a:latin typeface="Segoe UI"/>
                          <a:ea typeface="Meiryo UI"/>
                        </a:rPr>
                        <a:t>環境配慮に貢献するエコカンパニーとしての経営体質への移行</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graphicFrame>
        <p:nvGraphicFramePr>
          <p:cNvPr id="518" name="Table 5"/>
          <p:cNvGraphicFramePr/>
          <p:nvPr/>
        </p:nvGraphicFramePr>
        <p:xfrm>
          <a:off x="252000" y="3235680"/>
          <a:ext cx="3455640" cy="2483640"/>
        </p:xfrm>
        <a:graphic>
          <a:graphicData uri="http://schemas.openxmlformats.org/drawingml/2006/table">
            <a:tbl>
              <a:tblPr/>
              <a:tblGrid>
                <a:gridCol w="432000">
                  <a:extLst>
                    <a:ext uri="{9D8B030D-6E8A-4147-A177-3AD203B41FA5}">
                      <a16:colId xmlns:a16="http://schemas.microsoft.com/office/drawing/2014/main" val="20000"/>
                    </a:ext>
                  </a:extLst>
                </a:gridCol>
                <a:gridCol w="3024000">
                  <a:extLst>
                    <a:ext uri="{9D8B030D-6E8A-4147-A177-3AD203B41FA5}">
                      <a16:colId xmlns:a16="http://schemas.microsoft.com/office/drawing/2014/main" val="20001"/>
                    </a:ext>
                  </a:extLst>
                </a:gridCol>
              </a:tblGrid>
              <a:tr h="382320">
                <a:tc gridSpan="2">
                  <a:txBody>
                    <a:bodyPr/>
                    <a:lstStyle/>
                    <a:p>
                      <a:pPr>
                        <a:lnSpc>
                          <a:spcPct val="90000"/>
                        </a:lnSpc>
                        <a:tabLst>
                          <a:tab pos="0" algn="l"/>
                        </a:tabLst>
                      </a:pPr>
                      <a:r>
                        <a:rPr lang="ja-JP" sz="2000" b="1" strike="noStrike" spc="-1">
                          <a:solidFill>
                            <a:srgbClr val="808080"/>
                          </a:solidFill>
                          <a:latin typeface="Segoe UI"/>
                          <a:ea typeface="Meiryo UI"/>
                        </a:rPr>
                        <a:t>経営方針　</a:t>
                      </a:r>
                      <a:r>
                        <a:rPr lang="ja-JP" sz="1600" b="0" strike="noStrike" spc="-1">
                          <a:solidFill>
                            <a:srgbClr val="808080"/>
                          </a:solidFill>
                          <a:latin typeface="Segoe UI"/>
                          <a:ea typeface="Meiryo UI"/>
                        </a:rPr>
                        <a:t>選択と集中</a:t>
                      </a:r>
                      <a:endParaRPr lang="en-US" sz="1600" b="0" strike="noStrike" spc="-1">
                        <a:latin typeface="Arial"/>
                      </a:endParaRPr>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700560">
                <a:tc>
                  <a:txBody>
                    <a:bodyPr/>
                    <a:lstStyle/>
                    <a:p>
                      <a:pPr>
                        <a:lnSpc>
                          <a:spcPct val="90000"/>
                        </a:lnSpc>
                        <a:tabLst>
                          <a:tab pos="0" algn="l"/>
                        </a:tabLst>
                      </a:pPr>
                      <a:r>
                        <a:rPr lang="en-US" sz="4000" b="1" strike="noStrike" spc="-1">
                          <a:solidFill>
                            <a:srgbClr val="002060"/>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spcAft>
                          <a:spcPts val="300"/>
                        </a:spcAft>
                        <a:tabLst>
                          <a:tab pos="0" algn="l"/>
                        </a:tabLst>
                      </a:pPr>
                      <a:r>
                        <a:rPr lang="ja-JP" sz="2000" b="1" strike="noStrike" spc="-1">
                          <a:solidFill>
                            <a:srgbClr val="002060"/>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700560">
                <a:tc>
                  <a:txBody>
                    <a:bodyPr/>
                    <a:lstStyle/>
                    <a:p>
                      <a:pPr>
                        <a:lnSpc>
                          <a:spcPct val="90000"/>
                        </a:lnSpc>
                        <a:tabLst>
                          <a:tab pos="0" algn="l"/>
                        </a:tabLst>
                      </a:pPr>
                      <a:r>
                        <a:rPr lang="en-US" sz="4000" b="1" strike="noStrike" spc="-1">
                          <a:solidFill>
                            <a:srgbClr val="002060"/>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700200">
                <a:tc>
                  <a:txBody>
                    <a:bodyPr/>
                    <a:lstStyle/>
                    <a:p>
                      <a:pPr>
                        <a:lnSpc>
                          <a:spcPct val="90000"/>
                        </a:lnSpc>
                        <a:tabLst>
                          <a:tab pos="0" algn="l"/>
                        </a:tabLst>
                      </a:pPr>
                      <a:r>
                        <a:rPr lang="en-US" sz="4000" b="1" strike="noStrike" spc="-1">
                          <a:solidFill>
                            <a:srgbClr val="002060"/>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bl>
          </a:graphicData>
        </a:graphic>
      </p:graphicFrame>
      <p:sp>
        <p:nvSpPr>
          <p:cNvPr id="519" name="CustomShape 6"/>
          <p:cNvSpPr/>
          <p:nvPr/>
        </p:nvSpPr>
        <p:spPr>
          <a:xfrm>
            <a:off x="0" y="6120000"/>
            <a:ext cx="12192480" cy="53928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フォーカスエリア</a:t>
            </a:r>
            <a:r>
              <a:rPr lang="ja-JP" sz="2400" b="1" strike="noStrike" spc="-1">
                <a:solidFill>
                  <a:srgbClr val="FFFFFF"/>
                </a:solidFill>
                <a:latin typeface="Meiryo UI"/>
                <a:ea typeface="Meiryo UI"/>
              </a:rPr>
              <a:t>　最新技術のタイムリーな適用による改革効果の早期享受</a:t>
            </a:r>
            <a:endParaRPr lang="en-US" sz="2400" b="0" strike="noStrike" spc="-1">
              <a:latin typeface="Arial"/>
            </a:endParaRPr>
          </a:p>
        </p:txBody>
      </p:sp>
      <p:sp>
        <p:nvSpPr>
          <p:cNvPr id="520" name="CustomShape 7"/>
          <p:cNvSpPr/>
          <p:nvPr/>
        </p:nvSpPr>
        <p:spPr>
          <a:xfrm rot="5400000">
            <a:off x="2952720" y="18360"/>
            <a:ext cx="215280" cy="5507280"/>
          </a:xfrm>
          <a:prstGeom prst="bentConnector2">
            <a:avLst/>
          </a:prstGeom>
          <a:noFill/>
          <a:ln w="63500">
            <a:solidFill>
              <a:schemeClr val="bg2">
                <a:lumMod val="90000"/>
              </a:schemeClr>
            </a:solidFill>
          </a:ln>
        </p:spPr>
        <p:style>
          <a:lnRef idx="1">
            <a:schemeClr val="accent1"/>
          </a:lnRef>
          <a:fillRef idx="0">
            <a:schemeClr val="accent1"/>
          </a:fillRef>
          <a:effectRef idx="0">
            <a:schemeClr val="accent1"/>
          </a:effectRef>
          <a:fontRef idx="minor"/>
        </p:style>
      </p:sp>
      <p:sp>
        <p:nvSpPr>
          <p:cNvPr id="521" name="CustomShape 8"/>
          <p:cNvSpPr/>
          <p:nvPr/>
        </p:nvSpPr>
        <p:spPr>
          <a:xfrm>
            <a:off x="288000" y="2664000"/>
            <a:ext cx="360" cy="53928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522" name="CustomShape 9"/>
          <p:cNvSpPr/>
          <p:nvPr/>
        </p:nvSpPr>
        <p:spPr>
          <a:xfrm>
            <a:off x="2520000" y="3363480"/>
            <a:ext cx="3239280" cy="36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graphicFrame>
        <p:nvGraphicFramePr>
          <p:cNvPr id="523" name="Table 10"/>
          <p:cNvGraphicFramePr/>
          <p:nvPr/>
        </p:nvGraphicFramePr>
        <p:xfrm>
          <a:off x="5760000" y="977400"/>
          <a:ext cx="4634640" cy="1691640"/>
        </p:xfrm>
        <a:graphic>
          <a:graphicData uri="http://schemas.openxmlformats.org/drawingml/2006/table">
            <a:tbl>
              <a:tblPr/>
              <a:tblGrid>
                <a:gridCol w="145440">
                  <a:extLst>
                    <a:ext uri="{9D8B030D-6E8A-4147-A177-3AD203B41FA5}">
                      <a16:colId xmlns:a16="http://schemas.microsoft.com/office/drawing/2014/main" val="20000"/>
                    </a:ext>
                  </a:extLst>
                </a:gridCol>
                <a:gridCol w="4489200">
                  <a:extLst>
                    <a:ext uri="{9D8B030D-6E8A-4147-A177-3AD203B41FA5}">
                      <a16:colId xmlns:a16="http://schemas.microsoft.com/office/drawing/2014/main" val="20001"/>
                    </a:ext>
                  </a:extLst>
                </a:gridCol>
              </a:tblGrid>
              <a:tr h="396000">
                <a:tc rowSpan="2">
                  <a:txBody>
                    <a:bodyPr/>
                    <a:lstStyle/>
                    <a:p>
                      <a:endParaRPr lang="ja-JP"/>
                    </a:p>
                  </a:txBody>
                  <a:tcPr marL="18000">
                    <a:lnL w="12240">
                      <a:noFill/>
                    </a:lnL>
                    <a:lnR w="12240">
                      <a:noFill/>
                    </a:lnR>
                    <a:lnT w="12240">
                      <a:noFill/>
                    </a:lnT>
                    <a:lnB w="12240">
                      <a:noFill/>
                    </a:lnB>
                    <a:solidFill>
                      <a:srgbClr val="011893"/>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弊社の状況</a:t>
                      </a:r>
                      <a:endParaRPr lang="en-US" sz="1800" b="0" strike="noStrike" spc="-1">
                        <a:latin typeface="Arial"/>
                      </a:endParaRPr>
                    </a:p>
                  </a:txBody>
                  <a:tcPr marL="18000">
                    <a:lnL w="12240">
                      <a:noFill/>
                    </a:lnL>
                    <a:lnR w="12240">
                      <a:noFill/>
                    </a:lnR>
                    <a:lnT w="12240">
                      <a:noFill/>
                    </a:lnT>
                    <a:lnB w="12240">
                      <a:noFill/>
                    </a:lnB>
                    <a:solidFill>
                      <a:srgbClr val="00B0F0"/>
                    </a:solidFill>
                  </a:tcPr>
                </a:tc>
                <a:extLst>
                  <a:ext uri="{0D108BD9-81ED-4DB2-BD59-A6C34878D82A}">
                    <a16:rowId xmlns:a16="http://schemas.microsoft.com/office/drawing/2014/main" val="10000"/>
                  </a:ext>
                </a:extLst>
              </a:tr>
              <a:tr h="1296000">
                <a:tc vMerge="1">
                  <a:txBody>
                    <a:bodyPr/>
                    <a:lstStyle/>
                    <a:p>
                      <a:endParaRPr lang="ja-JP"/>
                    </a:p>
                  </a:txBody>
                  <a:tcPr marL="90000" marR="90000">
                    <a:solidFill>
                      <a:srgbClr val="729FCF"/>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急激に続く円高、長期経済低迷にによる減収傾向</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Meiryo UI"/>
                          <a:ea typeface="Meiryo UI"/>
                        </a:rPr>
                        <a:t>驚異的な技術革新の進歩と新しいテクノロジーへの乗り遅れで、ビジネスが立ち行かなくなるという危機感</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戦略的事業の展開は黒字の堅調傾向</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524" name="Table 11"/>
          <p:cNvGraphicFramePr/>
          <p:nvPr/>
        </p:nvGraphicFramePr>
        <p:xfrm>
          <a:off x="252000" y="977400"/>
          <a:ext cx="4634280" cy="1691640"/>
        </p:xfrm>
        <a:graphic>
          <a:graphicData uri="http://schemas.openxmlformats.org/drawingml/2006/table">
            <a:tbl>
              <a:tblPr/>
              <a:tblGrid>
                <a:gridCol w="145440">
                  <a:extLst>
                    <a:ext uri="{9D8B030D-6E8A-4147-A177-3AD203B41FA5}">
                      <a16:colId xmlns:a16="http://schemas.microsoft.com/office/drawing/2014/main" val="20000"/>
                    </a:ext>
                  </a:extLst>
                </a:gridCol>
                <a:gridCol w="4488840">
                  <a:extLst>
                    <a:ext uri="{9D8B030D-6E8A-4147-A177-3AD203B41FA5}">
                      <a16:colId xmlns:a16="http://schemas.microsoft.com/office/drawing/2014/main" val="20001"/>
                    </a:ext>
                  </a:extLst>
                </a:gridCol>
              </a:tblGrid>
              <a:tr h="396000">
                <a:tc>
                  <a:txBody>
                    <a:bodyPr/>
                    <a:lstStyle/>
                    <a:p>
                      <a:endParaRPr lang="ja-JP"/>
                    </a:p>
                  </a:txBody>
                  <a:tcPr marL="18000">
                    <a:lnL w="56880">
                      <a:noFill/>
                    </a:lnL>
                    <a:lnR w="56880">
                      <a:noFill/>
                    </a:lnR>
                    <a:lnT w="56880">
                      <a:noFill/>
                    </a:lnT>
                    <a:lnB w="56880">
                      <a:noFill/>
                    </a:lnB>
                    <a:solidFill>
                      <a:srgbClr val="002060"/>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業界を取り巻く環境</a:t>
                      </a:r>
                      <a:endParaRPr lang="en-US" sz="1800" b="0" strike="noStrike" spc="-1">
                        <a:latin typeface="Arial"/>
                      </a:endParaRPr>
                    </a:p>
                  </a:txBody>
                  <a:tcPr marL="18000">
                    <a:lnL w="56880">
                      <a:noFill/>
                    </a:lnL>
                    <a:lnR w="56880">
                      <a:noFill/>
                    </a:lnR>
                    <a:lnT w="56880">
                      <a:noFill/>
                    </a:lnT>
                    <a:lnB w="56880">
                      <a:noFill/>
                    </a:lnB>
                    <a:solidFill>
                      <a:srgbClr val="00B0F0"/>
                    </a:solidFill>
                  </a:tcPr>
                </a:tc>
                <a:extLst>
                  <a:ext uri="{0D108BD9-81ED-4DB2-BD59-A6C34878D82A}">
                    <a16:rowId xmlns:a16="http://schemas.microsoft.com/office/drawing/2014/main" val="10000"/>
                  </a:ext>
                </a:extLst>
              </a:tr>
              <a:tr h="1296000">
                <a:tc>
                  <a:txBody>
                    <a:bodyPr/>
                    <a:lstStyle/>
                    <a:p>
                      <a:endParaRPr lang="ja-JP"/>
                    </a:p>
                  </a:txBody>
                  <a:tcPr marL="18000">
                    <a:lnL w="56880">
                      <a:noFill/>
                    </a:lnL>
                    <a:lnR w="56880">
                      <a:noFill/>
                    </a:lnR>
                    <a:lnT w="56880">
                      <a:noFill/>
                    </a:lnT>
                    <a:lnB w="56880">
                      <a:noFill/>
                    </a:lnB>
                    <a:solidFill>
                      <a:srgbClr val="002060"/>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市場変化→中国・インドの高成長継続、米国の失業率の高まり、欧州の経済停滞</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お客様の変化→顧客ニーズの細分化</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経済→低価格競争、先進国から新興国へのマーケットシフト</a:t>
                      </a:r>
                      <a:endParaRPr lang="en-US" sz="1600" b="0" strike="noStrike" spc="-1">
                        <a:latin typeface="Arial"/>
                      </a:endParaRPr>
                    </a:p>
                  </a:txBody>
                  <a:tcPr marL="18000">
                    <a:lnL w="56880">
                      <a:noFill/>
                    </a:lnL>
                    <a:lnR w="56880">
                      <a:noFill/>
                    </a:lnR>
                    <a:lnT w="56880">
                      <a:noFill/>
                    </a:lnT>
                    <a:lnB w="56880">
                      <a:noFill/>
                    </a:lnB>
                    <a:noFill/>
                  </a:tcPr>
                </a:tc>
                <a:extLst>
                  <a:ext uri="{0D108BD9-81ED-4DB2-BD59-A6C34878D82A}">
                    <a16:rowId xmlns:a16="http://schemas.microsoft.com/office/drawing/2014/main" val="10001"/>
                  </a:ext>
                </a:extLst>
              </a:tr>
            </a:tbl>
          </a:graphicData>
        </a:graphic>
      </p:graphicFrame>
      <p:sp>
        <p:nvSpPr>
          <p:cNvPr id="525" name="CustomShape 1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P206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P288</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ja-JP" sz="2400" b="1" strike="noStrike" spc="-1">
                <a:solidFill>
                  <a:srgbClr val="0D79CA"/>
                </a:solidFill>
                <a:latin typeface="Segoe UI Semibold"/>
                <a:ea typeface="Meiryo UI"/>
              </a:rPr>
              <a:t>中長期経営ビジョンのフレームワーク</a:t>
            </a:r>
            <a:endParaRPr lang="en-US" sz="2400" b="0" strike="noStrike" spc="-1">
              <a:latin typeface="Arial"/>
            </a:endParaRPr>
          </a:p>
        </p:txBody>
      </p:sp>
      <p:sp>
        <p:nvSpPr>
          <p:cNvPr id="527"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528" name="CustomShape 3"/>
          <p:cNvSpPr/>
          <p:nvPr/>
        </p:nvSpPr>
        <p:spPr>
          <a:xfrm>
            <a:off x="3492000" y="6300000"/>
            <a:ext cx="8351280" cy="395280"/>
          </a:xfrm>
          <a:prstGeom prst="rect">
            <a:avLst/>
          </a:prstGeom>
          <a:noFill/>
          <a:ln w="0">
            <a:noFill/>
          </a:ln>
        </p:spPr>
        <p:style>
          <a:lnRef idx="0">
            <a:scrgbClr r="0" g="0" b="0"/>
          </a:lnRef>
          <a:fillRef idx="0">
            <a:scrgbClr r="0" g="0" b="0"/>
          </a:fillRef>
          <a:effectRef idx="0">
            <a:scrgbClr r="0" g="0" b="0"/>
          </a:effectRef>
          <a:fontRef idx="minor"/>
        </p:style>
        <p:txBody>
          <a:bodyPr lIns="36000" tIns="0" rIns="36000" bIns="0" anchor="ctr">
            <a:noAutofit/>
          </a:bodyPr>
          <a:lstStyle/>
          <a:p>
            <a:pPr>
              <a:lnSpc>
                <a:spcPct val="90000"/>
              </a:lnSpc>
            </a:pPr>
            <a:r>
              <a:rPr lang="ja-JP" sz="2800" b="1" strike="noStrike" spc="-1">
                <a:solidFill>
                  <a:srgbClr val="002060"/>
                </a:solidFill>
                <a:latin typeface="Meiryo UI"/>
                <a:ea typeface="Meiryo UI"/>
              </a:rPr>
              <a:t>最新技術のタイムリーな適用による改革効果の早期享受</a:t>
            </a:r>
            <a:endParaRPr lang="en-US" sz="2800" b="0" strike="noStrike" spc="-1">
              <a:latin typeface="Arial"/>
            </a:endParaRPr>
          </a:p>
        </p:txBody>
      </p:sp>
      <p:graphicFrame>
        <p:nvGraphicFramePr>
          <p:cNvPr id="529" name="Table 4"/>
          <p:cNvGraphicFramePr/>
          <p:nvPr/>
        </p:nvGraphicFramePr>
        <p:xfrm>
          <a:off x="252000" y="2857680"/>
          <a:ext cx="3337200" cy="2104920"/>
        </p:xfrm>
        <a:graphic>
          <a:graphicData uri="http://schemas.openxmlformats.org/drawingml/2006/table">
            <a:tbl>
              <a:tblPr/>
              <a:tblGrid>
                <a:gridCol w="277400">
                  <a:extLst>
                    <a:ext uri="{9D8B030D-6E8A-4147-A177-3AD203B41FA5}">
                      <a16:colId xmlns:a16="http://schemas.microsoft.com/office/drawing/2014/main" val="20000"/>
                    </a:ext>
                  </a:extLst>
                </a:gridCol>
                <a:gridCol w="3060000">
                  <a:extLst>
                    <a:ext uri="{9D8B030D-6E8A-4147-A177-3AD203B41FA5}">
                      <a16:colId xmlns:a16="http://schemas.microsoft.com/office/drawing/2014/main" val="20001"/>
                    </a:ext>
                  </a:extLst>
                </a:gridCol>
              </a:tblGrid>
              <a:tr h="352080">
                <a:tc gridSpan="2">
                  <a:txBody>
                    <a:bodyPr/>
                    <a:lstStyle/>
                    <a:p>
                      <a:pPr>
                        <a:lnSpc>
                          <a:spcPct val="90000"/>
                        </a:lnSpc>
                        <a:tabLst>
                          <a:tab pos="0" algn="l"/>
                        </a:tabLst>
                      </a:pPr>
                      <a:r>
                        <a:rPr lang="ja-JP" sz="1800" b="1" strike="noStrike" spc="-1">
                          <a:solidFill>
                            <a:srgbClr val="808080"/>
                          </a:solidFill>
                          <a:latin typeface="Segoe UI"/>
                          <a:ea typeface="Meiryo UI"/>
                        </a:rPr>
                        <a:t>経営方針</a:t>
                      </a:r>
                      <a:endParaRPr lang="en-US" sz="1800" b="0" strike="noStrike" spc="-1">
                        <a:latin typeface="Arial"/>
                      </a:endParaRPr>
                    </a:p>
                  </a:txBody>
                  <a:tcPr marL="252000">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38232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spcAft>
                          <a:spcPts val="300"/>
                        </a:spcAft>
                        <a:tabLst>
                          <a:tab pos="0" algn="l"/>
                        </a:tabLst>
                      </a:pPr>
                      <a:r>
                        <a:rPr lang="ja-JP" sz="2000" b="0" strike="noStrike" spc="-1">
                          <a:solidFill>
                            <a:srgbClr val="FFFFFF"/>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solidFill>
                      <a:srgbClr val="073C65"/>
                    </a:solidFill>
                  </a:tcPr>
                </a:tc>
                <a:extLst>
                  <a:ext uri="{0D108BD9-81ED-4DB2-BD59-A6C34878D82A}">
                    <a16:rowId xmlns:a16="http://schemas.microsoft.com/office/drawing/2014/main" val="10001"/>
                  </a:ext>
                </a:extLst>
              </a:tr>
              <a:tr h="34344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82320">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2000" b="0" strike="noStrike" spc="-1">
                          <a:solidFill>
                            <a:srgbClr val="FFFFFF"/>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solidFill>
                      <a:srgbClr val="0D79CA"/>
                    </a:solidFill>
                  </a:tcPr>
                </a:tc>
                <a:extLst>
                  <a:ext uri="{0D108BD9-81ED-4DB2-BD59-A6C34878D82A}">
                    <a16:rowId xmlns:a16="http://schemas.microsoft.com/office/drawing/2014/main" val="10003"/>
                  </a:ext>
                </a:extLst>
              </a:tr>
              <a:tr h="34344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82320">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2000" b="0" strike="noStrike" spc="-1">
                          <a:solidFill>
                            <a:srgbClr val="FFFFFF"/>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solidFill>
                      <a:srgbClr val="4FADF3"/>
                    </a:solidFill>
                  </a:tcPr>
                </a:tc>
                <a:extLst>
                  <a:ext uri="{0D108BD9-81ED-4DB2-BD59-A6C34878D82A}">
                    <a16:rowId xmlns:a16="http://schemas.microsoft.com/office/drawing/2014/main" val="10005"/>
                  </a:ext>
                </a:extLst>
              </a:tr>
            </a:tbl>
          </a:graphicData>
        </a:graphic>
      </p:graphicFrame>
      <p:grpSp>
        <p:nvGrpSpPr>
          <p:cNvPr id="530" name="Group 5"/>
          <p:cNvGrpSpPr/>
          <p:nvPr/>
        </p:nvGrpSpPr>
        <p:grpSpPr>
          <a:xfrm>
            <a:off x="3744000" y="1008000"/>
            <a:ext cx="3280680" cy="1357200"/>
            <a:chOff x="3744000" y="1008000"/>
            <a:chExt cx="3280680" cy="1357200"/>
          </a:xfrm>
        </p:grpSpPr>
        <p:sp>
          <p:nvSpPr>
            <p:cNvPr id="531" name="CustomShape 6"/>
            <p:cNvSpPr/>
            <p:nvPr/>
          </p:nvSpPr>
          <p:spPr>
            <a:xfrm>
              <a:off x="3744000" y="1008000"/>
              <a:ext cx="3280680" cy="1357200"/>
            </a:xfrm>
            <a:custGeom>
              <a:avLst/>
              <a:gdLst/>
              <a:ahLst/>
              <a:cxnLst/>
              <a:rect l="l" t="t"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rgbClr val="FFFFFF"/>
            </a:solidFill>
            <a:ln w="25400">
              <a:solidFill>
                <a:srgbClr val="B2B2B2"/>
              </a:solidFill>
              <a:round/>
            </a:ln>
          </p:spPr>
          <p:style>
            <a:lnRef idx="0">
              <a:scrgbClr r="0" g="0" b="0"/>
            </a:lnRef>
            <a:fillRef idx="0">
              <a:scrgbClr r="0" g="0" b="0"/>
            </a:fillRef>
            <a:effectRef idx="0">
              <a:scrgbClr r="0" g="0" b="0"/>
            </a:effectRef>
            <a:fontRef idx="minor"/>
          </p:style>
        </p:sp>
        <p:sp>
          <p:nvSpPr>
            <p:cNvPr id="532" name="CustomShape 7"/>
            <p:cNvSpPr/>
            <p:nvPr/>
          </p:nvSpPr>
          <p:spPr>
            <a:xfrm>
              <a:off x="3875760" y="1126080"/>
              <a:ext cx="1121040" cy="1121040"/>
            </a:xfrm>
            <a:prstGeom prst="ellipse">
              <a:avLst/>
            </a:prstGeom>
            <a:gradFill rotWithShape="0">
              <a:gsLst>
                <a:gs pos="0">
                  <a:srgbClr val="4FADF3"/>
                </a:gs>
                <a:gs pos="100000">
                  <a:srgbClr val="073C65"/>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業界を取り巻く</a:t>
              </a:r>
              <a:endParaRPr lang="en-US" sz="1400" b="0" strike="noStrike" spc="-1">
                <a:latin typeface="Arial"/>
              </a:endParaRPr>
            </a:p>
            <a:p>
              <a:pPr algn="ctr">
                <a:lnSpc>
                  <a:spcPct val="90000"/>
                </a:lnSpc>
              </a:pPr>
              <a:r>
                <a:rPr lang="ja-JP" sz="1400" b="0" strike="noStrike" spc="-1">
                  <a:solidFill>
                    <a:srgbClr val="FFFFFF"/>
                  </a:solidFill>
                  <a:latin typeface="Segoe UI"/>
                  <a:ea typeface="Meiryo UI"/>
                </a:rPr>
                <a:t>環境</a:t>
              </a:r>
              <a:endParaRPr lang="en-US" sz="1400" b="0" strike="noStrike" spc="-1">
                <a:latin typeface="Arial"/>
              </a:endParaRPr>
            </a:p>
          </p:txBody>
        </p:sp>
        <p:sp>
          <p:nvSpPr>
            <p:cNvPr id="533" name="CustomShape 8"/>
            <p:cNvSpPr/>
            <p:nvPr/>
          </p:nvSpPr>
          <p:spPr>
            <a:xfrm>
              <a:off x="5772960" y="1126080"/>
              <a:ext cx="1121040" cy="1121040"/>
            </a:xfrm>
            <a:prstGeom prst="ellipse">
              <a:avLst/>
            </a:prstGeom>
            <a:gradFill rotWithShape="0">
              <a:gsLst>
                <a:gs pos="0">
                  <a:srgbClr val="073C65"/>
                </a:gs>
                <a:gs pos="100000">
                  <a:srgbClr val="4FADF3"/>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弊社の状況</a:t>
              </a:r>
              <a:endParaRPr lang="en-US" sz="1400" b="0" strike="noStrike" spc="-1">
                <a:latin typeface="Arial"/>
              </a:endParaRPr>
            </a:p>
          </p:txBody>
        </p:sp>
      </p:grpSp>
      <p:sp>
        <p:nvSpPr>
          <p:cNvPr id="534" name="CustomShape 9"/>
          <p:cNvSpPr/>
          <p:nvPr/>
        </p:nvSpPr>
        <p:spPr>
          <a:xfrm>
            <a:off x="252000" y="1110960"/>
            <a:ext cx="3311280" cy="11239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経済→低価格競争、先進国から新興国へのマーケットシフト</a:t>
            </a:r>
            <a:endParaRPr lang="en-US" sz="1400" b="0" strike="noStrike" spc="-1">
              <a:latin typeface="Arial"/>
            </a:endParaRPr>
          </a:p>
        </p:txBody>
      </p:sp>
      <p:sp>
        <p:nvSpPr>
          <p:cNvPr id="535" name="CustomShape 10"/>
          <p:cNvSpPr/>
          <p:nvPr/>
        </p:nvSpPr>
        <p:spPr>
          <a:xfrm>
            <a:off x="7190640" y="1110960"/>
            <a:ext cx="3707280" cy="13150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急激に続く円高、長期経済低迷にによる減収傾向</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驚異的な技術革新の進歩と新しいテクノロジーへの乗り遅れで、ビジネスが立ち行かなくなるという危機感</a:t>
            </a:r>
            <a:endParaRPr lang="en-US" sz="1400" b="0" strike="noStrike" spc="-1">
              <a:latin typeface="Arial"/>
            </a:endParaRPr>
          </a:p>
          <a:p>
            <a:pPr marL="142920" indent="-14220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戦略的事業の展開はは黒字の堅調傾向</a:t>
            </a:r>
            <a:endParaRPr lang="en-US" sz="1400" b="0" strike="noStrike" spc="-1">
              <a:latin typeface="Arial"/>
            </a:endParaRPr>
          </a:p>
        </p:txBody>
      </p:sp>
      <p:graphicFrame>
        <p:nvGraphicFramePr>
          <p:cNvPr id="536" name="グラフ 18"/>
          <p:cNvGraphicFramePr/>
          <p:nvPr/>
        </p:nvGraphicFramePr>
        <p:xfrm>
          <a:off x="3852000" y="2395440"/>
          <a:ext cx="5831280" cy="3887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37" name="Table 11"/>
          <p:cNvGraphicFramePr/>
          <p:nvPr/>
        </p:nvGraphicFramePr>
        <p:xfrm>
          <a:off x="4541760" y="4112640"/>
          <a:ext cx="467640" cy="1373040"/>
        </p:xfrm>
        <a:graphic>
          <a:graphicData uri="http://schemas.openxmlformats.org/drawingml/2006/table">
            <a:tbl>
              <a:tblPr/>
              <a:tblGrid>
                <a:gridCol w="468000">
                  <a:extLst>
                    <a:ext uri="{9D8B030D-6E8A-4147-A177-3AD203B41FA5}">
                      <a16:colId xmlns:a16="http://schemas.microsoft.com/office/drawing/2014/main" val="20000"/>
                    </a:ext>
                  </a:extLst>
                </a:gridCol>
              </a:tblGrid>
              <a:tr h="36612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0"/>
                  </a:ext>
                </a:extLst>
              </a:tr>
              <a:tr h="36612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36612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2"/>
                  </a:ext>
                </a:extLst>
              </a:tr>
              <a:tr h="36612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36612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4"/>
                  </a:ext>
                </a:extLst>
              </a:tr>
            </a:tbl>
          </a:graphicData>
        </a:graphic>
      </p:graphicFrame>
      <p:sp>
        <p:nvSpPr>
          <p:cNvPr id="538" name="CustomShape 12"/>
          <p:cNvSpPr/>
          <p:nvPr/>
        </p:nvSpPr>
        <p:spPr>
          <a:xfrm>
            <a:off x="4856400" y="3907440"/>
            <a:ext cx="2339280" cy="86328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ja-JP" sz="1800" b="1" strike="noStrike" spc="-1">
                <a:solidFill>
                  <a:srgbClr val="808080"/>
                </a:solidFill>
                <a:latin typeface="Segoe UI"/>
                <a:ea typeface="Meiryo UI"/>
              </a:rPr>
              <a:t>中長期計画</a:t>
            </a:r>
            <a:endParaRPr lang="en-US" sz="1800" b="0" strike="noStrike" spc="-1">
              <a:latin typeface="Arial"/>
            </a:endParaRPr>
          </a:p>
        </p:txBody>
      </p:sp>
      <p:sp>
        <p:nvSpPr>
          <p:cNvPr id="539" name="CustomShape 13"/>
          <p:cNvSpPr/>
          <p:nvPr/>
        </p:nvSpPr>
        <p:spPr>
          <a:xfrm>
            <a:off x="8460000" y="2673720"/>
            <a:ext cx="3131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11893"/>
                </a:solidFill>
                <a:latin typeface="Segoe UI"/>
                <a:ea typeface="Meiryo UI"/>
              </a:rPr>
              <a:t>フォーカス事業の転換</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競争力を持つ戦略的フォーカス事業の</a:t>
            </a:r>
            <a:br/>
            <a:r>
              <a:rPr lang="ja-JP" sz="1400" b="0" strike="noStrike" spc="-1">
                <a:solidFill>
                  <a:srgbClr val="020102"/>
                </a:solidFill>
                <a:latin typeface="Segoe UI"/>
                <a:ea typeface="Meiryo UI"/>
              </a:rPr>
              <a:t>構造転換</a:t>
            </a:r>
            <a:endParaRPr lang="en-US" sz="1400" b="0" strike="noStrike" spc="-1">
              <a:latin typeface="Arial"/>
            </a:endParaRPr>
          </a:p>
        </p:txBody>
      </p:sp>
      <p:sp>
        <p:nvSpPr>
          <p:cNvPr id="540" name="CustomShape 14"/>
          <p:cNvSpPr/>
          <p:nvPr/>
        </p:nvSpPr>
        <p:spPr>
          <a:xfrm>
            <a:off x="9000000" y="3871440"/>
            <a:ext cx="2447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0D79CA"/>
                </a:solidFill>
                <a:latin typeface="Segoe UI"/>
                <a:ea typeface="Meiryo UI"/>
              </a:rPr>
              <a:t>事業構造改革</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景気変動の影響を受けにくい</a:t>
            </a:r>
            <a:br/>
            <a:r>
              <a:rPr lang="ja-JP" sz="1400" b="0" strike="noStrike" spc="-1">
                <a:solidFill>
                  <a:srgbClr val="020102"/>
                </a:solidFill>
                <a:latin typeface="Segoe UI"/>
                <a:ea typeface="Meiryo UI"/>
              </a:rPr>
              <a:t>安定した収益健全性の確立</a:t>
            </a:r>
            <a:endParaRPr lang="en-US" sz="1400" b="0" strike="noStrike" spc="-1">
              <a:latin typeface="Arial"/>
            </a:endParaRPr>
          </a:p>
        </p:txBody>
      </p:sp>
      <p:sp>
        <p:nvSpPr>
          <p:cNvPr id="541" name="CustomShape 15"/>
          <p:cNvSpPr/>
          <p:nvPr/>
        </p:nvSpPr>
        <p:spPr>
          <a:xfrm>
            <a:off x="8460000" y="5209920"/>
            <a:ext cx="3131280" cy="79128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4FADF3"/>
                </a:solidFill>
                <a:latin typeface="Segoe UI"/>
                <a:ea typeface="Meiryo UI"/>
              </a:rPr>
              <a:t>環境配慮型経営</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環境配慮に貢献するエコカンパニーとしての</a:t>
            </a:r>
            <a:br/>
            <a:r>
              <a:rPr lang="ja-JP" sz="1400" b="0" strike="noStrike" spc="-1">
                <a:solidFill>
                  <a:srgbClr val="020102"/>
                </a:solidFill>
                <a:latin typeface="Segoe UI"/>
                <a:ea typeface="Meiryo UI"/>
              </a:rPr>
              <a:t>経営体質への移行</a:t>
            </a:r>
            <a:endParaRPr lang="en-US" sz="1400" b="0" strike="noStrike" spc="-1">
              <a:latin typeface="Arial"/>
            </a:endParaRPr>
          </a:p>
        </p:txBody>
      </p:sp>
      <p:sp>
        <p:nvSpPr>
          <p:cNvPr id="542" name="CustomShape 16"/>
          <p:cNvSpPr/>
          <p:nvPr/>
        </p:nvSpPr>
        <p:spPr>
          <a:xfrm>
            <a:off x="7076520" y="287640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1</a:t>
            </a:r>
            <a:endParaRPr lang="en-US" sz="4800" b="0" strike="noStrike" spc="-1">
              <a:latin typeface="Arial"/>
            </a:endParaRPr>
          </a:p>
        </p:txBody>
      </p:sp>
      <p:sp>
        <p:nvSpPr>
          <p:cNvPr id="543" name="CustomShape 17"/>
          <p:cNvSpPr/>
          <p:nvPr/>
        </p:nvSpPr>
        <p:spPr>
          <a:xfrm>
            <a:off x="7671240" y="391392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2</a:t>
            </a:r>
            <a:endParaRPr lang="en-US" sz="4800" b="0" strike="noStrike" spc="-1">
              <a:latin typeface="Arial"/>
            </a:endParaRPr>
          </a:p>
        </p:txBody>
      </p:sp>
      <p:sp>
        <p:nvSpPr>
          <p:cNvPr id="544" name="CustomShape 18"/>
          <p:cNvSpPr/>
          <p:nvPr/>
        </p:nvSpPr>
        <p:spPr>
          <a:xfrm>
            <a:off x="7076520" y="4951440"/>
            <a:ext cx="423360" cy="82116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3</a:t>
            </a:r>
            <a:endParaRPr lang="en-US" sz="4800" b="0" strike="noStrike" spc="-1">
              <a:latin typeface="Arial"/>
            </a:endParaRPr>
          </a:p>
        </p:txBody>
      </p:sp>
      <p:sp>
        <p:nvSpPr>
          <p:cNvPr id="545" name="CustomShape 19"/>
          <p:cNvSpPr/>
          <p:nvPr/>
        </p:nvSpPr>
        <p:spPr>
          <a:xfrm>
            <a:off x="3588840" y="3287160"/>
            <a:ext cx="961200" cy="932760"/>
          </a:xfrm>
          <a:custGeom>
            <a:avLst/>
            <a:gdLst/>
            <a:ahLst/>
            <a:cxn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6" name="CustomShape 20"/>
          <p:cNvSpPr/>
          <p:nvPr/>
        </p:nvSpPr>
        <p:spPr>
          <a:xfrm>
            <a:off x="3588840" y="4023360"/>
            <a:ext cx="961200" cy="614520"/>
          </a:xfrm>
          <a:custGeom>
            <a:avLst/>
            <a:gdLst/>
            <a:ahLst/>
            <a:cxn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7" name="CustomShape 21"/>
          <p:cNvSpPr/>
          <p:nvPr/>
        </p:nvSpPr>
        <p:spPr>
          <a:xfrm>
            <a:off x="3586320" y="4398480"/>
            <a:ext cx="963720" cy="963720"/>
          </a:xfrm>
          <a:custGeom>
            <a:avLst/>
            <a:gdLst/>
            <a:ahLst/>
            <a:cxn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8" name="CustomShape 2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P366</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プロジェクト実施の</a:t>
            </a:r>
            <a:r>
              <a:rPr lang="en-US" sz="2400" b="1" strike="noStrike" spc="-1">
                <a:solidFill>
                  <a:srgbClr val="0D79CA"/>
                </a:solidFill>
                <a:latin typeface="Segoe UI Semibold"/>
                <a:ea typeface="Meiryo UI"/>
              </a:rPr>
              <a:t>5</a:t>
            </a:r>
            <a:r>
              <a:rPr lang="ja-JP" sz="2400" b="1" strike="noStrike" spc="-1">
                <a:solidFill>
                  <a:srgbClr val="0D79CA"/>
                </a:solidFill>
                <a:latin typeface="Segoe UI Semibold"/>
                <a:ea typeface="Meiryo UI"/>
              </a:rPr>
              <a:t>つのポイント</a:t>
            </a:r>
            <a:endParaRPr lang="en-US" sz="2400" b="0" strike="noStrike" spc="-1">
              <a:latin typeface="Arial"/>
            </a:endParaRPr>
          </a:p>
        </p:txBody>
      </p:sp>
      <p:sp>
        <p:nvSpPr>
          <p:cNvPr id="550"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aphicFrame>
        <p:nvGraphicFramePr>
          <p:cNvPr id="551" name="Table 3"/>
          <p:cNvGraphicFramePr/>
          <p:nvPr/>
        </p:nvGraphicFramePr>
        <p:xfrm>
          <a:off x="2527200" y="3228840"/>
          <a:ext cx="899640" cy="2267640"/>
        </p:xfrm>
        <a:graphic>
          <a:graphicData uri="http://schemas.openxmlformats.org/drawingml/2006/table">
            <a:tbl>
              <a:tblPr/>
              <a:tblGrid>
                <a:gridCol w="900000">
                  <a:extLst>
                    <a:ext uri="{9D8B030D-6E8A-4147-A177-3AD203B41FA5}">
                      <a16:colId xmlns:a16="http://schemas.microsoft.com/office/drawing/2014/main" val="20000"/>
                    </a:ext>
                  </a:extLst>
                </a:gridCol>
              </a:tblGrid>
              <a:tr h="343440">
                <a:tc>
                  <a:txBody>
                    <a:bodyPr/>
                    <a:lstStyle/>
                    <a:p>
                      <a:endParaRPr lang="ja-JP"/>
                    </a:p>
                  </a:txBody>
                  <a:tcPr>
                    <a:lnL w="76320">
                      <a:noFill/>
                    </a:lnL>
                    <a:lnR w="76320">
                      <a:noFill/>
                    </a:lnR>
                    <a:lnT w="76320">
                      <a:noFill/>
                    </a:lnT>
                    <a:lnB w="76320">
                      <a:noFill/>
                    </a:lnB>
                    <a:solidFill>
                      <a:srgbClr val="031828"/>
                    </a:solidFill>
                  </a:tcPr>
                </a:tc>
                <a:extLst>
                  <a:ext uri="{0D108BD9-81ED-4DB2-BD59-A6C34878D82A}">
                    <a16:rowId xmlns:a16="http://schemas.microsoft.com/office/drawing/2014/main" val="10000"/>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34344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2"/>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34344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4"/>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5"/>
                  </a:ext>
                </a:extLst>
              </a:tr>
              <a:tr h="34344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6"/>
                  </a:ext>
                </a:extLst>
              </a:tr>
              <a:tr h="34344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7"/>
                  </a:ext>
                </a:extLst>
              </a:tr>
              <a:tr h="343440">
                <a:tc>
                  <a:txBody>
                    <a:bodyPr/>
                    <a:lstStyle/>
                    <a:p>
                      <a:endParaRPr lang="ja-JP"/>
                    </a:p>
                  </a:txBody>
                  <a:tcPr>
                    <a:lnL w="76320">
                      <a:noFill/>
                    </a:lnL>
                    <a:lnR w="76320">
                      <a:noFill/>
                    </a:lnR>
                    <a:lnT w="76320">
                      <a:noFill/>
                    </a:lnT>
                    <a:lnB w="76320">
                      <a:noFill/>
                    </a:lnB>
                    <a:solidFill>
                      <a:srgbClr val="8CC9F7"/>
                    </a:solidFill>
                  </a:tcPr>
                </a:tc>
                <a:extLst>
                  <a:ext uri="{0D108BD9-81ED-4DB2-BD59-A6C34878D82A}">
                    <a16:rowId xmlns:a16="http://schemas.microsoft.com/office/drawing/2014/main" val="10008"/>
                  </a:ext>
                </a:extLst>
              </a:tr>
            </a:tbl>
          </a:graphicData>
        </a:graphic>
      </p:graphicFrame>
      <p:graphicFrame>
        <p:nvGraphicFramePr>
          <p:cNvPr id="552" name="Table 4"/>
          <p:cNvGraphicFramePr/>
          <p:nvPr/>
        </p:nvGraphicFramePr>
        <p:xfrm>
          <a:off x="5244120" y="1212840"/>
          <a:ext cx="6947640" cy="5219280"/>
        </p:xfrm>
        <a:graphic>
          <a:graphicData uri="http://schemas.openxmlformats.org/drawingml/2006/table">
            <a:tbl>
              <a:tblPr/>
              <a:tblGrid>
                <a:gridCol w="720000">
                  <a:extLst>
                    <a:ext uri="{9D8B030D-6E8A-4147-A177-3AD203B41FA5}">
                      <a16:colId xmlns:a16="http://schemas.microsoft.com/office/drawing/2014/main" val="20000"/>
                    </a:ext>
                  </a:extLst>
                </a:gridCol>
                <a:gridCol w="6228000">
                  <a:extLst>
                    <a:ext uri="{9D8B030D-6E8A-4147-A177-3AD203B41FA5}">
                      <a16:colId xmlns:a16="http://schemas.microsoft.com/office/drawing/2014/main" val="20001"/>
                    </a:ext>
                  </a:extLst>
                </a:gridCol>
              </a:tblGrid>
              <a:tr h="788040">
                <a:tc>
                  <a:txBody>
                    <a:bodyPr/>
                    <a:lstStyle/>
                    <a:p>
                      <a:pPr algn="ctr">
                        <a:lnSpc>
                          <a:spcPct val="90000"/>
                        </a:lnSpc>
                      </a:pPr>
                      <a:r>
                        <a:rPr lang="en-US" sz="4400" b="1" strike="noStrike" spc="-1">
                          <a:solidFill>
                            <a:srgbClr val="FFFFFF"/>
                          </a:solidFill>
                          <a:latin typeface="Segoe UI"/>
                          <a:ea typeface="Meiryo UI"/>
                        </a:rPr>
                        <a:t>1</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c>
                  <a:txBody>
                    <a:bodyPr/>
                    <a:lstStyle/>
                    <a:p>
                      <a:pPr>
                        <a:lnSpc>
                          <a:spcPct val="90000"/>
                        </a:lnSpc>
                      </a:pPr>
                      <a:r>
                        <a:rPr lang="ja-JP" sz="2400" b="0" strike="noStrike" spc="-1">
                          <a:solidFill>
                            <a:srgbClr val="FFFFFF"/>
                          </a:solidFill>
                          <a:latin typeface="Segoe UI"/>
                          <a:ea typeface="Meiryo UI"/>
                        </a:rPr>
                        <a:t>戦略事業の展開計画に基づく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リソースの最適化</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extLst>
                  <a:ext uri="{0D108BD9-81ED-4DB2-BD59-A6C34878D82A}">
                    <a16:rowId xmlns:a16="http://schemas.microsoft.com/office/drawing/2014/main" val="10000"/>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1"/>
                  </a:ext>
                </a:extLst>
              </a:tr>
              <a:tr h="788040">
                <a:tc>
                  <a:txBody>
                    <a:bodyPr/>
                    <a:lstStyle/>
                    <a:p>
                      <a:pPr algn="ctr">
                        <a:lnSpc>
                          <a:spcPct val="90000"/>
                        </a:lnSpc>
                      </a:pPr>
                      <a:r>
                        <a:rPr lang="en-US" sz="4400" b="1" strike="noStrike" spc="-1">
                          <a:solidFill>
                            <a:srgbClr val="FFFFFF"/>
                          </a:solidFill>
                          <a:latin typeface="Segoe UI"/>
                          <a:ea typeface="Meiryo UI"/>
                        </a:rPr>
                        <a:t>2</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c>
                  <a:txBody>
                    <a:bodyPr/>
                    <a:lstStyle/>
                    <a:p>
                      <a:pPr>
                        <a:lnSpc>
                          <a:spcPct val="90000"/>
                        </a:lnSpc>
                      </a:pPr>
                      <a:r>
                        <a:rPr lang="ja-JP" sz="2400" b="0" strike="noStrike" spc="-1">
                          <a:solidFill>
                            <a:srgbClr val="FFFFFF"/>
                          </a:solidFill>
                          <a:latin typeface="Segoe UI"/>
                          <a:ea typeface="Meiryo UI"/>
                        </a:rPr>
                        <a:t>円滑なプロジェクト推進を実現する</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プロジェクト体制</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extLst>
                  <a:ext uri="{0D108BD9-81ED-4DB2-BD59-A6C34878D82A}">
                    <a16:rowId xmlns:a16="http://schemas.microsoft.com/office/drawing/2014/main" val="10002"/>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3"/>
                  </a:ext>
                </a:extLst>
              </a:tr>
              <a:tr h="788040">
                <a:tc>
                  <a:txBody>
                    <a:bodyPr/>
                    <a:lstStyle/>
                    <a:p>
                      <a:pPr algn="ctr">
                        <a:lnSpc>
                          <a:spcPct val="90000"/>
                        </a:lnSpc>
                      </a:pPr>
                      <a:r>
                        <a:rPr lang="en-US" sz="4400" b="1" strike="noStrike" spc="-1">
                          <a:solidFill>
                            <a:srgbClr val="FFFFFF"/>
                          </a:solidFill>
                          <a:latin typeface="Segoe UI"/>
                          <a:ea typeface="Meiryo UI"/>
                        </a:rPr>
                        <a:t>3</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c>
                  <a:txBody>
                    <a:bodyPr/>
                    <a:lstStyle/>
                    <a:p>
                      <a:pPr>
                        <a:lnSpc>
                          <a:spcPct val="90000"/>
                        </a:lnSpc>
                      </a:pPr>
                      <a:r>
                        <a:rPr lang="ja-JP" sz="2400" b="0" strike="noStrike" spc="-1">
                          <a:solidFill>
                            <a:srgbClr val="FFFFFF"/>
                          </a:solidFill>
                          <a:latin typeface="Segoe UI"/>
                          <a:ea typeface="Meiryo UI"/>
                        </a:rPr>
                        <a:t>豊富な実績に基づく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信頼性の高いノウハウを採用</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extLst>
                  <a:ext uri="{0D108BD9-81ED-4DB2-BD59-A6C34878D82A}">
                    <a16:rowId xmlns:a16="http://schemas.microsoft.com/office/drawing/2014/main" val="10004"/>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5"/>
                  </a:ext>
                </a:extLst>
              </a:tr>
              <a:tr h="788040">
                <a:tc>
                  <a:txBody>
                    <a:bodyPr/>
                    <a:lstStyle/>
                    <a:p>
                      <a:pPr algn="ctr">
                        <a:lnSpc>
                          <a:spcPct val="90000"/>
                        </a:lnSpc>
                      </a:pPr>
                      <a:r>
                        <a:rPr lang="en-US" sz="4400" b="1" strike="noStrike" spc="-1">
                          <a:solidFill>
                            <a:srgbClr val="FFFFFF"/>
                          </a:solidFill>
                          <a:latin typeface="Segoe UI"/>
                          <a:ea typeface="Meiryo UI"/>
                        </a:rPr>
                        <a:t>4</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c>
                  <a:txBody>
                    <a:bodyPr/>
                    <a:lstStyle/>
                    <a:p>
                      <a:pPr>
                        <a:lnSpc>
                          <a:spcPct val="90000"/>
                        </a:lnSpc>
                      </a:pPr>
                      <a:r>
                        <a:rPr lang="ja-JP" sz="2400" b="0" strike="noStrike" spc="-1">
                          <a:solidFill>
                            <a:srgbClr val="FFFFFF"/>
                          </a:solidFill>
                          <a:latin typeface="Segoe UI"/>
                          <a:ea typeface="Meiryo UI"/>
                        </a:rPr>
                        <a:t>マネージメント層からエンドユーザまで</a:t>
                      </a:r>
                      <a:endParaRPr lang="en-US" sz="2400" b="0" strike="noStrike" spc="-1">
                        <a:latin typeface="Arial"/>
                      </a:endParaRPr>
                    </a:p>
                    <a:p>
                      <a:pPr>
                        <a:lnSpc>
                          <a:spcPct val="90000"/>
                        </a:lnSpc>
                      </a:pPr>
                      <a:r>
                        <a:rPr lang="ja-JP" sz="2400" b="0" strike="noStrike" spc="-1">
                          <a:solidFill>
                            <a:srgbClr val="FFFFFF"/>
                          </a:solidFill>
                          <a:latin typeface="Segoe UI"/>
                          <a:ea typeface="Meiryo UI"/>
                        </a:rPr>
                        <a:t>一気通貫の業務を考慮</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extLst>
                  <a:ext uri="{0D108BD9-81ED-4DB2-BD59-A6C34878D82A}">
                    <a16:rowId xmlns:a16="http://schemas.microsoft.com/office/drawing/2014/main" val="10006"/>
                  </a:ext>
                </a:extLst>
              </a:tr>
              <a:tr h="34344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7"/>
                  </a:ext>
                </a:extLst>
              </a:tr>
              <a:tr h="788040">
                <a:tc>
                  <a:txBody>
                    <a:bodyPr/>
                    <a:lstStyle/>
                    <a:p>
                      <a:pPr algn="ctr">
                        <a:lnSpc>
                          <a:spcPct val="90000"/>
                        </a:lnSpc>
                      </a:pPr>
                      <a:r>
                        <a:rPr lang="en-US" sz="4400" b="1" strike="noStrike" spc="-1">
                          <a:solidFill>
                            <a:srgbClr val="FFFFFF"/>
                          </a:solidFill>
                          <a:latin typeface="Segoe UI"/>
                          <a:ea typeface="Meiryo UI"/>
                        </a:rPr>
                        <a:t>5</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c>
                  <a:txBody>
                    <a:bodyPr/>
                    <a:lstStyle/>
                    <a:p>
                      <a:pPr>
                        <a:lnSpc>
                          <a:spcPct val="90000"/>
                        </a:lnSpc>
                      </a:pPr>
                      <a:r>
                        <a:rPr lang="ja-JP" sz="2400" b="0" strike="noStrike" spc="-1">
                          <a:solidFill>
                            <a:srgbClr val="FFFFFF"/>
                          </a:solidFill>
                          <a:latin typeface="Segoe UI"/>
                          <a:ea typeface="Meiryo UI"/>
                        </a:rPr>
                        <a:t>将来の業務拡張や連携先の追加・変更にも</a:t>
                      </a:r>
                      <a:endParaRPr lang="en-US" sz="2400" b="0" strike="noStrike" spc="-1">
                        <a:latin typeface="Arial"/>
                      </a:endParaRPr>
                    </a:p>
                    <a:p>
                      <a:pPr>
                        <a:lnSpc>
                          <a:spcPct val="90000"/>
                        </a:lnSpc>
                      </a:pPr>
                      <a:r>
                        <a:rPr lang="ja-JP" sz="2400" b="0" strike="noStrike" spc="-1">
                          <a:solidFill>
                            <a:srgbClr val="FFFFFF"/>
                          </a:solidFill>
                          <a:latin typeface="Segoe UI"/>
                          <a:ea typeface="Meiryo UI"/>
                        </a:rPr>
                        <a:t>柔軟に対応できる設計</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extLst>
                  <a:ext uri="{0D108BD9-81ED-4DB2-BD59-A6C34878D82A}">
                    <a16:rowId xmlns:a16="http://schemas.microsoft.com/office/drawing/2014/main" val="10008"/>
                  </a:ext>
                </a:extLst>
              </a:tr>
            </a:tbl>
          </a:graphicData>
        </a:graphic>
      </p:graphicFrame>
      <p:pic>
        <p:nvPicPr>
          <p:cNvPr id="553" name="グラフィックス 5" descr="アイデアが浮かんだ人"/>
          <p:cNvPicPr/>
          <p:nvPr/>
        </p:nvPicPr>
        <p:blipFill>
          <a:blip r:embed="rId2"/>
          <a:stretch/>
        </p:blipFill>
        <p:spPr>
          <a:xfrm>
            <a:off x="0" y="1962000"/>
            <a:ext cx="2699280" cy="2699280"/>
          </a:xfrm>
          <a:prstGeom prst="rect">
            <a:avLst/>
          </a:prstGeom>
          <a:ln w="0">
            <a:noFill/>
          </a:ln>
        </p:spPr>
      </p:pic>
      <p:sp>
        <p:nvSpPr>
          <p:cNvPr id="554" name="CustomShape 5"/>
          <p:cNvSpPr/>
          <p:nvPr/>
        </p:nvSpPr>
        <p:spPr>
          <a:xfrm>
            <a:off x="297360" y="4680000"/>
            <a:ext cx="2236320" cy="5774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0" bIns="45000">
            <a:spAutoFit/>
          </a:bodyPr>
          <a:lstStyle/>
          <a:p>
            <a:pPr>
              <a:lnSpc>
                <a:spcPct val="100000"/>
              </a:lnSpc>
            </a:pPr>
            <a:r>
              <a:rPr lang="en-US" sz="3200" b="1" strike="noStrike" spc="-1">
                <a:solidFill>
                  <a:srgbClr val="808080"/>
                </a:solidFill>
                <a:latin typeface="Segoe UI"/>
                <a:ea typeface="Meiryo UI"/>
              </a:rPr>
              <a:t>5</a:t>
            </a:r>
            <a:r>
              <a:rPr lang="ja-JP" sz="3200" b="1" strike="noStrike" spc="-1">
                <a:solidFill>
                  <a:srgbClr val="808080"/>
                </a:solidFill>
                <a:latin typeface="Segoe UI"/>
                <a:ea typeface="Meiryo UI"/>
              </a:rPr>
              <a:t>つのポイント</a:t>
            </a:r>
            <a:endParaRPr lang="en-US" sz="3200" b="0" strike="noStrike" spc="-1">
              <a:latin typeface="Arial"/>
            </a:endParaRPr>
          </a:p>
        </p:txBody>
      </p:sp>
      <p:sp>
        <p:nvSpPr>
          <p:cNvPr id="555" name="CustomShape 6"/>
          <p:cNvSpPr/>
          <p:nvPr/>
        </p:nvSpPr>
        <p:spPr>
          <a:xfrm>
            <a:off x="3422520" y="1212840"/>
            <a:ext cx="1821600" cy="2196360"/>
          </a:xfrm>
          <a:custGeom>
            <a:avLst/>
            <a:gdLst/>
            <a:ahLst/>
            <a:cxnLst/>
            <a:rect l="l" t="t" r="r" b="b"/>
            <a:pathLst>
              <a:path w="1822450" h="2197100">
                <a:moveTo>
                  <a:pt x="0" y="2012950"/>
                </a:moveTo>
                <a:lnTo>
                  <a:pt x="1822450" y="0"/>
                </a:lnTo>
                <a:lnTo>
                  <a:pt x="1822450" y="889000"/>
                </a:lnTo>
                <a:lnTo>
                  <a:pt x="0" y="2197100"/>
                </a:lnTo>
                <a:lnTo>
                  <a:pt x="0" y="2012950"/>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6" name="CustomShape 7"/>
          <p:cNvSpPr/>
          <p:nvPr/>
        </p:nvSpPr>
        <p:spPr>
          <a:xfrm>
            <a:off x="3424320" y="2292480"/>
            <a:ext cx="1820160" cy="1369440"/>
          </a:xfrm>
          <a:custGeom>
            <a:avLst/>
            <a:gdLst/>
            <a:ahLst/>
            <a:cxnLst/>
            <a:rect l="l" t="t" r="r" b="b"/>
            <a:pathLst>
              <a:path w="1814474" h="1370012">
                <a:moveTo>
                  <a:pt x="1" y="1190625"/>
                </a:moveTo>
                <a:lnTo>
                  <a:pt x="1814474" y="0"/>
                </a:lnTo>
                <a:lnTo>
                  <a:pt x="1814474" y="895350"/>
                </a:lnTo>
                <a:lnTo>
                  <a:pt x="0" y="1370012"/>
                </a:lnTo>
                <a:cubicBezTo>
                  <a:pt x="0" y="1310216"/>
                  <a:pt x="1" y="1250421"/>
                  <a:pt x="1" y="1190625"/>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7" name="CustomShape 8"/>
          <p:cNvSpPr/>
          <p:nvPr/>
        </p:nvSpPr>
        <p:spPr>
          <a:xfrm>
            <a:off x="3425760" y="3379680"/>
            <a:ext cx="1820160" cy="881280"/>
          </a:xfrm>
          <a:custGeom>
            <a:avLst/>
            <a:gdLst/>
            <a:ahLst/>
            <a:cxnLst/>
            <a:rect l="l" t="t" r="r" b="b"/>
            <a:pathLst>
              <a:path w="1820708" h="882032">
                <a:moveTo>
                  <a:pt x="2698" y="353353"/>
                </a:moveTo>
                <a:lnTo>
                  <a:pt x="1820708" y="0"/>
                </a:lnTo>
                <a:lnTo>
                  <a:pt x="1820708" y="882032"/>
                </a:lnTo>
                <a:lnTo>
                  <a:pt x="0" y="525983"/>
                </a:lnTo>
                <a:cubicBezTo>
                  <a:pt x="899" y="468440"/>
                  <a:pt x="1799" y="410896"/>
                  <a:pt x="2698" y="353353"/>
                </a:cubicBez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8" name="CustomShape 9"/>
          <p:cNvSpPr/>
          <p:nvPr/>
        </p:nvSpPr>
        <p:spPr>
          <a:xfrm>
            <a:off x="3426120" y="3985560"/>
            <a:ext cx="1814040" cy="1359720"/>
          </a:xfrm>
          <a:custGeom>
            <a:avLst/>
            <a:gdLst/>
            <a:ahLst/>
            <a:cxnLst/>
            <a:rect l="l" t="t" r="r" b="b"/>
            <a:pathLst>
              <a:path w="1814836" h="1360571">
                <a:moveTo>
                  <a:pt x="154" y="0"/>
                </a:moveTo>
                <a:lnTo>
                  <a:pt x="1814836" y="467750"/>
                </a:lnTo>
                <a:lnTo>
                  <a:pt x="1814836" y="1360571"/>
                </a:lnTo>
                <a:lnTo>
                  <a:pt x="0" y="178347"/>
                </a:lnTo>
                <a:cubicBezTo>
                  <a:pt x="51" y="118369"/>
                  <a:pt x="103" y="59978"/>
                  <a:pt x="154" y="0"/>
                </a:cubicBez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9" name="CustomShape 10"/>
          <p:cNvSpPr/>
          <p:nvPr/>
        </p:nvSpPr>
        <p:spPr>
          <a:xfrm>
            <a:off x="3422520" y="4232160"/>
            <a:ext cx="1818720" cy="2187000"/>
          </a:xfrm>
          <a:custGeom>
            <a:avLst/>
            <a:gdLst/>
            <a:ahLst/>
            <a:cxnLst/>
            <a:rect l="l" t="t" r="r" b="b"/>
            <a:pathLst>
              <a:path w="1819275" h="2187575">
                <a:moveTo>
                  <a:pt x="0" y="0"/>
                </a:moveTo>
                <a:lnTo>
                  <a:pt x="1819275" y="1301750"/>
                </a:lnTo>
                <a:lnTo>
                  <a:pt x="1819275" y="2187575"/>
                </a:lnTo>
                <a:lnTo>
                  <a:pt x="6350" y="174625"/>
                </a:lnTo>
                <a:cubicBezTo>
                  <a:pt x="5292" y="116417"/>
                  <a:pt x="4233" y="58208"/>
                  <a:pt x="0"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4000" b="1" strike="noStrike" spc="-1">
                <a:solidFill>
                  <a:srgbClr val="0D79CA"/>
                </a:solidFill>
                <a:latin typeface="Segoe UI Semibold"/>
                <a:ea typeface="Meiryo UI"/>
              </a:rPr>
              <a:t>3</a:t>
            </a:r>
            <a:r>
              <a:rPr lang="ja-JP" sz="4000" b="1" strike="noStrike" spc="-1">
                <a:solidFill>
                  <a:srgbClr val="0D79CA"/>
                </a:solidFill>
                <a:latin typeface="Segoe UI Semibold"/>
                <a:ea typeface="Meiryo UI"/>
              </a:rPr>
              <a:t>つのフォーカスエリアと</a:t>
            </a:r>
            <a:r>
              <a:rPr lang="en-US" sz="4000" b="1" strike="noStrike" spc="-1">
                <a:solidFill>
                  <a:srgbClr val="0D79CA"/>
                </a:solidFill>
                <a:latin typeface="Segoe UI Semibold"/>
                <a:ea typeface="Meiryo UI"/>
              </a:rPr>
              <a:t>4</a:t>
            </a:r>
            <a:r>
              <a:rPr lang="ja-JP" sz="4000" b="1" strike="noStrike" spc="-1">
                <a:solidFill>
                  <a:srgbClr val="0D79CA"/>
                </a:solidFill>
                <a:latin typeface="Segoe UI Semibold"/>
                <a:ea typeface="Meiryo UI"/>
              </a:rPr>
              <a:t>つのタスク</a:t>
            </a:r>
            <a:endParaRPr lang="en-US" sz="4000" b="0" strike="noStrike" spc="-1">
              <a:latin typeface="Arial"/>
            </a:endParaRPr>
          </a:p>
        </p:txBody>
      </p:sp>
      <p:sp>
        <p:nvSpPr>
          <p:cNvPr id="562"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2</a:t>
            </a:r>
            <a:endParaRPr lang="en-US" sz="16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成長戦略には</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a:t>
            </a:r>
            <a:r>
              <a:rPr lang="en-US" sz="1400" b="0" strike="noStrike" spc="-1">
                <a:solidFill>
                  <a:srgbClr val="808080"/>
                </a:solidFill>
                <a:latin typeface="Segoe UI"/>
                <a:ea typeface="Meiryo UI"/>
              </a:rPr>
              <a:t>2020</a:t>
            </a:r>
            <a:r>
              <a:rPr lang="ja-JP" sz="1400" b="0" strike="noStrike" spc="-1">
                <a:solidFill>
                  <a:srgbClr val="808080"/>
                </a:solidFill>
                <a:latin typeface="Segoe UI"/>
                <a:ea typeface="Meiryo UI"/>
              </a:rPr>
              <a:t>年末までに同時進行させ、結果の評価判定によってその後のアクションを決定します。</a:t>
            </a:r>
            <a:endParaRPr lang="en-US" sz="1400" b="0" strike="noStrike" spc="-1">
              <a:latin typeface="Arial"/>
            </a:endParaRPr>
          </a:p>
        </p:txBody>
      </p:sp>
      <p:sp>
        <p:nvSpPr>
          <p:cNvPr id="56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565"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1. 4</a:t>
            </a:r>
            <a:r>
              <a:rPr lang="ja-JP" sz="2400" b="1" strike="noStrike" spc="-1">
                <a:solidFill>
                  <a:srgbClr val="0D79CA"/>
                </a:solidFill>
                <a:latin typeface="Segoe UI Semibold"/>
                <a:ea typeface="Meiryo UI"/>
              </a:rPr>
              <a:t>つのタスク</a:t>
            </a:r>
            <a:endParaRPr lang="en-US" sz="2400" b="0" strike="noStrike" spc="-1">
              <a:latin typeface="Arial"/>
            </a:endParaRPr>
          </a:p>
        </p:txBody>
      </p:sp>
      <p:sp>
        <p:nvSpPr>
          <p:cNvPr id="566" name="Line 4"/>
          <p:cNvSpPr/>
          <p:nvPr/>
        </p:nvSpPr>
        <p:spPr>
          <a:xfrm>
            <a:off x="3348000" y="198900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7" name="Line 5"/>
          <p:cNvSpPr/>
          <p:nvPr/>
        </p:nvSpPr>
        <p:spPr>
          <a:xfrm flipH="1">
            <a:off x="3348000" y="541584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8" name="Line 6"/>
          <p:cNvSpPr/>
          <p:nvPr/>
        </p:nvSpPr>
        <p:spPr>
          <a:xfrm>
            <a:off x="3348000" y="4221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9" name="Line 7"/>
          <p:cNvSpPr/>
          <p:nvPr/>
        </p:nvSpPr>
        <p:spPr>
          <a:xfrm>
            <a:off x="3348000" y="2997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70" name="CustomShape 8"/>
          <p:cNvSpPr/>
          <p:nvPr/>
        </p:nvSpPr>
        <p:spPr>
          <a:xfrm>
            <a:off x="360000" y="163620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073C65"/>
                </a:solidFill>
                <a:latin typeface="Segoe UI"/>
                <a:ea typeface="Meiryo UI"/>
              </a:rPr>
              <a:t>ターゲットのお客様への</a:t>
            </a:r>
            <a:br/>
            <a:r>
              <a:rPr lang="ja-JP" sz="1600" b="0" strike="noStrike" spc="-1">
                <a:solidFill>
                  <a:srgbClr val="073C65"/>
                </a:solidFill>
                <a:latin typeface="Segoe UI"/>
                <a:ea typeface="Meiryo UI"/>
              </a:rPr>
              <a:t>ダイナミックなアプローチ・ロードマップ</a:t>
            </a:r>
            <a:endParaRPr lang="en-US" sz="1600" b="0" strike="noStrike" spc="-1">
              <a:latin typeface="Arial"/>
            </a:endParaRPr>
          </a:p>
        </p:txBody>
      </p:sp>
      <p:sp>
        <p:nvSpPr>
          <p:cNvPr id="571" name="CustomShape 9"/>
          <p:cNvSpPr/>
          <p:nvPr/>
        </p:nvSpPr>
        <p:spPr>
          <a:xfrm>
            <a:off x="360000" y="2776320"/>
            <a:ext cx="3275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0D79CA"/>
                </a:solidFill>
                <a:latin typeface="Segoe UI"/>
                <a:ea typeface="Meiryo UI"/>
              </a:rPr>
              <a:t>ターゲットお客様層別の</a:t>
            </a:r>
            <a:endParaRPr lang="en-US" sz="1600" b="0" strike="noStrike" spc="-1">
              <a:latin typeface="Arial"/>
            </a:endParaRPr>
          </a:p>
          <a:p>
            <a:pPr>
              <a:lnSpc>
                <a:spcPct val="90000"/>
              </a:lnSpc>
            </a:pPr>
            <a:r>
              <a:rPr lang="ja-JP" sz="1600" b="0" strike="noStrike" spc="-1">
                <a:solidFill>
                  <a:srgbClr val="0D79CA"/>
                </a:solidFill>
                <a:latin typeface="Segoe UI"/>
                <a:ea typeface="Meiryo UI"/>
              </a:rPr>
              <a:t>マーケティングシナリオ</a:t>
            </a:r>
            <a:endParaRPr lang="en-US" sz="1600" b="0" strike="noStrike" spc="-1">
              <a:latin typeface="Arial"/>
            </a:endParaRPr>
          </a:p>
        </p:txBody>
      </p:sp>
      <p:sp>
        <p:nvSpPr>
          <p:cNvPr id="572" name="CustomShape 10"/>
          <p:cNvSpPr/>
          <p:nvPr/>
        </p:nvSpPr>
        <p:spPr>
          <a:xfrm>
            <a:off x="360000" y="391608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4FADF3"/>
                </a:solidFill>
                <a:latin typeface="Segoe UI"/>
                <a:ea typeface="Meiryo UI"/>
              </a:rPr>
              <a:t>シナリオ達成に必要な</a:t>
            </a:r>
            <a:endParaRPr lang="en-US" sz="1600" b="0" strike="noStrike" spc="-1">
              <a:latin typeface="Arial"/>
            </a:endParaRPr>
          </a:p>
          <a:p>
            <a:pPr>
              <a:lnSpc>
                <a:spcPct val="90000"/>
              </a:lnSpc>
            </a:pPr>
            <a:r>
              <a:rPr lang="ja-JP" sz="1600" b="0" strike="noStrike" spc="-1">
                <a:solidFill>
                  <a:srgbClr val="4FADF3"/>
                </a:solidFill>
                <a:latin typeface="Segoe UI"/>
                <a:ea typeface="Meiryo UI"/>
              </a:rPr>
              <a:t>業務・情報システムの構築</a:t>
            </a:r>
            <a:endParaRPr lang="en-US" sz="1600" b="0" strike="noStrike" spc="-1">
              <a:latin typeface="Arial"/>
            </a:endParaRPr>
          </a:p>
        </p:txBody>
      </p:sp>
      <p:sp>
        <p:nvSpPr>
          <p:cNvPr id="573" name="CustomShape 11"/>
          <p:cNvSpPr/>
          <p:nvPr/>
        </p:nvSpPr>
        <p:spPr>
          <a:xfrm>
            <a:off x="360000" y="5056200"/>
            <a:ext cx="3131280" cy="503280"/>
          </a:xfrm>
          <a:prstGeom prst="rect">
            <a:avLst/>
          </a:prstGeom>
          <a:noFill/>
          <a:ln w="1270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1600" b="0" strike="noStrike" spc="-1">
                <a:solidFill>
                  <a:srgbClr val="8CC9F7"/>
                </a:solidFill>
                <a:latin typeface="Segoe UI"/>
                <a:ea typeface="Meiryo UI"/>
              </a:rPr>
              <a:t>定性・定量効果の算定と</a:t>
            </a:r>
            <a:endParaRPr lang="en-US" sz="1600" b="0" strike="noStrike" spc="-1">
              <a:latin typeface="Arial"/>
            </a:endParaRPr>
          </a:p>
          <a:p>
            <a:pPr>
              <a:lnSpc>
                <a:spcPct val="90000"/>
              </a:lnSpc>
            </a:pPr>
            <a:r>
              <a:rPr lang="ja-JP" sz="1600" b="0" strike="noStrike" spc="-1">
                <a:solidFill>
                  <a:srgbClr val="8CC9F7"/>
                </a:solidFill>
                <a:latin typeface="Segoe UI"/>
                <a:ea typeface="Meiryo UI"/>
              </a:rPr>
              <a:t>次のフェーズのロードマップ策定</a:t>
            </a:r>
            <a:endParaRPr lang="en-US" sz="1600" b="0" strike="noStrike" spc="-1">
              <a:latin typeface="Arial"/>
            </a:endParaRPr>
          </a:p>
        </p:txBody>
      </p:sp>
      <p:graphicFrame>
        <p:nvGraphicFramePr>
          <p:cNvPr id="574" name="Chart 14"/>
          <p:cNvGraphicFramePr/>
          <p:nvPr/>
        </p:nvGraphicFramePr>
        <p:xfrm>
          <a:off x="4901040" y="1137240"/>
          <a:ext cx="4453560" cy="4638240"/>
        </p:xfrm>
        <a:graphic>
          <a:graphicData uri="http://schemas.openxmlformats.org/drawingml/2006/chart">
            <c:chart xmlns:c="http://schemas.openxmlformats.org/drawingml/2006/chart" xmlns:r="http://schemas.openxmlformats.org/officeDocument/2006/relationships" r:id="rId2"/>
          </a:graphicData>
        </a:graphic>
      </p:graphicFrame>
      <p:sp>
        <p:nvSpPr>
          <p:cNvPr id="575" name="CustomShape 12"/>
          <p:cNvSpPr/>
          <p:nvPr/>
        </p:nvSpPr>
        <p:spPr>
          <a:xfrm>
            <a:off x="8048160" y="2736000"/>
            <a:ext cx="3612600" cy="1369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808080"/>
                </a:solidFill>
                <a:latin typeface="Segoe UI"/>
                <a:ea typeface="Meiryo UI"/>
              </a:rPr>
              <a:t>4</a:t>
            </a:r>
            <a:r>
              <a:rPr lang="ja-JP" sz="2800" b="1" strike="noStrike" spc="-1">
                <a:solidFill>
                  <a:srgbClr val="808080"/>
                </a:solidFill>
                <a:latin typeface="Segoe UI"/>
                <a:ea typeface="Meiryo UI"/>
              </a:rPr>
              <a:t>つのタスクで</a:t>
            </a:r>
            <a:endParaRPr lang="en-US" sz="2800" b="0" strike="noStrike" spc="-1">
              <a:latin typeface="Arial"/>
            </a:endParaRPr>
          </a:p>
          <a:p>
            <a:pPr>
              <a:lnSpc>
                <a:spcPct val="100000"/>
              </a:lnSpc>
            </a:pPr>
            <a:r>
              <a:rPr lang="ja-JP" sz="2800" b="1" strike="noStrike" spc="-1">
                <a:solidFill>
                  <a:srgbClr val="808080"/>
                </a:solidFill>
                <a:latin typeface="Segoe UI"/>
                <a:ea typeface="Meiryo UI"/>
              </a:rPr>
              <a:t>お客様の</a:t>
            </a:r>
            <a:endParaRPr lang="en-US" sz="2800" b="0" strike="noStrike" spc="-1">
              <a:latin typeface="Arial"/>
            </a:endParaRPr>
          </a:p>
          <a:p>
            <a:pPr>
              <a:lnSpc>
                <a:spcPct val="100000"/>
              </a:lnSpc>
            </a:pPr>
            <a:r>
              <a:rPr lang="ja-JP" sz="2800" b="1" strike="noStrike" spc="-1">
                <a:solidFill>
                  <a:srgbClr val="808080"/>
                </a:solidFill>
                <a:latin typeface="Segoe UI"/>
                <a:ea typeface="Meiryo UI"/>
              </a:rPr>
              <a:t>価値体験向上を目指す</a:t>
            </a:r>
            <a:endParaRPr lang="en-US" sz="2800" b="0" strike="noStrike" spc="-1">
              <a:latin typeface="Arial"/>
            </a:endParaRPr>
          </a:p>
        </p:txBody>
      </p:sp>
      <p:sp>
        <p:nvSpPr>
          <p:cNvPr id="576" name="CustomShape 1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P359</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つのタスクを関連付け、仮説の検証による軌道修正を常時行います。</a:t>
            </a:r>
            <a:endParaRPr lang="en-US" sz="1400" b="0" strike="noStrike" spc="-1">
              <a:latin typeface="Arial"/>
            </a:endParaRPr>
          </a:p>
        </p:txBody>
      </p:sp>
      <p:sp>
        <p:nvSpPr>
          <p:cNvPr id="578"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579"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2. 3</a:t>
            </a:r>
            <a:r>
              <a:rPr lang="ja-JP" sz="2400" b="1" strike="noStrike" spc="-1">
                <a:solidFill>
                  <a:srgbClr val="0D79CA"/>
                </a:solidFill>
                <a:latin typeface="Segoe UI Semibold"/>
                <a:ea typeface="Meiryo UI"/>
              </a:rPr>
              <a:t>つのフォーカスエリアと</a:t>
            </a:r>
            <a:r>
              <a:rPr lang="en-US" sz="2400" b="1" strike="noStrike" spc="-1">
                <a:solidFill>
                  <a:srgbClr val="0D79CA"/>
                </a:solidFill>
                <a:latin typeface="Segoe UI Semibold"/>
                <a:ea typeface="Meiryo UI"/>
              </a:rPr>
              <a:t>4</a:t>
            </a:r>
            <a:r>
              <a:rPr lang="ja-JP" sz="2400" b="1" strike="noStrike" spc="-1">
                <a:solidFill>
                  <a:srgbClr val="0D79CA"/>
                </a:solidFill>
                <a:latin typeface="Segoe UI Semibold"/>
                <a:ea typeface="Meiryo UI"/>
              </a:rPr>
              <a:t>つのタスクの関連付け</a:t>
            </a:r>
            <a:endParaRPr lang="en-US" sz="2400" b="0" strike="noStrike" spc="-1">
              <a:latin typeface="Arial"/>
            </a:endParaRPr>
          </a:p>
        </p:txBody>
      </p:sp>
      <p:grpSp>
        <p:nvGrpSpPr>
          <p:cNvPr id="580" name="Group 4"/>
          <p:cNvGrpSpPr/>
          <p:nvPr/>
        </p:nvGrpSpPr>
        <p:grpSpPr>
          <a:xfrm>
            <a:off x="-144360" y="1539000"/>
            <a:ext cx="4319280" cy="2879280"/>
            <a:chOff x="-144360" y="1539000"/>
            <a:chExt cx="4319280" cy="2879280"/>
          </a:xfrm>
        </p:grpSpPr>
        <p:graphicFrame>
          <p:nvGraphicFramePr>
            <p:cNvPr id="581" name="グラフ 21"/>
            <p:cNvGraphicFramePr/>
            <p:nvPr/>
          </p:nvGraphicFramePr>
          <p:xfrm>
            <a:off x="-144360" y="1539000"/>
            <a:ext cx="4319280" cy="287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2" name="グラフ 22"/>
            <p:cNvGraphicFramePr/>
            <p:nvPr/>
          </p:nvGraphicFramePr>
          <p:xfrm>
            <a:off x="584640" y="2025000"/>
            <a:ext cx="2861280" cy="1907280"/>
          </p:xfrm>
          <a:graphic>
            <a:graphicData uri="http://schemas.openxmlformats.org/drawingml/2006/chart">
              <c:chart xmlns:c="http://schemas.openxmlformats.org/drawingml/2006/chart" xmlns:r="http://schemas.openxmlformats.org/officeDocument/2006/relationships" r:id="rId4"/>
            </a:graphicData>
          </a:graphic>
        </p:graphicFrame>
      </p:grpSp>
      <p:sp>
        <p:nvSpPr>
          <p:cNvPr id="583" name="CustomShape 5"/>
          <p:cNvSpPr/>
          <p:nvPr/>
        </p:nvSpPr>
        <p:spPr>
          <a:xfrm>
            <a:off x="288000" y="2529000"/>
            <a:ext cx="2123280" cy="899280"/>
          </a:xfrm>
          <a:prstGeom prst="roundRect">
            <a:avLst>
              <a:gd name="adj" fmla="val 50000"/>
            </a:avLst>
          </a:prstGeom>
          <a:solidFill>
            <a:schemeClr val="bg1"/>
          </a:solidFill>
          <a:ln w="28575">
            <a:solidFill>
              <a:schemeClr val="bg2"/>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1800" b="1" strike="noStrike" spc="-1">
                <a:solidFill>
                  <a:srgbClr val="808080"/>
                </a:solidFill>
                <a:latin typeface="Segoe UI"/>
                <a:ea typeface="Meiryo UI"/>
              </a:rPr>
              <a:t>3</a:t>
            </a:r>
            <a:r>
              <a:rPr lang="ja-JP" sz="1800" b="1" strike="noStrike" spc="-1">
                <a:solidFill>
                  <a:srgbClr val="808080"/>
                </a:solidFill>
                <a:latin typeface="Segoe UI"/>
                <a:ea typeface="Meiryo UI"/>
              </a:rPr>
              <a:t>つのフォーカスエリア</a:t>
            </a:r>
            <a:endParaRPr lang="en-US" sz="1800" b="0" strike="noStrike" spc="-1">
              <a:latin typeface="Arial"/>
            </a:endParaRPr>
          </a:p>
        </p:txBody>
      </p:sp>
      <p:graphicFrame>
        <p:nvGraphicFramePr>
          <p:cNvPr id="584" name="Table 6"/>
          <p:cNvGraphicFramePr/>
          <p:nvPr/>
        </p:nvGraphicFramePr>
        <p:xfrm>
          <a:off x="3600000" y="140400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73C65"/>
                          </a:solidFill>
                          <a:latin typeface="Segoe UI"/>
                          <a:ea typeface="Meiryo UI"/>
                        </a:rPr>
                        <a:t>1</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73C65"/>
                          </a:solidFill>
                          <a:latin typeface="Segoe UI"/>
                          <a:ea typeface="Meiryo UI"/>
                        </a:rPr>
                        <a:t>フォーカスするお客様のペルソナ像の設定</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85" name="Table 7"/>
          <p:cNvGraphicFramePr/>
          <p:nvPr/>
        </p:nvGraphicFramePr>
        <p:xfrm>
          <a:off x="3600000" y="2596680"/>
          <a:ext cx="6335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5796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D79CA"/>
                          </a:solidFill>
                          <a:latin typeface="Segoe UI"/>
                          <a:ea typeface="Meiryo UI"/>
                        </a:rPr>
                        <a:t>2</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D79CA"/>
                          </a:solidFill>
                          <a:latin typeface="Segoe UI"/>
                          <a:ea typeface="Meiryo UI"/>
                        </a:rPr>
                        <a:t>お客様への「売り」となる価値の明確化</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86" name="Table 8"/>
          <p:cNvGraphicFramePr/>
          <p:nvPr/>
        </p:nvGraphicFramePr>
        <p:xfrm>
          <a:off x="3600000" y="378936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4FADF3"/>
                          </a:solidFill>
                          <a:latin typeface="Segoe UI"/>
                          <a:ea typeface="Meiryo UI"/>
                        </a:rPr>
                        <a:t>3</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4FADF3"/>
                          </a:solidFill>
                          <a:latin typeface="Segoe UI"/>
                          <a:ea typeface="Meiryo UI"/>
                        </a:rPr>
                        <a:t>お客様へのアピールポイントの整理</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587" name="CustomShape 9"/>
          <p:cNvSpPr/>
          <p:nvPr/>
        </p:nvSpPr>
        <p:spPr>
          <a:xfrm>
            <a:off x="10703880" y="1189440"/>
            <a:ext cx="1115280" cy="1115280"/>
          </a:xfrm>
          <a:prstGeom prst="ellipse">
            <a:avLst/>
          </a:prstGeom>
          <a:gradFill rotWithShape="0">
            <a:gsLst>
              <a:gs pos="0">
                <a:srgbClr val="003C82"/>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100000"/>
              </a:lnSpc>
            </a:pPr>
            <a:r>
              <a:rPr lang="ja-JP" sz="1200" b="0" strike="noStrike" spc="-1">
                <a:solidFill>
                  <a:srgbClr val="FFFFFF"/>
                </a:solidFill>
                <a:latin typeface="HGPｺﾞｼｯｸE"/>
                <a:ea typeface="Meiryo UI"/>
              </a:rPr>
              <a:t>お客様情報の</a:t>
            </a:r>
            <a:endParaRPr lang="en-US" sz="1200" b="0" strike="noStrike" spc="-1">
              <a:latin typeface="Arial"/>
            </a:endParaRPr>
          </a:p>
          <a:p>
            <a:pPr algn="ctr">
              <a:lnSpc>
                <a:spcPct val="100000"/>
              </a:lnSpc>
            </a:pPr>
            <a:r>
              <a:rPr lang="ja-JP" sz="1200" b="0" strike="noStrike" spc="-1">
                <a:solidFill>
                  <a:srgbClr val="FFFFFF"/>
                </a:solidFill>
                <a:latin typeface="HGPｺﾞｼｯｸE"/>
                <a:ea typeface="Meiryo UI"/>
              </a:rPr>
              <a:t>蓄積・活用</a:t>
            </a:r>
            <a:endParaRPr lang="en-US" sz="1200" b="0" strike="noStrike" spc="-1">
              <a:latin typeface="Arial"/>
            </a:endParaRPr>
          </a:p>
        </p:txBody>
      </p:sp>
      <p:sp>
        <p:nvSpPr>
          <p:cNvPr id="588" name="CustomShape 10"/>
          <p:cNvSpPr/>
          <p:nvPr/>
        </p:nvSpPr>
        <p:spPr>
          <a:xfrm>
            <a:off x="10703880" y="2444040"/>
            <a:ext cx="1115280" cy="1115280"/>
          </a:xfrm>
          <a:prstGeom prst="ellipse">
            <a:avLst/>
          </a:prstGeom>
          <a:gradFill rotWithShape="0">
            <a:gsLst>
              <a:gs pos="0">
                <a:srgbClr val="0070C0"/>
              </a:gs>
              <a:gs pos="50000">
                <a:srgbClr val="0070C0"/>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価値訴求ポイント</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明確化</a:t>
            </a:r>
            <a:endParaRPr lang="en-US" sz="1200" b="0" strike="noStrike" spc="-1">
              <a:latin typeface="Arial"/>
            </a:endParaRPr>
          </a:p>
        </p:txBody>
      </p:sp>
      <p:sp>
        <p:nvSpPr>
          <p:cNvPr id="589" name="CustomShape 11"/>
          <p:cNvSpPr/>
          <p:nvPr/>
        </p:nvSpPr>
        <p:spPr>
          <a:xfrm>
            <a:off x="10703880" y="3698640"/>
            <a:ext cx="1115280" cy="1115280"/>
          </a:xfrm>
          <a:prstGeom prst="ellipse">
            <a:avLst/>
          </a:prstGeom>
          <a:gradFill rotWithShape="0">
            <a:gsLst>
              <a:gs pos="0">
                <a:srgbClr val="0070C0"/>
              </a:gs>
              <a:gs pos="100000">
                <a:srgbClr val="66CCFF"/>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販売実行戦略の</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強化</a:t>
            </a:r>
            <a:endParaRPr lang="en-US" sz="1200" b="0" strike="noStrike" spc="-1">
              <a:latin typeface="Arial"/>
            </a:endParaRPr>
          </a:p>
        </p:txBody>
      </p:sp>
      <p:pic>
        <p:nvPicPr>
          <p:cNvPr id="590" name="グラフィックス 11" descr="リサーチ"/>
          <p:cNvPicPr/>
          <p:nvPr/>
        </p:nvPicPr>
        <p:blipFill>
          <a:blip r:embed="rId5"/>
          <a:stretch/>
        </p:blipFill>
        <p:spPr>
          <a:xfrm>
            <a:off x="10930680" y="1220040"/>
            <a:ext cx="636480" cy="636480"/>
          </a:xfrm>
          <a:prstGeom prst="rect">
            <a:avLst/>
          </a:prstGeom>
          <a:ln w="0">
            <a:noFill/>
          </a:ln>
        </p:spPr>
      </p:pic>
      <p:pic>
        <p:nvPicPr>
          <p:cNvPr id="591" name="グラフィックス 19" descr="コメント: いいね!"/>
          <p:cNvPicPr/>
          <p:nvPr/>
        </p:nvPicPr>
        <p:blipFill>
          <a:blip r:embed="rId6"/>
          <a:stretch/>
        </p:blipFill>
        <p:spPr>
          <a:xfrm>
            <a:off x="10891800" y="2474640"/>
            <a:ext cx="702720" cy="702720"/>
          </a:xfrm>
          <a:prstGeom prst="rect">
            <a:avLst/>
          </a:prstGeom>
          <a:ln w="0">
            <a:noFill/>
          </a:ln>
        </p:spPr>
      </p:pic>
      <p:pic>
        <p:nvPicPr>
          <p:cNvPr id="592" name="グラフィックス 24" descr="指数的グラフ"/>
          <p:cNvPicPr/>
          <p:nvPr/>
        </p:nvPicPr>
        <p:blipFill>
          <a:blip r:embed="rId7"/>
          <a:stretch/>
        </p:blipFill>
        <p:spPr>
          <a:xfrm>
            <a:off x="10944000" y="3743640"/>
            <a:ext cx="600480" cy="600480"/>
          </a:xfrm>
          <a:prstGeom prst="rect">
            <a:avLst/>
          </a:prstGeom>
          <a:ln w="0">
            <a:noFill/>
          </a:ln>
        </p:spPr>
      </p:pic>
      <p:sp>
        <p:nvSpPr>
          <p:cNvPr id="593" name="CustomShape 12"/>
          <p:cNvSpPr/>
          <p:nvPr/>
        </p:nvSpPr>
        <p:spPr>
          <a:xfrm>
            <a:off x="0" y="4860000"/>
            <a:ext cx="12192480" cy="1799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en-US" sz="2400" b="1" strike="noStrike" spc="-1">
                <a:solidFill>
                  <a:srgbClr val="FFFFFF"/>
                </a:solidFill>
                <a:latin typeface="Segoe UI"/>
                <a:ea typeface="Meiryo UI"/>
              </a:rPr>
              <a:t>4</a:t>
            </a:r>
            <a:r>
              <a:rPr lang="ja-JP" sz="2400" b="1" strike="noStrike" spc="-1">
                <a:solidFill>
                  <a:srgbClr val="FFFFFF"/>
                </a:solidFill>
                <a:latin typeface="Segoe UI"/>
                <a:ea typeface="Meiryo UI"/>
              </a:rPr>
              <a:t>つのタスク</a:t>
            </a:r>
            <a:endParaRPr lang="en-US" sz="2400" b="0" strike="noStrike" spc="-1">
              <a:latin typeface="Arial"/>
            </a:endParaRPr>
          </a:p>
        </p:txBody>
      </p:sp>
      <p:sp>
        <p:nvSpPr>
          <p:cNvPr id="594" name="CustomShape 13"/>
          <p:cNvSpPr/>
          <p:nvPr/>
        </p:nvSpPr>
        <p:spPr>
          <a:xfrm>
            <a:off x="863640" y="3467880"/>
            <a:ext cx="360" cy="1331280"/>
          </a:xfrm>
          <a:custGeom>
            <a:avLst/>
            <a:gdLst/>
            <a:ahLst/>
            <a:cxnLst/>
            <a:rect l="l" t="t" r="r" b="b"/>
            <a:pathLst>
              <a:path w="21600" h="21600">
                <a:moveTo>
                  <a:pt x="0" y="0"/>
                </a:moveTo>
                <a:lnTo>
                  <a:pt x="21600" y="21600"/>
                </a:lnTo>
              </a:path>
            </a:pathLst>
          </a:custGeom>
          <a:noFill/>
          <a:ln w="73025" cap="rnd">
            <a:solidFill>
              <a:schemeClr val="bg2"/>
            </a:solidFill>
            <a:custDash>
              <a:ds d="100000" sp="100000"/>
            </a:custDash>
            <a:round/>
            <a:tailEnd type="triangle" w="med" len="med"/>
          </a:ln>
        </p:spPr>
        <p:style>
          <a:lnRef idx="1">
            <a:schemeClr val="accent1"/>
          </a:lnRef>
          <a:fillRef idx="0">
            <a:schemeClr val="accent1"/>
          </a:fillRef>
          <a:effectRef idx="0">
            <a:schemeClr val="accent1"/>
          </a:effectRef>
          <a:fontRef idx="minor"/>
        </p:style>
      </p:sp>
      <p:graphicFrame>
        <p:nvGraphicFramePr>
          <p:cNvPr id="595" name="Table 14"/>
          <p:cNvGraphicFramePr/>
          <p:nvPr/>
        </p:nvGraphicFramePr>
        <p:xfrm>
          <a:off x="252000" y="5400000"/>
          <a:ext cx="11591640" cy="118764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600" b="0" strike="noStrike" spc="-1">
                          <a:solidFill>
                            <a:srgbClr val="FFFFFF"/>
                          </a:solidFill>
                          <a:latin typeface="Meiryo UI"/>
                          <a:ea typeface="Meiryo UI"/>
                        </a:rPr>
                        <a:t>ターゲットのお客様へのダイナミックなアプローチ・ロードマップ</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ターゲットお客様層別の</a:t>
                      </a:r>
                      <a:endParaRPr lang="en-US" sz="1600" b="0" strike="noStrike" spc="-1">
                        <a:latin typeface="Arial"/>
                      </a:endParaRPr>
                    </a:p>
                    <a:p>
                      <a:pPr>
                        <a:lnSpc>
                          <a:spcPct val="90000"/>
                        </a:lnSpc>
                      </a:pPr>
                      <a:r>
                        <a:rPr lang="ja-JP" sz="1600" b="0" strike="noStrike" spc="-1">
                          <a:solidFill>
                            <a:srgbClr val="FFFFFF"/>
                          </a:solidFill>
                          <a:latin typeface="Meiryo UI"/>
                          <a:ea typeface="Meiryo UI"/>
                        </a:rPr>
                        <a:t>マーケティングシナリオ</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シナリオ達成に必要な</a:t>
                      </a:r>
                      <a:endParaRPr lang="en-US" sz="1600" b="0" strike="noStrike" spc="-1">
                        <a:latin typeface="Arial"/>
                      </a:endParaRPr>
                    </a:p>
                    <a:p>
                      <a:pPr>
                        <a:lnSpc>
                          <a:spcPct val="90000"/>
                        </a:lnSpc>
                      </a:pPr>
                      <a:r>
                        <a:rPr lang="ja-JP" sz="1600" b="0" strike="noStrike" spc="-1">
                          <a:solidFill>
                            <a:srgbClr val="FFFFFF"/>
                          </a:solidFill>
                          <a:latin typeface="Meiryo UI"/>
                          <a:ea typeface="Meiryo UI"/>
                        </a:rPr>
                        <a:t>業務・情報システムの構築</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600" b="0" strike="noStrike" spc="-1">
                          <a:solidFill>
                            <a:srgbClr val="FFFFFF"/>
                          </a:solidFill>
                          <a:latin typeface="Meiryo UI"/>
                          <a:ea typeface="Meiryo UI"/>
                        </a:rPr>
                        <a:t>定性・定量効果の算定と</a:t>
                      </a:r>
                      <a:br/>
                      <a:r>
                        <a:rPr lang="ja-JP" sz="1600" b="0" strike="noStrike" spc="-1">
                          <a:solidFill>
                            <a:srgbClr val="FFFFFF"/>
                          </a:solidFill>
                          <a:latin typeface="Meiryo UI"/>
                          <a:ea typeface="Meiryo UI"/>
                        </a:rPr>
                        <a:t>次のフェーズのロードマップ策定</a:t>
                      </a:r>
                      <a:endParaRPr lang="en-US" sz="16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596" name="CustomShape 1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P276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取り組みの</a:t>
            </a:r>
            <a:r>
              <a:rPr lang="en-US" sz="2400" b="1" strike="noStrike" spc="-1">
                <a:solidFill>
                  <a:srgbClr val="0D79CA"/>
                </a:solidFill>
                <a:latin typeface="Segoe UI Semibold"/>
                <a:ea typeface="Meiryo UI"/>
              </a:rPr>
              <a:t>Step</a:t>
            </a:r>
            <a:endParaRPr lang="en-US" sz="2400" b="0" strike="noStrike" spc="-1">
              <a:latin typeface="Arial"/>
            </a:endParaRPr>
          </a:p>
        </p:txBody>
      </p:sp>
      <p:sp>
        <p:nvSpPr>
          <p:cNvPr id="598" name="CustomShape 2"/>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つのタスクを以下の</a:t>
            </a:r>
            <a:r>
              <a:rPr lang="en-US" sz="1400" b="0" strike="noStrike" spc="-1">
                <a:solidFill>
                  <a:srgbClr val="808080"/>
                </a:solidFill>
                <a:latin typeface="Segoe UI"/>
                <a:ea typeface="Meiryo UI"/>
              </a:rPr>
              <a:t>Step</a:t>
            </a:r>
            <a:r>
              <a:rPr lang="ja-JP" sz="1400" b="0" strike="noStrike" spc="-1">
                <a:solidFill>
                  <a:srgbClr val="808080"/>
                </a:solidFill>
                <a:latin typeface="Segoe UI"/>
                <a:ea typeface="Meiryo UI"/>
              </a:rPr>
              <a:t>で同時進行させます。</a:t>
            </a:r>
            <a:endParaRPr lang="en-US" sz="1400" b="0" strike="noStrike" spc="-1">
              <a:latin typeface="Arial"/>
            </a:endParaRPr>
          </a:p>
        </p:txBody>
      </p:sp>
      <p:graphicFrame>
        <p:nvGraphicFramePr>
          <p:cNvPr id="599" name="Table 3"/>
          <p:cNvGraphicFramePr/>
          <p:nvPr/>
        </p:nvGraphicFramePr>
        <p:xfrm>
          <a:off x="252360" y="1260360"/>
          <a:ext cx="12085560" cy="4943880"/>
        </p:xfrm>
        <a:graphic>
          <a:graphicData uri="http://schemas.openxmlformats.org/drawingml/2006/table">
            <a:tbl>
              <a:tblPr/>
              <a:tblGrid>
                <a:gridCol w="1832040">
                  <a:extLst>
                    <a:ext uri="{9D8B030D-6E8A-4147-A177-3AD203B41FA5}">
                      <a16:colId xmlns:a16="http://schemas.microsoft.com/office/drawing/2014/main" val="20000"/>
                    </a:ext>
                  </a:extLst>
                </a:gridCol>
                <a:gridCol w="218880">
                  <a:extLst>
                    <a:ext uri="{9D8B030D-6E8A-4147-A177-3AD203B41FA5}">
                      <a16:colId xmlns:a16="http://schemas.microsoft.com/office/drawing/2014/main" val="20001"/>
                    </a:ext>
                  </a:extLst>
                </a:gridCol>
                <a:gridCol w="1832040">
                  <a:extLst>
                    <a:ext uri="{9D8B030D-6E8A-4147-A177-3AD203B41FA5}">
                      <a16:colId xmlns:a16="http://schemas.microsoft.com/office/drawing/2014/main" val="20002"/>
                    </a:ext>
                  </a:extLst>
                </a:gridCol>
                <a:gridCol w="218880">
                  <a:extLst>
                    <a:ext uri="{9D8B030D-6E8A-4147-A177-3AD203B41FA5}">
                      <a16:colId xmlns:a16="http://schemas.microsoft.com/office/drawing/2014/main" val="20003"/>
                    </a:ext>
                  </a:extLst>
                </a:gridCol>
                <a:gridCol w="1832040">
                  <a:extLst>
                    <a:ext uri="{9D8B030D-6E8A-4147-A177-3AD203B41FA5}">
                      <a16:colId xmlns:a16="http://schemas.microsoft.com/office/drawing/2014/main" val="20004"/>
                    </a:ext>
                  </a:extLst>
                </a:gridCol>
                <a:gridCol w="218880">
                  <a:extLst>
                    <a:ext uri="{9D8B030D-6E8A-4147-A177-3AD203B41FA5}">
                      <a16:colId xmlns:a16="http://schemas.microsoft.com/office/drawing/2014/main" val="20005"/>
                    </a:ext>
                  </a:extLst>
                </a:gridCol>
                <a:gridCol w="1832040">
                  <a:extLst>
                    <a:ext uri="{9D8B030D-6E8A-4147-A177-3AD203B41FA5}">
                      <a16:colId xmlns:a16="http://schemas.microsoft.com/office/drawing/2014/main" val="20006"/>
                    </a:ext>
                  </a:extLst>
                </a:gridCol>
                <a:gridCol w="218880">
                  <a:extLst>
                    <a:ext uri="{9D8B030D-6E8A-4147-A177-3AD203B41FA5}">
                      <a16:colId xmlns:a16="http://schemas.microsoft.com/office/drawing/2014/main" val="20007"/>
                    </a:ext>
                  </a:extLst>
                </a:gridCol>
                <a:gridCol w="1832040">
                  <a:extLst>
                    <a:ext uri="{9D8B030D-6E8A-4147-A177-3AD203B41FA5}">
                      <a16:colId xmlns:a16="http://schemas.microsoft.com/office/drawing/2014/main" val="20008"/>
                    </a:ext>
                  </a:extLst>
                </a:gridCol>
                <a:gridCol w="218880">
                  <a:extLst>
                    <a:ext uri="{9D8B030D-6E8A-4147-A177-3AD203B41FA5}">
                      <a16:colId xmlns:a16="http://schemas.microsoft.com/office/drawing/2014/main" val="20009"/>
                    </a:ext>
                  </a:extLst>
                </a:gridCol>
                <a:gridCol w="1830960">
                  <a:extLst>
                    <a:ext uri="{9D8B030D-6E8A-4147-A177-3AD203B41FA5}">
                      <a16:colId xmlns:a16="http://schemas.microsoft.com/office/drawing/2014/main" val="20010"/>
                    </a:ext>
                  </a:extLst>
                </a:gridCol>
              </a:tblGrid>
              <a:tr h="367200">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0"/>
                  </a:ext>
                </a:extLst>
              </a:tr>
              <a:tr h="367200">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1"/>
                  </a:ext>
                </a:extLst>
              </a:tr>
              <a:tr h="367200">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2"/>
                  </a:ext>
                </a:extLst>
              </a:tr>
              <a:tr h="367200">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3"/>
                  </a:ext>
                </a:extLst>
              </a:tr>
              <a:tr h="367200">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4"/>
                  </a:ext>
                </a:extLst>
              </a:tr>
              <a:tr h="1067760">
                <a:tc>
                  <a:txBody>
                    <a:bodyPr/>
                    <a:lstStyle/>
                    <a:p>
                      <a:pPr>
                        <a:lnSpc>
                          <a:spcPct val="90000"/>
                        </a:lnSpc>
                        <a:tabLst>
                          <a:tab pos="0" algn="l"/>
                        </a:tabLst>
                      </a:pPr>
                      <a:r>
                        <a:rPr lang="en-US" sz="6000" b="0" strike="noStrike" spc="-1">
                          <a:solidFill>
                            <a:srgbClr val="808080"/>
                          </a:solidFill>
                          <a:latin typeface="Segoe UI"/>
                          <a:ea typeface="Meiryo UI"/>
                        </a:rPr>
                        <a:t>1</a:t>
                      </a:r>
                      <a:endParaRPr lang="en-US" sz="60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en-US" sz="6000" b="0" strike="noStrike" spc="-1">
                          <a:solidFill>
                            <a:srgbClr val="FFFFFF"/>
                          </a:solidFill>
                          <a:latin typeface="Segoe UI"/>
                          <a:ea typeface="Meiryo UI"/>
                        </a:rPr>
                        <a:t>2</a:t>
                      </a:r>
                      <a:endParaRPr lang="en-US" sz="60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en-US" sz="6000" b="0" strike="noStrike" spc="-1">
                          <a:solidFill>
                            <a:srgbClr val="FFFFFF"/>
                          </a:solidFill>
                          <a:latin typeface="Segoe UI"/>
                          <a:ea typeface="Meiryo UI"/>
                        </a:rPr>
                        <a:t>3</a:t>
                      </a:r>
                      <a:endParaRPr lang="en-US" sz="60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en-US" sz="6000" b="0" strike="noStrike" spc="-1">
                          <a:solidFill>
                            <a:srgbClr val="FFFFFF"/>
                          </a:solidFill>
                          <a:latin typeface="Segoe UI"/>
                          <a:ea typeface="Meiryo UI"/>
                        </a:rPr>
                        <a:t>4</a:t>
                      </a:r>
                      <a:endParaRPr lang="en-US" sz="60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en-US" sz="6000" b="0" strike="noStrike" spc="-1">
                          <a:solidFill>
                            <a:srgbClr val="FFFFFF"/>
                          </a:solidFill>
                          <a:latin typeface="Segoe UI"/>
                          <a:ea typeface="Meiryo UI"/>
                        </a:rPr>
                        <a:t>5</a:t>
                      </a:r>
                      <a:endParaRPr lang="en-US" sz="60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en-US" sz="6000" b="0" strike="noStrike" spc="-1">
                          <a:solidFill>
                            <a:srgbClr val="FFFFFF"/>
                          </a:solidFill>
                          <a:latin typeface="Segoe UI"/>
                          <a:ea typeface="Meiryo UI"/>
                        </a:rPr>
                        <a:t>6</a:t>
                      </a:r>
                      <a:endParaRPr lang="en-US" sz="60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5"/>
                  </a:ext>
                </a:extLst>
              </a:tr>
              <a:tr h="529560">
                <a:tc>
                  <a:txBody>
                    <a:bodyPr/>
                    <a:lstStyle/>
                    <a:p>
                      <a:pPr>
                        <a:lnSpc>
                          <a:spcPct val="90000"/>
                        </a:lnSpc>
                        <a:tabLst>
                          <a:tab pos="0" algn="l"/>
                        </a:tabLst>
                      </a:pPr>
                      <a:r>
                        <a:rPr lang="ja-JP" sz="1600" b="0" strike="noStrike" spc="-1">
                          <a:solidFill>
                            <a:srgbClr val="808080"/>
                          </a:solidFill>
                          <a:latin typeface="Segoe UI"/>
                          <a:ea typeface="Meiryo UI"/>
                        </a:rPr>
                        <a:t>業務構造の</a:t>
                      </a:r>
                      <a:br/>
                      <a:r>
                        <a:rPr lang="ja-JP" sz="1600" b="0" strike="noStrike" spc="-1">
                          <a:solidFill>
                            <a:srgbClr val="808080"/>
                          </a:solidFill>
                          <a:latin typeface="Segoe UI"/>
                          <a:ea typeface="Meiryo UI"/>
                        </a:rPr>
                        <a:t>理解</a:t>
                      </a:r>
                      <a:endParaRPr lang="en-US" sz="16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ja-JP" sz="1600" b="0" strike="noStrike" spc="-1">
                          <a:solidFill>
                            <a:srgbClr val="FFFFFF"/>
                          </a:solidFill>
                          <a:latin typeface="Segoe UI"/>
                          <a:ea typeface="Meiryo UI"/>
                        </a:rPr>
                        <a:t>課題仮説設定</a:t>
                      </a:r>
                      <a:r>
                        <a:rPr lang="en-US" sz="1600" b="0" strike="noStrike" spc="-1">
                          <a:solidFill>
                            <a:srgbClr val="FFFFFF"/>
                          </a:solidFill>
                          <a:latin typeface="Segoe UI"/>
                          <a:ea typeface="Meiryo UI"/>
                        </a:rPr>
                        <a:t>/</a:t>
                      </a:r>
                      <a:endParaRPr lang="en-US" sz="1600" b="0" strike="noStrike" spc="-1">
                        <a:latin typeface="Arial"/>
                      </a:endParaRPr>
                    </a:p>
                    <a:p>
                      <a:pPr>
                        <a:lnSpc>
                          <a:spcPct val="90000"/>
                        </a:lnSpc>
                      </a:pPr>
                      <a:r>
                        <a:rPr lang="ja-JP" sz="1600" b="0" strike="noStrike" spc="-1">
                          <a:solidFill>
                            <a:srgbClr val="FFFFFF"/>
                          </a:solidFill>
                          <a:latin typeface="Segoe UI"/>
                          <a:ea typeface="Meiryo UI"/>
                        </a:rPr>
                        <a:t>分析結果</a:t>
                      </a:r>
                      <a:endParaRPr lang="en-US" sz="16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1600" b="0" strike="noStrike" spc="-1">
                          <a:solidFill>
                            <a:srgbClr val="FFFFFF"/>
                          </a:solidFill>
                          <a:latin typeface="Segoe UI"/>
                          <a:ea typeface="Meiryo UI"/>
                        </a:rPr>
                        <a:t>現状との</a:t>
                      </a:r>
                      <a:br/>
                      <a:r>
                        <a:rPr lang="ja-JP" sz="1600" b="0" strike="noStrike" spc="-1">
                          <a:solidFill>
                            <a:srgbClr val="FFFFFF"/>
                          </a:solidFill>
                          <a:latin typeface="Segoe UI"/>
                          <a:ea typeface="Meiryo UI"/>
                        </a:rPr>
                        <a:t>課題分析</a:t>
                      </a:r>
                      <a:endParaRPr lang="en-US" sz="16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1600" b="0" strike="noStrike" spc="-1">
                          <a:solidFill>
                            <a:srgbClr val="FFFFFF"/>
                          </a:solidFill>
                          <a:latin typeface="Segoe UI"/>
                          <a:ea typeface="Meiryo UI"/>
                        </a:rPr>
                        <a:t>検証</a:t>
                      </a:r>
                      <a:endParaRPr lang="en-US" sz="16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ja-JP" sz="1600" b="0" strike="noStrike" spc="-1">
                          <a:solidFill>
                            <a:srgbClr val="FFFFFF"/>
                          </a:solidFill>
                          <a:latin typeface="Segoe UI"/>
                          <a:ea typeface="Meiryo UI"/>
                        </a:rPr>
                        <a:t>結果評価</a:t>
                      </a:r>
                      <a:endParaRPr lang="en-US" sz="16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ja-JP" sz="1600" b="0" strike="noStrike" spc="-1">
                          <a:solidFill>
                            <a:srgbClr val="FFFFFF"/>
                          </a:solidFill>
                          <a:latin typeface="Segoe UI"/>
                          <a:ea typeface="Meiryo UI"/>
                        </a:rPr>
                        <a:t>実行計画の</a:t>
                      </a:r>
                      <a:br/>
                      <a:r>
                        <a:rPr lang="ja-JP" sz="1600" b="0" strike="noStrike" spc="-1">
                          <a:solidFill>
                            <a:srgbClr val="FFFFFF"/>
                          </a:solidFill>
                          <a:latin typeface="Segoe UI"/>
                          <a:ea typeface="Meiryo UI"/>
                        </a:rPr>
                        <a:t>策定</a:t>
                      </a:r>
                      <a:endParaRPr lang="en-US" sz="16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6"/>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7"/>
                  </a:ext>
                </a:extLst>
              </a:tr>
              <a:tr h="1144440">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業務の全体像の把握</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業務間の関連の確認</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各業務における</a:t>
                      </a:r>
                      <a:br/>
                      <a:r>
                        <a:rPr lang="ja-JP" sz="1400" b="0" strike="noStrike" spc="-1">
                          <a:solidFill>
                            <a:srgbClr val="000000"/>
                          </a:solidFill>
                          <a:latin typeface="Segoe UI"/>
                          <a:ea typeface="Meiryo UI"/>
                        </a:rPr>
                        <a:t>組織構造の確認</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buClr>
                          <a:srgbClr val="BFEBFA"/>
                        </a:buClr>
                        <a:buFont typeface="Arial"/>
                        <a:buChar char="•"/>
                      </a:pPr>
                      <a:r>
                        <a:rPr lang="ja-JP" sz="1400" b="0" strike="noStrike" spc="-1">
                          <a:solidFill>
                            <a:srgbClr val="000000"/>
                          </a:solidFill>
                          <a:latin typeface="Segoe UI"/>
                          <a:ea typeface="Meiryo UI"/>
                        </a:rPr>
                        <a:t>課題仮設の設定からの目指すべき姿の策定</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業務プロセス、体制等の課題抽出と要件の整理</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必要なデータ要件と現状との課題を整理</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100000"/>
                        </a:lnSpc>
                        <a:buClr>
                          <a:srgbClr val="BFEBFA"/>
                        </a:buClr>
                        <a:buFont typeface="Arial"/>
                        <a:buChar char="•"/>
                      </a:pPr>
                      <a:r>
                        <a:rPr lang="ja-JP" sz="1400" b="0" strike="noStrike" spc="-1">
                          <a:solidFill>
                            <a:srgbClr val="000000"/>
                          </a:solidFill>
                          <a:latin typeface="Segoe UI"/>
                          <a:ea typeface="Meiryo UI"/>
                        </a:rPr>
                        <a:t>効果測定に向けたテストの実施</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分析結果から得られる考察の整理</a:t>
                      </a:r>
                      <a:endParaRPr lang="en-US" sz="1400" b="0" strike="noStrike" spc="-1">
                        <a:latin typeface="Arial"/>
                      </a:endParaRPr>
                    </a:p>
                    <a:p>
                      <a:pPr marL="108000" indent="-107280">
                        <a:lnSpc>
                          <a:spcPct val="90000"/>
                        </a:lnSpc>
                        <a:spcAft>
                          <a:spcPts val="601"/>
                        </a:spcAft>
                        <a:buClr>
                          <a:srgbClr val="BFEBFA"/>
                        </a:buClr>
                        <a:buFont typeface="Arial"/>
                        <a:buChar char="•"/>
                      </a:pPr>
                      <a:r>
                        <a:rPr lang="ja-JP" sz="1400" b="0" strike="noStrike" spc="-1">
                          <a:solidFill>
                            <a:srgbClr val="000000"/>
                          </a:solidFill>
                          <a:latin typeface="Segoe UI"/>
                          <a:ea typeface="Meiryo UI"/>
                        </a:rPr>
                        <a:t>効果の評価</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280">
                        <a:lnSpc>
                          <a:spcPct val="100000"/>
                        </a:lnSpc>
                        <a:buClr>
                          <a:srgbClr val="BFEBFA"/>
                        </a:buClr>
                        <a:buFont typeface="Arial"/>
                        <a:buChar char="•"/>
                      </a:pPr>
                      <a:r>
                        <a:rPr lang="ja-JP" sz="1400" b="0" strike="noStrike" spc="-1">
                          <a:solidFill>
                            <a:srgbClr val="000000"/>
                          </a:solidFill>
                          <a:latin typeface="Segoe UI"/>
                          <a:ea typeface="Meiryo UI"/>
                        </a:rPr>
                        <a:t>優先順位に基づく実行計画の作成</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sp>
        <p:nvSpPr>
          <p:cNvPr id="600" name="CustomShape 4"/>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sp>
        <p:nvSpPr>
          <p:cNvPr id="601" name="CustomShape 5"/>
          <p:cNvSpPr/>
          <p:nvPr/>
        </p:nvSpPr>
        <p:spPr>
          <a:xfrm flipV="1">
            <a:off x="612000" y="1676520"/>
            <a:ext cx="11159280" cy="2123280"/>
          </a:xfrm>
          <a:custGeom>
            <a:avLst/>
            <a:gdLst/>
            <a:ahLst/>
            <a:cxnLst/>
            <a:rect l="l" t="t" r="r" b="b"/>
            <a:pathLst>
              <a:path w="21600" h="21600">
                <a:moveTo>
                  <a:pt x="0" y="0"/>
                </a:moveTo>
                <a:lnTo>
                  <a:pt x="21600" y="21600"/>
                </a:lnTo>
              </a:path>
            </a:pathLst>
          </a:custGeom>
          <a:noFill/>
          <a:ln w="171450">
            <a:solidFill>
              <a:schemeClr val="bg1">
                <a:lumMod val="95000"/>
                <a:alpha val="40000"/>
              </a:schemeClr>
            </a:solidFill>
            <a:tailEnd type="triangle" w="med" len="med"/>
          </a:ln>
        </p:spPr>
        <p:style>
          <a:lnRef idx="1">
            <a:schemeClr val="accent1"/>
          </a:lnRef>
          <a:fillRef idx="0">
            <a:schemeClr val="accent1"/>
          </a:fillRef>
          <a:effectRef idx="0">
            <a:schemeClr val="accent1"/>
          </a:effectRef>
          <a:fontRef idx="minor"/>
        </p:style>
      </p:sp>
      <p:sp>
        <p:nvSpPr>
          <p:cNvPr id="602"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P336</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作業内容・役割分担・作成物 </a:t>
            </a:r>
            <a:endParaRPr lang="en-US" sz="2400" b="0" strike="noStrike" spc="-1">
              <a:latin typeface="Arial"/>
            </a:endParaRPr>
          </a:p>
        </p:txBody>
      </p:sp>
      <p:sp>
        <p:nvSpPr>
          <p:cNvPr id="60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aphicFrame>
        <p:nvGraphicFramePr>
          <p:cNvPr id="605" name="Table 3"/>
          <p:cNvGraphicFramePr/>
          <p:nvPr/>
        </p:nvGraphicFramePr>
        <p:xfrm>
          <a:off x="252000" y="900000"/>
          <a:ext cx="11627640" cy="5759640"/>
        </p:xfrm>
        <a:graphic>
          <a:graphicData uri="http://schemas.openxmlformats.org/drawingml/2006/table">
            <a:tbl>
              <a:tblPr/>
              <a:tblGrid>
                <a:gridCol w="360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gridCol w="2412000">
                  <a:extLst>
                    <a:ext uri="{9D8B030D-6E8A-4147-A177-3AD203B41FA5}">
                      <a16:colId xmlns:a16="http://schemas.microsoft.com/office/drawing/2014/main" val="20002"/>
                    </a:ext>
                  </a:extLst>
                </a:gridCol>
                <a:gridCol w="2412000">
                  <a:extLst>
                    <a:ext uri="{9D8B030D-6E8A-4147-A177-3AD203B41FA5}">
                      <a16:colId xmlns:a16="http://schemas.microsoft.com/office/drawing/2014/main" val="20003"/>
                    </a:ext>
                  </a:extLst>
                </a:gridCol>
                <a:gridCol w="2412000">
                  <a:extLst>
                    <a:ext uri="{9D8B030D-6E8A-4147-A177-3AD203B41FA5}">
                      <a16:colId xmlns:a16="http://schemas.microsoft.com/office/drawing/2014/main" val="20004"/>
                    </a:ext>
                  </a:extLst>
                </a:gridCol>
                <a:gridCol w="2412000">
                  <a:extLst>
                    <a:ext uri="{9D8B030D-6E8A-4147-A177-3AD203B41FA5}">
                      <a16:colId xmlns:a16="http://schemas.microsoft.com/office/drawing/2014/main" val="20005"/>
                    </a:ext>
                  </a:extLst>
                </a:gridCol>
              </a:tblGrid>
              <a:tr h="252000">
                <a:tc>
                  <a:txBody>
                    <a:bodyPr/>
                    <a:lstStyle/>
                    <a:p>
                      <a:endParaRPr lang="ja-JP"/>
                    </a:p>
                  </a:txBody>
                  <a:tcPr marL="36000" marR="36000">
                    <a:lnL w="12240">
                      <a:no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作業内容</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gridSpan="2">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70C0"/>
                    </a:solidFill>
                  </a:tcPr>
                </a:tc>
                <a:tc hMerge="1">
                  <a:txBody>
                    <a:bodyPr/>
                    <a:lstStyle/>
                    <a:p>
                      <a:endParaRPr lang="ja-JP"/>
                    </a:p>
                  </a:txBody>
                  <a:tcPr marL="90000" marR="90000">
                    <a:solidFill>
                      <a:srgbClr val="729FCF"/>
                    </a:solidFill>
                  </a:tcPr>
                </a:tc>
                <a:tc>
                  <a:txBody>
                    <a:bodyPr/>
                    <a:lstStyle/>
                    <a:p>
                      <a:pPr>
                        <a:lnSpc>
                          <a:spcPct val="90000"/>
                        </a:lnSpc>
                      </a:pPr>
                      <a:r>
                        <a:rPr lang="ja-JP" sz="1100" b="0" strike="noStrike" spc="-1">
                          <a:solidFill>
                            <a:srgbClr val="FFFFFF"/>
                          </a:solidFill>
                          <a:latin typeface="Meiryo UI"/>
                          <a:ea typeface="Meiryo UI"/>
                        </a:rPr>
                        <a:t>成果物</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noFill/>
                    </a:lnB>
                    <a:solidFill>
                      <a:srgbClr val="0070C0"/>
                    </a:solidFill>
                  </a:tcPr>
                </a:tc>
                <a:extLst>
                  <a:ext uri="{0D108BD9-81ED-4DB2-BD59-A6C34878D82A}">
                    <a16:rowId xmlns:a16="http://schemas.microsoft.com/office/drawing/2014/main" val="10000"/>
                  </a:ext>
                </a:extLst>
              </a:tr>
              <a:tr h="252000">
                <a:tc>
                  <a:txBody>
                    <a:bodyPr/>
                    <a:lstStyle/>
                    <a:p>
                      <a:endParaRPr lang="ja-JP"/>
                    </a:p>
                  </a:txBody>
                  <a:tcPr marL="36000" marR="36000">
                    <a:lnL w="12240">
                      <a:no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pPr>
                        <a:lnSpc>
                          <a:spcPct val="90000"/>
                        </a:lnSpc>
                      </a:pPr>
                      <a:r>
                        <a:rPr lang="ja-JP" sz="1100" b="0" strike="noStrike" spc="-1">
                          <a:solidFill>
                            <a:srgbClr val="FFFFFF"/>
                          </a:solidFill>
                          <a:latin typeface="Meiryo UI"/>
                          <a:ea typeface="Meiryo UI"/>
                        </a:rPr>
                        <a:t>関連部署チーム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pPr>
                        <a:lnSpc>
                          <a:spcPct val="90000"/>
                        </a:lnSpc>
                      </a:pPr>
                      <a:r>
                        <a:rPr lang="ja-JP" sz="1100" b="0" strike="noStrike" spc="-1">
                          <a:solidFill>
                            <a:srgbClr val="FFFFFF"/>
                          </a:solidFill>
                          <a:latin typeface="Meiryo UI"/>
                          <a:ea typeface="Meiryo UI"/>
                        </a:rPr>
                        <a:t>プロジェクトチーム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endParaRPr lang="ja-JP"/>
                    </a:p>
                  </a:txBody>
                  <a:tcPr marL="36000" marR="36000">
                    <a:lnL w="12240">
                      <a:solidFill>
                        <a:srgbClr val="D9D9D9"/>
                      </a:solidFill>
                    </a:lnL>
                    <a:lnR w="12240">
                      <a:noFill/>
                    </a:lnR>
                    <a:lnT w="12240">
                      <a:noFill/>
                    </a:lnT>
                    <a:lnB w="12240">
                      <a:solidFill>
                        <a:srgbClr val="D9D9D9"/>
                      </a:solidFill>
                    </a:lnB>
                    <a:solidFill>
                      <a:srgbClr val="0070C0"/>
                    </a:solidFill>
                  </a:tcPr>
                </a:tc>
                <a:extLst>
                  <a:ext uri="{0D108BD9-81ED-4DB2-BD59-A6C34878D82A}">
                    <a16:rowId xmlns:a16="http://schemas.microsoft.com/office/drawing/2014/main" val="10001"/>
                  </a:ext>
                </a:extLst>
              </a:tr>
              <a:tr h="648720">
                <a:tc>
                  <a:txBody>
                    <a:bodyPr/>
                    <a:lstStyle/>
                    <a:p>
                      <a:pPr algn="r">
                        <a:lnSpc>
                          <a:spcPct val="90000"/>
                        </a:lnSpc>
                      </a:pPr>
                      <a:r>
                        <a:rPr lang="en-US" sz="1100" b="0" strike="noStrike" spc="-1">
                          <a:solidFill>
                            <a:srgbClr val="000000"/>
                          </a:solidFill>
                          <a:latin typeface="Meiryo UI"/>
                          <a:ea typeface="Meiryo UI"/>
                        </a:rPr>
                        <a:t>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業務構造の理解</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業務の全体像の把握</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業務間の関連の確認</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各業務における組織構造の確認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組織図、業務記述書、過去の社内資料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社内資料の整理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808920">
                <a:tc>
                  <a:txBody>
                    <a:bodyPr/>
                    <a:lstStyle/>
                    <a:p>
                      <a:pPr algn="r">
                        <a:lnSpc>
                          <a:spcPct val="90000"/>
                        </a:lnSpc>
                      </a:pPr>
                      <a:r>
                        <a:rPr lang="en-US" sz="1100" b="0" strike="noStrike" spc="-1">
                          <a:solidFill>
                            <a:srgbClr val="000000"/>
                          </a:solidFill>
                          <a:latin typeface="Meiryo UI"/>
                          <a:ea typeface="Meiryo UI"/>
                        </a:rPr>
                        <a:t>2</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課題仮説設定</a:t>
                      </a:r>
                      <a:r>
                        <a:rPr lang="en-US" sz="1100" b="0" strike="noStrike" spc="-1">
                          <a:solidFill>
                            <a:srgbClr val="000000"/>
                          </a:solidFill>
                          <a:latin typeface="Meiryo UI"/>
                          <a:ea typeface="Meiryo UI"/>
                        </a:rPr>
                        <a:t>/</a:t>
                      </a:r>
                      <a:endParaRPr lang="en-US" sz="1100" b="0" strike="noStrike" spc="-1">
                        <a:latin typeface="Arial"/>
                      </a:endParaRPr>
                    </a:p>
                    <a:p>
                      <a:pPr>
                        <a:lnSpc>
                          <a:spcPct val="90000"/>
                        </a:lnSpc>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課題仮設の設定からの目指すべき姿の策定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課題仮説、目指す姿に対する確認と合意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定例会議の議事進行</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課題仮設の検証、目指す姿の提示</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必要データの整理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770760">
                <a:tc>
                  <a:txBody>
                    <a:bodyPr/>
                    <a:lstStyle/>
                    <a:p>
                      <a:pPr algn="r">
                        <a:lnSpc>
                          <a:spcPct val="90000"/>
                        </a:lnSpc>
                      </a:pPr>
                      <a:r>
                        <a:rPr lang="en-US" sz="1100" b="0" strike="noStrike" spc="-1">
                          <a:solidFill>
                            <a:srgbClr val="000000"/>
                          </a:solidFill>
                          <a:latin typeface="Meiryo UI"/>
                          <a:ea typeface="Meiryo UI"/>
                        </a:rPr>
                        <a:t>3</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現状との課題分析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業務プロセス、体制等の課題抽出と要件の整理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必要なデータ要件と現状との課題を整理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分析結果に対する確認と合意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定例会議の結果から課題の取りまとめ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対応策の作成</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対応策の効果の策定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r h="610560">
                <a:tc>
                  <a:txBody>
                    <a:bodyPr/>
                    <a:lstStyle/>
                    <a:p>
                      <a:pPr algn="r">
                        <a:lnSpc>
                          <a:spcPct val="90000"/>
                        </a:lnSpc>
                      </a:pPr>
                      <a:r>
                        <a:rPr lang="ja-JP" sz="1100" b="0" strike="noStrike" spc="-1">
                          <a:solidFill>
                            <a:srgbClr val="000000"/>
                          </a:solidFill>
                          <a:latin typeface="Meiryo UI"/>
                          <a:ea typeface="Meiryo UI"/>
                        </a:rPr>
                        <a:t>４</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検証</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効果測定に向けたテストの実施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検証データと業務データの連携内容の確認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検証データと業務データの連携テストの実施</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調整作業の実施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tabLst>
                          <a:tab pos="87480" algn="l"/>
                        </a:tabLst>
                      </a:pPr>
                      <a:r>
                        <a:rPr lang="ja-JP" sz="1100" b="0" strike="noStrike" spc="-1">
                          <a:solidFill>
                            <a:srgbClr val="000000"/>
                          </a:solidFill>
                          <a:latin typeface="Meiryo UI"/>
                          <a:ea typeface="Meiryo UI"/>
                        </a:rPr>
                        <a:t>仮説検証システム</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5"/>
                  </a:ext>
                </a:extLst>
              </a:tr>
              <a:tr h="610560">
                <a:tc>
                  <a:txBody>
                    <a:bodyPr/>
                    <a:lstStyle/>
                    <a:p>
                      <a:pPr algn="r">
                        <a:lnSpc>
                          <a:spcPct val="90000"/>
                        </a:lnSpc>
                      </a:pPr>
                      <a:r>
                        <a:rPr lang="ja-JP" sz="1100" b="0" strike="noStrike" spc="-1">
                          <a:solidFill>
                            <a:srgbClr val="000000"/>
                          </a:solidFill>
                          <a:latin typeface="Meiryo UI"/>
                          <a:ea typeface="Meiryo UI"/>
                        </a:rPr>
                        <a:t>５</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結果評価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分析結果から得られる考察の整理</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効果の評価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考察に関する確認と合意</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効果に対する確認と合意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結果から得られる考察の整理、取りまとめ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定量効果の算出</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結果報告書</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6"/>
                  </a:ext>
                </a:extLst>
              </a:tr>
              <a:tr h="610560">
                <a:tc>
                  <a:txBody>
                    <a:bodyPr/>
                    <a:lstStyle/>
                    <a:p>
                      <a:pPr algn="r">
                        <a:lnSpc>
                          <a:spcPct val="90000"/>
                        </a:lnSpc>
                      </a:pPr>
                      <a:r>
                        <a:rPr lang="ja-JP" sz="1100" b="0" strike="noStrike" spc="-1">
                          <a:solidFill>
                            <a:srgbClr val="000000"/>
                          </a:solidFill>
                          <a:latin typeface="Meiryo UI"/>
                          <a:ea typeface="Meiryo UI"/>
                        </a:rPr>
                        <a:t>６</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7"/>
                  </a:ext>
                </a:extLst>
              </a:tr>
              <a:tr h="252000">
                <a:tc>
                  <a:txBody>
                    <a:bodyPr/>
                    <a:lstStyle/>
                    <a:p>
                      <a:pPr algn="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8"/>
                  </a:ext>
                </a:extLst>
              </a:tr>
              <a:tr h="412200">
                <a:tc>
                  <a:txBody>
                    <a:bodyPr/>
                    <a:lstStyle/>
                    <a:p>
                      <a:pPr algn="r">
                        <a:lnSpc>
                          <a:spcPct val="90000"/>
                        </a:lnSpc>
                      </a:pPr>
                      <a:r>
                        <a:rPr lang="en-US" sz="1100" b="0" strike="noStrike" spc="-1">
                          <a:solidFill>
                            <a:srgbClr val="000000"/>
                          </a:solidFill>
                          <a:latin typeface="Meiryo UI"/>
                          <a:ea typeface="Meiryo UI"/>
                        </a:rPr>
                        <a:t>10</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目指すべき姿を実現する施策の優先順位の設定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優先順位の意見と確認・合意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結果から導き出される優先順位の設定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課題仮説、分析シナリオへの優先度付け</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9"/>
                  </a:ext>
                </a:extLst>
              </a:tr>
              <a:tr h="610560">
                <a:tc>
                  <a:txBody>
                    <a:bodyPr/>
                    <a:lstStyle/>
                    <a:p>
                      <a:pPr algn="r">
                        <a:lnSpc>
                          <a:spcPct val="90000"/>
                        </a:lnSpc>
                      </a:pPr>
                      <a:r>
                        <a:rPr lang="en-US" sz="1100" b="0" strike="noStrike" spc="-1">
                          <a:solidFill>
                            <a:srgbClr val="000000"/>
                          </a:solidFill>
                          <a:latin typeface="Meiryo UI"/>
                          <a:ea typeface="Meiryo UI"/>
                        </a:rPr>
                        <a:t>11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28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10"/>
                  </a:ext>
                </a:extLst>
              </a:tr>
            </a:tbl>
          </a:graphicData>
        </a:graphic>
      </p:graphicFrame>
      <p:sp>
        <p:nvSpPr>
          <p:cNvPr id="606"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P307</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(2/3)</a:t>
            </a:r>
            <a:endParaRPr lang="en-US" sz="2400" b="0" strike="noStrike" spc="-1">
              <a:latin typeface="Arial"/>
            </a:endParaRPr>
          </a:p>
        </p:txBody>
      </p:sp>
      <p:sp>
        <p:nvSpPr>
          <p:cNvPr id="452"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53"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54" name="Table 4"/>
          <p:cNvGraphicFramePr/>
          <p:nvPr/>
        </p:nvGraphicFramePr>
        <p:xfrm>
          <a:off x="399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4.</a:t>
                      </a:r>
                      <a:r>
                        <a:rPr lang="ja-JP" sz="2000" b="1" strike="noStrike" spc="-1">
                          <a:solidFill>
                            <a:srgbClr val="1D2088"/>
                          </a:solidFill>
                          <a:latin typeface="Segoe UI"/>
                          <a:ea typeface="Meiryo UI"/>
                        </a:rPr>
                        <a:t>組織計画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本プロジェクトの最終意思決定</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定期便契約台数の合意</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は、副社長の最終承認をもって決定するのが望ましい。</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最終意思決定者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定期便契約台数の合意</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副社長</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プロジェクト責任者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方針決定・品質管理責任</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配送業務担当リーダー</a:t>
                      </a:r>
                      <a:endParaRPr lang="en-US" sz="1400" b="0" strike="noStrike" spc="-1">
                        <a:latin typeface="Arial"/>
                      </a:endParaRPr>
                    </a:p>
                    <a:p>
                      <a:pPr marL="360">
                        <a:lnSpc>
                          <a:spcPct val="90000"/>
                        </a:lnSpc>
                        <a:spcAft>
                          <a:spcPts val="601"/>
                        </a:spcAft>
                        <a:tabLst>
                          <a:tab pos="0" algn="l"/>
                        </a:tabLst>
                      </a:pPr>
                      <a:r>
                        <a:rPr lang="en-US" sz="1400" b="0" strike="noStrike" spc="-1">
                          <a:solidFill>
                            <a:srgbClr val="000000"/>
                          </a:solidFill>
                          <a:latin typeface="Segoe UI"/>
                          <a:ea typeface="Meiryo UI"/>
                        </a:rPr>
                        <a:t>   </a:t>
                      </a:r>
                      <a:r>
                        <a:rPr lang="en-US" sz="1400" b="0" strike="noStrike" spc="-1">
                          <a:solidFill>
                            <a:srgbClr val="000000"/>
                          </a:solidFill>
                          <a:latin typeface="Times New Roman"/>
                          <a:ea typeface="DejaVu Sans"/>
                        </a:rPr>
                        <a:t>- </a:t>
                      </a:r>
                      <a:r>
                        <a:rPr lang="ja-JP" sz="1400" b="0" strike="noStrike" spc="-1">
                          <a:solidFill>
                            <a:srgbClr val="000000"/>
                          </a:solidFill>
                          <a:latin typeface="Meiryo UI"/>
                          <a:ea typeface="Meiryo UI"/>
                        </a:rPr>
                        <a:t>プロジェクト実行者</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シミュレーションシートの実行など</a:t>
                      </a:r>
                      <a:r>
                        <a:rPr lang="en-US" sz="1400" b="0" strike="noStrike" spc="-1">
                          <a:solidFill>
                            <a:srgbClr val="000000"/>
                          </a:solidFill>
                          <a:latin typeface="Meiryo UI"/>
                          <a:ea typeface="Meiryo UI"/>
                        </a:rPr>
                        <a:t>):</a:t>
                      </a:r>
                      <a:r>
                        <a:rPr lang="ja-JP" sz="1400" b="0" strike="noStrike" spc="-1">
                          <a:solidFill>
                            <a:srgbClr val="000000"/>
                          </a:solidFill>
                          <a:latin typeface="Meiryo UI"/>
                          <a:ea typeface="Meiryo UI"/>
                        </a:rPr>
                        <a:t>配送業務担当</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5"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56" name="Table 6"/>
          <p:cNvGraphicFramePr/>
          <p:nvPr/>
        </p:nvGraphicFramePr>
        <p:xfrm>
          <a:off x="400320" y="244584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5.</a:t>
                      </a:r>
                      <a:r>
                        <a:rPr lang="ja-JP" sz="2000" b="1" strike="noStrike" spc="-1">
                          <a:solidFill>
                            <a:srgbClr val="1D2088"/>
                          </a:solidFill>
                          <a:latin typeface="Segoe UI"/>
                          <a:ea typeface="Meiryo UI"/>
                        </a:rPr>
                        <a:t>進捗計画</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毎月月初に、前月のトラック定期便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非定期便実績、及び前年同月比を取りまとめの上、副社長に報告する。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本施策３か月経過後、クォーター単位での前年比較を行い、トラック定期便契約台数の妥当性を協議する。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7" name="Table 7"/>
          <p:cNvGraphicFramePr/>
          <p:nvPr/>
        </p:nvGraphicFramePr>
        <p:xfrm>
          <a:off x="400320" y="354312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6.</a:t>
                      </a:r>
                      <a:r>
                        <a:rPr lang="ja-JP" sz="2000" b="1" strike="noStrike" spc="-1">
                          <a:solidFill>
                            <a:srgbClr val="1D2088"/>
                          </a:solidFill>
                          <a:latin typeface="Segoe UI"/>
                          <a:ea typeface="Meiryo UI"/>
                        </a:rPr>
                        <a:t>品質計画・リスクマネジメント</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8" name="Table 8"/>
          <p:cNvGraphicFramePr/>
          <p:nvPr/>
        </p:nvGraphicFramePr>
        <p:xfrm>
          <a:off x="400320" y="4366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7.</a:t>
                      </a:r>
                      <a:r>
                        <a:rPr lang="ja-JP" sz="2000" b="1" strike="noStrike" spc="-1">
                          <a:solidFill>
                            <a:srgbClr val="1D2088"/>
                          </a:solidFill>
                          <a:latin typeface="Segoe UI"/>
                          <a:ea typeface="Meiryo UI"/>
                        </a:rPr>
                        <a:t>システム構成</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トラック定期便台数決定の検証に留めるため、</a:t>
                      </a: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で作成したシミュレーション</a:t>
                      </a:r>
                      <a:r>
                        <a:rPr lang="en-US" sz="1400" b="0" strike="noStrike" spc="-1">
                          <a:solidFill>
                            <a:srgbClr val="000000"/>
                          </a:solidFill>
                          <a:latin typeface="Segoe UI"/>
                          <a:ea typeface="Meiryo UI"/>
                        </a:rPr>
                        <a:t>(Excel)</a:t>
                      </a:r>
                      <a:r>
                        <a:rPr lang="ja-JP" sz="1400" b="0" strike="noStrike" spc="-1">
                          <a:solidFill>
                            <a:srgbClr val="000000"/>
                          </a:solidFill>
                          <a:latin typeface="Segoe UI"/>
                          <a:ea typeface="Meiryo UI"/>
                        </a:rPr>
                        <a:t>を継続利用することとし、システム開発・実装は行わない。</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59" name="Table 9"/>
          <p:cNvGraphicFramePr/>
          <p:nvPr/>
        </p:nvGraphicFramePr>
        <p:xfrm>
          <a:off x="400320" y="519480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8.</a:t>
                      </a:r>
                      <a:r>
                        <a:rPr lang="ja-JP" sz="2000" b="1" strike="noStrike" spc="-1">
                          <a:solidFill>
                            <a:srgbClr val="1D2088"/>
                          </a:solidFill>
                          <a:latin typeface="Segoe UI"/>
                          <a:ea typeface="Meiryo UI"/>
                        </a:rPr>
                        <a:t>データ管理・活用</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直近記録を始めたトラック使用台数データ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は今後も継続的に取得・蓄積を行う。</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今後の展開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外部倉庫からの客先輸送等</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を見据え、データ・シミュレーション結果ファイル等は月ごとにフォルダを作成して、バックアップを取っておく。</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実行の前提条件　</a:t>
            </a:r>
            <a:endParaRPr lang="en-US" sz="2400" b="0" strike="noStrike" spc="-1">
              <a:latin typeface="Arial"/>
            </a:endParaRPr>
          </a:p>
        </p:txBody>
      </p:sp>
      <p:sp>
        <p:nvSpPr>
          <p:cNvPr id="608"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latin typeface="Arial"/>
            </a:endParaRPr>
          </a:p>
        </p:txBody>
      </p:sp>
      <p:grpSp>
        <p:nvGrpSpPr>
          <p:cNvPr id="609" name="Group 3"/>
          <p:cNvGrpSpPr/>
          <p:nvPr/>
        </p:nvGrpSpPr>
        <p:grpSpPr>
          <a:xfrm>
            <a:off x="3024000" y="648000"/>
            <a:ext cx="6047280" cy="4031280"/>
            <a:chOff x="3024000" y="648000"/>
            <a:chExt cx="6047280" cy="4031280"/>
          </a:xfrm>
        </p:grpSpPr>
        <p:graphicFrame>
          <p:nvGraphicFramePr>
            <p:cNvPr id="610" name="グラフ 3"/>
            <p:cNvGraphicFramePr/>
            <p:nvPr/>
          </p:nvGraphicFramePr>
          <p:xfrm>
            <a:off x="3024000" y="648000"/>
            <a:ext cx="6047280" cy="4031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11" name="グラフ 4"/>
            <p:cNvGraphicFramePr/>
            <p:nvPr/>
          </p:nvGraphicFramePr>
          <p:xfrm>
            <a:off x="4044600" y="1328400"/>
            <a:ext cx="4006080" cy="2670480"/>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612" name="Table 4"/>
          <p:cNvGraphicFramePr/>
          <p:nvPr/>
        </p:nvGraphicFramePr>
        <p:xfrm>
          <a:off x="252000" y="4500720"/>
          <a:ext cx="11591640" cy="2460600"/>
        </p:xfrm>
        <a:graphic>
          <a:graphicData uri="http://schemas.openxmlformats.org/drawingml/2006/table">
            <a:tbl>
              <a:tblPr/>
              <a:tblGrid>
                <a:gridCol w="5400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5400000">
                  <a:extLst>
                    <a:ext uri="{9D8B030D-6E8A-4147-A177-3AD203B41FA5}">
                      <a16:colId xmlns:a16="http://schemas.microsoft.com/office/drawing/2014/main" val="20002"/>
                    </a:ext>
                  </a:extLst>
                </a:gridCol>
              </a:tblGrid>
              <a:tr h="439920">
                <a:tc>
                  <a:txBody>
                    <a:bodyPr/>
                    <a:lstStyle/>
                    <a:p>
                      <a:pPr>
                        <a:lnSpc>
                          <a:spcPct val="90000"/>
                        </a:lnSpc>
                        <a:spcAft>
                          <a:spcPts val="601"/>
                        </a:spcAft>
                        <a:tabLst>
                          <a:tab pos="0" algn="l"/>
                        </a:tabLst>
                      </a:pPr>
                      <a:r>
                        <a:rPr lang="ja-JP" sz="2400" b="1" strike="noStrike" spc="-1">
                          <a:solidFill>
                            <a:srgbClr val="073C65"/>
                          </a:solidFill>
                          <a:latin typeface="Segoe UI"/>
                          <a:ea typeface="Meiryo UI"/>
                        </a:rPr>
                        <a:t>前提条件</a:t>
                      </a:r>
                      <a:endParaRPr lang="en-US" sz="24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43440">
                <a:tc>
                  <a:txBody>
                    <a:bodyPr/>
                    <a:lstStyle/>
                    <a:p>
                      <a:endParaRPr lang="ja-JP"/>
                    </a:p>
                  </a:txBody>
                  <a:tcPr>
                    <a:lnL w="12240">
                      <a:noFill/>
                    </a:lnL>
                    <a:lnR w="12240">
                      <a:noFill/>
                    </a:lnR>
                    <a:lnT w="12240">
                      <a:noFill/>
                    </a:lnT>
                    <a:lnB w="12240">
                      <a:noFill/>
                    </a:lnB>
                    <a:solidFill>
                      <a:srgbClr val="BFEBFA"/>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BFEBFA"/>
                    </a:solidFill>
                  </a:tcPr>
                </a:tc>
                <a:extLst>
                  <a:ext uri="{0D108BD9-81ED-4DB2-BD59-A6C34878D82A}">
                    <a16:rowId xmlns:a16="http://schemas.microsoft.com/office/drawing/2014/main" val="10001"/>
                  </a:ext>
                </a:extLst>
              </a:tr>
              <a:tr h="2056320">
                <a:tc>
                  <a:txBody>
                    <a:bodyPr/>
                    <a:lstStyle/>
                    <a:p>
                      <a:pPr marL="11160">
                        <a:lnSpc>
                          <a:spcPct val="90000"/>
                        </a:lnSpc>
                        <a:spcAft>
                          <a:spcPts val="601"/>
                        </a:spcAft>
                        <a:tabLst>
                          <a:tab pos="0" algn="l"/>
                        </a:tabLst>
                      </a:pPr>
                      <a:r>
                        <a:rPr lang="ja-JP" sz="1600" b="0" strike="noStrike" spc="-1">
                          <a:solidFill>
                            <a:srgbClr val="020102"/>
                          </a:solidFill>
                          <a:latin typeface="Segoe UI"/>
                          <a:ea typeface="Meiryo UI"/>
                        </a:rPr>
                        <a:t>現時点で想定される対象範囲は、本社従業員もしくは従業員が業務で使用する機器</a:t>
                      </a:r>
                      <a:r>
                        <a:rPr lang="en-US" sz="1600" b="0" strike="noStrike" spc="-1">
                          <a:solidFill>
                            <a:srgbClr val="020102"/>
                          </a:solidFill>
                          <a:latin typeface="Segoe UI"/>
                          <a:ea typeface="Meiryo UI"/>
                        </a:rPr>
                        <a:t>(PC</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iPhone, iPad</a:t>
                      </a:r>
                      <a:r>
                        <a:rPr lang="ja-JP" sz="1600" b="0" strike="noStrike" spc="-1">
                          <a:solidFill>
                            <a:srgbClr val="020102"/>
                          </a:solidFill>
                          <a:latin typeface="Segoe UI"/>
                          <a:ea typeface="Meiryo UI"/>
                        </a:rPr>
                        <a:t>などのモバイルデバイス、座席の椅子、などの総務部管理の機器で、</a:t>
                      </a:r>
                      <a:r>
                        <a:rPr lang="en-US" sz="1600" b="0" strike="noStrike" spc="-1">
                          <a:solidFill>
                            <a:srgbClr val="020102"/>
                          </a:solidFill>
                          <a:latin typeface="Segoe UI"/>
                          <a:ea typeface="Meiryo UI"/>
                        </a:rPr>
                        <a:t>AI</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IoT</a:t>
                      </a:r>
                      <a:r>
                        <a:rPr lang="ja-JP" sz="1600" b="0" strike="noStrike" spc="-1">
                          <a:solidFill>
                            <a:srgbClr val="020102"/>
                          </a:solidFill>
                          <a:latin typeface="Segoe UI"/>
                          <a:ea typeface="Meiryo UI"/>
                        </a:rPr>
                        <a:t>機器を設置予定の機材</a:t>
                      </a:r>
                      <a:r>
                        <a:rPr lang="en-US" sz="1600" b="0" strike="noStrike" spc="-1">
                          <a:solidFill>
                            <a:srgbClr val="020102"/>
                          </a:solidFill>
                          <a:latin typeface="Segoe UI"/>
                          <a:ea typeface="Meiryo UI"/>
                        </a:rPr>
                        <a:t>)</a:t>
                      </a:r>
                      <a:r>
                        <a:rPr lang="ja-JP" sz="1600" b="0" strike="noStrike" spc="-1">
                          <a:solidFill>
                            <a:srgbClr val="020102"/>
                          </a:solidFill>
                          <a:latin typeface="Segoe UI"/>
                          <a:ea typeface="Meiryo UI"/>
                        </a:rPr>
                        <a:t>とし、いわゆる業務システム・データを対象方針とします。</a:t>
                      </a:r>
                      <a:endParaRPr lang="en-US" sz="1600" b="0" strike="noStrike" spc="-1">
                        <a:latin typeface="Arial"/>
                      </a:endParaRPr>
                    </a:p>
                    <a:p>
                      <a:pPr marL="11160">
                        <a:lnSpc>
                          <a:spcPct val="90000"/>
                        </a:lnSpc>
                        <a:spcAft>
                          <a:spcPts val="601"/>
                        </a:spcAft>
                        <a:tabLst>
                          <a:tab pos="0" algn="l"/>
                        </a:tabLst>
                      </a:pPr>
                      <a:r>
                        <a:rPr lang="ja-JP" sz="1600" b="0" strike="noStrike" spc="-1">
                          <a:solidFill>
                            <a:srgbClr val="020102"/>
                          </a:solidFill>
                          <a:latin typeface="Segoe UI"/>
                          <a:ea typeface="Meiryo UI"/>
                        </a:rPr>
                        <a:t>プロジェクトの結果判定時にその後の概算費用の見積もりが可能で、かつ、プロジェクト終了後のグループ会社への対象拡張を考慮した実行策を考案します。</a:t>
                      </a:r>
                      <a:endParaRPr lang="en-US" sz="16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spcAft>
                          <a:spcPts val="601"/>
                        </a:spcAft>
                        <a:tabLst>
                          <a:tab pos="0" algn="l"/>
                        </a:tabLst>
                      </a:pPr>
                      <a:r>
                        <a:rPr lang="ja-JP" sz="1600" b="0" strike="noStrike" spc="-1">
                          <a:solidFill>
                            <a:srgbClr val="000000"/>
                          </a:solidFill>
                          <a:latin typeface="Segoe UI"/>
                          <a:ea typeface="Meiryo UI"/>
                        </a:rPr>
                        <a:t>プロジェクト終了後の範囲にある、お客様や関連パートナー会社との連携は個人情報・情報を取り扱う約款等の問題があるため、今回のプロジェクトの範囲外とします。</a:t>
                      </a:r>
                      <a:endParaRPr lang="en-US" sz="1600" b="0" strike="noStrike" spc="-1">
                        <a:latin typeface="Arial"/>
                      </a:endParaRPr>
                    </a:p>
                    <a:p>
                      <a:pPr>
                        <a:lnSpc>
                          <a:spcPct val="90000"/>
                        </a:lnSpc>
                        <a:spcAft>
                          <a:spcPts val="601"/>
                        </a:spcAft>
                        <a:tabLst>
                          <a:tab pos="0" algn="l"/>
                        </a:tabLst>
                      </a:pPr>
                      <a:r>
                        <a:rPr lang="ja-JP" sz="1600" b="0" strike="noStrike" spc="-1">
                          <a:solidFill>
                            <a:srgbClr val="000000"/>
                          </a:solidFill>
                          <a:latin typeface="Segoe UI"/>
                          <a:ea typeface="Meiryo UI"/>
                        </a:rPr>
                        <a:t>ただし、将来の</a:t>
                      </a:r>
                      <a:r>
                        <a:rPr lang="en-US" sz="1600" b="0" strike="noStrike" spc="-1">
                          <a:solidFill>
                            <a:srgbClr val="000000"/>
                          </a:solidFill>
                          <a:latin typeface="Segoe UI"/>
                          <a:ea typeface="Meiryo UI"/>
                        </a:rPr>
                        <a:t>AI</a:t>
                      </a:r>
                      <a:r>
                        <a:rPr lang="ja-JP" sz="1600" b="0" strike="noStrike" spc="-1">
                          <a:solidFill>
                            <a:srgbClr val="000000"/>
                          </a:solidFill>
                          <a:latin typeface="Segoe UI"/>
                          <a:ea typeface="Meiryo UI"/>
                        </a:rPr>
                        <a:t>および</a:t>
                      </a:r>
                      <a:r>
                        <a:rPr lang="en-US" sz="1600" b="0" strike="noStrike" spc="-1">
                          <a:solidFill>
                            <a:srgbClr val="000000"/>
                          </a:solidFill>
                          <a:latin typeface="Segoe UI"/>
                          <a:ea typeface="Meiryo UI"/>
                        </a:rPr>
                        <a:t>IoT</a:t>
                      </a:r>
                      <a:r>
                        <a:rPr lang="ja-JP" sz="1600" b="0" strike="noStrike" spc="-1">
                          <a:solidFill>
                            <a:srgbClr val="000000"/>
                          </a:solidFill>
                          <a:latin typeface="Segoe UI"/>
                          <a:ea typeface="Meiryo UI"/>
                        </a:rPr>
                        <a:t>を活用した業務の要件の追加に対して、変化への対応の手法と方式のアイデアの概略を整理し、ドキュメントに残すものとします。</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P345</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社内改革</a:t>
            </a:r>
            <a:endParaRPr lang="en-US" sz="4000" b="0" strike="noStrike" spc="-1">
              <a:latin typeface="Arial"/>
            </a:endParaRPr>
          </a:p>
        </p:txBody>
      </p:sp>
      <p:sp>
        <p:nvSpPr>
          <p:cNvPr id="615"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3</a:t>
            </a:r>
            <a:endParaRPr lang="en-US" sz="166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rmAutofit/>
          </a:bodyPr>
          <a:lstStyle/>
          <a:p>
            <a:pPr>
              <a:lnSpc>
                <a:spcPct val="90000"/>
              </a:lnSpc>
              <a:tabLst>
                <a:tab pos="0" algn="l"/>
              </a:tabLst>
            </a:pPr>
            <a:r>
              <a:rPr lang="ja-JP" sz="1400" b="0" strike="noStrike" spc="-1">
                <a:solidFill>
                  <a:srgbClr val="808080"/>
                </a:solidFill>
                <a:latin typeface="Segoe UI"/>
                <a:ea typeface="Meiryo UI"/>
              </a:rPr>
              <a:t>次の</a:t>
            </a:r>
            <a:r>
              <a:rPr lang="en-US" sz="1400" b="0" strike="noStrike" spc="-1">
                <a:solidFill>
                  <a:srgbClr val="808080"/>
                </a:solidFill>
                <a:latin typeface="Segoe UI"/>
                <a:ea typeface="Meiryo UI"/>
              </a:rPr>
              <a:t>5</a:t>
            </a:r>
            <a:r>
              <a:rPr lang="ja-JP" sz="1400" b="0" strike="noStrike" spc="-1">
                <a:solidFill>
                  <a:srgbClr val="808080"/>
                </a:solidFill>
                <a:latin typeface="Segoe UI"/>
                <a:ea typeface="Meiryo UI"/>
              </a:rPr>
              <a:t>つの実行方針にもとづき、社内変革を推進し、お客様のロイヤリティ向上を獲得しながら、最新テクノロジーをさらに有効活用する新しい方法を模索します。</a:t>
            </a:r>
            <a:endParaRPr lang="en-US" sz="1400" b="0" strike="noStrike" spc="-1">
              <a:latin typeface="Arial"/>
            </a:endParaRPr>
          </a:p>
        </p:txBody>
      </p:sp>
      <p:sp>
        <p:nvSpPr>
          <p:cNvPr id="617"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18"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実行方針</a:t>
            </a:r>
            <a:endParaRPr lang="en-US" sz="2400" b="0" strike="noStrike" spc="-1">
              <a:latin typeface="Arial"/>
            </a:endParaRPr>
          </a:p>
        </p:txBody>
      </p:sp>
      <p:graphicFrame>
        <p:nvGraphicFramePr>
          <p:cNvPr id="619" name="Table 4"/>
          <p:cNvGraphicFramePr/>
          <p:nvPr/>
        </p:nvGraphicFramePr>
        <p:xfrm>
          <a:off x="252000" y="1260000"/>
          <a:ext cx="11591640" cy="6459840"/>
        </p:xfrm>
        <a:graphic>
          <a:graphicData uri="http://schemas.openxmlformats.org/drawingml/2006/table">
            <a:tbl>
              <a:tblPr/>
              <a:tblGrid>
                <a:gridCol w="1260000">
                  <a:extLst>
                    <a:ext uri="{9D8B030D-6E8A-4147-A177-3AD203B41FA5}">
                      <a16:colId xmlns:a16="http://schemas.microsoft.com/office/drawing/2014/main" val="20000"/>
                    </a:ext>
                  </a:extLst>
                </a:gridCol>
                <a:gridCol w="10332000">
                  <a:extLst>
                    <a:ext uri="{9D8B030D-6E8A-4147-A177-3AD203B41FA5}">
                      <a16:colId xmlns:a16="http://schemas.microsoft.com/office/drawing/2014/main" val="20001"/>
                    </a:ext>
                  </a:extLst>
                </a:gridCol>
              </a:tblGrid>
              <a:tr h="41472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100000"/>
                        </a:lnSpc>
                        <a:tabLst>
                          <a:tab pos="0" algn="l"/>
                        </a:tabLst>
                      </a:pPr>
                      <a:r>
                        <a:rPr lang="ja-JP" sz="2000" b="1" strike="noStrike" spc="-1">
                          <a:solidFill>
                            <a:srgbClr val="FFFFFF"/>
                          </a:solidFill>
                          <a:latin typeface="Segoe UI"/>
                          <a:ea typeface="Meiryo UI"/>
                        </a:rPr>
                        <a:t>柔軟な基盤や拡張性・保守性</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0"/>
                  </a:ext>
                </a:extLst>
              </a:tr>
              <a:tr h="767160">
                <a:tc>
                  <a:txBody>
                    <a:bodyPr/>
                    <a:lstStyle/>
                    <a:p>
                      <a:pPr algn="r">
                        <a:lnSpc>
                          <a:spcPct val="100000"/>
                        </a:lnSpc>
                      </a:pPr>
                      <a:r>
                        <a:rPr lang="en-US" sz="4000" b="1" strike="noStrike" spc="-1">
                          <a:solidFill>
                            <a:srgbClr val="FFFFFF"/>
                          </a:solidFill>
                          <a:latin typeface="Segoe UI"/>
                          <a:ea typeface="Meiryo UI"/>
                        </a:rPr>
                        <a:t>1</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社員メンバーが活き活きと個々人の実力をいかんなく発揮できる基盤の整備</a:t>
                      </a:r>
                      <a:endParaRPr lang="en-US" sz="1400" b="0" strike="noStrike" spc="-1">
                        <a:latin typeface="Arial"/>
                      </a:endParaRPr>
                    </a:p>
                    <a:p>
                      <a:pPr marL="360000" indent="-17928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クラウド等の活用による柔軟な拡張と運用コストを最適化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1"/>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ワークスペース環境の統一化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3"/>
                  </a:ext>
                </a:extLst>
              </a:tr>
              <a:tr h="767160">
                <a:tc>
                  <a:txBody>
                    <a:bodyPr/>
                    <a:lstStyle/>
                    <a:p>
                      <a:pPr algn="r">
                        <a:lnSpc>
                          <a:spcPct val="100000"/>
                        </a:lnSpc>
                      </a:pPr>
                      <a:r>
                        <a:rPr lang="en-US" sz="4000" b="1" strike="noStrike" spc="-1">
                          <a:solidFill>
                            <a:srgbClr val="FFFFFF"/>
                          </a:solidFill>
                          <a:latin typeface="Segoe UI"/>
                          <a:ea typeface="Meiryo UI"/>
                        </a:rPr>
                        <a:t>2</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統合・共通化されたワークスペースによる、リソースの最適化や業務運用の効率化</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多様な働き方を受け入れるデータや</a:t>
                      </a: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などの先端テクノロジーの積極的な活用を促進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4"/>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5"/>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業務データの一元化・最適化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6"/>
                  </a:ext>
                </a:extLst>
              </a:tr>
              <a:tr h="767160">
                <a:tc>
                  <a:txBody>
                    <a:bodyPr/>
                    <a:lstStyle/>
                    <a:p>
                      <a:pPr algn="r">
                        <a:lnSpc>
                          <a:spcPct val="100000"/>
                        </a:lnSpc>
                      </a:pPr>
                      <a:r>
                        <a:rPr lang="en-US" sz="4000" b="1" strike="noStrike" spc="-1">
                          <a:solidFill>
                            <a:srgbClr val="FFFFFF"/>
                          </a:solidFill>
                          <a:latin typeface="Segoe UI"/>
                          <a:ea typeface="Meiryo UI"/>
                        </a:rPr>
                        <a:t>3</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データの整合性・信頼性や安全性を確保</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全社的な改革のための部門の垣根を超えたデータの共有化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7"/>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8"/>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最新デジタル技術の活用</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9"/>
                  </a:ext>
                </a:extLst>
              </a:tr>
              <a:tr h="767160">
                <a:tc>
                  <a:txBody>
                    <a:bodyPr/>
                    <a:lstStyle/>
                    <a:p>
                      <a:pPr algn="r">
                        <a:lnSpc>
                          <a:spcPct val="100000"/>
                        </a:lnSpc>
                      </a:pPr>
                      <a:r>
                        <a:rPr lang="en-US" sz="4000" b="1" strike="noStrike" spc="-1">
                          <a:solidFill>
                            <a:srgbClr val="FFFFFF"/>
                          </a:solidFill>
                          <a:latin typeface="Segoe UI"/>
                          <a:ea typeface="Meiryo UI"/>
                        </a:rPr>
                        <a:t>4</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クラウドやモバイルデバイスによる迅速なサービス提供</a:t>
                      </a:r>
                      <a:endParaRPr lang="en-US" sz="1400" b="0" strike="noStrike" spc="-1">
                        <a:latin typeface="Arial"/>
                      </a:endParaRPr>
                    </a:p>
                    <a:p>
                      <a:pPr marL="360000" indent="-17928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や自然言語解析などの先端テクノロジーをふんだんに活用したイノベーションを推進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0"/>
                  </a:ext>
                </a:extLst>
              </a:tr>
              <a:tr h="34344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11"/>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ガバナンス強化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12"/>
                  </a:ext>
                </a:extLst>
              </a:tr>
              <a:tr h="767160">
                <a:tc>
                  <a:txBody>
                    <a:bodyPr/>
                    <a:lstStyle/>
                    <a:p>
                      <a:pPr algn="r">
                        <a:lnSpc>
                          <a:spcPct val="100000"/>
                        </a:lnSpc>
                      </a:pPr>
                      <a:r>
                        <a:rPr lang="en-US" sz="4000" b="1" strike="noStrike" spc="-1">
                          <a:solidFill>
                            <a:srgbClr val="FFFFFF"/>
                          </a:solidFill>
                          <a:latin typeface="Segoe UI"/>
                          <a:ea typeface="Meiryo UI"/>
                        </a:rPr>
                        <a:t>5</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28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、情報、セキュリティにおけるガバナンスの強化とリスク管理の徹底</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3"/>
                  </a:ext>
                </a:extLst>
              </a:tr>
            </a:tbl>
          </a:graphicData>
        </a:graphic>
      </p:graphicFrame>
      <p:sp>
        <p:nvSpPr>
          <p:cNvPr id="620"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P326</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検討の視点を</a:t>
            </a:r>
            <a:r>
              <a:rPr lang="en-US" sz="1400" b="0" strike="noStrike" spc="-1">
                <a:solidFill>
                  <a:srgbClr val="808080"/>
                </a:solidFill>
                <a:latin typeface="Segoe UI"/>
                <a:ea typeface="Meiryo UI"/>
              </a:rPr>
              <a:t>2</a:t>
            </a:r>
            <a:r>
              <a:rPr lang="ja-JP" sz="1400" b="0" strike="noStrike" spc="-1">
                <a:solidFill>
                  <a:srgbClr val="808080"/>
                </a:solidFill>
                <a:latin typeface="Segoe UI"/>
                <a:ea typeface="Meiryo UI"/>
              </a:rPr>
              <a:t>つ持つことで公平性、公共性を保ちます。</a:t>
            </a:r>
            <a:endParaRPr lang="en-US" sz="1400" b="0" strike="noStrike" spc="-1">
              <a:latin typeface="Arial"/>
            </a:endParaRPr>
          </a:p>
        </p:txBody>
      </p:sp>
      <p:sp>
        <p:nvSpPr>
          <p:cNvPr id="622"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23" name="CustomShape 3"/>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業務標準化　検討の視点</a:t>
            </a:r>
            <a:endParaRPr lang="en-US" sz="2400" b="0" strike="noStrike" spc="-1">
              <a:latin typeface="Arial"/>
            </a:endParaRPr>
          </a:p>
        </p:txBody>
      </p:sp>
      <p:graphicFrame>
        <p:nvGraphicFramePr>
          <p:cNvPr id="624" name="Table 4"/>
          <p:cNvGraphicFramePr/>
          <p:nvPr/>
        </p:nvGraphicFramePr>
        <p:xfrm>
          <a:off x="252360" y="1341000"/>
          <a:ext cx="5471640" cy="5039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競争力への貢献の視点</a:t>
                      </a:r>
                      <a:endParaRPr lang="en-US" sz="2000" b="0" strike="noStrike" spc="-1">
                        <a:latin typeface="Arial"/>
                      </a:endParaRPr>
                    </a:p>
                  </a:txBody>
                  <a:tcPr marL="36000" marR="36000">
                    <a:lnL w="12240">
                      <a:noFill/>
                    </a:lnL>
                    <a:lnR w="12240">
                      <a:noFill/>
                    </a:lnR>
                    <a:lnT w="12240">
                      <a:no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en-US" sz="2400" b="1" strike="noStrike" spc="-1">
                          <a:solidFill>
                            <a:srgbClr val="FFFFFF"/>
                          </a:solidFill>
                          <a:latin typeface="Segoe UI"/>
                          <a:ea typeface="Meiryo UI"/>
                        </a:rPr>
                        <a:t>P</a:t>
                      </a:r>
                      <a:endParaRPr lang="en-US" sz="2400" b="0" strike="noStrike" spc="-1">
                        <a:latin typeface="Arial"/>
                      </a:endParaRPr>
                    </a:p>
                    <a:p>
                      <a:pPr>
                        <a:lnSpc>
                          <a:spcPct val="90000"/>
                        </a:lnSpc>
                      </a:pPr>
                      <a:r>
                        <a:rPr lang="ja-JP" sz="2400" b="1" strike="noStrike" spc="-1">
                          <a:solidFill>
                            <a:srgbClr val="FFFFFF"/>
                          </a:solidFill>
                          <a:latin typeface="Segoe UI"/>
                          <a:ea typeface="Meiryo UI"/>
                        </a:rPr>
                        <a:t>製造</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お客様の要望への柔軟な対応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多く品種を少量生産することで、</a:t>
                      </a:r>
                      <a:br/>
                      <a:r>
                        <a:rPr lang="ja-JP" sz="1600" b="0" strike="noStrike" spc="-1">
                          <a:solidFill>
                            <a:srgbClr val="000000"/>
                          </a:solidFill>
                          <a:latin typeface="Segoe UI"/>
                          <a:ea typeface="Meiryo UI"/>
                        </a:rPr>
                        <a:t>変化の速い顧客要件に柔軟に対応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en-US" sz="2400" b="1" strike="noStrike" spc="-1">
                          <a:solidFill>
                            <a:srgbClr val="FFFFFF"/>
                          </a:solidFill>
                          <a:latin typeface="Segoe UI"/>
                          <a:ea typeface="Meiryo UI"/>
                        </a:rPr>
                        <a:t>Q</a:t>
                      </a:r>
                      <a:endParaRPr lang="en-US" sz="2400" b="0" strike="noStrike" spc="-1">
                        <a:latin typeface="Arial"/>
                      </a:endParaRPr>
                    </a:p>
                    <a:p>
                      <a:pPr>
                        <a:lnSpc>
                          <a:spcPct val="90000"/>
                        </a:lnSpc>
                      </a:pPr>
                      <a:r>
                        <a:rPr lang="ja-JP" sz="2400" b="1" strike="noStrike" spc="-1">
                          <a:solidFill>
                            <a:srgbClr val="FFFFFF"/>
                          </a:solidFill>
                          <a:latin typeface="Segoe UI"/>
                          <a:ea typeface="Meiryo UI"/>
                        </a:rPr>
                        <a:t>品質</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正確できめの細かい品質管理</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業務工程毎の細かい品質管理</a:t>
                      </a:r>
                      <a:endParaRPr lang="en-US" sz="16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品質チェックにお客様要望を反映</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1152000">
                <a:tc>
                  <a:txBody>
                    <a:bodyPr/>
                    <a:lstStyle/>
                    <a:p>
                      <a:pPr>
                        <a:lnSpc>
                          <a:spcPct val="90000"/>
                        </a:lnSpc>
                      </a:pPr>
                      <a:r>
                        <a:rPr lang="en-US" sz="2400" b="1" strike="noStrike" spc="-1">
                          <a:solidFill>
                            <a:srgbClr val="FFFFFF"/>
                          </a:solidFill>
                          <a:latin typeface="Segoe UI"/>
                          <a:ea typeface="Meiryo UI"/>
                        </a:rPr>
                        <a:t>C</a:t>
                      </a:r>
                      <a:endParaRPr lang="en-US" sz="2400" b="0" strike="noStrike" spc="-1">
                        <a:latin typeface="Arial"/>
                      </a:endParaRPr>
                    </a:p>
                    <a:p>
                      <a:pPr>
                        <a:lnSpc>
                          <a:spcPct val="90000"/>
                        </a:lnSpc>
                      </a:pPr>
                      <a:r>
                        <a:rPr lang="ja-JP" sz="2400" b="1" strike="noStrike" spc="-1">
                          <a:solidFill>
                            <a:srgbClr val="FFFFFF"/>
                          </a:solidFill>
                          <a:latin typeface="Segoe UI"/>
                          <a:ea typeface="Meiryo UI"/>
                        </a:rPr>
                        <a:t>コスト</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生産性の向上の持続</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お客様からの価格要請への柔軟な対応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1152000">
                <a:tc>
                  <a:txBody>
                    <a:bodyPr/>
                    <a:lstStyle/>
                    <a:p>
                      <a:pPr>
                        <a:lnSpc>
                          <a:spcPct val="90000"/>
                        </a:lnSpc>
                      </a:pPr>
                      <a:r>
                        <a:rPr lang="en-US" sz="2400" b="1" strike="noStrike" spc="-1">
                          <a:solidFill>
                            <a:srgbClr val="FFFFFF"/>
                          </a:solidFill>
                          <a:latin typeface="Segoe UI"/>
                          <a:ea typeface="Meiryo UI"/>
                        </a:rPr>
                        <a:t>D</a:t>
                      </a:r>
                      <a:endParaRPr lang="en-US" sz="2400" b="0" strike="noStrike" spc="-1">
                        <a:latin typeface="Arial"/>
                      </a:endParaRPr>
                    </a:p>
                    <a:p>
                      <a:pPr>
                        <a:lnSpc>
                          <a:spcPct val="90000"/>
                        </a:lnSpc>
                      </a:pPr>
                      <a:r>
                        <a:rPr lang="ja-JP" sz="2400" b="1" strike="noStrike" spc="-1">
                          <a:solidFill>
                            <a:srgbClr val="FFFFFF"/>
                          </a:solidFill>
                          <a:latin typeface="Segoe UI"/>
                          <a:ea typeface="Meiryo UI"/>
                        </a:rPr>
                        <a:t>納期</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納期短縮に向けた取り組み</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適正な在庫計画による</a:t>
                      </a:r>
                      <a:br/>
                      <a:r>
                        <a:rPr lang="ja-JP" sz="1600" b="0" strike="noStrike" spc="-1">
                          <a:solidFill>
                            <a:srgbClr val="000000"/>
                          </a:solidFill>
                          <a:latin typeface="Segoe UI"/>
                          <a:ea typeface="Meiryo UI"/>
                        </a:rPr>
                        <a:t>製造～出荷までの期間短縮</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bl>
          </a:graphicData>
        </a:graphic>
      </p:graphicFrame>
      <p:graphicFrame>
        <p:nvGraphicFramePr>
          <p:cNvPr id="625" name="Table 5"/>
          <p:cNvGraphicFramePr/>
          <p:nvPr/>
        </p:nvGraphicFramePr>
        <p:xfrm>
          <a:off x="6372360" y="1341000"/>
          <a:ext cx="5471640" cy="2735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事業特性の考慮点</a:t>
                      </a:r>
                      <a:endParaRPr lang="en-US" sz="2000" b="0" strike="noStrike" spc="-1">
                        <a:latin typeface="Arial"/>
                      </a:endParaRPr>
                    </a:p>
                  </a:txBody>
                  <a:tcPr marL="36000" marR="36000">
                    <a:lnL w="12240">
                      <a:noFill/>
                    </a:lnL>
                    <a:lnR w="12240">
                      <a:noFill/>
                    </a:lnR>
                    <a:lnT w="12240">
                      <a:solidFill>
                        <a:srgbClr val="D9D9D9"/>
                      </a:solid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ja-JP" sz="2000" b="1" strike="noStrike" spc="-1">
                          <a:solidFill>
                            <a:srgbClr val="FFFFFF"/>
                          </a:solidFill>
                          <a:latin typeface="Segoe UI"/>
                          <a:ea typeface="Meiryo UI"/>
                        </a:rPr>
                        <a:t>事業固有</a:t>
                      </a:r>
                      <a:endParaRPr lang="en-US" sz="2000" b="0" strike="noStrike" spc="-1">
                        <a:latin typeface="Arial"/>
                      </a:endParaRPr>
                    </a:p>
                  </a:txBody>
                  <a:tcPr marL="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お客様や業界特有の要件への対応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タイムリーな価格調整</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ja-JP" sz="2000" b="1" strike="noStrike" spc="-1">
                          <a:solidFill>
                            <a:srgbClr val="FFFFFF"/>
                          </a:solidFill>
                          <a:latin typeface="Segoe UI"/>
                          <a:ea typeface="Meiryo UI"/>
                        </a:rPr>
                        <a:t>共通</a:t>
                      </a:r>
                      <a:endParaRPr lang="en-US" sz="20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内部統制への対応</a:t>
                      </a:r>
                      <a:endParaRPr lang="en-US" sz="18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計画～承認～実行の情報保持</a:t>
                      </a:r>
                      <a:endParaRPr lang="en-US" sz="1600" b="0" strike="noStrike" spc="-1">
                        <a:latin typeface="Arial"/>
                      </a:endParaRPr>
                    </a:p>
                    <a:p>
                      <a:pPr marL="180000" lvl="1" indent="-7128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個人の判断から企業としての判断へ</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bl>
          </a:graphicData>
        </a:graphic>
      </p:graphicFrame>
      <p:sp>
        <p:nvSpPr>
          <p:cNvPr id="626"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P320</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84132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1116000" bIns="63720">
            <a:noAutofit/>
          </a:bodyPr>
          <a:lstStyle/>
          <a:p>
            <a:pPr algn="ctr">
              <a:lnSpc>
                <a:spcPct val="100000"/>
              </a:lnSpc>
            </a:pPr>
            <a:r>
              <a:rPr lang="ja-JP" sz="1600" b="1" strike="noStrike" spc="-1">
                <a:solidFill>
                  <a:srgbClr val="58595B"/>
                </a:solidFill>
                <a:latin typeface="Segoe UI"/>
                <a:ea typeface="Meiryo UI"/>
              </a:rPr>
              <a:t>仕事が好き</a:t>
            </a:r>
            <a:endParaRPr lang="en-US" sz="1600" b="0" strike="noStrike" spc="-1">
              <a:latin typeface="Arial"/>
            </a:endParaRPr>
          </a:p>
        </p:txBody>
      </p:sp>
      <p:sp>
        <p:nvSpPr>
          <p:cNvPr id="628" name="CustomShape 2"/>
          <p:cNvSpPr/>
          <p:nvPr/>
        </p:nvSpPr>
        <p:spPr>
          <a:xfrm>
            <a:off x="977400" y="2725200"/>
            <a:ext cx="1619280" cy="1619280"/>
          </a:xfrm>
          <a:prstGeom prst="arc">
            <a:avLst>
              <a:gd name="adj1" fmla="val 16200000"/>
              <a:gd name="adj2" fmla="val 9810450"/>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29" name="CustomShape 3"/>
          <p:cNvSpPr/>
          <p:nvPr/>
        </p:nvSpPr>
        <p:spPr>
          <a:xfrm>
            <a:off x="707400" y="2455560"/>
            <a:ext cx="2159280" cy="2159280"/>
          </a:xfrm>
          <a:prstGeom prst="arc">
            <a:avLst>
              <a:gd name="adj1" fmla="val 16200000"/>
              <a:gd name="adj2" fmla="val 9739600"/>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630" name="CustomShape 4"/>
          <p:cNvSpPr/>
          <p:nvPr/>
        </p:nvSpPr>
        <p:spPr>
          <a:xfrm>
            <a:off x="136584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70</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31" name="CustomShape 5"/>
          <p:cNvSpPr/>
          <p:nvPr/>
        </p:nvSpPr>
        <p:spPr>
          <a:xfrm>
            <a:off x="2687400" y="2268000"/>
            <a:ext cx="113580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p:txBody>
      </p:sp>
      <p:sp>
        <p:nvSpPr>
          <p:cNvPr id="632" name="CustomShape 6"/>
          <p:cNvSpPr/>
          <p:nvPr/>
        </p:nvSpPr>
        <p:spPr>
          <a:xfrm>
            <a:off x="500724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864000" bIns="63720">
            <a:noAutofit/>
          </a:bodyPr>
          <a:lstStyle/>
          <a:p>
            <a:pPr algn="ctr">
              <a:lnSpc>
                <a:spcPct val="100000"/>
              </a:lnSpc>
            </a:pPr>
            <a:r>
              <a:rPr lang="ja-JP" sz="1600" b="1" strike="noStrike" spc="-1">
                <a:solidFill>
                  <a:srgbClr val="58595B"/>
                </a:solidFill>
                <a:latin typeface="Segoe UI"/>
                <a:ea typeface="Meiryo UI"/>
              </a:rPr>
              <a:t>仕事を続けたい</a:t>
            </a:r>
            <a:endParaRPr lang="en-US" sz="1600" b="0" strike="noStrike" spc="-1">
              <a:latin typeface="Arial"/>
            </a:endParaRPr>
          </a:p>
        </p:txBody>
      </p:sp>
      <p:sp>
        <p:nvSpPr>
          <p:cNvPr id="633" name="CustomShape 7"/>
          <p:cNvSpPr/>
          <p:nvPr/>
        </p:nvSpPr>
        <p:spPr>
          <a:xfrm>
            <a:off x="5175720" y="2725200"/>
            <a:ext cx="1619280" cy="1619280"/>
          </a:xfrm>
          <a:prstGeom prst="arc">
            <a:avLst>
              <a:gd name="adj1" fmla="val 16200000"/>
              <a:gd name="adj2" fmla="val 8930732"/>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34" name="CustomShape 8"/>
          <p:cNvSpPr/>
          <p:nvPr/>
        </p:nvSpPr>
        <p:spPr>
          <a:xfrm>
            <a:off x="4905720" y="2455560"/>
            <a:ext cx="2159280" cy="2159280"/>
          </a:xfrm>
          <a:prstGeom prst="arc">
            <a:avLst>
              <a:gd name="adj1" fmla="val 16200000"/>
              <a:gd name="adj2" fmla="val 9739600"/>
            </a:avLst>
          </a:prstGeom>
          <a:noFill/>
          <a:ln w="254000">
            <a:solidFill>
              <a:schemeClr val="accent2">
                <a:lumMod val="75000"/>
              </a:schemeClr>
            </a:solidFill>
            <a:round/>
            <a:tailEnd type="triangle" w="sm" len="sm"/>
          </a:ln>
        </p:spPr>
        <p:style>
          <a:lnRef idx="0">
            <a:scrgbClr r="0" g="0" b="0"/>
          </a:lnRef>
          <a:fillRef idx="0">
            <a:scrgbClr r="0" g="0" b="0"/>
          </a:fillRef>
          <a:effectRef idx="0">
            <a:scrgbClr r="0" g="0" b="0"/>
          </a:effectRef>
          <a:fontRef idx="minor"/>
        </p:style>
      </p:sp>
      <p:sp>
        <p:nvSpPr>
          <p:cNvPr id="635" name="CustomShape 9"/>
          <p:cNvSpPr/>
          <p:nvPr/>
        </p:nvSpPr>
        <p:spPr>
          <a:xfrm>
            <a:off x="554796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64</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36" name="CustomShape 10"/>
          <p:cNvSpPr/>
          <p:nvPr/>
        </p:nvSpPr>
        <p:spPr>
          <a:xfrm>
            <a:off x="6739560" y="2268000"/>
            <a:ext cx="113580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880061"/>
                </a:solidFill>
                <a:latin typeface="Segoe UI"/>
                <a:ea typeface="Meiryo UI"/>
              </a:rPr>
              <a:t> </a:t>
            </a:r>
            <a:endParaRPr lang="en-US" sz="4400" b="0" strike="noStrike" spc="-1">
              <a:latin typeface="Arial"/>
            </a:endParaRPr>
          </a:p>
        </p:txBody>
      </p:sp>
      <p:sp>
        <p:nvSpPr>
          <p:cNvPr id="637" name="CustomShape 11"/>
          <p:cNvSpPr/>
          <p:nvPr/>
        </p:nvSpPr>
        <p:spPr>
          <a:xfrm>
            <a:off x="8945280" y="2450520"/>
            <a:ext cx="1956240" cy="195624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648000" bIns="63720">
            <a:noAutofit/>
          </a:bodyPr>
          <a:lstStyle/>
          <a:p>
            <a:pPr algn="ctr">
              <a:lnSpc>
                <a:spcPct val="100000"/>
              </a:lnSpc>
            </a:pPr>
            <a:r>
              <a:rPr lang="ja-JP" sz="1600" b="1" strike="noStrike" spc="-1">
                <a:solidFill>
                  <a:srgbClr val="58595B"/>
                </a:solidFill>
                <a:latin typeface="Segoe UI"/>
                <a:ea typeface="Meiryo UI"/>
              </a:rPr>
              <a:t>管理職になりたい</a:t>
            </a:r>
            <a:endParaRPr lang="en-US" sz="1600" b="0" strike="noStrike" spc="-1">
              <a:latin typeface="Arial"/>
            </a:endParaRPr>
          </a:p>
        </p:txBody>
      </p:sp>
      <p:sp>
        <p:nvSpPr>
          <p:cNvPr id="638" name="CustomShape 12"/>
          <p:cNvSpPr/>
          <p:nvPr/>
        </p:nvSpPr>
        <p:spPr>
          <a:xfrm>
            <a:off x="9081000" y="2725200"/>
            <a:ext cx="1619280" cy="1619280"/>
          </a:xfrm>
          <a:prstGeom prst="arc">
            <a:avLst>
              <a:gd name="adj1" fmla="val 16200000"/>
              <a:gd name="adj2" fmla="val 4266334"/>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639" name="CustomShape 13"/>
          <p:cNvSpPr/>
          <p:nvPr/>
        </p:nvSpPr>
        <p:spPr>
          <a:xfrm>
            <a:off x="8811000" y="2455560"/>
            <a:ext cx="2159280" cy="2159280"/>
          </a:xfrm>
          <a:prstGeom prst="arc">
            <a:avLst>
              <a:gd name="adj1" fmla="val 16200000"/>
              <a:gd name="adj2" fmla="val 993096"/>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640" name="CustomShape 14"/>
          <p:cNvSpPr/>
          <p:nvPr/>
        </p:nvSpPr>
        <p:spPr>
          <a:xfrm>
            <a:off x="9469800" y="3543480"/>
            <a:ext cx="874440" cy="3049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37</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641" name="CustomShape 15"/>
          <p:cNvSpPr/>
          <p:nvPr/>
        </p:nvSpPr>
        <p:spPr>
          <a:xfrm>
            <a:off x="10791360" y="2268000"/>
            <a:ext cx="1135800" cy="5713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30</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a:p>
            <a:pPr>
              <a:lnSpc>
                <a:spcPts val="1500"/>
              </a:lnSpc>
              <a:spcAft>
                <a:spcPts val="601"/>
              </a:spcAft>
            </a:pPr>
            <a:endParaRPr lang="en-US" sz="4400" b="0" strike="noStrike" spc="-1">
              <a:latin typeface="Arial"/>
            </a:endParaRPr>
          </a:p>
        </p:txBody>
      </p:sp>
      <p:sp>
        <p:nvSpPr>
          <p:cNvPr id="642" name="CustomShape 16"/>
          <p:cNvSpPr/>
          <p:nvPr/>
        </p:nvSpPr>
        <p:spPr>
          <a:xfrm>
            <a:off x="8231400" y="5040000"/>
            <a:ext cx="3695760" cy="9356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nSpc>
                <a:spcPts val="2401"/>
              </a:lnSpc>
              <a:spcAft>
                <a:spcPts val="601"/>
              </a:spcAft>
            </a:pPr>
            <a:r>
              <a:rPr lang="en-US" sz="5400" b="0" strike="noStrike" spc="-1">
                <a:solidFill>
                  <a:srgbClr val="808080"/>
                </a:solidFill>
                <a:latin typeface="Segoe UI"/>
                <a:ea typeface="Meiryo UI"/>
              </a:rPr>
              <a:t>-</a:t>
            </a:r>
            <a:r>
              <a:rPr lang="en-US" sz="4800" b="0" strike="noStrike" spc="-1">
                <a:solidFill>
                  <a:srgbClr val="808080"/>
                </a:solidFill>
                <a:latin typeface="Segoe UI"/>
                <a:ea typeface="Meiryo UI"/>
              </a:rPr>
              <a:t>39</a:t>
            </a:r>
            <a:r>
              <a:rPr lang="en-US" sz="4000" b="0" strike="noStrike" spc="-1" baseline="-25000">
                <a:solidFill>
                  <a:srgbClr val="808080"/>
                </a:solidFill>
                <a:latin typeface="Segoe UI"/>
                <a:ea typeface="Meiryo UI"/>
              </a:rPr>
              <a:t>%</a:t>
            </a:r>
            <a:r>
              <a:rPr lang="en-US" sz="5400" b="0" strike="noStrike" spc="-1" baseline="-25000">
                <a:solidFill>
                  <a:srgbClr val="808080"/>
                </a:solidFill>
                <a:latin typeface="Segoe UI"/>
                <a:ea typeface="Meiryo UI"/>
              </a:rPr>
              <a:t> </a:t>
            </a:r>
            <a:endParaRPr lang="en-US" sz="5400" b="0" strike="noStrike" spc="-1">
              <a:latin typeface="Arial"/>
            </a:endParaRPr>
          </a:p>
          <a:p>
            <a:pPr>
              <a:lnSpc>
                <a:spcPct val="100000"/>
              </a:lnSpc>
              <a:spcAft>
                <a:spcPts val="601"/>
              </a:spcAft>
            </a:pPr>
            <a:r>
              <a:rPr lang="ja-JP" sz="3200" b="0" strike="noStrike" spc="-1" baseline="-25000">
                <a:solidFill>
                  <a:srgbClr val="808080"/>
                </a:solidFill>
                <a:latin typeface="Segoe UI"/>
                <a:ea typeface="Meiryo UI"/>
              </a:rPr>
              <a:t>管理職に魅力を感じていない</a:t>
            </a:r>
            <a:r>
              <a:rPr lang="en-US" sz="3200" b="0" strike="noStrike" spc="-1" baseline="-25000">
                <a:solidFill>
                  <a:srgbClr val="808080"/>
                </a:solidFill>
                <a:latin typeface="Segoe UI"/>
                <a:ea typeface="Meiryo UI"/>
              </a:rPr>
              <a:t>?</a:t>
            </a:r>
            <a:endParaRPr lang="en-US" sz="3200" b="0" strike="noStrike" spc="-1">
              <a:latin typeface="Arial"/>
            </a:endParaRPr>
          </a:p>
        </p:txBody>
      </p:sp>
      <p:sp>
        <p:nvSpPr>
          <p:cNvPr id="643" name="CustomShape 17"/>
          <p:cNvSpPr/>
          <p:nvPr/>
        </p:nvSpPr>
        <p:spPr>
          <a:xfrm>
            <a:off x="486360" y="2311920"/>
            <a:ext cx="1342080" cy="280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ja-JP" sz="1800" b="0" strike="noStrike" spc="-1">
                <a:solidFill>
                  <a:srgbClr val="5ECCF3"/>
                </a:solidFill>
                <a:latin typeface="Segoe UI"/>
                <a:ea typeface="Meiryo UI"/>
              </a:rPr>
              <a:t>～</a:t>
            </a:r>
            <a:r>
              <a:rPr lang="en-US" sz="1800" b="0" strike="noStrike" spc="-1">
                <a:solidFill>
                  <a:srgbClr val="5ECCF3"/>
                </a:solidFill>
                <a:latin typeface="Segoe UI"/>
                <a:ea typeface="Meiryo UI"/>
              </a:rPr>
              <a:t>30</a:t>
            </a:r>
            <a:r>
              <a:rPr lang="ja-JP" sz="1800" b="0" strike="noStrike" spc="-1">
                <a:solidFill>
                  <a:srgbClr val="5ECCF3"/>
                </a:solidFill>
                <a:latin typeface="Segoe UI"/>
                <a:ea typeface="Meiryo UI"/>
              </a:rPr>
              <a:t>代社員</a:t>
            </a:r>
            <a:endParaRPr lang="en-US" sz="1800" b="0" strike="noStrike" spc="-1">
              <a:latin typeface="Arial"/>
            </a:endParaRPr>
          </a:p>
        </p:txBody>
      </p:sp>
      <p:sp>
        <p:nvSpPr>
          <p:cNvPr id="644" name="CustomShape 18"/>
          <p:cNvSpPr/>
          <p:nvPr/>
        </p:nvSpPr>
        <p:spPr>
          <a:xfrm>
            <a:off x="486360" y="2599560"/>
            <a:ext cx="1342080" cy="280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en-US" sz="1800" b="0" strike="noStrike" spc="-1">
                <a:solidFill>
                  <a:srgbClr val="073C65"/>
                </a:solidFill>
                <a:latin typeface="Segoe UI"/>
                <a:ea typeface="Meiryo UI"/>
              </a:rPr>
              <a:t>40</a:t>
            </a:r>
            <a:r>
              <a:rPr lang="ja-JP" sz="1800" b="0" strike="noStrike" spc="-1">
                <a:solidFill>
                  <a:srgbClr val="073C65"/>
                </a:solidFill>
                <a:latin typeface="Segoe UI"/>
                <a:ea typeface="Meiryo UI"/>
              </a:rPr>
              <a:t>代～社員</a:t>
            </a:r>
            <a:endParaRPr lang="en-US" sz="1800" b="0" strike="noStrike" spc="-1">
              <a:latin typeface="Arial"/>
            </a:endParaRPr>
          </a:p>
        </p:txBody>
      </p:sp>
      <p:sp>
        <p:nvSpPr>
          <p:cNvPr id="645" name="CustomShape 19"/>
          <p:cNvSpPr/>
          <p:nvPr/>
        </p:nvSpPr>
        <p:spPr>
          <a:xfrm>
            <a:off x="8746200" y="2331000"/>
            <a:ext cx="2272680" cy="2272680"/>
          </a:xfrm>
          <a:prstGeom prst="arc">
            <a:avLst>
              <a:gd name="adj1" fmla="val 1193914"/>
              <a:gd name="adj2" fmla="val 9739600"/>
            </a:avLst>
          </a:prstGeom>
          <a:noFill/>
          <a:ln w="254000">
            <a:solidFill>
              <a:schemeClr val="bg1">
                <a:lumMod val="50000"/>
                <a:alpha val="50000"/>
              </a:schemeClr>
            </a:solidFill>
            <a:round/>
            <a:headEnd type="triangle" w="sm" len="sm"/>
          </a:ln>
        </p:spPr>
        <p:style>
          <a:lnRef idx="0">
            <a:scrgbClr r="0" g="0" b="0"/>
          </a:lnRef>
          <a:fillRef idx="0">
            <a:scrgbClr r="0" g="0" b="0"/>
          </a:fillRef>
          <a:effectRef idx="0">
            <a:scrgbClr r="0" g="0" b="0"/>
          </a:effectRef>
          <a:fontRef idx="minor"/>
        </p:style>
      </p:sp>
      <p:sp>
        <p:nvSpPr>
          <p:cNvPr id="646" name="CustomShape 20"/>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社員の意識改革に注力し、デジタル変革を加速させます。</a:t>
            </a:r>
            <a:endParaRPr lang="en-US" sz="1400" b="0" strike="noStrike" spc="-1">
              <a:latin typeface="Arial"/>
            </a:endParaRPr>
          </a:p>
        </p:txBody>
      </p:sp>
      <p:sp>
        <p:nvSpPr>
          <p:cNvPr id="647" name="CustomShape 21"/>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latin typeface="Arial"/>
            </a:endParaRPr>
          </a:p>
        </p:txBody>
      </p:sp>
      <p:sp>
        <p:nvSpPr>
          <p:cNvPr id="648" name="CustomShape 22"/>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社員意識調査</a:t>
            </a:r>
            <a:endParaRPr lang="en-US" sz="2400" b="0" strike="noStrike" spc="-1">
              <a:latin typeface="Arial"/>
            </a:endParaRPr>
          </a:p>
        </p:txBody>
      </p:sp>
      <p:sp>
        <p:nvSpPr>
          <p:cNvPr id="649" name="CustomShape 2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P348</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現状の課題とプロジェクトの実行方針</a:t>
            </a:r>
            <a:endParaRPr lang="en-US" sz="2400" b="0" strike="noStrike" spc="-1">
              <a:latin typeface="Arial"/>
            </a:endParaRPr>
          </a:p>
        </p:txBody>
      </p:sp>
      <p:sp>
        <p:nvSpPr>
          <p:cNvPr id="651"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latin typeface="Arial"/>
            </a:endParaRPr>
          </a:p>
        </p:txBody>
      </p:sp>
      <p:sp>
        <p:nvSpPr>
          <p:cNvPr id="652" name="CustomShape 3"/>
          <p:cNvSpPr/>
          <p:nvPr/>
        </p:nvSpPr>
        <p:spPr>
          <a:xfrm>
            <a:off x="0" y="5949000"/>
            <a:ext cx="12192480" cy="683280"/>
          </a:xfrm>
          <a:prstGeom prst="rect">
            <a:avLst/>
          </a:prstGeom>
          <a:solidFill>
            <a:schemeClr val="bg2">
              <a:lumMod val="25000"/>
            </a:schemeClr>
          </a:solidFill>
          <a:ln w="12700">
            <a:noFill/>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90000"/>
              </a:lnSpc>
            </a:pPr>
            <a:r>
              <a:rPr lang="ja-JP" sz="2400" b="0" strike="noStrike" spc="-1">
                <a:solidFill>
                  <a:srgbClr val="FFFFFF"/>
                </a:solidFill>
                <a:latin typeface="Meiryo UI"/>
                <a:ea typeface="Meiryo UI"/>
              </a:rPr>
              <a:t>収益拡大に向けて、データを効果的に活用し、業務を効率的に実施するための基盤を構築する</a:t>
            </a:r>
            <a:endParaRPr lang="en-US" sz="2400" b="0" strike="noStrike" spc="-1">
              <a:latin typeface="Arial"/>
            </a:endParaRPr>
          </a:p>
        </p:txBody>
      </p:sp>
      <p:graphicFrame>
        <p:nvGraphicFramePr>
          <p:cNvPr id="653" name="Table 4"/>
          <p:cNvGraphicFramePr/>
          <p:nvPr/>
        </p:nvGraphicFramePr>
        <p:xfrm>
          <a:off x="252000" y="1440000"/>
          <a:ext cx="4743720" cy="3707640"/>
        </p:xfrm>
        <a:graphic>
          <a:graphicData uri="http://schemas.openxmlformats.org/drawingml/2006/table">
            <a:tbl>
              <a:tblPr/>
              <a:tblGrid>
                <a:gridCol w="218880">
                  <a:extLst>
                    <a:ext uri="{9D8B030D-6E8A-4147-A177-3AD203B41FA5}">
                      <a16:colId xmlns:a16="http://schemas.microsoft.com/office/drawing/2014/main" val="20000"/>
                    </a:ext>
                  </a:extLst>
                </a:gridCol>
                <a:gridCol w="4524840">
                  <a:extLst>
                    <a:ext uri="{9D8B030D-6E8A-4147-A177-3AD203B41FA5}">
                      <a16:colId xmlns:a16="http://schemas.microsoft.com/office/drawing/2014/main" val="20001"/>
                    </a:ext>
                  </a:extLst>
                </a:gridCol>
              </a:tblGrid>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課題</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0"/>
                  </a:ext>
                </a:extLst>
              </a:tr>
              <a:tr h="1620000">
                <a:tc vMerge="1">
                  <a:txBody>
                    <a:bodyPr/>
                    <a:lstStyle/>
                    <a:p>
                      <a:endParaRPr lang="ja-JP"/>
                    </a:p>
                  </a:txBody>
                  <a:tcPr marL="90000" marR="90000">
                    <a:solidFill>
                      <a:srgbClr val="729FCF"/>
                    </a:solidFill>
                  </a:tcPr>
                </a:tc>
                <a:tc>
                  <a:txBody>
                    <a:bodyPr/>
                    <a:lstStyle/>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社内に情報が分散し、重要情報が見逃されてしまう</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必要な情報の取得に時間がかかる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モバイル端末で閲覧できる情報が制限されている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運用ルールが未整備である</a:t>
                      </a:r>
                      <a:endParaRPr lang="en-US" sz="1600" b="0" strike="noStrike" spc="-1">
                        <a:latin typeface="Arial"/>
                      </a:endParaRPr>
                    </a:p>
                    <a:p>
                      <a:pPr marL="142920" indent="-142200">
                        <a:lnSpc>
                          <a:spcPct val="90000"/>
                        </a:lnSpc>
                        <a:spcAft>
                          <a:spcPts val="601"/>
                        </a:spcAft>
                        <a:buClr>
                          <a:srgbClr val="CCECFF"/>
                        </a:buClr>
                        <a:buFont typeface="Wingdings" charset="2"/>
                        <a:buChar char=""/>
                      </a:pPr>
                      <a:r>
                        <a:rPr lang="en-US" sz="1600" b="0" strike="noStrike" spc="-1">
                          <a:solidFill>
                            <a:srgbClr val="000000"/>
                          </a:solidFill>
                          <a:latin typeface="Segoe UI"/>
                          <a:ea typeface="Meiryo UI"/>
                        </a:rPr>
                        <a:t>KPI</a:t>
                      </a:r>
                      <a:r>
                        <a:rPr lang="ja-JP" sz="1600" b="0" strike="noStrike" spc="-1">
                          <a:solidFill>
                            <a:srgbClr val="000000"/>
                          </a:solidFill>
                          <a:latin typeface="Segoe UI"/>
                          <a:ea typeface="Meiryo UI"/>
                        </a:rPr>
                        <a:t>マネジメントが不十分である</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r h="360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要件</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3"/>
                  </a:ext>
                </a:extLst>
              </a:tr>
              <a:tr h="1008000">
                <a:tc vMerge="1">
                  <a:txBody>
                    <a:bodyPr/>
                    <a:lstStyle/>
                    <a:p>
                      <a:endParaRPr lang="ja-JP"/>
                    </a:p>
                  </a:txBody>
                  <a:tcPr marL="90000" marR="90000">
                    <a:solidFill>
                      <a:srgbClr val="729FCF"/>
                    </a:solidFill>
                  </a:tcPr>
                </a:tc>
                <a:tc>
                  <a:txBody>
                    <a:bodyPr/>
                    <a:lstStyle/>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会社からの重要情報を確実に社員に届けることを実現</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情報の一元化と検索時間の短縮、必要な情報の短時間で確実</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モバイル対応で情報へのアクセシビリティ向上</a:t>
                      </a:r>
                      <a:endParaRPr lang="en-US" sz="1600" b="0" strike="noStrike" spc="-1">
                        <a:latin typeface="Arial"/>
                      </a:endParaRPr>
                    </a:p>
                    <a:p>
                      <a:pPr marL="142920" lvl="2" indent="-14220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社員のモチベーションに繋がるプロジェクト</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4"/>
                  </a:ext>
                </a:extLst>
              </a:tr>
            </a:tbl>
          </a:graphicData>
        </a:graphic>
      </p:graphicFrame>
      <p:sp>
        <p:nvSpPr>
          <p:cNvPr id="654" name="CustomShape 5"/>
          <p:cNvSpPr/>
          <p:nvPr/>
        </p:nvSpPr>
        <p:spPr>
          <a:xfrm>
            <a:off x="259920" y="900000"/>
            <a:ext cx="1588680" cy="4190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現状の課題</a:t>
            </a:r>
            <a:endParaRPr lang="en-US" sz="2400" b="0" strike="noStrike" spc="-1">
              <a:latin typeface="Arial"/>
            </a:endParaRPr>
          </a:p>
        </p:txBody>
      </p:sp>
      <p:graphicFrame>
        <p:nvGraphicFramePr>
          <p:cNvPr id="655" name="Table 6"/>
          <p:cNvGraphicFramePr/>
          <p:nvPr/>
        </p:nvGraphicFramePr>
        <p:xfrm>
          <a:off x="6264000" y="1432800"/>
          <a:ext cx="5579640" cy="1747080"/>
        </p:xfrm>
        <a:graphic>
          <a:graphicData uri="http://schemas.openxmlformats.org/drawingml/2006/table">
            <a:tbl>
              <a:tblPr/>
              <a:tblGrid>
                <a:gridCol w="5580000">
                  <a:extLst>
                    <a:ext uri="{9D8B030D-6E8A-4147-A177-3AD203B41FA5}">
                      <a16:colId xmlns:a16="http://schemas.microsoft.com/office/drawing/2014/main" val="20000"/>
                    </a:ext>
                  </a:extLst>
                </a:gridCol>
              </a:tblGrid>
              <a:tr h="658080">
                <a:tc>
                  <a:txBody>
                    <a:bodyPr/>
                    <a:lstStyle/>
                    <a:p>
                      <a:pPr>
                        <a:lnSpc>
                          <a:spcPct val="90000"/>
                        </a:lnSpc>
                        <a:tabLst>
                          <a:tab pos="0" algn="l"/>
                        </a:tabLst>
                      </a:pPr>
                      <a:r>
                        <a:rPr lang="en-US" sz="4800" b="1" strike="noStrike" spc="-1">
                          <a:solidFill>
                            <a:srgbClr val="4FADF3">
                              <a:alpha val="30000"/>
                            </a:srgbClr>
                          </a:solidFill>
                          <a:latin typeface="Segoe UI"/>
                          <a:ea typeface="Meiryo UI"/>
                        </a:rPr>
                        <a:t>1</a:t>
                      </a:r>
                      <a:endParaRPr lang="en-US" sz="48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最新技術の活用による業務継続性向上</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72324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今回のプロジェクトを契機に、仕事の仕方を見直し、業務改革を推進</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情報アクセス向上にともなう業務標準化や先進</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活用により、業務プロセスを効率化</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56" name="Table 7"/>
          <p:cNvGraphicFramePr/>
          <p:nvPr/>
        </p:nvGraphicFramePr>
        <p:xfrm>
          <a:off x="6264000" y="3429000"/>
          <a:ext cx="5579640" cy="1500840"/>
        </p:xfrm>
        <a:graphic>
          <a:graphicData uri="http://schemas.openxmlformats.org/drawingml/2006/table">
            <a:tbl>
              <a:tblPr/>
              <a:tblGrid>
                <a:gridCol w="5580000">
                  <a:extLst>
                    <a:ext uri="{9D8B030D-6E8A-4147-A177-3AD203B41FA5}">
                      <a16:colId xmlns:a16="http://schemas.microsoft.com/office/drawing/2014/main" val="20000"/>
                    </a:ext>
                  </a:extLst>
                </a:gridCol>
              </a:tblGrid>
              <a:tr h="603360">
                <a:tc>
                  <a:txBody>
                    <a:bodyPr/>
                    <a:lstStyle/>
                    <a:p>
                      <a:pPr>
                        <a:lnSpc>
                          <a:spcPct val="90000"/>
                        </a:lnSpc>
                        <a:tabLst>
                          <a:tab pos="0" algn="l"/>
                        </a:tabLst>
                      </a:pPr>
                      <a:r>
                        <a:rPr lang="en-US" sz="4400" b="1" strike="noStrike" spc="-1">
                          <a:solidFill>
                            <a:srgbClr val="4FADF3">
                              <a:alpha val="30000"/>
                            </a:srgbClr>
                          </a:solidFill>
                          <a:latin typeface="Segoe UI"/>
                          <a:ea typeface="Meiryo UI"/>
                        </a:rPr>
                        <a:t>2</a:t>
                      </a:r>
                      <a:endParaRPr lang="en-US" sz="4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更なる経営管理の高度化</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53172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財務情報、売上情報、重要情報などをタイムリーに把握</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二重投資の回避と今後の展開・拡張性を意識したビジネスインフラを整備</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57" name="CustomShape 8"/>
          <p:cNvSpPr/>
          <p:nvPr/>
        </p:nvSpPr>
        <p:spPr>
          <a:xfrm>
            <a:off x="6126120" y="900000"/>
            <a:ext cx="1310040" cy="41904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実行方針</a:t>
            </a:r>
            <a:endParaRPr lang="en-US" sz="2400" b="0" strike="noStrike" spc="-1">
              <a:latin typeface="Arial"/>
            </a:endParaRPr>
          </a:p>
        </p:txBody>
      </p:sp>
      <p:sp>
        <p:nvSpPr>
          <p:cNvPr id="658" name="CustomShape 9"/>
          <p:cNvSpPr/>
          <p:nvPr/>
        </p:nvSpPr>
        <p:spPr>
          <a:xfrm rot="10800000">
            <a:off x="8766720" y="5157720"/>
            <a:ext cx="575280" cy="575280"/>
          </a:xfrm>
          <a:prstGeom prst="triangle">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59" name="CustomShape 10"/>
          <p:cNvSpPr/>
          <p:nvPr/>
        </p:nvSpPr>
        <p:spPr>
          <a:xfrm>
            <a:off x="1872000" y="1080000"/>
            <a:ext cx="4103280" cy="360"/>
          </a:xfrm>
          <a:custGeom>
            <a:avLst/>
            <a:gdLst/>
            <a:ahLst/>
            <a:cxnLst/>
            <a:rect l="l" t="t" r="r" b="b"/>
            <a:pathLst>
              <a:path w="21600" h="21600">
                <a:moveTo>
                  <a:pt x="0" y="0"/>
                </a:moveTo>
                <a:lnTo>
                  <a:pt x="21600" y="21600"/>
                </a:lnTo>
              </a:path>
            </a:pathLst>
          </a:custGeom>
          <a:noFill/>
          <a:ln w="53975">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6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実行方針</a:t>
            </a:r>
            <a:endParaRPr lang="en-US" sz="4000" b="0" strike="noStrike" spc="-1">
              <a:latin typeface="Arial"/>
            </a:endParaRPr>
          </a:p>
        </p:txBody>
      </p:sp>
      <p:sp>
        <p:nvSpPr>
          <p:cNvPr id="662"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4</a:t>
            </a:r>
            <a:endParaRPr lang="en-US" sz="16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業務課題に対する解決の方向性</a:t>
            </a:r>
            <a:endParaRPr lang="en-US" sz="2400" b="0" strike="noStrike" spc="-1">
              <a:latin typeface="Arial"/>
            </a:endParaRPr>
          </a:p>
        </p:txBody>
      </p:sp>
      <p:sp>
        <p:nvSpPr>
          <p:cNvPr id="664" name="CustomShape 2"/>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latin typeface="Arial"/>
            </a:endParaRPr>
          </a:p>
        </p:txBody>
      </p:sp>
      <p:sp>
        <p:nvSpPr>
          <p:cNvPr id="665" name="CustomShape 3"/>
          <p:cNvSpPr/>
          <p:nvPr/>
        </p:nvSpPr>
        <p:spPr>
          <a:xfrm>
            <a:off x="-227160" y="924120"/>
            <a:ext cx="2221560" cy="36432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080">
              <a:lnSpc>
                <a:spcPct val="100000"/>
              </a:lnSpc>
              <a:tabLst>
                <a:tab pos="0" algn="l"/>
              </a:tabLst>
            </a:pPr>
            <a:r>
              <a:rPr lang="ja-JP" sz="1800" b="1" strike="noStrike" spc="-1">
                <a:solidFill>
                  <a:srgbClr val="808080"/>
                </a:solidFill>
                <a:latin typeface="Segoe UI"/>
                <a:ea typeface="Meiryo UI"/>
              </a:rPr>
              <a:t>業務の課題</a:t>
            </a:r>
            <a:endParaRPr lang="en-US" sz="1800" b="0" strike="noStrike" spc="-1">
              <a:latin typeface="Arial"/>
            </a:endParaRPr>
          </a:p>
        </p:txBody>
      </p:sp>
      <p:graphicFrame>
        <p:nvGraphicFramePr>
          <p:cNvPr id="666" name="Table 4"/>
          <p:cNvGraphicFramePr/>
          <p:nvPr/>
        </p:nvGraphicFramePr>
        <p:xfrm>
          <a:off x="252000" y="130788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人手でのデータ入力・収集が多い業務報告業務</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データ入力・収集業務で忙殺され、</a:t>
                      </a:r>
                      <a:endParaRPr lang="en-US" sz="1600" b="0" strike="noStrike" spc="-1">
                        <a:latin typeface="Arial"/>
                      </a:endParaRPr>
                    </a:p>
                    <a:p>
                      <a:pPr>
                        <a:lnSpc>
                          <a:spcPct val="90000"/>
                        </a:lnSpc>
                        <a:tabLst>
                          <a:tab pos="0" algn="l"/>
                        </a:tabLst>
                      </a:pPr>
                      <a:r>
                        <a:rPr lang="ja-JP" sz="1600" b="1" strike="noStrike" spc="-1">
                          <a:solidFill>
                            <a:srgbClr val="595959"/>
                          </a:solidFill>
                          <a:latin typeface="Segoe UI"/>
                          <a:ea typeface="Meiryo UI"/>
                        </a:rPr>
                        <a:t>価値創造的</a:t>
                      </a:r>
                      <a:r>
                        <a:rPr lang="en-US" sz="1600" b="1" strike="noStrike" spc="-1">
                          <a:solidFill>
                            <a:srgbClr val="595959"/>
                          </a:solidFill>
                          <a:latin typeface="Segoe UI"/>
                          <a:ea typeface="Meiryo UI"/>
                        </a:rPr>
                        <a:t>Work</a:t>
                      </a:r>
                      <a:r>
                        <a:rPr lang="ja-JP" sz="1600" b="1" strike="noStrike" spc="-1">
                          <a:solidFill>
                            <a:srgbClr val="595959"/>
                          </a:solidFill>
                          <a:latin typeface="Segoe UI"/>
                          <a:ea typeface="Meiryo UI"/>
                        </a:rPr>
                        <a:t>にあてる時間がない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業務上のデータは、手作業で入力・収集するしなければならない</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作業に多くの時間を要し、新たに価値を創造する</a:t>
                      </a:r>
                      <a:r>
                        <a:rPr lang="en-US" sz="1400" b="0" strike="noStrike" spc="-1">
                          <a:solidFill>
                            <a:srgbClr val="212745"/>
                          </a:solidFill>
                          <a:latin typeface="Segoe UI"/>
                          <a:ea typeface="Meiryo UI"/>
                        </a:rPr>
                        <a:t>Work</a:t>
                      </a:r>
                      <a:r>
                        <a:rPr lang="ja-JP" sz="1400" b="0" strike="noStrike" spc="-1">
                          <a:solidFill>
                            <a:srgbClr val="212745"/>
                          </a:solidFill>
                          <a:latin typeface="Segoe UI"/>
                          <a:ea typeface="Meiryo UI"/>
                        </a:rPr>
                        <a:t>にあてるワークロードがない</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7" name="Table 5"/>
          <p:cNvGraphicFramePr/>
          <p:nvPr/>
        </p:nvGraphicFramePr>
        <p:xfrm>
          <a:off x="252000" y="307620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情報連携・情報共有に人が介在し、業務負荷を上げている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本社・支社間の</a:t>
                      </a:r>
                      <a:br/>
                      <a:r>
                        <a:rPr lang="ja-JP" sz="1600" b="1" strike="noStrike" spc="-1">
                          <a:solidFill>
                            <a:srgbClr val="595959"/>
                          </a:solidFill>
                          <a:latin typeface="Segoe UI"/>
                          <a:ea typeface="Meiryo UI"/>
                        </a:rPr>
                        <a:t>コミュニケーションロスが発生している</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本部と支社間のデータに齟齬があり、調整作業に多くの時間を要している</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重要情報がうまく伝わっておらず、人手でカバーしているため、支社間によるバラつきが発生している</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8" name="Table 6"/>
          <p:cNvGraphicFramePr/>
          <p:nvPr/>
        </p:nvGraphicFramePr>
        <p:xfrm>
          <a:off x="252000" y="4930920"/>
          <a:ext cx="5067720" cy="1662840"/>
        </p:xfrm>
        <a:graphic>
          <a:graphicData uri="http://schemas.openxmlformats.org/drawingml/2006/table">
            <a:tbl>
              <a:tblPr/>
              <a:tblGrid>
                <a:gridCol w="218880">
                  <a:extLst>
                    <a:ext uri="{9D8B030D-6E8A-4147-A177-3AD203B41FA5}">
                      <a16:colId xmlns:a16="http://schemas.microsoft.com/office/drawing/2014/main" val="20000"/>
                    </a:ext>
                  </a:extLst>
                </a:gridCol>
                <a:gridCol w="48488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分断化されたシステムがオペレーション負荷を上げる状態になっている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データカテゴリや条件などで</a:t>
                      </a:r>
                      <a:br/>
                      <a:r>
                        <a:rPr lang="ja-JP" sz="1600" b="1" strike="noStrike" spc="-1">
                          <a:solidFill>
                            <a:srgbClr val="595959"/>
                          </a:solidFill>
                          <a:latin typeface="Segoe UI"/>
                          <a:ea typeface="Meiryo UI"/>
                        </a:rPr>
                        <a:t>システムを使い分けなくてはならない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データカテゴリーごとにシステムの使い分けが発生し、</a:t>
                      </a:r>
                      <a:br/>
                      <a:r>
                        <a:rPr lang="ja-JP" sz="1400" b="0" strike="noStrike" spc="-1">
                          <a:solidFill>
                            <a:srgbClr val="212745"/>
                          </a:solidFill>
                          <a:latin typeface="Segoe UI"/>
                          <a:ea typeface="Meiryo UI"/>
                        </a:rPr>
                        <a:t>オペレーションが複雑になっている</a:t>
                      </a:r>
                      <a:endParaRPr lang="en-US" sz="1400" b="0" strike="noStrike" spc="-1">
                        <a:latin typeface="Arial"/>
                      </a:endParaRPr>
                    </a:p>
                    <a:p>
                      <a:pPr marL="144000" indent="-14328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システムの使い分けに必要な操作マニュアルなどの参照先も点在していて、探すだけで時間がかかってしまう</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69" name="Table 7"/>
          <p:cNvGraphicFramePr/>
          <p:nvPr/>
        </p:nvGraphicFramePr>
        <p:xfrm>
          <a:off x="6923880" y="1420200"/>
          <a:ext cx="4931640" cy="2129040"/>
        </p:xfrm>
        <a:graphic>
          <a:graphicData uri="http://schemas.openxmlformats.org/drawingml/2006/table">
            <a:tbl>
              <a:tblPr/>
              <a:tblGrid>
                <a:gridCol w="4932000">
                  <a:extLst>
                    <a:ext uri="{9D8B030D-6E8A-4147-A177-3AD203B41FA5}">
                      <a16:colId xmlns:a16="http://schemas.microsoft.com/office/drawing/2014/main" val="20000"/>
                    </a:ext>
                  </a:extLst>
                </a:gridCol>
              </a:tblGrid>
              <a:tr h="822600">
                <a:tc>
                  <a:txBody>
                    <a:bodyPr/>
                    <a:lstStyle/>
                    <a:p>
                      <a:pPr>
                        <a:lnSpc>
                          <a:spcPct val="90000"/>
                        </a:lnSpc>
                        <a:tabLst>
                          <a:tab pos="0" algn="l"/>
                        </a:tabLst>
                      </a:pPr>
                      <a:r>
                        <a:rPr lang="en-US" sz="5400" b="1" strike="noStrike" spc="-1">
                          <a:solidFill>
                            <a:srgbClr val="073C65"/>
                          </a:solidFill>
                          <a:latin typeface="Segoe UI"/>
                          <a:ea typeface="Meiryo UI"/>
                        </a:rPr>
                        <a:t>1</a:t>
                      </a:r>
                      <a:endParaRPr lang="en-US" sz="5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デジタル化の抜本改革による</a:t>
                      </a:r>
                      <a:br/>
                      <a:r>
                        <a:rPr lang="ja-JP" sz="2000" b="1" strike="noStrike" spc="-1">
                          <a:solidFill>
                            <a:srgbClr val="FFFFFF"/>
                          </a:solidFill>
                          <a:latin typeface="Segoe UI"/>
                          <a:ea typeface="Meiryo UI"/>
                        </a:rPr>
                        <a:t>業務・システムの高度化を図る</a:t>
                      </a:r>
                      <a:endParaRPr lang="en-US" sz="2000" b="0" strike="noStrike" spc="-1">
                        <a:latin typeface="Arial"/>
                      </a:endParaRPr>
                    </a:p>
                  </a:txBody>
                  <a:tcPr marL="36000" marR="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クラウドや</a:t>
                      </a:r>
                      <a:r>
                        <a:rPr lang="en-US" sz="1400" b="0" strike="noStrike" spc="-1">
                          <a:solidFill>
                            <a:srgbClr val="212745"/>
                          </a:solidFill>
                          <a:latin typeface="Segoe UI"/>
                          <a:ea typeface="Meiryo UI"/>
                        </a:rPr>
                        <a:t>AI</a:t>
                      </a:r>
                      <a:r>
                        <a:rPr lang="ja-JP" sz="1400" b="0" strike="noStrike" spc="-1">
                          <a:solidFill>
                            <a:srgbClr val="212745"/>
                          </a:solidFill>
                          <a:latin typeface="Segoe UI"/>
                          <a:ea typeface="Meiryo UI"/>
                        </a:rPr>
                        <a:t>など最新テクノロジーを活用し、現行システム改修を急務として検討する。システムの刷新により、業務改革を推進し不具合の排除を目指す。</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70" name="CustomShape 8"/>
          <p:cNvSpPr/>
          <p:nvPr/>
        </p:nvSpPr>
        <p:spPr>
          <a:xfrm>
            <a:off x="6427080" y="924120"/>
            <a:ext cx="4233240" cy="36432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080">
              <a:lnSpc>
                <a:spcPct val="100000"/>
              </a:lnSpc>
              <a:tabLst>
                <a:tab pos="0" algn="l"/>
              </a:tabLst>
            </a:pPr>
            <a:r>
              <a:rPr lang="ja-JP" sz="1800" b="1" strike="noStrike" spc="-1">
                <a:solidFill>
                  <a:srgbClr val="0D79CA"/>
                </a:solidFill>
                <a:latin typeface="Segoe UI"/>
                <a:ea typeface="Meiryo UI"/>
              </a:rPr>
              <a:t>デジタル化に向けた解決の方向性</a:t>
            </a:r>
            <a:endParaRPr lang="en-US" sz="1800" b="0" strike="noStrike" spc="-1">
              <a:latin typeface="Arial"/>
            </a:endParaRPr>
          </a:p>
        </p:txBody>
      </p:sp>
      <p:graphicFrame>
        <p:nvGraphicFramePr>
          <p:cNvPr id="671" name="Table 9"/>
          <p:cNvGraphicFramePr/>
          <p:nvPr/>
        </p:nvGraphicFramePr>
        <p:xfrm>
          <a:off x="6923880" y="4047480"/>
          <a:ext cx="4931640" cy="2138760"/>
        </p:xfrm>
        <a:graphic>
          <a:graphicData uri="http://schemas.openxmlformats.org/drawingml/2006/table">
            <a:tbl>
              <a:tblPr/>
              <a:tblGrid>
                <a:gridCol w="4932000">
                  <a:extLst>
                    <a:ext uri="{9D8B030D-6E8A-4147-A177-3AD203B41FA5}">
                      <a16:colId xmlns:a16="http://schemas.microsoft.com/office/drawing/2014/main" val="20000"/>
                    </a:ext>
                  </a:extLst>
                </a:gridCol>
              </a:tblGrid>
              <a:tr h="832320">
                <a:tc>
                  <a:txBody>
                    <a:bodyPr/>
                    <a:lstStyle/>
                    <a:p>
                      <a:pPr>
                        <a:lnSpc>
                          <a:spcPct val="90000"/>
                        </a:lnSpc>
                        <a:tabLst>
                          <a:tab pos="0" algn="l"/>
                        </a:tabLst>
                      </a:pPr>
                      <a:r>
                        <a:rPr lang="en-US" sz="5400" b="1" strike="noStrike" spc="-1">
                          <a:solidFill>
                            <a:srgbClr val="002060"/>
                          </a:solidFill>
                          <a:latin typeface="Segoe UI"/>
                          <a:ea typeface="Meiryo UI"/>
                        </a:rPr>
                        <a:t>2</a:t>
                      </a:r>
                      <a:endParaRPr lang="en-US" sz="5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将来ビジョンを具体的に描き</a:t>
                      </a:r>
                      <a:endParaRPr lang="en-US" sz="2000" b="0" strike="noStrike" spc="-1">
                        <a:latin typeface="Arial"/>
                      </a:endParaRPr>
                    </a:p>
                    <a:p>
                      <a:pPr>
                        <a:lnSpc>
                          <a:spcPct val="90000"/>
                        </a:lnSpc>
                        <a:tabLst>
                          <a:tab pos="0" algn="l"/>
                        </a:tabLst>
                      </a:pPr>
                      <a:r>
                        <a:rPr lang="ja-JP" sz="2000" b="1" strike="noStrike" spc="-1">
                          <a:solidFill>
                            <a:srgbClr val="FFFFFF"/>
                          </a:solidFill>
                          <a:latin typeface="Segoe UI"/>
                          <a:ea typeface="Meiryo UI"/>
                        </a:rPr>
                        <a:t>プロジェクトの恩恵を体感できるようにする</a:t>
                      </a:r>
                      <a:endParaRPr lang="en-US" sz="2000" b="0" strike="noStrike" spc="-1">
                        <a:latin typeface="Arial"/>
                      </a:endParaRPr>
                    </a:p>
                  </a:txBody>
                  <a:tcPr marL="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組織、機能、ツールの横断的なシステムを前提とし、シンプルな業務を目指すことで、具体的な将来ビジョンを社員が体感できるプロジェクトを目指す。</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pic>
        <p:nvPicPr>
          <p:cNvPr id="672" name="グラフィックス 17" descr="サーバー"/>
          <p:cNvPicPr/>
          <p:nvPr/>
        </p:nvPicPr>
        <p:blipFill>
          <a:blip r:embed="rId2"/>
          <a:stretch/>
        </p:blipFill>
        <p:spPr>
          <a:xfrm>
            <a:off x="10440000" y="1168560"/>
            <a:ext cx="1079280" cy="1079280"/>
          </a:xfrm>
          <a:prstGeom prst="rect">
            <a:avLst/>
          </a:prstGeom>
          <a:ln w="0">
            <a:noFill/>
          </a:ln>
        </p:spPr>
      </p:pic>
      <p:pic>
        <p:nvPicPr>
          <p:cNvPr id="673" name="グラフィックス 19" descr="グループでのブレーンストーミング"/>
          <p:cNvPicPr/>
          <p:nvPr/>
        </p:nvPicPr>
        <p:blipFill>
          <a:blip r:embed="rId3"/>
          <a:stretch/>
        </p:blipFill>
        <p:spPr>
          <a:xfrm>
            <a:off x="10440000" y="3789000"/>
            <a:ext cx="1079280" cy="1079280"/>
          </a:xfrm>
          <a:prstGeom prst="rect">
            <a:avLst/>
          </a:prstGeom>
          <a:ln w="0">
            <a:noFill/>
          </a:ln>
        </p:spPr>
      </p:pic>
      <p:sp>
        <p:nvSpPr>
          <p:cNvPr id="674" name="CustomShape 10"/>
          <p:cNvSpPr/>
          <p:nvPr/>
        </p:nvSpPr>
        <p:spPr>
          <a:xfrm rot="5400000">
            <a:off x="5065200" y="3474720"/>
            <a:ext cx="1966680" cy="647280"/>
          </a:xfrm>
          <a:prstGeom prst="triangle">
            <a:avLst>
              <a:gd name="adj" fmla="val 50000"/>
            </a:avLst>
          </a:prstGeom>
          <a:gradFill rotWithShape="0">
            <a:gsLst>
              <a:gs pos="0">
                <a:srgbClr val="BFEBFA"/>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675"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P283</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CustomShape 1"/>
          <p:cNvSpPr/>
          <p:nvPr/>
        </p:nvSpPr>
        <p:spPr>
          <a:xfrm>
            <a:off x="336600" y="5373720"/>
            <a:ext cx="7199280" cy="12945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(3/3)</a:t>
            </a:r>
            <a:endParaRPr lang="en-US" sz="2400" b="0" strike="noStrike" spc="-1">
              <a:latin typeface="Arial"/>
            </a:endParaRPr>
          </a:p>
        </p:txBody>
      </p:sp>
      <p:sp>
        <p:nvSpPr>
          <p:cNvPr id="461"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2"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63" name="Table 4"/>
          <p:cNvGraphicFramePr/>
          <p:nvPr/>
        </p:nvGraphicFramePr>
        <p:xfrm>
          <a:off x="36324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9.</a:t>
                      </a:r>
                      <a:r>
                        <a:rPr lang="ja-JP" sz="2000" b="1" strike="noStrike" spc="-1">
                          <a:solidFill>
                            <a:srgbClr val="1D2088"/>
                          </a:solidFill>
                          <a:latin typeface="Segoe UI"/>
                          <a:ea typeface="Meiryo UI"/>
                        </a:rPr>
                        <a:t>業務プロセスの変更</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毎月月末に、翌々月以降の定期便トラック台数を検討・決定するためのシミュレーション作業を追加する。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配送業務担当がシミュレーション結果を副社長に報告し、副社長の承認をもって、翌々月以降に契約するトラック定期便台数を決定する。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毎月月初に前月実績を集計し、前年同月実績と比較すうｒ。比較・考察結果を副社長に報告する。</a:t>
                      </a:r>
                      <a:endParaRPr lang="en-US" sz="1400" b="0" strike="noStrike" spc="-1">
                        <a:latin typeface="Arial"/>
                      </a:endParaRPr>
                    </a:p>
                    <a:p>
                      <a:pPr marL="180000" indent="-179280">
                        <a:lnSpc>
                          <a:spcPct val="90000"/>
                        </a:lnSpc>
                        <a:spcAft>
                          <a:spcPts val="601"/>
                        </a:spcAft>
                        <a:buClr>
                          <a:srgbClr val="BFEBFA"/>
                        </a:buClr>
                        <a:buFont typeface="Wingdings" charset="2"/>
                        <a:buChar char=""/>
                      </a:pP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4"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65" name="Table 6"/>
          <p:cNvGraphicFramePr/>
          <p:nvPr>
            <p:extLst>
              <p:ext uri="{D42A27DB-BD31-4B8C-83A1-F6EECF244321}">
                <p14:modId xmlns:p14="http://schemas.microsoft.com/office/powerpoint/2010/main" val="2846391837"/>
              </p:ext>
            </p:extLst>
          </p:nvPr>
        </p:nvGraphicFramePr>
        <p:xfrm>
          <a:off x="370800" y="2169000"/>
          <a:ext cx="11465640" cy="3331824"/>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10.</a:t>
                      </a:r>
                      <a:r>
                        <a:rPr lang="ja-JP" sz="2000" b="1" strike="noStrike" spc="-1">
                          <a:solidFill>
                            <a:srgbClr val="1D2088"/>
                          </a:solidFill>
                          <a:latin typeface="Segoe UI"/>
                          <a:ea typeface="Meiryo UI"/>
                        </a:rPr>
                        <a:t>具体的な検証方法</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定量効果の算出</a:t>
                      </a:r>
                      <a:endParaRPr lang="en-US" sz="1400" b="0" strike="noStrike" spc="-1" dirty="0">
                        <a:latin typeface="Arial"/>
                      </a:endParaRPr>
                    </a:p>
                    <a:p>
                      <a:pPr>
                        <a:lnSpc>
                          <a:spcPct val="90000"/>
                        </a:lnSpc>
                        <a:spcAft>
                          <a:spcPts val="601"/>
                        </a:spcAft>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契約台数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非定期便単価</a:t>
                      </a:r>
                      <a:r>
                        <a:rPr lang="en-US" sz="1400" b="0" strike="noStrike" spc="-1" dirty="0">
                          <a:solidFill>
                            <a:srgbClr val="000000"/>
                          </a:solidFill>
                          <a:latin typeface="Segoe UI"/>
                          <a:ea typeface="Meiryo UI"/>
                        </a:rPr>
                        <a:t>] x [</a:t>
                      </a:r>
                      <a:r>
                        <a:rPr lang="ja-JP" sz="1400" b="0" strike="noStrike" spc="-1" dirty="0">
                          <a:solidFill>
                            <a:srgbClr val="000000"/>
                          </a:solidFill>
                          <a:latin typeface="Segoe UI"/>
                          <a:ea typeface="Meiryo UI"/>
                        </a:rPr>
                        <a:t>利用回数</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月当たりの、総配送費用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月当たりの、定期便費用計</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月当たりの、非定期便費用計</a:t>
                      </a:r>
                      <a:r>
                        <a:rPr lang="en-US" sz="1400" b="0" strike="noStrike" spc="-1" dirty="0">
                          <a:solidFill>
                            <a:srgbClr val="000000"/>
                          </a:solidFill>
                          <a:latin typeface="Segoe UI"/>
                          <a:ea typeface="Meiryo UI"/>
                        </a:rPr>
                        <a:t>]</a:t>
                      </a:r>
                      <a:endParaRPr lang="en-US" sz="1400" b="0" strike="noStrike" spc="-1" dirty="0">
                        <a:solidFill>
                          <a:schemeClr val="tx1"/>
                        </a:solidFill>
                        <a:latin typeface="Arial"/>
                        <a:ea typeface="+mn-ea"/>
                      </a:endParaRPr>
                    </a:p>
                    <a:p>
                      <a:pPr>
                        <a:lnSpc>
                          <a:spcPct val="90000"/>
                        </a:lnSpc>
                        <a:spcAft>
                          <a:spcPts val="601"/>
                        </a:spcAft>
                      </a:pPr>
                      <a:r>
                        <a:rPr lang="en-US" sz="1400" b="0" strike="noStrike" spc="-1" dirty="0">
                          <a:solidFill>
                            <a:schemeClr val="tx1"/>
                          </a:solidFill>
                          <a:latin typeface="Arial"/>
                          <a:ea typeface="+mn-ea"/>
                        </a:rPr>
                        <a:t>    </a:t>
                      </a:r>
                      <a:r>
                        <a:rPr lang="en-US"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輸送費割合の、前年同月比較</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当年売上</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前年総配送費用</a:t>
                      </a: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前年売上</a:t>
                      </a:r>
                      <a:r>
                        <a:rPr lang="en-US" sz="1400" b="0" strike="noStrike" spc="-1" dirty="0">
                          <a:solidFill>
                            <a:srgbClr val="000000"/>
                          </a:solidFill>
                          <a:latin typeface="Segoe UI"/>
                          <a:ea typeface="Meiryo UI"/>
                        </a:rPr>
                        <a:t>]) x100</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定期便契約台数の妥当性検証</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直近需要量</a:t>
                      </a:r>
                      <a:r>
                        <a:rPr lang="en-US" sz="1400" b="0" strike="noStrike" spc="-1" dirty="0">
                          <a:solidFill>
                            <a:srgbClr val="000000"/>
                          </a:solidFill>
                          <a:latin typeface="Segoe UI"/>
                          <a:ea typeface="Meiryo UI"/>
                        </a:rPr>
                        <a:t>(2</a:t>
                      </a:r>
                      <a:r>
                        <a:rPr lang="ja-JP" sz="1400" b="0" strike="noStrike" spc="-1" dirty="0">
                          <a:solidFill>
                            <a:srgbClr val="000000"/>
                          </a:solidFill>
                          <a:latin typeface="Segoe UI"/>
                          <a:ea typeface="Meiryo UI"/>
                        </a:rPr>
                        <a:t>ヵ月前内示数量</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翌々月以降の定期便契約台数の試算</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シミュレーション確認</a:t>
                      </a:r>
                      <a:r>
                        <a:rPr lang="en-US" sz="1400" b="0" strike="noStrike" spc="-1" dirty="0">
                          <a:solidFill>
                            <a:srgbClr val="000000"/>
                          </a:solidFill>
                          <a:latin typeface="Segoe UI"/>
                          <a:ea typeface="Meiryo UI"/>
                        </a:rPr>
                        <a:t>)</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- 3.</a:t>
                      </a:r>
                      <a:r>
                        <a:rPr lang="ja-JP" sz="1400" b="0" strike="noStrike" spc="-1" dirty="0">
                          <a:solidFill>
                            <a:srgbClr val="000000"/>
                          </a:solidFill>
                          <a:latin typeface="Segoe UI"/>
                          <a:ea typeface="Meiryo UI"/>
                        </a:rPr>
                        <a:t>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の確認</a:t>
                      </a:r>
                      <a:endParaRPr lang="en-US" sz="1400" b="0" strike="noStrike" spc="-1" dirty="0">
                        <a:latin typeface="Arial"/>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a:t>
                      </a:r>
                      <a:r>
                        <a:rPr lang="ja-JP" sz="1400" b="0" strike="noStrike" spc="-1" dirty="0">
                          <a:solidFill>
                            <a:srgbClr val="000000"/>
                          </a:solidFill>
                          <a:latin typeface="Segoe UI"/>
                          <a:ea typeface="Meiryo UI"/>
                        </a:rPr>
                        <a:t>上記</a:t>
                      </a:r>
                      <a:r>
                        <a:rPr lang="en-US" sz="1400" b="0" strike="noStrike" spc="-1" dirty="0">
                          <a:solidFill>
                            <a:srgbClr val="000000"/>
                          </a:solidFill>
                          <a:latin typeface="Segoe UI"/>
                          <a:ea typeface="Meiryo UI"/>
                        </a:rPr>
                        <a:t>1.2.3</a:t>
                      </a:r>
                      <a:r>
                        <a:rPr lang="ja-JP" sz="1400" b="0" strike="noStrike" spc="-1" dirty="0">
                          <a:solidFill>
                            <a:srgbClr val="000000"/>
                          </a:solidFill>
                          <a:latin typeface="Segoe UI"/>
                          <a:ea typeface="Meiryo UI"/>
                        </a:rPr>
                        <a:t>を考慮した場合のトラック予測台数の妥当性検証 ※コロナパンデミックによる売上減少の影響も考慮</a:t>
                      </a:r>
                      <a:endParaRPr lang="en-US" sz="1400" b="0" strike="noStrike" spc="-1" dirty="0">
                        <a:latin typeface="Arial"/>
                      </a:endParaRPr>
                    </a:p>
                    <a:p>
                      <a:pPr>
                        <a:lnSpc>
                          <a:spcPct val="90000"/>
                        </a:lnSpc>
                        <a:spcAft>
                          <a:spcPts val="601"/>
                        </a:spcAft>
                      </a:pPr>
                      <a:endParaRPr lang="en-US" sz="1400" b="0" strike="noStrike" spc="-1" dirty="0">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66" name="Table 7"/>
          <p:cNvGraphicFramePr/>
          <p:nvPr/>
        </p:nvGraphicFramePr>
        <p:xfrm>
          <a:off x="358920" y="5585400"/>
          <a:ext cx="11465640" cy="968040"/>
        </p:xfrm>
        <a:graphic>
          <a:graphicData uri="http://schemas.openxmlformats.org/drawingml/2006/table">
            <a:tbl>
              <a:tblPr/>
              <a:tblGrid>
                <a:gridCol w="11465640">
                  <a:extLst>
                    <a:ext uri="{9D8B030D-6E8A-4147-A177-3AD203B41FA5}">
                      <a16:colId xmlns:a16="http://schemas.microsoft.com/office/drawing/2014/main" val="20000"/>
                    </a:ext>
                  </a:extLst>
                </a:gridCol>
              </a:tblGrid>
              <a:tr h="396360">
                <a:tc>
                  <a:txBody>
                    <a:bodyPr/>
                    <a:lstStyle/>
                    <a:p>
                      <a:pPr>
                        <a:lnSpc>
                          <a:spcPct val="90000"/>
                        </a:lnSpc>
                        <a:tabLst>
                          <a:tab pos="0" algn="l"/>
                        </a:tabLst>
                      </a:pPr>
                      <a:r>
                        <a:rPr lang="en-US" sz="2000" b="1" strike="noStrike" spc="-1">
                          <a:solidFill>
                            <a:srgbClr val="1D2088"/>
                          </a:solidFill>
                          <a:latin typeface="Segoe UI"/>
                          <a:ea typeface="Meiryo UI"/>
                        </a:rPr>
                        <a:t>11.</a:t>
                      </a:r>
                      <a:r>
                        <a:rPr lang="ja-JP" sz="2000" b="1" strike="noStrike" spc="-1">
                          <a:solidFill>
                            <a:srgbClr val="1D2088"/>
                          </a:solidFill>
                          <a:latin typeface="Segoe UI"/>
                          <a:ea typeface="Meiryo UI"/>
                        </a:rPr>
                        <a:t>本プロジェクト以降の展開計画に向けて検討すべきこと</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参考</a:t>
                      </a:r>
                      <a:r>
                        <a:rPr lang="en-US" sz="2000" b="1" strike="noStrike" spc="-1">
                          <a:solidFill>
                            <a:srgbClr val="1D2088"/>
                          </a:solidFill>
                          <a:latin typeface="Segoe UI"/>
                          <a:ea typeface="Meiryo UI"/>
                        </a:rPr>
                        <a:t>)</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トラック使用台数データ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定期便</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非定期便の使用実績</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の、より効果的なデータ収集、蓄積方法の検討</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データベース化など</a:t>
                      </a:r>
                      <a:r>
                        <a:rPr lang="en-US" sz="1400" b="0" strike="noStrike" spc="-1">
                          <a:solidFill>
                            <a:srgbClr val="000000"/>
                          </a:solidFill>
                          <a:latin typeface="Segoe UI"/>
                          <a:ea typeface="Meiryo UI"/>
                        </a:rPr>
                        <a:t>)</a:t>
                      </a:r>
                      <a:endParaRPr lang="en-US" sz="1400" b="0" strike="noStrike" spc="-1">
                        <a:latin typeface="Arial"/>
                      </a:endParaRPr>
                    </a:p>
                    <a:p>
                      <a:pPr marL="180000" indent="-17928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トラック台数予測の際に用いる</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倍率</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の妥当性の継続検証、見直し</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277560" y="10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en-US" sz="2400" b="1" strike="noStrike" spc="-1">
                <a:solidFill>
                  <a:srgbClr val="0D79CA"/>
                </a:solidFill>
                <a:latin typeface="Segoe UI Semibold"/>
                <a:ea typeface="Meiryo UI"/>
              </a:rPr>
              <a:t>2. DX</a:t>
            </a:r>
            <a:r>
              <a:rPr lang="ja-JP" sz="2400" b="1" strike="noStrike" spc="-1">
                <a:solidFill>
                  <a:srgbClr val="0D79CA"/>
                </a:solidFill>
                <a:latin typeface="Segoe UI Semibold"/>
                <a:ea typeface="Meiryo UI"/>
              </a:rPr>
              <a:t>展開計画</a:t>
            </a:r>
            <a:endParaRPr lang="en-US" sz="2400" b="0" strike="noStrike" spc="-1">
              <a:latin typeface="Arial"/>
            </a:endParaRPr>
          </a:p>
        </p:txBody>
      </p:sp>
      <p:sp>
        <p:nvSpPr>
          <p:cNvPr id="468"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69" name="CustomShape 3"/>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70" name="Table 4"/>
          <p:cNvGraphicFramePr/>
          <p:nvPr>
            <p:extLst>
              <p:ext uri="{D42A27DB-BD31-4B8C-83A1-F6EECF244321}">
                <p14:modId xmlns:p14="http://schemas.microsoft.com/office/powerpoint/2010/main" val="3887754189"/>
              </p:ext>
            </p:extLst>
          </p:nvPr>
        </p:nvGraphicFramePr>
        <p:xfrm>
          <a:off x="363240" y="755640"/>
          <a:ext cx="11465640" cy="3112008"/>
        </p:xfrm>
        <a:graphic>
          <a:graphicData uri="http://schemas.openxmlformats.org/drawingml/2006/table">
            <a:tbl>
              <a:tblPr/>
              <a:tblGrid>
                <a:gridCol w="11465640">
                  <a:extLst>
                    <a:ext uri="{9D8B030D-6E8A-4147-A177-3AD203B41FA5}">
                      <a16:colId xmlns:a16="http://schemas.microsoft.com/office/drawing/2014/main" val="20000"/>
                    </a:ext>
                  </a:extLst>
                </a:gridCol>
              </a:tblGrid>
              <a:tr h="296463">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大方針</a:t>
                      </a:r>
                      <a:endParaRPr lang="en-US" sz="2000" b="0" strike="noStrike" spc="-1">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2223757">
                <a:tc>
                  <a:txBody>
                    <a:bodyPr/>
                    <a:lstStyle/>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方針①：打ち手の進化、横展開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- 1.</a:t>
                      </a:r>
                      <a:r>
                        <a:rPr lang="ja-JP" sz="1400" b="0" strike="noStrike" spc="-1" dirty="0">
                          <a:solidFill>
                            <a:srgbClr val="000000"/>
                          </a:solidFill>
                          <a:latin typeface="Segoe UI"/>
                          <a:ea typeface="Meiryo UI"/>
                        </a:rPr>
                        <a:t>精度向上：トラック使用台数データ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定期便</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非定期便の使用実績</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を蓄積し、より効果的なトラック台数予測の方法を模索する。</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- 2.</a:t>
                      </a:r>
                      <a:r>
                        <a:rPr lang="ja-JP" sz="1400" b="0" strike="noStrike" spc="-1" dirty="0">
                          <a:solidFill>
                            <a:srgbClr val="000000"/>
                          </a:solidFill>
                          <a:latin typeface="Segoe UI"/>
                          <a:ea typeface="Meiryo UI"/>
                        </a:rPr>
                        <a:t>システム化：１年程度の運用期間を経て効果が確認できた場合に、データ取集・蓄積・台数予測・配送業者への依頼の一連の業務プロセスを</a:t>
                      </a:r>
                      <a:endParaRPr lang="en-US" sz="1400" b="0" strike="noStrike" spc="-1" dirty="0">
                        <a:latin typeface="Times New Roman"/>
                      </a:endParaRPr>
                    </a:p>
                    <a:p>
                      <a:pPr marL="72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ja-JP" sz="1400" b="0" strike="noStrike" spc="-1" dirty="0">
                          <a:solidFill>
                            <a:srgbClr val="000000"/>
                          </a:solidFill>
                          <a:latin typeface="Segoe UI"/>
                          <a:ea typeface="Meiryo UI"/>
                        </a:rPr>
                        <a:t>　　　　　　　　　　自動化する方法を検討する。</a:t>
                      </a:r>
                      <a:r>
                        <a:rPr lang="en-US" sz="1400" b="0" strike="noStrike" spc="-1" dirty="0">
                          <a:solidFill>
                            <a:srgbClr val="000000"/>
                          </a:solidFill>
                          <a:latin typeface="Segoe UI"/>
                          <a:ea typeface="Meiryo UI"/>
                        </a:rPr>
                        <a:t>(※</a:t>
                      </a:r>
                      <a:r>
                        <a:rPr lang="ja-JP" sz="1400" b="0" strike="noStrike" spc="-1" dirty="0">
                          <a:solidFill>
                            <a:srgbClr val="000000"/>
                          </a:solidFill>
                          <a:latin typeface="Segoe UI"/>
                          <a:ea typeface="Meiryo UI"/>
                        </a:rPr>
                        <a:t>ただし、</a:t>
                      </a:r>
                      <a:r>
                        <a:rPr lang="en-US" sz="1400" b="0" strike="noStrike" spc="-1" dirty="0">
                          <a:solidFill>
                            <a:srgbClr val="000000"/>
                          </a:solidFill>
                          <a:latin typeface="Segoe UI"/>
                          <a:ea typeface="Meiryo UI"/>
                        </a:rPr>
                        <a:t>ROI</a:t>
                      </a:r>
                      <a:r>
                        <a:rPr lang="ja-JP" sz="1400" b="0" strike="noStrike" spc="-1" dirty="0">
                          <a:solidFill>
                            <a:srgbClr val="000000"/>
                          </a:solidFill>
                          <a:latin typeface="Segoe UI"/>
                          <a:ea typeface="Meiryo UI"/>
                        </a:rPr>
                        <a:t>を検証し、中期的に投資回収が見込まれる場合のみ</a:t>
                      </a:r>
                      <a:r>
                        <a:rPr lang="en-US" sz="1400" b="0" strike="noStrike" spc="-1" dirty="0">
                          <a:solidFill>
                            <a:srgbClr val="000000"/>
                          </a:solidFill>
                          <a:latin typeface="Segoe UI"/>
                          <a:ea typeface="Meiryo UI"/>
                        </a:rPr>
                        <a:t>)</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sz="1400" b="0" strike="noStrike" spc="-1" dirty="0">
                          <a:solidFill>
                            <a:srgbClr val="000000"/>
                          </a:solidFill>
                          <a:latin typeface="Segoe UI"/>
                          <a:ea typeface="Meiryo UI"/>
                        </a:rPr>
                        <a:t>方針②：その他</a:t>
                      </a:r>
                      <a:r>
                        <a:rPr lang="en-US" sz="1400" b="0" strike="noStrike" spc="-1" dirty="0">
                          <a:solidFill>
                            <a:srgbClr val="000000"/>
                          </a:solidFill>
                          <a:latin typeface="Segoe UI"/>
                          <a:ea typeface="Meiryo UI"/>
                        </a:rPr>
                        <a:t>DX</a:t>
                      </a:r>
                      <a:r>
                        <a:rPr lang="ja-JP" sz="1400" b="0" strike="noStrike" spc="-1" dirty="0">
                          <a:solidFill>
                            <a:srgbClr val="000000"/>
                          </a:solidFill>
                          <a:latin typeface="Segoe UI"/>
                          <a:ea typeface="Meiryo UI"/>
                        </a:rPr>
                        <a:t>施策の実施</a:t>
                      </a:r>
                      <a:endParaRPr lang="en-US" sz="1400" b="0" strike="noStrike" spc="-1" dirty="0">
                        <a:latin typeface="Times New Roman"/>
                      </a:endParaRPr>
                    </a:p>
                    <a:p>
                      <a:r>
                        <a:rPr lang="en-US" sz="1400" b="0" strike="noStrike" spc="-1" dirty="0">
                          <a:solidFill>
                            <a:srgbClr val="000000"/>
                          </a:solidFill>
                          <a:latin typeface="Segoe UI"/>
                          <a:ea typeface="Meiryo UI"/>
                        </a:rPr>
                        <a:t>     - 1.</a:t>
                      </a:r>
                      <a:r>
                        <a:rPr lang="ja-JP" altLang="en-US" sz="1400" b="0" strike="noStrike" spc="-1" dirty="0">
                          <a:solidFill>
                            <a:srgbClr val="000000"/>
                          </a:solidFill>
                          <a:latin typeface="Segoe UI"/>
                          <a:ea typeface="Meiryo UI"/>
                        </a:rPr>
                        <a:t>社内データの一元管理</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現在、</a:t>
                      </a:r>
                      <a:r>
                        <a:rPr lang="en-US" altLang="ja-JP" sz="1400" b="0" strike="noStrike" spc="-1" dirty="0">
                          <a:solidFill>
                            <a:srgbClr val="000000"/>
                          </a:solidFill>
                          <a:latin typeface="Segoe UI"/>
                          <a:ea typeface="Meiryo UI"/>
                        </a:rPr>
                        <a:t>Excel</a:t>
                      </a:r>
                      <a:r>
                        <a:rPr lang="ja-JP" altLang="en-US" sz="1400" b="0" strike="noStrike" spc="-1" dirty="0">
                          <a:solidFill>
                            <a:srgbClr val="000000"/>
                          </a:solidFill>
                          <a:latin typeface="Segoe UI"/>
                          <a:ea typeface="Meiryo UI"/>
                        </a:rPr>
                        <a:t>等で手作業にて記録・管理している種々のデータをデータ基盤にて一元管理する。</a:t>
                      </a:r>
                      <a:endParaRPr lang="en-US" sz="1400" b="0" strike="noStrike" spc="-1" dirty="0">
                        <a:latin typeface="Arial"/>
                      </a:endParaRPr>
                    </a:p>
                    <a:p>
                      <a:pPr>
                        <a:lnSpc>
                          <a:spcPct val="100000"/>
                        </a:lnSpc>
                      </a:pPr>
                      <a:r>
                        <a:rPr lang="en-US" sz="1400" b="0" strike="noStrike" spc="-1" dirty="0">
                          <a:solidFill>
                            <a:srgbClr val="000000"/>
                          </a:solidFill>
                          <a:latin typeface="Segoe UI"/>
                          <a:ea typeface="Meiryo UI"/>
                        </a:rPr>
                        <a:t>     - 2.</a:t>
                      </a:r>
                      <a:r>
                        <a:rPr lang="ja-JP" altLang="en-US" sz="1400" b="0" strike="noStrike" spc="-1" dirty="0">
                          <a:solidFill>
                            <a:srgbClr val="000000"/>
                          </a:solidFill>
                          <a:latin typeface="Segoe UI"/>
                          <a:ea typeface="Meiryo UI"/>
                        </a:rPr>
                        <a:t>その他</a:t>
                      </a:r>
                      <a:r>
                        <a:rPr lang="en-US" altLang="ja-JP" sz="1400" b="0" strike="noStrike" spc="-1" dirty="0">
                          <a:solidFill>
                            <a:srgbClr val="000000"/>
                          </a:solidFill>
                          <a:latin typeface="Segoe UI"/>
                          <a:ea typeface="Meiryo UI"/>
                        </a:rPr>
                        <a:t>DX</a:t>
                      </a:r>
                      <a:r>
                        <a:rPr lang="ja-JP" altLang="en-US" sz="1400" b="0" strike="noStrike" spc="-1" dirty="0">
                          <a:solidFill>
                            <a:srgbClr val="000000"/>
                          </a:solidFill>
                          <a:latin typeface="Segoe UI"/>
                          <a:ea typeface="Meiryo UI"/>
                        </a:rPr>
                        <a:t>施策の検討</a:t>
                      </a:r>
                      <a:r>
                        <a:rPr 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すでに顕在化しているその他業務課題の解決策を模索する。データ基盤を整えている間、各部から業務改善アイディアを募り</a:t>
                      </a:r>
                      <a:endParaRPr lang="en-US" altLang="ja-JP" sz="1400" b="0" strike="noStrike" spc="-1" dirty="0">
                        <a:solidFill>
                          <a:srgbClr val="000000"/>
                        </a:solidFill>
                        <a:latin typeface="Segoe UI"/>
                        <a:ea typeface="Meiryo UI"/>
                      </a:endParaRPr>
                    </a:p>
                    <a:p>
                      <a:pPr>
                        <a:lnSpc>
                          <a:spcPct val="100000"/>
                        </a:lnSpc>
                      </a:pPr>
                      <a:r>
                        <a:rPr lang="ja-JP" altLang="en-US" sz="1400" b="0" strike="noStrike" spc="-1" dirty="0">
                          <a:solidFill>
                            <a:srgbClr val="000000"/>
                          </a:solidFill>
                          <a:latin typeface="Segoe UI"/>
                          <a:ea typeface="Meiryo UI"/>
                        </a:rPr>
                        <a:t>　　　　　　　　　　　　　　　　　　　具体化に向けて検証を行う。</a:t>
                      </a:r>
                      <a:endParaRPr lang="en-US" sz="1400" b="0" strike="noStrike" spc="-1" dirty="0">
                        <a:latin typeface="Arial"/>
                      </a:endParaRPr>
                    </a:p>
                    <a:p>
                      <a:r>
                        <a:rPr lang="en-US" sz="1400" b="0" strike="noStrike" spc="-1" dirty="0">
                          <a:solidFill>
                            <a:srgbClr val="000000"/>
                          </a:solidFill>
                          <a:latin typeface="Segoe UI"/>
                          <a:ea typeface="Meiryo UI"/>
                        </a:rPr>
                        <a:t> </a:t>
                      </a:r>
                      <a:endParaRPr lang="en-US" sz="1400" b="0" strike="noStrike" spc="-1" dirty="0">
                        <a:latin typeface="Arial"/>
                      </a:endParaRPr>
                    </a:p>
                    <a:p>
                      <a:pPr marL="180000" indent="-179280">
                        <a:lnSpc>
                          <a:spcPct val="90000"/>
                        </a:lnSpc>
                        <a:spcAft>
                          <a:spcPts val="601"/>
                        </a:spcAft>
                        <a:buClr>
                          <a:srgbClr val="BFEBFA"/>
                        </a:buClr>
                        <a:buFont typeface="Wingdings" charset="2"/>
                        <a:buChar char=""/>
                      </a:pP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71" name="Table 5"/>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72" name="Table 6"/>
          <p:cNvGraphicFramePr/>
          <p:nvPr>
            <p:extLst>
              <p:ext uri="{D42A27DB-BD31-4B8C-83A1-F6EECF244321}">
                <p14:modId xmlns:p14="http://schemas.microsoft.com/office/powerpoint/2010/main" val="2676778084"/>
              </p:ext>
            </p:extLst>
          </p:nvPr>
        </p:nvGraphicFramePr>
        <p:xfrm>
          <a:off x="390617" y="3507840"/>
          <a:ext cx="11478223" cy="2258942"/>
        </p:xfrm>
        <a:graphic>
          <a:graphicData uri="http://schemas.openxmlformats.org/drawingml/2006/table">
            <a:tbl>
              <a:tblPr/>
              <a:tblGrid>
                <a:gridCol w="11478223">
                  <a:extLst>
                    <a:ext uri="{9D8B030D-6E8A-4147-A177-3AD203B41FA5}">
                      <a16:colId xmlns:a16="http://schemas.microsoft.com/office/drawing/2014/main" val="20000"/>
                    </a:ext>
                  </a:extLst>
                </a:gridCol>
              </a:tblGrid>
              <a:tr h="218543">
                <a:tc>
                  <a:txBody>
                    <a:bodyPr/>
                    <a:lstStyle/>
                    <a:p>
                      <a:pPr>
                        <a:lnSpc>
                          <a:spcPct val="90000"/>
                        </a:lnSpc>
                        <a:tabLst>
                          <a:tab pos="0" algn="l"/>
                        </a:tabLst>
                      </a:pPr>
                      <a:r>
                        <a:rPr lang="ja-JP" altLang="en-US" sz="2000" b="1" strike="noStrike" spc="-1" dirty="0">
                          <a:solidFill>
                            <a:srgbClr val="1D2088"/>
                          </a:solidFill>
                          <a:latin typeface="Segoe UI"/>
                          <a:ea typeface="Meiryo UI"/>
                        </a:rPr>
                        <a:t>補足</a:t>
                      </a:r>
                      <a:r>
                        <a:rPr lang="en-US" altLang="ja-JP" sz="2000" b="1" strike="noStrike" spc="-1" dirty="0">
                          <a:solidFill>
                            <a:srgbClr val="1D2088"/>
                          </a:solidFill>
                          <a:latin typeface="Segoe UI"/>
                          <a:ea typeface="Meiryo UI"/>
                        </a:rPr>
                        <a:t>.</a:t>
                      </a:r>
                      <a:r>
                        <a:rPr lang="ja-JP" altLang="en-US" sz="2000" b="1" strike="noStrike" spc="-1" dirty="0">
                          <a:solidFill>
                            <a:srgbClr val="1D2088"/>
                          </a:solidFill>
                          <a:latin typeface="Segoe UI"/>
                          <a:ea typeface="Meiryo UI"/>
                        </a:rPr>
                        <a:t>上記方針の意図</a:t>
                      </a:r>
                      <a:endParaRPr lang="en-US"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893182">
                <a:tc>
                  <a:txBody>
                    <a:bodyPr/>
                    <a:lstStyle/>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現状のトラック台数予測ロジックは、限られたデータを用いたルールベースの試算であり、データ追加や、他手法により改善の余地がある。</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①</a:t>
                      </a:r>
                      <a:r>
                        <a:rPr lang="en-US" altLang="ja-JP"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今後数年の継続運用が見込まれる場合、</a:t>
                      </a:r>
                      <a:r>
                        <a:rPr lang="en-US" altLang="ja-JP" sz="1400" b="0" strike="noStrike" spc="-1" dirty="0">
                          <a:solidFill>
                            <a:srgbClr val="000000"/>
                          </a:solidFill>
                          <a:latin typeface="Segoe UI"/>
                          <a:ea typeface="Meiryo UI"/>
                        </a:rPr>
                        <a:t>SaaS</a:t>
                      </a:r>
                      <a:r>
                        <a:rPr lang="ja-JP" altLang="en-US" sz="1400" b="0" strike="noStrike" spc="-1" dirty="0">
                          <a:solidFill>
                            <a:srgbClr val="000000"/>
                          </a:solidFill>
                          <a:latin typeface="Segoe UI"/>
                          <a:ea typeface="Meiryo UI"/>
                        </a:rPr>
                        <a:t>等のシステムを導入したほうが中長期的にメリットがあると判断した場合、システム化を実施検討。</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altLang="ja-JP" sz="1400" b="0" strike="noStrike" spc="-1" dirty="0">
                          <a:solidFill>
                            <a:srgbClr val="000000"/>
                          </a:solidFill>
                          <a:latin typeface="Segoe UI"/>
                          <a:ea typeface="Meiryo UI"/>
                        </a:rPr>
                        <a:t>-1.</a:t>
                      </a:r>
                      <a:r>
                        <a:rPr lang="ja-JP" altLang="en-US" sz="1400" b="0" strike="noStrike" spc="-1" dirty="0">
                          <a:solidFill>
                            <a:srgbClr val="000000"/>
                          </a:solidFill>
                          <a:latin typeface="Segoe UI"/>
                          <a:ea typeface="Meiryo UI"/>
                        </a:rPr>
                        <a:t>より良い事業運営のためには、各拠点に点在したデータを一元管理し、データ分析による仮設</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検証</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実行を今後も継続すべきであるため。</a:t>
                      </a:r>
                      <a:endParaRPr lang="en-US" sz="1400" b="0" strike="noStrike" spc="-1" dirty="0">
                        <a:latin typeface="Times New Roman"/>
                      </a:endParaRPr>
                    </a:p>
                    <a:p>
                      <a:pPr marL="180000" indent="-17928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②</a:t>
                      </a:r>
                      <a:r>
                        <a:rPr lang="en-US" sz="1400" b="0" strike="noStrike" spc="-1" dirty="0">
                          <a:solidFill>
                            <a:srgbClr val="000000"/>
                          </a:solidFill>
                          <a:latin typeface="Segoe UI"/>
                          <a:ea typeface="Meiryo UI"/>
                        </a:rPr>
                        <a:t>-2.</a:t>
                      </a:r>
                      <a:r>
                        <a:rPr lang="ja-JP" altLang="en-US" sz="1400" b="0" strike="noStrike" spc="-1" dirty="0">
                          <a:solidFill>
                            <a:srgbClr val="000000"/>
                          </a:solidFill>
                          <a:latin typeface="Segoe UI"/>
                          <a:ea typeface="Meiryo UI"/>
                        </a:rPr>
                        <a:t>中長期的な視点で「会社のあるべき姿」を従業員皆で検討することで、データを活用した打ち手の検討プロセスに慣れていただき、帰属意識を高めていくため。</a:t>
                      </a:r>
                      <a:endParaRPr lang="en-US" sz="1400" b="0" strike="noStrike" spc="-1" dirty="0">
                        <a:latin typeface="Times New Roman"/>
                      </a:endParaRPr>
                    </a:p>
                    <a:p>
                      <a:pPr marL="720" indent="0">
                        <a:lnSpc>
                          <a:spcPct val="90000"/>
                        </a:lnSpc>
                        <a:spcAft>
                          <a:spcPts val="601"/>
                        </a:spcAft>
                        <a:buClr>
                          <a:srgbClr val="BFEBFA"/>
                        </a:buClr>
                        <a:buFont typeface="Wingdings" charset="2"/>
                        <a:buNone/>
                      </a:pPr>
                      <a:endParaRPr lang="en-US" sz="1400" b="0" strike="noStrike" spc="-1" dirty="0">
                        <a:latin typeface="Times New Roman"/>
                      </a:endParaRPr>
                    </a:p>
                    <a:p>
                      <a:pPr>
                        <a:lnSpc>
                          <a:spcPct val="90000"/>
                        </a:lnSpc>
                        <a:spcAft>
                          <a:spcPts val="601"/>
                        </a:spcAft>
                      </a:pP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altLang="en-US" sz="2400" b="1" spc="-1" dirty="0">
                <a:solidFill>
                  <a:srgbClr val="0D79CA"/>
                </a:solidFill>
                <a:latin typeface="Segoe UI Semibold"/>
                <a:ea typeface="Meiryo UI"/>
              </a:rPr>
              <a:t>別紙①投資計画の策定</a:t>
            </a:r>
            <a:endParaRPr lang="en-US" sz="2400" b="0" strike="noStrike" spc="-1" dirty="0">
              <a:latin typeface="Arial"/>
            </a:endParaRPr>
          </a:p>
        </p:txBody>
      </p:sp>
      <p:sp>
        <p:nvSpPr>
          <p:cNvPr id="474" name="CustomShape 2"/>
          <p:cNvSpPr/>
          <p:nvPr/>
        </p:nvSpPr>
        <p:spPr>
          <a:xfrm>
            <a:off x="803694" y="2785885"/>
            <a:ext cx="2392088" cy="3292813"/>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投資費用</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必要人件費</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 </a:t>
            </a:r>
            <a:r>
              <a:rPr lang="ja-JP" altLang="en-US" sz="1000" b="0" strike="noStrike" spc="-1" dirty="0">
                <a:latin typeface="Meiryo UI" panose="020B0604030504040204" pitchFamily="50" charset="-128"/>
                <a:ea typeface="Meiryo UI" panose="020B0604030504040204" pitchFamily="50" charset="-128"/>
              </a:rPr>
              <a:t>シミュレーションシートのアップデート。</a:t>
            </a:r>
            <a:endParaRPr lang="en-US" altLang="ja-JP" sz="1000" spc="-1" dirty="0">
              <a:latin typeface="Meiryo UI" panose="020B0604030504040204" pitchFamily="50" charset="-128"/>
              <a:ea typeface="Meiryo UI" panose="020B0604030504040204" pitchFamily="50" charset="-128"/>
            </a:endParaRPr>
          </a:p>
          <a:p>
            <a:pPr marL="720">
              <a:lnSpc>
                <a:spcPct val="90000"/>
              </a:lnSpc>
              <a:spcAft>
                <a:spcPts val="601"/>
              </a:spcAft>
              <a:buClr>
                <a:srgbClr val="9EE0F8"/>
              </a:buClr>
            </a:pPr>
            <a:r>
              <a:rPr lang="en-US" altLang="ja-JP" sz="1000" b="0" strike="noStrike" spc="-1" dirty="0">
                <a:latin typeface="Meiryo UI" panose="020B0604030504040204" pitchFamily="50" charset="-128"/>
                <a:ea typeface="Meiryo UI" panose="020B0604030504040204" pitchFamily="50" charset="-128"/>
              </a:rPr>
              <a:t> </a:t>
            </a: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→数日程度</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spc="-1" dirty="0">
                <a:latin typeface="Arial"/>
                <a:ea typeface="Meiryo UI" panose="020B0604030504040204" pitchFamily="50" charset="-128"/>
              </a:rPr>
              <a:t> </a:t>
            </a:r>
            <a:r>
              <a:rPr lang="en-US" altLang="ja-JP" sz="1000" spc="-1" dirty="0">
                <a:latin typeface="Arial"/>
                <a:ea typeface="Meiryo UI" panose="020B0604030504040204" pitchFamily="50" charset="-128"/>
              </a:rPr>
              <a:t>- </a:t>
            </a:r>
            <a:r>
              <a:rPr lang="ja-JP" altLang="en-US" sz="1000" spc="-1" dirty="0">
                <a:latin typeface="Meiryo UI" panose="020B0604030504040204" pitchFamily="50" charset="-128"/>
                <a:ea typeface="Meiryo UI" panose="020B0604030504040204" pitchFamily="50" charset="-128"/>
              </a:rPr>
              <a:t>従業員への説明</a:t>
            </a:r>
            <a:r>
              <a:rPr lang="ja-JP" altLang="en-US" sz="1000" b="0" strike="noStrike" spc="-1" dirty="0">
                <a:latin typeface="Meiryo UI" panose="020B0604030504040204" pitchFamily="50" charset="-128"/>
                <a:ea typeface="Meiryo UI" panose="020B0604030504040204" pitchFamily="50" charset="-128"/>
              </a:rPr>
              <a:t>。</a:t>
            </a:r>
            <a:endParaRPr lang="en-US" altLang="ja-JP" sz="1000" b="0" strike="noStrike" spc="-1" dirty="0">
              <a:latin typeface="Meiryo UI" panose="020B0604030504040204" pitchFamily="50" charset="-128"/>
              <a:ea typeface="Meiryo UI" panose="020B0604030504040204" pitchFamily="50" charset="-128"/>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→数日程度</a:t>
            </a:r>
            <a:endParaRPr lang="en-US" sz="1000" b="0" strike="noStrike" spc="-1" dirty="0">
              <a:latin typeface="Arial"/>
            </a:endParaRPr>
          </a:p>
          <a:p>
            <a:pPr marL="81000" indent="-80280">
              <a:lnSpc>
                <a:spcPct val="90000"/>
              </a:lnSpc>
              <a:spcAft>
                <a:spcPts val="601"/>
              </a:spcAft>
              <a:buClr>
                <a:srgbClr val="9EE0F8"/>
              </a:buClr>
              <a:buFont typeface="Arial"/>
              <a:buChar char="•"/>
            </a:pPr>
            <a:r>
              <a:rPr lang="ja-JP" altLang="en-US" sz="1000" b="0" strike="noStrike" spc="-1" dirty="0">
                <a:solidFill>
                  <a:srgbClr val="000000"/>
                </a:solidFill>
                <a:latin typeface="Segoe UI"/>
                <a:ea typeface="Meiryo UI"/>
              </a:rPr>
              <a:t>イニシャルコスト</a:t>
            </a:r>
            <a:endParaRPr lang="en-US" altLang="ja-JP" sz="1000" b="0" strike="noStrike" spc="-1" dirty="0">
              <a:solidFill>
                <a:srgbClr val="000000"/>
              </a:solidFill>
              <a:latin typeface="Segoe UI"/>
              <a:ea typeface="Meiryo UI"/>
            </a:endParaRPr>
          </a:p>
          <a:p>
            <a:pPr marL="720">
              <a:lnSpc>
                <a:spcPct val="90000"/>
              </a:lnSpc>
              <a:spcAft>
                <a:spcPts val="601"/>
              </a:spcAft>
              <a:buClr>
                <a:srgbClr val="9EE0F8"/>
              </a:buClr>
            </a:pPr>
            <a:r>
              <a:rPr lang="en-US" sz="1000" spc="-1" dirty="0">
                <a:solidFill>
                  <a:srgbClr val="000000"/>
                </a:solidFill>
                <a:latin typeface="Segoe UI"/>
                <a:ea typeface="Meiryo UI"/>
              </a:rPr>
              <a:t> </a:t>
            </a:r>
            <a:r>
              <a:rPr lang="en-US" sz="1000" spc="-1" dirty="0">
                <a:solidFill>
                  <a:srgbClr val="000000"/>
                </a:solidFill>
                <a:latin typeface="Meiryo UI" panose="020B0604030504040204" pitchFamily="50" charset="-128"/>
                <a:ea typeface="Meiryo UI" panose="020B0604030504040204" pitchFamily="50" charset="-128"/>
              </a:rPr>
              <a:t>-</a:t>
            </a:r>
            <a:r>
              <a:rPr lang="en-US" sz="1000" spc="-1" dirty="0">
                <a:solidFill>
                  <a:srgbClr val="000000"/>
                </a:solidFill>
                <a:latin typeface="Segoe UI"/>
                <a:ea typeface="Meiryo UI"/>
              </a:rPr>
              <a:t> </a:t>
            </a:r>
            <a:r>
              <a:rPr lang="ja-JP" altLang="en-US" sz="1000" spc="-1" dirty="0">
                <a:solidFill>
                  <a:srgbClr val="000000"/>
                </a:solidFill>
                <a:latin typeface="Segoe UI"/>
                <a:ea typeface="Meiryo UI"/>
              </a:rPr>
              <a:t>既成</a:t>
            </a:r>
            <a:r>
              <a:rPr lang="en-US" altLang="ja-JP" sz="1000" spc="-1" dirty="0">
                <a:solidFill>
                  <a:srgbClr val="000000"/>
                </a:solidFill>
                <a:latin typeface="Segoe UI"/>
                <a:ea typeface="Meiryo UI"/>
              </a:rPr>
              <a:t>Excel</a:t>
            </a:r>
            <a:r>
              <a:rPr lang="ja-JP" altLang="en-US" sz="1000" spc="-1" dirty="0">
                <a:solidFill>
                  <a:srgbClr val="000000"/>
                </a:solidFill>
                <a:latin typeface="Segoe UI"/>
                <a:ea typeface="Meiryo UI"/>
              </a:rPr>
              <a:t>を継続運用する場合</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→イニシャルコスト無し</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solidFill>
                  <a:srgbClr val="000000"/>
                </a:solidFill>
                <a:latin typeface="Segoe UI"/>
                <a:ea typeface="Meiryo UI"/>
              </a:rPr>
              <a:t> </a:t>
            </a:r>
            <a:r>
              <a:rPr lang="en-US" altLang="ja-JP" sz="1000" spc="-1" dirty="0">
                <a:solidFill>
                  <a:srgbClr val="000000"/>
                </a:solidFill>
                <a:latin typeface="Meiryo UI" panose="020B0604030504040204" pitchFamily="50" charset="-128"/>
                <a:ea typeface="Meiryo UI" panose="020B0604030504040204" pitchFamily="50" charset="-128"/>
              </a:rPr>
              <a:t>-</a:t>
            </a:r>
            <a:r>
              <a:rPr lang="en-US" altLang="ja-JP" sz="1000" spc="-1" dirty="0">
                <a:solidFill>
                  <a:srgbClr val="000000"/>
                </a:solidFill>
                <a:latin typeface="Segoe UI"/>
                <a:ea typeface="Meiryo UI"/>
              </a:rPr>
              <a:t> </a:t>
            </a:r>
            <a:r>
              <a:rPr lang="ja-JP" altLang="en-US" sz="1000" spc="-1" dirty="0">
                <a:solidFill>
                  <a:srgbClr val="000000"/>
                </a:solidFill>
                <a:latin typeface="Segoe UI"/>
                <a:ea typeface="Meiryo UI"/>
              </a:rPr>
              <a:t>もしシステム化する場合</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a:t>
            </a:r>
            <a:r>
              <a:rPr lang="ja-JP" altLang="en-US" sz="1000" spc="-1" dirty="0">
                <a:latin typeface="Arial"/>
                <a:ea typeface="Meiryo UI" panose="020B0604030504040204" pitchFamily="50" charset="-128"/>
              </a:rPr>
              <a:t>→エンジニア１人月</a:t>
            </a:r>
            <a:r>
              <a:rPr lang="en-US" altLang="ja-JP" sz="1000" spc="-1" dirty="0">
                <a:latin typeface="Arial"/>
                <a:ea typeface="Meiryo UI" panose="020B0604030504040204" pitchFamily="50" charset="-128"/>
              </a:rPr>
              <a:t>150</a:t>
            </a:r>
            <a:r>
              <a:rPr lang="ja-JP" altLang="en-US" sz="1000" spc="-1" dirty="0">
                <a:latin typeface="Arial"/>
                <a:ea typeface="Meiryo UI" panose="020B0604030504040204" pitchFamily="50" charset="-128"/>
              </a:rPr>
              <a:t>万として</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spc="-1" dirty="0">
                <a:latin typeface="Arial"/>
                <a:ea typeface="Meiryo UI" panose="020B0604030504040204" pitchFamily="50" charset="-128"/>
              </a:rPr>
              <a:t>　　要件定義・設計 ：</a:t>
            </a:r>
            <a:r>
              <a:rPr lang="en-US" altLang="ja-JP" sz="1000" spc="-1" dirty="0">
                <a:latin typeface="Arial"/>
                <a:ea typeface="Meiryo UI" panose="020B0604030504040204" pitchFamily="50" charset="-128"/>
              </a:rPr>
              <a:t>2.0</a:t>
            </a:r>
            <a:r>
              <a:rPr lang="ja-JP" altLang="en-US" sz="1000" spc="-1" dirty="0">
                <a:latin typeface="Arial"/>
                <a:ea typeface="Meiryo UI" panose="020B0604030504040204" pitchFamily="50" charset="-128"/>
              </a:rPr>
              <a:t>人月</a:t>
            </a:r>
            <a:endParaRPr lang="en-US" altLang="ja-JP" sz="1000" spc="-1" dirty="0">
              <a:latin typeface="Arial"/>
              <a:ea typeface="Meiryo UI" panose="020B0604030504040204" pitchFamily="50" charset="-128"/>
            </a:endParaRPr>
          </a:p>
          <a:p>
            <a:pPr marL="720">
              <a:lnSpc>
                <a:spcPct val="90000"/>
              </a:lnSpc>
              <a:spcAft>
                <a:spcPts val="601"/>
              </a:spcAft>
              <a:buClr>
                <a:srgbClr val="9EE0F8"/>
              </a:buClr>
            </a:pPr>
            <a:r>
              <a:rPr lang="ja-JP" altLang="en-US" sz="1000" b="0" strike="noStrike" spc="-1" dirty="0">
                <a:latin typeface="Arial"/>
                <a:ea typeface="Meiryo UI" panose="020B0604030504040204" pitchFamily="50" charset="-128"/>
              </a:rPr>
              <a:t>　　開発・テスト：</a:t>
            </a:r>
            <a:r>
              <a:rPr lang="en-US" altLang="ja-JP" sz="1000" spc="-1" dirty="0">
                <a:latin typeface="Arial"/>
                <a:ea typeface="Meiryo UI" panose="020B0604030504040204" pitchFamily="50" charset="-128"/>
              </a:rPr>
              <a:t>4</a:t>
            </a:r>
            <a:r>
              <a:rPr lang="en-US" altLang="ja-JP" sz="1000" b="0" strike="noStrike" spc="-1" dirty="0">
                <a:latin typeface="Arial"/>
                <a:ea typeface="Meiryo UI" panose="020B0604030504040204" pitchFamily="50" charset="-128"/>
              </a:rPr>
              <a:t>.0</a:t>
            </a:r>
            <a:r>
              <a:rPr lang="ja-JP" altLang="en-US" sz="1000" b="0" strike="noStrike" spc="-1" dirty="0">
                <a:latin typeface="Arial"/>
                <a:ea typeface="Meiryo UI" panose="020B0604030504040204" pitchFamily="50" charset="-128"/>
              </a:rPr>
              <a:t>人月</a:t>
            </a:r>
            <a:endParaRPr lang="en-US" sz="1000" b="0" strike="noStrike" spc="-1" dirty="0">
              <a:latin typeface="Arial"/>
            </a:endParaRPr>
          </a:p>
        </p:txBody>
      </p:sp>
      <p:cxnSp>
        <p:nvCxnSpPr>
          <p:cNvPr id="3" name="直線矢印コネクタ 2">
            <a:extLst>
              <a:ext uri="{FF2B5EF4-FFF2-40B4-BE49-F238E27FC236}">
                <a16:creationId xmlns:a16="http://schemas.microsoft.com/office/drawing/2014/main" id="{4324D69F-57A2-44CC-B35E-AEFF39EA4871}"/>
              </a:ext>
            </a:extLst>
          </p:cNvPr>
          <p:cNvCxnSpPr>
            <a:cxnSpLocks/>
          </p:cNvCxnSpPr>
          <p:nvPr/>
        </p:nvCxnSpPr>
        <p:spPr>
          <a:xfrm>
            <a:off x="1100831" y="1366727"/>
            <a:ext cx="0" cy="80830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E91D098-586F-4821-8D9C-6631FEDFFCDF}"/>
              </a:ext>
            </a:extLst>
          </p:cNvPr>
          <p:cNvSpPr txBox="1"/>
          <p:nvPr/>
        </p:nvSpPr>
        <p:spPr>
          <a:xfrm>
            <a:off x="881291" y="870424"/>
            <a:ext cx="486722" cy="726358"/>
          </a:xfrm>
          <a:prstGeom prst="rect">
            <a:avLst/>
          </a:prstGeom>
          <a:noFill/>
        </p:spPr>
        <p:txBody>
          <a:bodyPr wrap="square" rtlCol="0">
            <a:spAutoFit/>
          </a:bodyPr>
          <a:lstStyle/>
          <a:p>
            <a:r>
              <a:rPr kumimoji="1" lang="ja-JP" altLang="en-US" sz="4000" dirty="0"/>
              <a:t>⊕</a:t>
            </a:r>
          </a:p>
        </p:txBody>
      </p:sp>
      <p:sp>
        <p:nvSpPr>
          <p:cNvPr id="7" name="テキスト ボックス 6">
            <a:extLst>
              <a:ext uri="{FF2B5EF4-FFF2-40B4-BE49-F238E27FC236}">
                <a16:creationId xmlns:a16="http://schemas.microsoft.com/office/drawing/2014/main" id="{D0489F21-D02E-4BF7-9B00-5B896AE7A7E3}"/>
              </a:ext>
            </a:extLst>
          </p:cNvPr>
          <p:cNvSpPr txBox="1"/>
          <p:nvPr/>
        </p:nvSpPr>
        <p:spPr>
          <a:xfrm>
            <a:off x="880259" y="2075754"/>
            <a:ext cx="957777" cy="400110"/>
          </a:xfrm>
          <a:prstGeom prst="rect">
            <a:avLst/>
          </a:prstGeom>
          <a:noFill/>
        </p:spPr>
        <p:txBody>
          <a:bodyPr wrap="square" rtlCol="0">
            <a:spAutoFit/>
          </a:bodyPr>
          <a:lstStyle/>
          <a:p>
            <a:r>
              <a:rPr lang="ja-JP" altLang="en-US" sz="2000" dirty="0"/>
              <a:t>⊝</a:t>
            </a:r>
            <a:endParaRPr kumimoji="1" lang="ja-JP" altLang="en-US" sz="2000" dirty="0"/>
          </a:p>
        </p:txBody>
      </p:sp>
      <p:sp>
        <p:nvSpPr>
          <p:cNvPr id="8" name="テキスト ボックス 7">
            <a:extLst>
              <a:ext uri="{FF2B5EF4-FFF2-40B4-BE49-F238E27FC236}">
                <a16:creationId xmlns:a16="http://schemas.microsoft.com/office/drawing/2014/main" id="{64A64855-9241-4A8C-867D-6293D0646BFF}"/>
              </a:ext>
            </a:extLst>
          </p:cNvPr>
          <p:cNvSpPr txBox="1"/>
          <p:nvPr/>
        </p:nvSpPr>
        <p:spPr>
          <a:xfrm>
            <a:off x="360348" y="1522110"/>
            <a:ext cx="620411" cy="461665"/>
          </a:xfrm>
          <a:prstGeom prst="rect">
            <a:avLst/>
          </a:prstGeom>
          <a:noFill/>
        </p:spPr>
        <p:txBody>
          <a:bodyPr wrap="square" rtlCol="0">
            <a:spAutoFit/>
          </a:bodyPr>
          <a:lstStyle/>
          <a:p>
            <a:r>
              <a:rPr kumimoji="1" lang="en-US" altLang="ja-JP" sz="2400" dirty="0">
                <a:latin typeface="Meiryo UI" panose="020B0604030504040204" pitchFamily="50" charset="-128"/>
                <a:ea typeface="Meiryo UI" panose="020B0604030504040204" pitchFamily="50" charset="-128"/>
              </a:rPr>
              <a:t>CF</a:t>
            </a:r>
            <a:endParaRPr kumimoji="1" lang="ja-JP" altLang="en-US" sz="24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DFAD57EF-DFBC-4F90-8CA0-A35F5F6880E1}"/>
              </a:ext>
            </a:extLst>
          </p:cNvPr>
          <p:cNvSpPr/>
          <p:nvPr/>
        </p:nvSpPr>
        <p:spPr>
          <a:xfrm>
            <a:off x="1416931" y="1807013"/>
            <a:ext cx="1579414" cy="78769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a:t>
            </a:r>
            <a:r>
              <a:rPr lang="en-US" altLang="ja-JP" dirty="0"/>
              <a:t>900</a:t>
            </a:r>
            <a:r>
              <a:rPr lang="ja-JP" altLang="en-US" dirty="0"/>
              <a:t>万円</a:t>
            </a:r>
            <a:endParaRPr lang="en-US" altLang="ja-JP" dirty="0"/>
          </a:p>
          <a:p>
            <a:pPr algn="ctr"/>
            <a:r>
              <a:rPr kumimoji="1" lang="en-US" altLang="ja-JP" dirty="0"/>
              <a:t>※</a:t>
            </a:r>
            <a:r>
              <a:rPr lang="ja-JP" altLang="en-US" dirty="0"/>
              <a:t>仮</a:t>
            </a:r>
            <a:endParaRPr kumimoji="1" lang="ja-JP" altLang="en-US" dirty="0"/>
          </a:p>
        </p:txBody>
      </p:sp>
      <p:cxnSp>
        <p:nvCxnSpPr>
          <p:cNvPr id="9" name="直線コネクタ 8">
            <a:extLst>
              <a:ext uri="{FF2B5EF4-FFF2-40B4-BE49-F238E27FC236}">
                <a16:creationId xmlns:a16="http://schemas.microsoft.com/office/drawing/2014/main" id="{69F130F6-2E4F-4700-A058-DF1F30E7CA6D}"/>
              </a:ext>
            </a:extLst>
          </p:cNvPr>
          <p:cNvCxnSpPr>
            <a:cxnSpLocks/>
          </p:cNvCxnSpPr>
          <p:nvPr/>
        </p:nvCxnSpPr>
        <p:spPr>
          <a:xfrm>
            <a:off x="2996345" y="2576239"/>
            <a:ext cx="6889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07A8F44E-CFB8-40DA-9658-629AEC239787}"/>
              </a:ext>
            </a:extLst>
          </p:cNvPr>
          <p:cNvSpPr/>
          <p:nvPr/>
        </p:nvSpPr>
        <p:spPr>
          <a:xfrm>
            <a:off x="3685845" y="2272785"/>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年目</a:t>
            </a:r>
          </a:p>
        </p:txBody>
      </p:sp>
      <p:sp>
        <p:nvSpPr>
          <p:cNvPr id="13" name="正方形/長方形 12">
            <a:extLst>
              <a:ext uri="{FF2B5EF4-FFF2-40B4-BE49-F238E27FC236}">
                <a16:creationId xmlns:a16="http://schemas.microsoft.com/office/drawing/2014/main" id="{8E097608-4B06-44FA-95C7-F1B05B8B52EF}"/>
              </a:ext>
            </a:extLst>
          </p:cNvPr>
          <p:cNvSpPr/>
          <p:nvPr/>
        </p:nvSpPr>
        <p:spPr>
          <a:xfrm>
            <a:off x="5935751" y="1951803"/>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２年目</a:t>
            </a:r>
          </a:p>
        </p:txBody>
      </p:sp>
      <p:cxnSp>
        <p:nvCxnSpPr>
          <p:cNvPr id="17" name="直線コネクタ 16">
            <a:extLst>
              <a:ext uri="{FF2B5EF4-FFF2-40B4-BE49-F238E27FC236}">
                <a16:creationId xmlns:a16="http://schemas.microsoft.com/office/drawing/2014/main" id="{9600B285-A0FE-4035-9F7B-16EF8C5B41E0}"/>
              </a:ext>
            </a:extLst>
          </p:cNvPr>
          <p:cNvCxnSpPr>
            <a:cxnSpLocks/>
          </p:cNvCxnSpPr>
          <p:nvPr/>
        </p:nvCxnSpPr>
        <p:spPr>
          <a:xfrm>
            <a:off x="5256023" y="2276696"/>
            <a:ext cx="6889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1A31739-C4E7-48EC-8CA0-10250F9D705B}"/>
              </a:ext>
            </a:extLst>
          </p:cNvPr>
          <p:cNvCxnSpPr>
            <a:cxnSpLocks/>
          </p:cNvCxnSpPr>
          <p:nvPr/>
        </p:nvCxnSpPr>
        <p:spPr>
          <a:xfrm>
            <a:off x="7515165" y="1951803"/>
            <a:ext cx="7199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6E255D0-5738-4333-908B-F082FAF1F4E2}"/>
              </a:ext>
            </a:extLst>
          </p:cNvPr>
          <p:cNvCxnSpPr>
            <a:cxnSpLocks/>
          </p:cNvCxnSpPr>
          <p:nvPr/>
        </p:nvCxnSpPr>
        <p:spPr>
          <a:xfrm>
            <a:off x="1100831" y="1789893"/>
            <a:ext cx="88929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ECCA603B-EC7C-4CB0-AEE1-93C4C96B673A}"/>
              </a:ext>
            </a:extLst>
          </p:cNvPr>
          <p:cNvSpPr/>
          <p:nvPr/>
        </p:nvSpPr>
        <p:spPr>
          <a:xfrm>
            <a:off x="8235074" y="1628610"/>
            <a:ext cx="1579414" cy="3225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３年目</a:t>
            </a:r>
          </a:p>
        </p:txBody>
      </p:sp>
      <p:cxnSp>
        <p:nvCxnSpPr>
          <p:cNvPr id="28" name="直線コネクタ 27">
            <a:extLst>
              <a:ext uri="{FF2B5EF4-FFF2-40B4-BE49-F238E27FC236}">
                <a16:creationId xmlns:a16="http://schemas.microsoft.com/office/drawing/2014/main" id="{9D879E6C-D224-4B2D-9768-59E635F4C94D}"/>
              </a:ext>
            </a:extLst>
          </p:cNvPr>
          <p:cNvCxnSpPr>
            <a:cxnSpLocks/>
          </p:cNvCxnSpPr>
          <p:nvPr/>
        </p:nvCxnSpPr>
        <p:spPr>
          <a:xfrm>
            <a:off x="3685309" y="1366727"/>
            <a:ext cx="6129179" cy="0"/>
          </a:xfrm>
          <a:prstGeom prst="line">
            <a:avLst/>
          </a:prstGeom>
          <a:ln w="28575">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29" name="CustomShape 3">
            <a:extLst>
              <a:ext uri="{FF2B5EF4-FFF2-40B4-BE49-F238E27FC236}">
                <a16:creationId xmlns:a16="http://schemas.microsoft.com/office/drawing/2014/main" id="{DDAB8C24-1647-4007-8C37-F6C42AF9B849}"/>
              </a:ext>
            </a:extLst>
          </p:cNvPr>
          <p:cNvSpPr/>
          <p:nvPr/>
        </p:nvSpPr>
        <p:spPr>
          <a:xfrm>
            <a:off x="10620000" y="0"/>
            <a:ext cx="1571760" cy="89964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33" name="テキスト ボックス 32">
            <a:extLst>
              <a:ext uri="{FF2B5EF4-FFF2-40B4-BE49-F238E27FC236}">
                <a16:creationId xmlns:a16="http://schemas.microsoft.com/office/drawing/2014/main" id="{A9FB8CD8-CDDD-4D15-BDB9-09BC46026219}"/>
              </a:ext>
            </a:extLst>
          </p:cNvPr>
          <p:cNvSpPr txBox="1"/>
          <p:nvPr/>
        </p:nvSpPr>
        <p:spPr>
          <a:xfrm>
            <a:off x="6096000" y="1077740"/>
            <a:ext cx="1334280"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投資回収期間</a:t>
            </a:r>
            <a:endParaRPr kumimoji="1" lang="ja-JP" altLang="en-US" sz="1400" dirty="0">
              <a:latin typeface="Meiryo UI" panose="020B0604030504040204" pitchFamily="50" charset="-128"/>
              <a:ea typeface="Meiryo UI" panose="020B0604030504040204" pitchFamily="50" charset="-128"/>
            </a:endParaRPr>
          </a:p>
        </p:txBody>
      </p:sp>
      <p:sp>
        <p:nvSpPr>
          <p:cNvPr id="34" name="CustomShape 2">
            <a:extLst>
              <a:ext uri="{FF2B5EF4-FFF2-40B4-BE49-F238E27FC236}">
                <a16:creationId xmlns:a16="http://schemas.microsoft.com/office/drawing/2014/main" id="{CD822662-A6AD-4B18-B439-8D40C8590744}"/>
              </a:ext>
            </a:extLst>
          </p:cNvPr>
          <p:cNvSpPr/>
          <p:nvPr/>
        </p:nvSpPr>
        <p:spPr>
          <a:xfrm>
            <a:off x="3340828" y="2785885"/>
            <a:ext cx="6126446" cy="3622917"/>
          </a:xfrm>
          <a:prstGeom prst="rect">
            <a:avLst/>
          </a:prstGeom>
          <a:noFill/>
          <a:ln w="0">
            <a:solidFill>
              <a:schemeClr val="accent1">
                <a:shade val="95000"/>
                <a:satMod val="105000"/>
              </a:schemeClr>
            </a:solidFill>
            <a:prstDash val="sysDot"/>
          </a:ln>
        </p:spPr>
        <p:style>
          <a:lnRef idx="0">
            <a:scrgbClr r="0" g="0" b="0"/>
          </a:lnRef>
          <a:fillRef idx="0">
            <a:scrgbClr r="0" g="0" b="0"/>
          </a:fillRef>
          <a:effectRef idx="0">
            <a:scrgbClr r="0" g="0" b="0"/>
          </a:effectRef>
          <a:fontRef idx="minor"/>
        </p:style>
        <p:txBody>
          <a:bodyPr lIns="0" tIns="45000" rIns="0" bIns="45000">
            <a:noAutofit/>
          </a:bodyPr>
          <a:lstStyle/>
          <a:p>
            <a:pPr marL="720">
              <a:lnSpc>
                <a:spcPct val="90000"/>
              </a:lnSpc>
              <a:spcAft>
                <a:spcPts val="601"/>
              </a:spcAft>
              <a:buClr>
                <a:srgbClr val="9EE0F8"/>
              </a:buClr>
            </a:pPr>
            <a:r>
              <a:rPr lang="ja-JP" altLang="en-US" sz="1000" b="0" strike="noStrike" spc="-1" dirty="0">
                <a:solidFill>
                  <a:srgbClr val="000000"/>
                </a:solidFill>
                <a:latin typeface="Segoe UI"/>
                <a:ea typeface="Meiryo UI"/>
              </a:rPr>
              <a:t>リターン①</a:t>
            </a:r>
            <a:r>
              <a:rPr lang="en-US" altLang="ja-JP" sz="1000" b="0" strike="noStrike" spc="-1" dirty="0">
                <a:solidFill>
                  <a:srgbClr val="000000"/>
                </a:solidFill>
                <a:latin typeface="Segoe UI"/>
                <a:ea typeface="Meiryo UI"/>
              </a:rPr>
              <a:t>:</a:t>
            </a:r>
            <a:r>
              <a:rPr lang="ja-JP" altLang="en-US" sz="1000" b="0" strike="noStrike" spc="-1" dirty="0">
                <a:solidFill>
                  <a:srgbClr val="000000"/>
                </a:solidFill>
                <a:latin typeface="Segoe UI"/>
                <a:ea typeface="Meiryo UI"/>
              </a:rPr>
              <a:t>定量的な効果</a:t>
            </a:r>
            <a:endParaRPr lang="en-US" altLang="ja-JP" sz="1000" b="0" strike="noStrike" spc="-1" dirty="0">
              <a:solidFill>
                <a:srgbClr val="000000"/>
              </a:solidFill>
              <a:latin typeface="Segoe UI"/>
              <a:ea typeface="Meiryo UI"/>
            </a:endParaRPr>
          </a:p>
          <a:p>
            <a:pPr marL="81000" indent="-80280">
              <a:lnSpc>
                <a:spcPct val="90000"/>
              </a:lnSpc>
              <a:spcAft>
                <a:spcPts val="601"/>
              </a:spcAft>
              <a:buClr>
                <a:srgbClr val="9EE0F8"/>
              </a:buClr>
              <a:buFont typeface="Arial"/>
              <a:buChar char="•"/>
            </a:pPr>
            <a:r>
              <a:rPr lang="ja-JP" altLang="en-US" sz="1000" spc="-1" dirty="0">
                <a:solidFill>
                  <a:srgbClr val="000000"/>
                </a:solidFill>
                <a:latin typeface="Segoe UI"/>
                <a:ea typeface="Meiryo UI"/>
              </a:rPr>
              <a:t>「売上に占める輸送費の割合」を試算し、前年同月比と比較する。</a:t>
            </a:r>
            <a:endParaRPr lang="en-US" altLang="ja-JP" sz="1000" spc="-1" dirty="0">
              <a:solidFill>
                <a:srgbClr val="000000"/>
              </a:solidFill>
              <a:latin typeface="Segoe UI"/>
              <a:ea typeface="Meiryo UI"/>
            </a:endParaRPr>
          </a:p>
          <a:p>
            <a:pPr marL="720">
              <a:lnSpc>
                <a:spcPct val="90000"/>
              </a:lnSpc>
              <a:spcAft>
                <a:spcPts val="601"/>
              </a:spcAft>
              <a:buClr>
                <a:srgbClr val="9EE0F8"/>
              </a:buClr>
            </a:pPr>
            <a:r>
              <a:rPr lang="en-US" altLang="ja-JP" sz="1000" spc="-1" dirty="0">
                <a:latin typeface="Arial"/>
                <a:ea typeface="Meiryo UI" panose="020B0604030504040204" pitchFamily="50" charset="-128"/>
              </a:rPr>
              <a:t> - </a:t>
            </a:r>
            <a:r>
              <a:rPr lang="ja-JP" altLang="en-US" sz="1000" spc="-1" dirty="0">
                <a:latin typeface="Arial"/>
                <a:ea typeface="Meiryo UI" panose="020B0604030504040204" pitchFamily="50" charset="-128"/>
              </a:rPr>
              <a:t>予測したトラック台数における、月次の総支出を集計</a:t>
            </a:r>
            <a:endParaRPr lang="en-US" altLang="ja-JP" sz="1000" spc="-1" dirty="0">
              <a:latin typeface="Meiryo UI" panose="020B0604030504040204" pitchFamily="50" charset="-128"/>
              <a:ea typeface="Meiryo UI" panose="020B0604030504040204" pitchFamily="50" charset="-128"/>
            </a:endParaRPr>
          </a:p>
          <a:p>
            <a:pPr>
              <a:lnSpc>
                <a:spcPct val="90000"/>
              </a:lnSpc>
              <a:spcAft>
                <a:spcPts val="601"/>
              </a:spcAft>
            </a:pPr>
            <a:r>
              <a:rPr lang="ja-JP" altLang="en-US" sz="1000" spc="-1" dirty="0">
                <a:solidFill>
                  <a:srgbClr val="000000"/>
                </a:solidFill>
                <a:latin typeface="Segoe UI"/>
                <a:ea typeface="Meiryo UI"/>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定期便単価</a:t>
            </a:r>
            <a:r>
              <a:rPr lang="en-US" altLang="ja-JP" sz="1000" b="0" strike="noStrike" spc="-1" dirty="0">
                <a:solidFill>
                  <a:srgbClr val="000000"/>
                </a:solidFill>
                <a:latin typeface="Segoe UI"/>
                <a:ea typeface="Meiryo UI"/>
              </a:rPr>
              <a:t>] x [</a:t>
            </a:r>
            <a:r>
              <a:rPr lang="ja-JP" altLang="ja-JP" sz="1000" b="0" strike="noStrike" spc="-1" dirty="0">
                <a:solidFill>
                  <a:srgbClr val="000000"/>
                </a:solidFill>
                <a:latin typeface="Segoe UI"/>
                <a:ea typeface="Meiryo UI"/>
              </a:rPr>
              <a:t>契約台数</a:t>
            </a:r>
            <a:r>
              <a:rPr lang="en-US" altLang="ja-JP" sz="1000" b="0" strike="noStrike" spc="-1" dirty="0">
                <a:solidFill>
                  <a:srgbClr val="000000"/>
                </a:solidFill>
                <a:latin typeface="Segoe UI"/>
                <a:ea typeface="Meiryo UI"/>
              </a:rPr>
              <a:t>]</a:t>
            </a:r>
            <a:endParaRPr lang="en-US" altLang="ja-JP" sz="1000" b="0" strike="noStrike" spc="-1" dirty="0">
              <a:solidFill>
                <a:schemeClr val="tx1"/>
              </a:solidFill>
              <a:latin typeface="Arial"/>
              <a:ea typeface="+mn-ea"/>
            </a:endParaRPr>
          </a:p>
          <a:p>
            <a:pPr>
              <a:lnSpc>
                <a:spcPct val="90000"/>
              </a:lnSpc>
              <a:spcAft>
                <a:spcPts val="601"/>
              </a:spcAft>
            </a:pPr>
            <a:r>
              <a:rPr lang="en-US" altLang="ja-JP" sz="1000" b="0" strike="noStrike" spc="-1" dirty="0">
                <a:solidFill>
                  <a:schemeClr val="tx1"/>
                </a:solidFill>
                <a:latin typeface="Arial"/>
                <a:ea typeface="+mn-ea"/>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月当たりの、非定期便費用計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非定期便単価</a:t>
            </a:r>
            <a:r>
              <a:rPr lang="en-US" altLang="ja-JP" sz="1000" b="0" strike="noStrike" spc="-1" dirty="0">
                <a:solidFill>
                  <a:srgbClr val="000000"/>
                </a:solidFill>
                <a:latin typeface="Segoe UI"/>
                <a:ea typeface="Meiryo UI"/>
              </a:rPr>
              <a:t>] x [</a:t>
            </a:r>
            <a:r>
              <a:rPr lang="ja-JP" altLang="ja-JP" sz="1000" b="0" strike="noStrike" spc="-1" dirty="0">
                <a:solidFill>
                  <a:srgbClr val="000000"/>
                </a:solidFill>
                <a:latin typeface="Segoe UI"/>
                <a:ea typeface="Meiryo UI"/>
              </a:rPr>
              <a:t>利用回数</a:t>
            </a:r>
            <a:r>
              <a:rPr lang="en-US" altLang="ja-JP" sz="1000" b="0" strike="noStrike" spc="-1" dirty="0">
                <a:solidFill>
                  <a:srgbClr val="000000"/>
                </a:solidFill>
                <a:latin typeface="Segoe UI"/>
                <a:ea typeface="Meiryo UI"/>
              </a:rPr>
              <a:t>]</a:t>
            </a:r>
            <a:endParaRPr lang="en-US" altLang="ja-JP" sz="1000" b="0" strike="noStrike" spc="-1" dirty="0">
              <a:solidFill>
                <a:schemeClr val="tx1"/>
              </a:solidFill>
              <a:latin typeface="Arial"/>
              <a:ea typeface="+mn-ea"/>
            </a:endParaRPr>
          </a:p>
          <a:p>
            <a:pPr>
              <a:lnSpc>
                <a:spcPct val="90000"/>
              </a:lnSpc>
              <a:spcAft>
                <a:spcPts val="601"/>
              </a:spcAft>
            </a:pPr>
            <a:r>
              <a:rPr lang="en-US" altLang="ja-JP" sz="1000" b="0" strike="noStrike" spc="-1" dirty="0">
                <a:solidFill>
                  <a:schemeClr val="tx1"/>
                </a:solidFill>
                <a:latin typeface="Arial"/>
                <a:ea typeface="+mn-ea"/>
              </a:rPr>
              <a:t>   </a:t>
            </a:r>
            <a:r>
              <a:rPr lang="en-US" altLang="ja-JP" sz="1000" b="0" strike="noStrike" spc="-1" dirty="0">
                <a:solidFill>
                  <a:srgbClr val="000000"/>
                </a:solidFill>
                <a:latin typeface="Segoe UI"/>
                <a:ea typeface="Meiryo UI"/>
              </a:rPr>
              <a:t>- [</a:t>
            </a:r>
            <a:r>
              <a:rPr lang="ja-JP" altLang="ja-JP" sz="1000" b="0" strike="noStrike" spc="-1" dirty="0">
                <a:solidFill>
                  <a:srgbClr val="000000"/>
                </a:solidFill>
                <a:latin typeface="Segoe UI"/>
                <a:ea typeface="Meiryo UI"/>
              </a:rPr>
              <a:t>月当たりの、総配送費用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月当たりの、定期便費用計</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月当たりの、非定期便費用計</a:t>
            </a:r>
            <a:r>
              <a:rPr lang="en-US" altLang="ja-JP" sz="1000" b="0" strike="noStrike" spc="-1" dirty="0">
                <a:solidFill>
                  <a:srgbClr val="000000"/>
                </a:solidFill>
                <a:latin typeface="Segoe UI"/>
                <a:ea typeface="Meiryo UI"/>
              </a:rPr>
              <a:t>]</a:t>
            </a:r>
          </a:p>
          <a:p>
            <a:pPr>
              <a:lnSpc>
                <a:spcPct val="90000"/>
              </a:lnSpc>
              <a:spcAft>
                <a:spcPts val="601"/>
              </a:spcAft>
            </a:pP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輸送費割合の、前年同月比較</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当年総配送費用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当年売上</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前年総配送費用</a:t>
            </a:r>
            <a:r>
              <a:rPr lang="en-US" altLang="ja-JP" sz="1000" b="0" strike="noStrike" spc="-1" dirty="0">
                <a:solidFill>
                  <a:srgbClr val="000000"/>
                </a:solidFill>
                <a:latin typeface="Segoe UI"/>
                <a:ea typeface="Meiryo UI"/>
              </a:rPr>
              <a:t>] ÷ [</a:t>
            </a:r>
            <a:r>
              <a:rPr lang="ja-JP" altLang="ja-JP" sz="1000" b="0" strike="noStrike" spc="-1" dirty="0">
                <a:solidFill>
                  <a:srgbClr val="000000"/>
                </a:solidFill>
                <a:latin typeface="Segoe UI"/>
                <a:ea typeface="Meiryo UI"/>
              </a:rPr>
              <a:t>前年売上</a:t>
            </a:r>
            <a:r>
              <a:rPr lang="en-US" altLang="ja-JP" sz="1000" b="0" strike="noStrike" spc="-1" dirty="0">
                <a:solidFill>
                  <a:srgbClr val="000000"/>
                </a:solidFill>
                <a:latin typeface="Segoe UI"/>
                <a:ea typeface="Meiryo UI"/>
              </a:rPr>
              <a:t>]) x100</a:t>
            </a:r>
          </a:p>
          <a:p>
            <a:pPr>
              <a:lnSpc>
                <a:spcPct val="90000"/>
              </a:lnSpc>
              <a:spcAft>
                <a:spcPts val="601"/>
              </a:spcAft>
            </a:pPr>
            <a:r>
              <a:rPr lang="ja-JP" altLang="en-US" sz="1000" spc="-1" dirty="0">
                <a:solidFill>
                  <a:srgbClr val="000000"/>
                </a:solidFill>
                <a:latin typeface="Segoe UI"/>
                <a:ea typeface="Meiryo UI"/>
              </a:rPr>
              <a:t> </a:t>
            </a:r>
            <a:r>
              <a:rPr lang="en-US" altLang="ja-JP" sz="1000" b="0" strike="noStrike" spc="-1" dirty="0">
                <a:solidFill>
                  <a:srgbClr val="000000"/>
                </a:solidFill>
                <a:latin typeface="Segoe UI"/>
                <a:ea typeface="Meiryo UI"/>
              </a:rPr>
              <a:t>-</a:t>
            </a:r>
            <a:r>
              <a:rPr lang="ja-JP" altLang="en-US" sz="1000" spc="-1" dirty="0">
                <a:solidFill>
                  <a:srgbClr val="000000"/>
                </a:solidFill>
                <a:latin typeface="Segoe UI"/>
                <a:ea typeface="Meiryo UI"/>
              </a:rPr>
              <a:t> </a:t>
            </a:r>
            <a:r>
              <a:rPr lang="ja-JP" altLang="en-US" sz="1000" b="0" strike="noStrike" spc="-1" dirty="0">
                <a:solidFill>
                  <a:srgbClr val="000000"/>
                </a:solidFill>
                <a:latin typeface="Segoe UI"/>
                <a:ea typeface="Meiryo UI"/>
              </a:rPr>
              <a:t>輸送</a:t>
            </a:r>
            <a:r>
              <a:rPr lang="ja-JP" altLang="en-US" sz="1000" spc="-1" dirty="0">
                <a:solidFill>
                  <a:srgbClr val="000000"/>
                </a:solidFill>
                <a:latin typeface="Segoe UI"/>
                <a:ea typeface="Meiryo UI"/>
              </a:rPr>
              <a:t>費割合が前年に比べて減少している場合、コスト削減できたと見なす。</a:t>
            </a:r>
            <a:endParaRPr lang="en-US" altLang="ja-JP" sz="1000" spc="-1" dirty="0">
              <a:solidFill>
                <a:srgbClr val="000000"/>
              </a:solidFill>
              <a:latin typeface="Segoe UI"/>
              <a:ea typeface="Meiryo UI"/>
            </a:endParaRPr>
          </a:p>
          <a:p>
            <a:pPr>
              <a:lnSpc>
                <a:spcPct val="90000"/>
              </a:lnSpc>
              <a:spcAft>
                <a:spcPts val="601"/>
              </a:spcAft>
            </a:pPr>
            <a:r>
              <a:rPr lang="ja-JP" altLang="en-US" sz="1000" spc="-1" dirty="0">
                <a:latin typeface="Arial"/>
                <a:ea typeface="Meiryo UI" panose="020B0604030504040204" pitchFamily="50" charset="-128"/>
              </a:rPr>
              <a:t>   →削減効果</a:t>
            </a:r>
            <a:endParaRPr lang="en-US" altLang="ja-JP" sz="1000" spc="-1" dirty="0">
              <a:solidFill>
                <a:srgbClr val="000000"/>
              </a:solidFill>
              <a:latin typeface="Segoe UI"/>
              <a:ea typeface="Meiryo UI"/>
            </a:endParaRPr>
          </a:p>
          <a:p>
            <a:pPr>
              <a:lnSpc>
                <a:spcPct val="90000"/>
              </a:lnSpc>
              <a:spcAft>
                <a:spcPts val="601"/>
              </a:spcAft>
            </a:pPr>
            <a:endParaRPr lang="en-US" altLang="ja-JP" sz="1000" b="0" strike="noStrike" spc="-1" dirty="0">
              <a:latin typeface="Arial"/>
            </a:endParaRPr>
          </a:p>
          <a:p>
            <a:pPr>
              <a:lnSpc>
                <a:spcPct val="90000"/>
              </a:lnSpc>
              <a:spcAft>
                <a:spcPts val="601"/>
              </a:spcAft>
            </a:pPr>
            <a:endParaRPr lang="en-US" altLang="ja-JP" sz="1000" b="0" strike="noStrike" spc="-1" dirty="0">
              <a:solidFill>
                <a:srgbClr val="000000"/>
              </a:solidFill>
              <a:latin typeface="Segoe UI"/>
              <a:ea typeface="Meiryo UI"/>
            </a:endParaRPr>
          </a:p>
          <a:p>
            <a:pPr>
              <a:lnSpc>
                <a:spcPct val="90000"/>
              </a:lnSpc>
              <a:spcAft>
                <a:spcPts val="601"/>
              </a:spcAft>
            </a:pPr>
            <a:endParaRPr lang="en-US" altLang="ja-JP" sz="1000" spc="-1" dirty="0">
              <a:solidFill>
                <a:srgbClr val="000000"/>
              </a:solidFill>
              <a:latin typeface="Segoe UI"/>
              <a:ea typeface="Meiryo UI"/>
            </a:endParaRPr>
          </a:p>
          <a:p>
            <a:pPr>
              <a:lnSpc>
                <a:spcPct val="90000"/>
              </a:lnSpc>
              <a:spcAft>
                <a:spcPts val="601"/>
              </a:spcAft>
            </a:pPr>
            <a:endParaRPr lang="en-US" altLang="ja-JP" sz="1000" b="0" strike="noStrike" spc="-1" dirty="0">
              <a:solidFill>
                <a:schemeClr val="tx1"/>
              </a:solidFill>
              <a:latin typeface="Arial"/>
              <a:ea typeface="+mn-ea"/>
            </a:endParaRPr>
          </a:p>
          <a:p>
            <a:pPr marL="81000" indent="-80280">
              <a:lnSpc>
                <a:spcPct val="90000"/>
              </a:lnSpc>
              <a:spcAft>
                <a:spcPts val="601"/>
              </a:spcAft>
              <a:buClr>
                <a:srgbClr val="9EE0F8"/>
              </a:buClr>
              <a:buFont typeface="Arial"/>
              <a:buChar char="•"/>
            </a:pPr>
            <a:r>
              <a:rPr lang="ja-JP" altLang="en-US" sz="1000" b="0" strike="noStrike" spc="-1" dirty="0">
                <a:solidFill>
                  <a:srgbClr val="000000"/>
                </a:solidFill>
                <a:latin typeface="Segoe UI"/>
                <a:ea typeface="Meiryo UI"/>
              </a:rPr>
              <a:t>イ</a:t>
            </a:r>
            <a:endParaRPr lang="en-US" altLang="ja-JP" sz="1000" b="0" strike="noStrike" spc="-1" dirty="0">
              <a:solidFill>
                <a:srgbClr val="000000"/>
              </a:solidFill>
              <a:latin typeface="Segoe UI"/>
              <a:ea typeface="Meiryo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252000" y="3429000"/>
            <a:ext cx="9215280" cy="1367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b">
            <a:normAutofit fontScale="97000"/>
          </a:bodyPr>
          <a:lstStyle/>
          <a:p>
            <a:pPr>
              <a:lnSpc>
                <a:spcPct val="90000"/>
              </a:lnSpc>
            </a:pPr>
            <a:r>
              <a:rPr lang="ja-JP" sz="4400" b="1" strike="noStrike" spc="-1">
                <a:solidFill>
                  <a:srgbClr val="073C65"/>
                </a:solidFill>
                <a:latin typeface="Segoe UI Semibold"/>
                <a:ea typeface="Meiryo UI"/>
              </a:rPr>
              <a:t>最新技術の活用による</a:t>
            </a:r>
            <a:br/>
            <a:r>
              <a:rPr lang="ja-JP" sz="4400" b="1" strike="noStrike" spc="-1">
                <a:solidFill>
                  <a:srgbClr val="073C65"/>
                </a:solidFill>
                <a:latin typeface="Segoe UI Semibold"/>
                <a:ea typeface="Meiryo UI"/>
              </a:rPr>
              <a:t>成長戦略プロジェクト　概要</a:t>
            </a:r>
            <a:endParaRPr lang="en-US" sz="4400" b="0" strike="noStrike" spc="-1">
              <a:latin typeface="Arial"/>
            </a:endParaRPr>
          </a:p>
        </p:txBody>
      </p:sp>
      <p:sp>
        <p:nvSpPr>
          <p:cNvPr id="476" name="CustomShape 2"/>
          <p:cNvSpPr/>
          <p:nvPr/>
        </p:nvSpPr>
        <p:spPr>
          <a:xfrm>
            <a:off x="252000" y="5049000"/>
            <a:ext cx="9215280" cy="8992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00000"/>
              </a:lnSpc>
              <a:tabLst>
                <a:tab pos="0" algn="l"/>
              </a:tabLst>
            </a:pPr>
            <a:r>
              <a:rPr lang="en-US" sz="1600" b="0" strike="noStrike" spc="-1">
                <a:solidFill>
                  <a:srgbClr val="808080"/>
                </a:solidFill>
                <a:latin typeface="Arial"/>
                <a:ea typeface="DejaVu Sans"/>
              </a:rPr>
              <a:t>2021</a:t>
            </a:r>
            <a:r>
              <a:rPr lang="ja-JP" sz="1600" b="0" strike="noStrike" spc="-1">
                <a:solidFill>
                  <a:srgbClr val="808080"/>
                </a:solidFill>
                <a:latin typeface="Arial"/>
                <a:ea typeface="DejaVu Sans"/>
              </a:rPr>
              <a:t>年</a:t>
            </a:r>
            <a:r>
              <a:rPr lang="en-US" sz="1600" b="0" strike="noStrike" spc="-1">
                <a:solidFill>
                  <a:srgbClr val="808080"/>
                </a:solidFill>
                <a:latin typeface="Arial"/>
                <a:ea typeface="DejaVu Sans"/>
              </a:rPr>
              <a:t>10</a:t>
            </a:r>
            <a:r>
              <a:rPr lang="ja-JP" sz="1600" b="0" strike="noStrike" spc="-1">
                <a:solidFill>
                  <a:srgbClr val="808080"/>
                </a:solidFill>
                <a:latin typeface="Arial"/>
                <a:ea typeface="DejaVu Sans"/>
              </a:rPr>
              <a:t>月</a:t>
            </a:r>
            <a:endParaRPr lang="en-US" sz="1600" b="0" strike="noStrike" spc="-1">
              <a:latin typeface="Arial"/>
            </a:endParaRPr>
          </a:p>
          <a:p>
            <a:pPr>
              <a:lnSpc>
                <a:spcPct val="100000"/>
              </a:lnSpc>
              <a:tabLst>
                <a:tab pos="0" algn="l"/>
              </a:tabLst>
            </a:pPr>
            <a:r>
              <a:rPr lang="ja-JP" sz="1600" b="0" strike="noStrike" spc="-1">
                <a:solidFill>
                  <a:srgbClr val="808080"/>
                </a:solidFill>
                <a:latin typeface="Arial"/>
                <a:ea typeface="DejaVu Sans"/>
              </a:rPr>
              <a:t>成長戦略プロジェクト事務局</a:t>
            </a:r>
            <a:endParaRPr lang="en-US"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252000" y="288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2400" b="1" strike="noStrike" spc="-1">
                <a:solidFill>
                  <a:srgbClr val="0D79CA"/>
                </a:solidFill>
                <a:latin typeface="Segoe UI Semibold"/>
                <a:ea typeface="Meiryo UI"/>
              </a:rPr>
              <a:t>目次</a:t>
            </a:r>
            <a:endParaRPr lang="en-US" sz="2400" b="0" strike="noStrike" spc="-1">
              <a:latin typeface="Arial"/>
            </a:endParaRPr>
          </a:p>
        </p:txBody>
      </p:sp>
      <p:graphicFrame>
        <p:nvGraphicFramePr>
          <p:cNvPr id="478" name="Table 2"/>
          <p:cNvGraphicFramePr/>
          <p:nvPr/>
        </p:nvGraphicFramePr>
        <p:xfrm>
          <a:off x="252360" y="900000"/>
          <a:ext cx="4967640" cy="563292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35160">
                <a:tc>
                  <a:txBody>
                    <a:bodyPr/>
                    <a:lstStyle/>
                    <a:p>
                      <a:pPr algn="ctr">
                        <a:lnSpc>
                          <a:spcPct val="100000"/>
                        </a:lnSpc>
                      </a:pPr>
                      <a:r>
                        <a:rPr lang="en-US" sz="1600" b="0" strike="noStrike" spc="-1">
                          <a:solidFill>
                            <a:srgbClr val="FFFFFF"/>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成長戦略プロジェクト発足の経緯</a:t>
                      </a:r>
                      <a:endParaRPr lang="en-US" sz="1600" b="0" strike="noStrike" spc="-1">
                        <a:latin typeface="Arial"/>
                      </a:endParaRPr>
                    </a:p>
                  </a:txBody>
                  <a:tcPr marL="36000">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5</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0"/>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ja-JP" sz="1600" b="0" strike="noStrike" spc="-1">
                          <a:solidFill>
                            <a:srgbClr val="000000"/>
                          </a:solidFill>
                          <a:latin typeface="Segoe UI"/>
                          <a:ea typeface="Meiryo UI"/>
                        </a:rPr>
                        <a:t>デジタルトランスフォーメーションのアプローチ</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フォーカスエリアと課題設定</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プロジェクト成功のための条件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中長期経営ビジョンのフレームワーク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4"/>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プロジェクト実施の</a:t>
                      </a:r>
                      <a:r>
                        <a:rPr lang="en-US" sz="1600" b="0" strike="noStrike" spc="-1">
                          <a:solidFill>
                            <a:srgbClr val="000000"/>
                          </a:solidFill>
                          <a:latin typeface="Segoe UI"/>
                          <a:ea typeface="Meiryo UI"/>
                        </a:rPr>
                        <a:t>5</a:t>
                      </a:r>
                      <a:r>
                        <a:rPr lang="ja-JP" sz="1600" b="0" strike="noStrike" spc="-1">
                          <a:solidFill>
                            <a:srgbClr val="000000"/>
                          </a:solidFill>
                          <a:latin typeface="Segoe UI"/>
                          <a:ea typeface="Meiryo UI"/>
                        </a:rPr>
                        <a:t>つのポイント</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5"/>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35160">
                <a:tc>
                  <a:txBody>
                    <a:bodyPr/>
                    <a:lstStyle/>
                    <a:p>
                      <a:pPr algn="ctr">
                        <a:lnSpc>
                          <a:spcPct val="100000"/>
                        </a:lnSpc>
                      </a:pPr>
                      <a:r>
                        <a:rPr lang="en-US" sz="1600" b="0" strike="noStrike" spc="-1">
                          <a:solidFill>
                            <a:srgbClr val="FFFFFF"/>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7"/>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8"/>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つのタスクの関連付け</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9"/>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取り組みの</a:t>
                      </a:r>
                      <a:r>
                        <a:rPr lang="en-US" sz="1600" b="0" strike="noStrike" spc="-1">
                          <a:solidFill>
                            <a:srgbClr val="000000"/>
                          </a:solidFill>
                          <a:latin typeface="Segoe UI"/>
                          <a:ea typeface="Meiryo UI"/>
                        </a:rPr>
                        <a:t>Step</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0"/>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作業内容・役割分担・作成物</a:t>
                      </a:r>
                      <a:r>
                        <a:rPr lang="en-US" sz="1600" b="0" strike="noStrike" spc="-1">
                          <a:solidFill>
                            <a:srgbClr val="000000"/>
                          </a:solidFill>
                          <a:latin typeface="Segoe UI"/>
                          <a:ea typeface="Meiryo UI"/>
                        </a:rPr>
                        <a:t> </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実行の前提条件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2"/>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3"/>
                  </a:ext>
                </a:extLst>
              </a:tr>
              <a:tr h="36612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4"/>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5"/>
                  </a:ext>
                </a:extLst>
              </a:tr>
              <a:tr h="36612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6"/>
                  </a:ext>
                </a:extLst>
              </a:tr>
            </a:tbl>
          </a:graphicData>
        </a:graphic>
      </p:graphicFrame>
      <p:graphicFrame>
        <p:nvGraphicFramePr>
          <p:cNvPr id="479" name="Table 3"/>
          <p:cNvGraphicFramePr/>
          <p:nvPr/>
        </p:nvGraphicFramePr>
        <p:xfrm>
          <a:off x="6156360" y="900000"/>
          <a:ext cx="4967640" cy="265968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35160">
                <a:tc>
                  <a:txBody>
                    <a:bodyPr/>
                    <a:lstStyle/>
                    <a:p>
                      <a:pPr algn="ctr">
                        <a:lnSpc>
                          <a:spcPct val="100000"/>
                        </a:lnSpc>
                      </a:pPr>
                      <a:r>
                        <a:rPr lang="en-US" sz="1600" b="0" strike="noStrike" spc="-1">
                          <a:solidFill>
                            <a:srgbClr val="FFFFFF"/>
                          </a:solidFill>
                          <a:latin typeface="Segoe UI"/>
                          <a:ea typeface="Meiryo UI"/>
                        </a:rPr>
                        <a:t>3</a:t>
                      </a:r>
                      <a:endParaRPr lang="en-US" sz="1600" b="0" strike="noStrike" spc="-1">
                        <a:latin typeface="Arial"/>
                      </a:endParaRPr>
                    </a:p>
                  </a:txBody>
                  <a:tcPr>
                    <a:lnL w="12240">
                      <a:noFill/>
                    </a:lnL>
                    <a:lnR w="12240">
                      <a:noFill/>
                    </a:lnR>
                    <a:lnT w="12240">
                      <a:noFill/>
                    </a:lnT>
                    <a:lnB w="3816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社内改革</a:t>
                      </a:r>
                      <a:endParaRPr lang="en-US" sz="1600" b="0" strike="noStrike" spc="-1">
                        <a:latin typeface="Arial"/>
                      </a:endParaRPr>
                    </a:p>
                  </a:txBody>
                  <a:tcPr>
                    <a:lnL w="12240">
                      <a:noFill/>
                    </a:lnL>
                    <a:lnR w="12240">
                      <a:noFill/>
                    </a:lnR>
                    <a:lnT w="12240">
                      <a:noFill/>
                    </a:lnT>
                    <a:lnB w="3816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18</a:t>
                      </a:r>
                      <a:endParaRPr lang="en-US" sz="1600" b="0" strike="noStrike" spc="-1">
                        <a:latin typeface="Arial"/>
                      </a:endParaRPr>
                    </a:p>
                  </a:txBody>
                  <a:tcPr marL="36000">
                    <a:lnL w="12240">
                      <a:noFill/>
                    </a:lnL>
                    <a:lnR w="12240">
                      <a:noFill/>
                    </a:lnR>
                    <a:lnT w="12240">
                      <a:noFill/>
                    </a:lnT>
                    <a:lnB w="38160">
                      <a:noFill/>
                    </a:lnB>
                    <a:solidFill>
                      <a:srgbClr val="F2F2F2"/>
                    </a:solidFill>
                  </a:tcPr>
                </a:tc>
                <a:extLst>
                  <a:ext uri="{0D108BD9-81ED-4DB2-BD59-A6C34878D82A}">
                    <a16:rowId xmlns:a16="http://schemas.microsoft.com/office/drawing/2014/main" val="10000"/>
                  </a:ext>
                </a:extLst>
              </a:tr>
              <a:tr h="335160">
                <a:tc>
                  <a:txBody>
                    <a:bodyPr/>
                    <a:lstStyle/>
                    <a:p>
                      <a:endParaRPr lang="ja-JP"/>
                    </a:p>
                  </a:txBody>
                  <a:tcPr>
                    <a:lnL w="12240">
                      <a:noFill/>
                    </a:lnL>
                    <a:lnR w="12240">
                      <a:noFill/>
                    </a:lnR>
                    <a:lnT w="3816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3816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marL="36000">
                    <a:lnL w="12240">
                      <a:noFill/>
                    </a:lnL>
                    <a:lnR w="12240">
                      <a:noFill/>
                    </a:lnR>
                    <a:lnT w="38160">
                      <a:noFill/>
                    </a:lnT>
                    <a:lnB w="12240">
                      <a:noFill/>
                    </a:lnB>
                    <a:noFill/>
                  </a:tcPr>
                </a:tc>
                <a:tc>
                  <a:txBody>
                    <a:bodyPr/>
                    <a:lstStyle/>
                    <a:p>
                      <a:endParaRPr lang="ja-JP"/>
                    </a:p>
                  </a:txBody>
                  <a:tcPr marL="36000">
                    <a:lnL w="12240">
                      <a:noFill/>
                    </a:lnL>
                    <a:lnR w="12240">
                      <a:noFill/>
                    </a:lnR>
                    <a:lnT w="38160">
                      <a:noFill/>
                    </a:lnT>
                    <a:lnB w="12240">
                      <a:noFill/>
                    </a:lnB>
                    <a:noFill/>
                  </a:tcPr>
                </a:tc>
                <a:extLst>
                  <a:ext uri="{0D108BD9-81ED-4DB2-BD59-A6C34878D82A}">
                    <a16:rowId xmlns:a16="http://schemas.microsoft.com/office/drawing/2014/main" val="10001"/>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業務標準化　検討の視点</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社員意識調査</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3661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35160">
                <a:tc>
                  <a:txBody>
                    <a:bodyPr/>
                    <a:lstStyle/>
                    <a:p>
                      <a:pPr algn="ctr">
                        <a:lnSpc>
                          <a:spcPct val="100000"/>
                        </a:lnSpc>
                      </a:pPr>
                      <a:r>
                        <a:rPr lang="en-US" sz="1600" b="0" strike="noStrike" spc="-1">
                          <a:solidFill>
                            <a:srgbClr val="FFFFFF"/>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22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5"/>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現状の課題とプロジェクトの実行方針</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3516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業務課題に対する解決の方向性</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252000" y="5580000"/>
            <a:ext cx="11519280" cy="755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pPr>
            <a:r>
              <a:rPr lang="ja-JP" sz="4000" b="1" strike="noStrike" spc="-1">
                <a:solidFill>
                  <a:srgbClr val="0D79CA"/>
                </a:solidFill>
                <a:latin typeface="Segoe UI Semibold"/>
                <a:ea typeface="Meiryo UI"/>
              </a:rPr>
              <a:t>成長戦略プロジェクト発足の経緯</a:t>
            </a:r>
            <a:endParaRPr lang="en-US" sz="4000" b="0" strike="noStrike" spc="-1">
              <a:latin typeface="Arial"/>
            </a:endParaRPr>
          </a:p>
        </p:txBody>
      </p:sp>
      <p:sp>
        <p:nvSpPr>
          <p:cNvPr id="481" name="CustomShape 2"/>
          <p:cNvSpPr/>
          <p:nvPr/>
        </p:nvSpPr>
        <p:spPr>
          <a:xfrm>
            <a:off x="252360" y="1989000"/>
            <a:ext cx="4679280" cy="3402720"/>
          </a:xfrm>
          <a:prstGeom prst="rect">
            <a:avLst/>
          </a:prstGeom>
          <a:noFill/>
          <a:ln w="0">
            <a:noFill/>
          </a:ln>
        </p:spPr>
        <p:style>
          <a:lnRef idx="0">
            <a:scrgbClr r="0" g="0" b="0"/>
          </a:lnRef>
          <a:fillRef idx="0">
            <a:scrgbClr r="0" g="0" b="0"/>
          </a:fillRef>
          <a:effectRef idx="0">
            <a:scrgbClr r="0" g="0" b="0"/>
          </a:effectRef>
          <a:fontRef idx="minor"/>
        </p:style>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1</a:t>
            </a:r>
            <a:endParaRPr lang="en-US" sz="16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5277600" y="4179600"/>
            <a:ext cx="1635840" cy="553680"/>
          </a:xfrm>
          <a:custGeom>
            <a:avLst/>
            <a:gdLst/>
            <a:ahLst/>
            <a:cxnLst/>
            <a:rect l="l" t="t" r="r" b="b"/>
            <a:pathLst>
              <a:path w="1499636" h="504000">
                <a:moveTo>
                  <a:pt x="0" y="0"/>
                </a:moveTo>
                <a:lnTo>
                  <a:pt x="1499636" y="0"/>
                </a:lnTo>
                <a:lnTo>
                  <a:pt x="749818" y="504000"/>
                </a:lnTo>
                <a:close/>
              </a:path>
            </a:pathLst>
          </a:custGeom>
          <a:gradFill rotWithShape="0">
            <a:gsLst>
              <a:gs pos="0">
                <a:srgbClr val="FFFFFF"/>
              </a:gs>
              <a:gs pos="100000">
                <a:srgbClr val="D9D9D9"/>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3" name="CustomShape 2"/>
          <p:cNvSpPr/>
          <p:nvPr/>
        </p:nvSpPr>
        <p:spPr>
          <a:xfrm>
            <a:off x="252000" y="828000"/>
            <a:ext cx="11591280" cy="359280"/>
          </a:xfrm>
          <a:prstGeom prst="rect">
            <a:avLst/>
          </a:prstGeom>
          <a:solidFill>
            <a:srgbClr val="DFF5FD"/>
          </a:solidFill>
          <a:ln w="0">
            <a:noFill/>
          </a:ln>
        </p:spPr>
        <p:style>
          <a:lnRef idx="0">
            <a:scrgbClr r="0" g="0" b="0"/>
          </a:lnRef>
          <a:fillRef idx="0">
            <a:scrgbClr r="0" g="0" b="0"/>
          </a:fillRef>
          <a:effectRef idx="0">
            <a:scrgbClr r="0" g="0" b="0"/>
          </a:effectRef>
          <a:fontRef idx="minor"/>
        </p:style>
        <p:txBody>
          <a:bodyPr lIns="36000" tIns="45000" rIns="36000" bIns="45000" anchor="ctr">
            <a:normAutofit fontScale="97000"/>
          </a:bodyPr>
          <a:lstStyle/>
          <a:p>
            <a:pPr>
              <a:lnSpc>
                <a:spcPct val="90000"/>
              </a:lnSpc>
              <a:tabLst>
                <a:tab pos="0" algn="l"/>
              </a:tabLst>
            </a:pPr>
            <a:r>
              <a:rPr lang="ja-JP" sz="1400" b="0" strike="noStrike" spc="-1">
                <a:solidFill>
                  <a:srgbClr val="808080"/>
                </a:solidFill>
                <a:latin typeface="Segoe UI"/>
                <a:ea typeface="Meiryo UI"/>
              </a:rPr>
              <a:t>ビジネス目標の達成や成果の向上にはチームの効果的な連携が必須です。成長戦略プロジェクトは、需要の変化への柔軟な対応を支えるとともに効率化を促進します。</a:t>
            </a:r>
            <a:endParaRPr lang="en-US" sz="1400" b="0" strike="noStrike" spc="-1">
              <a:latin typeface="Arial"/>
            </a:endParaRPr>
          </a:p>
        </p:txBody>
      </p:sp>
      <p:sp>
        <p:nvSpPr>
          <p:cNvPr id="484" name="CustomShape 3"/>
          <p:cNvSpPr/>
          <p:nvPr/>
        </p:nvSpPr>
        <p:spPr>
          <a:xfrm>
            <a:off x="252000" y="36000"/>
            <a:ext cx="5831280" cy="251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latin typeface="Arial"/>
            </a:endParaRPr>
          </a:p>
        </p:txBody>
      </p:sp>
      <p:sp>
        <p:nvSpPr>
          <p:cNvPr id="485" name="CustomShape 4"/>
          <p:cNvSpPr/>
          <p:nvPr/>
        </p:nvSpPr>
        <p:spPr>
          <a:xfrm>
            <a:off x="252000" y="324000"/>
            <a:ext cx="11591280" cy="539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chor="ctr">
            <a:norm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デジタルトランスフォーメーションのアプローチ</a:t>
            </a:r>
            <a:endParaRPr lang="en-US" sz="2400" b="0" strike="noStrike" spc="-1">
              <a:latin typeface="Arial"/>
            </a:endParaRPr>
          </a:p>
        </p:txBody>
      </p:sp>
      <p:grpSp>
        <p:nvGrpSpPr>
          <p:cNvPr id="486" name="Group 5"/>
          <p:cNvGrpSpPr/>
          <p:nvPr/>
        </p:nvGrpSpPr>
        <p:grpSpPr>
          <a:xfrm>
            <a:off x="2412360" y="1368000"/>
            <a:ext cx="4589280" cy="3059280"/>
            <a:chOff x="2412360" y="1368000"/>
            <a:chExt cx="4589280" cy="3059280"/>
          </a:xfrm>
        </p:grpSpPr>
        <p:graphicFrame>
          <p:nvGraphicFramePr>
            <p:cNvPr id="487" name="グラフ 9"/>
            <p:cNvGraphicFramePr/>
            <p:nvPr/>
          </p:nvGraphicFramePr>
          <p:xfrm>
            <a:off x="2412360" y="1368000"/>
            <a:ext cx="4589280" cy="3059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88" name="グラフ 23"/>
            <p:cNvGraphicFramePr/>
            <p:nvPr/>
          </p:nvGraphicFramePr>
          <p:xfrm>
            <a:off x="3187080" y="1884240"/>
            <a:ext cx="3040200" cy="202644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89" name="Group 6"/>
          <p:cNvGrpSpPr/>
          <p:nvPr/>
        </p:nvGrpSpPr>
        <p:grpSpPr>
          <a:xfrm>
            <a:off x="5209560" y="1368000"/>
            <a:ext cx="4589280" cy="3059280"/>
            <a:chOff x="5209560" y="1368000"/>
            <a:chExt cx="4589280" cy="3059280"/>
          </a:xfrm>
        </p:grpSpPr>
        <p:graphicFrame>
          <p:nvGraphicFramePr>
            <p:cNvPr id="490" name="グラフ 17"/>
            <p:cNvGraphicFramePr/>
            <p:nvPr/>
          </p:nvGraphicFramePr>
          <p:xfrm>
            <a:off x="5209560" y="1368000"/>
            <a:ext cx="4589280" cy="3059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1" name="グラフ 28"/>
            <p:cNvGraphicFramePr/>
            <p:nvPr/>
          </p:nvGraphicFramePr>
          <p:xfrm>
            <a:off x="5984280" y="1884240"/>
            <a:ext cx="3040200" cy="2026440"/>
          </p:xfrm>
          <a:graphic>
            <a:graphicData uri="http://schemas.openxmlformats.org/drawingml/2006/chart">
              <c:chart xmlns:c="http://schemas.openxmlformats.org/drawingml/2006/chart" xmlns:r="http://schemas.openxmlformats.org/officeDocument/2006/relationships" r:id="rId5"/>
            </a:graphicData>
          </a:graphic>
        </p:graphicFrame>
      </p:grpSp>
      <p:sp>
        <p:nvSpPr>
          <p:cNvPr id="492" name="CustomShape 7"/>
          <p:cNvSpPr/>
          <p:nvPr/>
        </p:nvSpPr>
        <p:spPr>
          <a:xfrm>
            <a:off x="0" y="4831200"/>
            <a:ext cx="12192480" cy="1835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ja-JP" sz="2400" b="1" strike="noStrike" spc="-1">
                <a:solidFill>
                  <a:srgbClr val="FFFFFF"/>
                </a:solidFill>
                <a:latin typeface="Segoe UI"/>
                <a:ea typeface="Meiryo UI"/>
              </a:rPr>
              <a:t>デジタルトランスフォーメーションを実現するために必要なこと</a:t>
            </a:r>
            <a:endParaRPr lang="en-US" sz="2400" b="0" strike="noStrike" spc="-1">
              <a:latin typeface="Arial"/>
            </a:endParaRPr>
          </a:p>
        </p:txBody>
      </p:sp>
      <p:graphicFrame>
        <p:nvGraphicFramePr>
          <p:cNvPr id="493" name="Table 8"/>
          <p:cNvGraphicFramePr/>
          <p:nvPr/>
        </p:nvGraphicFramePr>
        <p:xfrm>
          <a:off x="504000" y="5400000"/>
          <a:ext cx="10439640" cy="1187640"/>
        </p:xfrm>
        <a:graphic>
          <a:graphicData uri="http://schemas.openxmlformats.org/drawingml/2006/table">
            <a:tbl>
              <a:tblPr/>
              <a:tblGrid>
                <a:gridCol w="23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34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34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340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400" b="0" strike="noStrike" spc="-1">
                          <a:solidFill>
                            <a:srgbClr val="FFFFFF"/>
                          </a:solidFill>
                          <a:latin typeface="Meiryo UI"/>
                          <a:ea typeface="Meiryo UI"/>
                        </a:rPr>
                        <a:t>データから得た洞察でお客様へのサービスを充実させる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お客様に関するデータを適切な</a:t>
                      </a:r>
                      <a:br/>
                      <a:r>
                        <a:rPr lang="ja-JP" sz="1400" b="0" strike="noStrike" spc="-1">
                          <a:solidFill>
                            <a:srgbClr val="FFFFFF"/>
                          </a:solidFill>
                          <a:latin typeface="Meiryo UI"/>
                          <a:ea typeface="Meiryo UI"/>
                        </a:rPr>
                        <a:t>タイミングで一元的に収集できる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お客様情報を適切な鮮度で</a:t>
                      </a:r>
                      <a:br/>
                      <a:r>
                        <a:rPr lang="ja-JP" sz="1400" b="0" strike="noStrike" spc="-1">
                          <a:solidFill>
                            <a:srgbClr val="FFFFFF"/>
                          </a:solidFill>
                          <a:latin typeface="Meiryo UI"/>
                          <a:ea typeface="Meiryo UI"/>
                        </a:rPr>
                        <a:t>蓄積し、有効活用できる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400" b="0" strike="noStrike" spc="-1">
                          <a:solidFill>
                            <a:srgbClr val="FFFFFF"/>
                          </a:solidFill>
                          <a:latin typeface="Meiryo UI"/>
                          <a:ea typeface="Meiryo UI"/>
                        </a:rPr>
                        <a:t>お客様に提供したい</a:t>
                      </a:r>
                      <a:endParaRPr lang="en-US" sz="1400" b="0" strike="noStrike" spc="-1">
                        <a:latin typeface="Arial"/>
                      </a:endParaRPr>
                    </a:p>
                    <a:p>
                      <a:pPr>
                        <a:lnSpc>
                          <a:spcPct val="90000"/>
                        </a:lnSpc>
                        <a:tabLst>
                          <a:tab pos="0" algn="l"/>
                        </a:tabLst>
                      </a:pPr>
                      <a:r>
                        <a:rPr lang="ja-JP" sz="1400" b="0" strike="noStrike" spc="-1">
                          <a:solidFill>
                            <a:srgbClr val="FFFFFF"/>
                          </a:solidFill>
                          <a:latin typeface="Meiryo UI"/>
                          <a:ea typeface="Meiryo UI"/>
                        </a:rPr>
                        <a:t>サービスとスムーズに連携できる</a:t>
                      </a:r>
                      <a:endParaRPr lang="en-US" sz="14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494" name="CustomShape 9"/>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
        <p:nvSpPr>
          <p:cNvPr id="495" name="CustomShape 10"/>
          <p:cNvSpPr/>
          <p:nvPr/>
        </p:nvSpPr>
        <p:spPr>
          <a:xfrm>
            <a:off x="720000" y="1690920"/>
            <a:ext cx="3527280" cy="2024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0D79CA"/>
                </a:solidFill>
                <a:latin typeface="Segoe UI"/>
                <a:ea typeface="Meiryo UI"/>
              </a:rPr>
              <a:t>ビジネスからのアプローチ</a:t>
            </a:r>
            <a:endParaRPr lang="en-US" sz="18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経済→低価格競争、</a:t>
            </a:r>
            <a:br/>
            <a:r>
              <a:rPr lang="ja-JP" sz="1400" b="0" strike="noStrike" spc="-1">
                <a:solidFill>
                  <a:srgbClr val="000000"/>
                </a:solidFill>
                <a:latin typeface="Segoe UI"/>
                <a:ea typeface="Meiryo UI"/>
              </a:rPr>
              <a:t>先進国から新興国へのマーケットシフト</a:t>
            </a:r>
            <a:endParaRPr lang="en-US" sz="1400" b="0" strike="noStrike" spc="-1">
              <a:latin typeface="Arial"/>
            </a:endParaRPr>
          </a:p>
          <a:p>
            <a:pPr marL="252000" indent="-17928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想定外の競合他社の驚異的な台頭</a:t>
            </a:r>
            <a:endParaRPr lang="en-US" sz="1400" b="0" strike="noStrike" spc="-1">
              <a:latin typeface="Arial"/>
            </a:endParaRPr>
          </a:p>
        </p:txBody>
      </p:sp>
      <p:sp>
        <p:nvSpPr>
          <p:cNvPr id="496" name="CustomShape 11"/>
          <p:cNvSpPr/>
          <p:nvPr/>
        </p:nvSpPr>
        <p:spPr>
          <a:xfrm>
            <a:off x="8172000" y="1690920"/>
            <a:ext cx="3527280" cy="181836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34AC8B"/>
                </a:solidFill>
                <a:latin typeface="Segoe UI"/>
                <a:ea typeface="Meiryo UI"/>
              </a:rPr>
              <a:t>テクノロジーからのアプローチ</a:t>
            </a:r>
            <a:endParaRPr lang="en-US" sz="1800" b="0" strike="noStrike" spc="-1">
              <a:latin typeface="Arial"/>
            </a:endParaRPr>
          </a:p>
          <a:p>
            <a:pPr marL="142920" indent="-142200">
              <a:lnSpc>
                <a:spcPct val="90000"/>
              </a:lnSpc>
              <a:spcAft>
                <a:spcPts val="601"/>
              </a:spcAft>
              <a:buClr>
                <a:srgbClr val="9EE2CF"/>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a:t>
            </a:r>
            <a:br/>
            <a:r>
              <a:rPr lang="ja-JP" sz="1400" b="0" strike="noStrike" spc="-1">
                <a:solidFill>
                  <a:srgbClr val="000000"/>
                </a:solidFill>
                <a:latin typeface="Segoe UI"/>
                <a:ea typeface="Meiryo UI"/>
              </a:rPr>
              <a:t>先端テクノロジーを活用したイノベーションを推進</a:t>
            </a:r>
            <a:endParaRPr lang="en-US" sz="1400" b="0" strike="noStrike" spc="-1">
              <a:latin typeface="Arial"/>
            </a:endParaRPr>
          </a:p>
          <a:p>
            <a:pPr marL="142920" indent="-14220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全社的な改革のための</a:t>
            </a:r>
            <a:br/>
            <a:r>
              <a:rPr lang="ja-JP" sz="1400" b="0" strike="noStrike" spc="-1">
                <a:solidFill>
                  <a:srgbClr val="000000"/>
                </a:solidFill>
                <a:latin typeface="Segoe UI"/>
                <a:ea typeface="Meiryo UI"/>
              </a:rPr>
              <a:t>部門の垣根を超えた</a:t>
            </a:r>
            <a:r>
              <a:rPr lang="en-US" sz="1400" b="0" strike="noStrike" spc="-1">
                <a:solidFill>
                  <a:srgbClr val="000000"/>
                </a:solidFill>
                <a:latin typeface="Segoe UI"/>
                <a:ea typeface="Meiryo UI"/>
              </a:rPr>
              <a:t>BI</a:t>
            </a:r>
            <a:r>
              <a:rPr lang="ja-JP" sz="1400" b="0" strike="noStrike" spc="-1">
                <a:solidFill>
                  <a:srgbClr val="000000"/>
                </a:solidFill>
                <a:latin typeface="Segoe UI"/>
                <a:ea typeface="Meiryo UI"/>
              </a:rPr>
              <a:t>によるデータ分析</a:t>
            </a:r>
            <a:endParaRPr lang="en-US" sz="1400" b="0" strike="noStrike" spc="-1">
              <a:latin typeface="Arial"/>
            </a:endParaRPr>
          </a:p>
          <a:p>
            <a:pPr marL="142920" indent="-14220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クラウド等の活用による</a:t>
            </a:r>
            <a:br/>
            <a:r>
              <a:rPr lang="ja-JP" sz="1400" b="0" strike="noStrike" spc="-1">
                <a:solidFill>
                  <a:srgbClr val="000000"/>
                </a:solidFill>
                <a:latin typeface="Segoe UI"/>
                <a:ea typeface="Meiryo UI"/>
              </a:rPr>
              <a:t>柔軟な拡張と運用コストを最適化</a:t>
            </a: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TYNテンプレート16-9</Template>
  <TotalTime>11447</TotalTime>
  <Words>4887</Words>
  <Application>Microsoft Office PowerPoint</Application>
  <PresentationFormat>ワイド画面</PresentationFormat>
  <Paragraphs>587</Paragraphs>
  <Slides>28</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10</vt:i4>
      </vt:variant>
      <vt:variant>
        <vt:lpstr>スライド タイトル</vt:lpstr>
      </vt:variant>
      <vt:variant>
        <vt:i4>28</vt:i4>
      </vt:variant>
    </vt:vector>
  </HeadingPairs>
  <TitlesOfParts>
    <vt:vector size="47" baseType="lpstr">
      <vt:lpstr>HelvNeue Light for IBM</vt:lpstr>
      <vt:lpstr>HGPｺﾞｼｯｸE</vt:lpstr>
      <vt:lpstr>Meiryo UI</vt:lpstr>
      <vt:lpstr>Arial</vt:lpstr>
      <vt:lpstr>Segoe UI</vt:lpstr>
      <vt:lpstr>Segoe UI Semibold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MASAYUKI FUKUMOTO</dc:creator>
  <dc:description/>
  <cp:lastModifiedBy>Morita Kiyoaki</cp:lastModifiedBy>
  <cp:revision>149</cp:revision>
  <dcterms:created xsi:type="dcterms:W3CDTF">2020-06-15T03:41:59Z</dcterms:created>
  <dcterms:modified xsi:type="dcterms:W3CDTF">2022-10-13T01:14:22Z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ワイド画面</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