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0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0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0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4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4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4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4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0715760" y="36000"/>
            <a:ext cx="828000" cy="12168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1" name="CustomShape 2"/>
          <p:cNvSpPr/>
          <p:nvPr/>
        </p:nvSpPr>
        <p:spPr>
          <a:xfrm>
            <a:off x="11457360" y="6669000"/>
            <a:ext cx="397080" cy="135360"/>
          </a:xfrm>
          <a:prstGeom prst="rect">
            <a:avLst/>
          </a:prstGeom>
          <a:noFill/>
          <a:ln w="0">
            <a:noFill/>
          </a:ln>
        </p:spPr>
        <p:style>
          <a:lnRef idx="0"/>
          <a:fillRef idx="0"/>
          <a:effectRef idx="0"/>
          <a:fontRef idx="minor"/>
        </p:style>
        <p:txBody>
          <a:bodyPr lIns="0" rIns="0" tIns="0" bIns="0">
            <a:spAutoFit/>
          </a:bodyPr>
          <a:p>
            <a:pPr algn="ctr">
              <a:lnSpc>
                <a:spcPct val="100000"/>
              </a:lnSpc>
            </a:pPr>
            <a:fld id="{1D33C7EC-0BAD-43BC-88C5-977408AC7520}" type="slidenum">
              <a:rPr b="0" lang="en-US" sz="800" spc="-1" strike="noStrike">
                <a:solidFill>
                  <a:srgbClr val="808080"/>
                </a:solidFill>
                <a:latin typeface="Segoe UI"/>
                <a:ea typeface="Meiryo UI"/>
              </a:rPr>
              <a:t>4</a:t>
            </a:fld>
            <a:endParaRPr b="0" lang="en-US" sz="800" spc="-1" strike="noStrike">
              <a:latin typeface="Arial"/>
            </a:endParaRPr>
          </a:p>
        </p:txBody>
      </p:sp>
      <p:pic>
        <p:nvPicPr>
          <p:cNvPr id="2" name="図 12" descr=""/>
          <p:cNvPicPr/>
          <p:nvPr/>
        </p:nvPicPr>
        <p:blipFill>
          <a:blip r:embed="rId2"/>
          <a:stretch/>
        </p:blipFill>
        <p:spPr>
          <a:xfrm>
            <a:off x="11940120" y="0"/>
            <a:ext cx="250920" cy="718920"/>
          </a:xfrm>
          <a:prstGeom prst="rect">
            <a:avLst/>
          </a:prstGeom>
          <a:ln w="0">
            <a:noFill/>
          </a:ln>
        </p:spPr>
      </p:pic>
      <p:sp>
        <p:nvSpPr>
          <p:cNvPr id="3" name="CustomShape 3"/>
          <p:cNvSpPr/>
          <p:nvPr/>
        </p:nvSpPr>
        <p:spPr>
          <a:xfrm>
            <a:off x="10715760" y="36000"/>
            <a:ext cx="828000" cy="12168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4" name="CustomShape 4"/>
          <p:cNvSpPr/>
          <p:nvPr/>
        </p:nvSpPr>
        <p:spPr>
          <a:xfrm>
            <a:off x="11457360" y="6669000"/>
            <a:ext cx="397080" cy="135360"/>
          </a:xfrm>
          <a:prstGeom prst="rect">
            <a:avLst/>
          </a:prstGeom>
          <a:noFill/>
          <a:ln w="0">
            <a:noFill/>
          </a:ln>
        </p:spPr>
        <p:style>
          <a:lnRef idx="0"/>
          <a:fillRef idx="0"/>
          <a:effectRef idx="0"/>
          <a:fontRef idx="minor"/>
        </p:style>
        <p:txBody>
          <a:bodyPr lIns="0" rIns="0" tIns="0" bIns="0">
            <a:spAutoFit/>
          </a:bodyPr>
          <a:p>
            <a:pPr algn="ctr">
              <a:lnSpc>
                <a:spcPct val="100000"/>
              </a:lnSpc>
            </a:pPr>
            <a:fld id="{E99FD068-3EF5-4F0D-879D-84D1D8273CE7}" type="slidenum">
              <a:rPr b="0" lang="en-US" sz="800" spc="-1" strike="noStrike">
                <a:solidFill>
                  <a:srgbClr val="808080"/>
                </a:solidFill>
                <a:latin typeface="Segoe UI"/>
                <a:ea typeface="Meiryo UI"/>
              </a:rPr>
              <a:t>4</a:t>
            </a:fld>
            <a:endParaRPr b="0" lang="en-US" sz="800" spc="-1" strike="noStrike">
              <a:latin typeface="Arial"/>
            </a:endParaRPr>
          </a:p>
        </p:txBody>
      </p:sp>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ja-JP" sz="1800" spc="-1" strike="noStrike">
                <a:solidFill>
                  <a:srgbClr val="000000"/>
                </a:solidFill>
                <a:latin typeface="Arial"/>
              </a:rPr>
              <a:t>タイトルテキストの書式を編集するにはクリックします。</a:t>
            </a:r>
            <a:endParaRPr b="0" lang="en-US" sz="1800" spc="-1" strike="noStrike">
              <a:solidFill>
                <a:srgbClr val="000000"/>
              </a:solidFill>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2</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10715760" y="36000"/>
            <a:ext cx="828000" cy="12168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44" name="CustomShape 2"/>
          <p:cNvSpPr/>
          <p:nvPr/>
        </p:nvSpPr>
        <p:spPr>
          <a:xfrm>
            <a:off x="11457360" y="6669000"/>
            <a:ext cx="397080" cy="135360"/>
          </a:xfrm>
          <a:prstGeom prst="rect">
            <a:avLst/>
          </a:prstGeom>
          <a:noFill/>
          <a:ln w="0">
            <a:noFill/>
          </a:ln>
        </p:spPr>
        <p:style>
          <a:lnRef idx="0"/>
          <a:fillRef idx="0"/>
          <a:effectRef idx="0"/>
          <a:fontRef idx="minor"/>
        </p:style>
        <p:txBody>
          <a:bodyPr lIns="0" rIns="0" tIns="0" bIns="0">
            <a:spAutoFit/>
          </a:bodyPr>
          <a:p>
            <a:pPr algn="ctr">
              <a:lnSpc>
                <a:spcPct val="100000"/>
              </a:lnSpc>
            </a:pPr>
            <a:fld id="{B4094109-CFD1-433B-85E4-689048FF3214}"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45" name="図 12" descr=""/>
          <p:cNvPicPr/>
          <p:nvPr/>
        </p:nvPicPr>
        <p:blipFill>
          <a:blip r:embed="rId2"/>
          <a:stretch/>
        </p:blipFill>
        <p:spPr>
          <a:xfrm>
            <a:off x="11940120" y="0"/>
            <a:ext cx="250920" cy="718920"/>
          </a:xfrm>
          <a:prstGeom prst="rect">
            <a:avLst/>
          </a:prstGeom>
          <a:ln w="0">
            <a:noFill/>
          </a:ln>
        </p:spPr>
      </p:pic>
      <p:sp>
        <p:nvSpPr>
          <p:cNvPr id="46" name="CustomShape 3"/>
          <p:cNvSpPr/>
          <p:nvPr/>
        </p:nvSpPr>
        <p:spPr>
          <a:xfrm>
            <a:off x="10715760" y="36000"/>
            <a:ext cx="828000" cy="12168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47" name="CustomShape 4"/>
          <p:cNvSpPr/>
          <p:nvPr/>
        </p:nvSpPr>
        <p:spPr>
          <a:xfrm>
            <a:off x="11457360" y="6669000"/>
            <a:ext cx="397080" cy="135360"/>
          </a:xfrm>
          <a:prstGeom prst="rect">
            <a:avLst/>
          </a:prstGeom>
          <a:noFill/>
          <a:ln w="0">
            <a:noFill/>
          </a:ln>
        </p:spPr>
        <p:style>
          <a:lnRef idx="0"/>
          <a:fillRef idx="0"/>
          <a:effectRef idx="0"/>
          <a:fontRef idx="minor"/>
        </p:style>
        <p:txBody>
          <a:bodyPr lIns="0" rIns="0" tIns="0" bIns="0">
            <a:spAutoFit/>
          </a:bodyPr>
          <a:p>
            <a:pPr algn="ctr">
              <a:lnSpc>
                <a:spcPct val="100000"/>
              </a:lnSpc>
            </a:pPr>
            <a:fld id="{0A48F5AE-7F5C-4C10-94FF-D17415382654}"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48"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ja-JP" sz="1800" spc="-1" strike="noStrike">
                <a:solidFill>
                  <a:srgbClr val="000000"/>
                </a:solidFill>
                <a:latin typeface="Arial"/>
              </a:rPr>
              <a:t>タイトルテキストの書式を編集するにはクリックします。</a:t>
            </a:r>
            <a:endParaRPr b="0" lang="en-US" sz="1800" spc="-1" strike="noStrike">
              <a:solidFill>
                <a:srgbClr val="000000"/>
              </a:solidFill>
              <a:latin typeface="Arial"/>
            </a:endParaRPr>
          </a:p>
        </p:txBody>
      </p:sp>
      <p:sp>
        <p:nvSpPr>
          <p:cNvPr id="49"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2</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10715760" y="36000"/>
            <a:ext cx="828000" cy="12168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87" name="CustomShape 2"/>
          <p:cNvSpPr/>
          <p:nvPr/>
        </p:nvSpPr>
        <p:spPr>
          <a:xfrm>
            <a:off x="11457360" y="6669000"/>
            <a:ext cx="397080" cy="135360"/>
          </a:xfrm>
          <a:prstGeom prst="rect">
            <a:avLst/>
          </a:prstGeom>
          <a:noFill/>
          <a:ln w="0">
            <a:noFill/>
          </a:ln>
        </p:spPr>
        <p:style>
          <a:lnRef idx="0"/>
          <a:fillRef idx="0"/>
          <a:effectRef idx="0"/>
          <a:fontRef idx="minor"/>
        </p:style>
        <p:txBody>
          <a:bodyPr lIns="0" rIns="0" tIns="0" bIns="0">
            <a:spAutoFit/>
          </a:bodyPr>
          <a:p>
            <a:pPr algn="ctr">
              <a:lnSpc>
                <a:spcPct val="100000"/>
              </a:lnSpc>
            </a:pPr>
            <a:fld id="{46245C36-5AB0-46F3-A0D0-4056D6ADAAE3}"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88" name="図 12" descr=""/>
          <p:cNvPicPr/>
          <p:nvPr/>
        </p:nvPicPr>
        <p:blipFill>
          <a:blip r:embed="rId2"/>
          <a:stretch/>
        </p:blipFill>
        <p:spPr>
          <a:xfrm>
            <a:off x="11940120" y="0"/>
            <a:ext cx="250920" cy="718920"/>
          </a:xfrm>
          <a:prstGeom prst="rect">
            <a:avLst/>
          </a:prstGeom>
          <a:ln w="0">
            <a:noFill/>
          </a:ln>
        </p:spPr>
      </p:pic>
      <p:sp>
        <p:nvSpPr>
          <p:cNvPr id="89" name="CustomShape 3"/>
          <p:cNvSpPr/>
          <p:nvPr/>
        </p:nvSpPr>
        <p:spPr>
          <a:xfrm>
            <a:off x="10715760" y="36000"/>
            <a:ext cx="828000" cy="12168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90" name="CustomShape 4"/>
          <p:cNvSpPr/>
          <p:nvPr/>
        </p:nvSpPr>
        <p:spPr>
          <a:xfrm>
            <a:off x="11457360" y="6669000"/>
            <a:ext cx="397080" cy="135360"/>
          </a:xfrm>
          <a:prstGeom prst="rect">
            <a:avLst/>
          </a:prstGeom>
          <a:noFill/>
          <a:ln w="0">
            <a:noFill/>
          </a:ln>
        </p:spPr>
        <p:style>
          <a:lnRef idx="0"/>
          <a:fillRef idx="0"/>
          <a:effectRef idx="0"/>
          <a:fontRef idx="minor"/>
        </p:style>
        <p:txBody>
          <a:bodyPr lIns="0" rIns="0" tIns="0" bIns="0">
            <a:spAutoFit/>
          </a:bodyPr>
          <a:p>
            <a:pPr algn="ctr">
              <a:lnSpc>
                <a:spcPct val="100000"/>
              </a:lnSpc>
            </a:pPr>
            <a:fld id="{22643440-30AB-469D-BF00-9E37D9221265}"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91"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ja-JP" sz="1800" spc="-1" strike="noStrike">
                <a:solidFill>
                  <a:srgbClr val="000000"/>
                </a:solidFill>
                <a:latin typeface="Arial"/>
              </a:rPr>
              <a:t>タイトルテキストの書式を編集するにはクリックします。</a:t>
            </a:r>
            <a:endParaRPr b="0" lang="en-US" sz="1800" spc="-1" strike="noStrike">
              <a:solidFill>
                <a:srgbClr val="000000"/>
              </a:solidFill>
              <a:latin typeface="Arial"/>
            </a:endParaRPr>
          </a:p>
        </p:txBody>
      </p:sp>
      <p:sp>
        <p:nvSpPr>
          <p:cNvPr id="92"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2</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1048320" y="410760"/>
            <a:ext cx="10095480" cy="936360"/>
          </a:xfrm>
          <a:prstGeom prst="rect">
            <a:avLst/>
          </a:prstGeom>
        </p:spPr>
        <p:txBody>
          <a:bodyPr tIns="91440" bIns="91440" anchor="b">
            <a:noAutofit/>
          </a:bodyPr>
          <a:p>
            <a:pPr algn="ctr"/>
            <a:r>
              <a:rPr b="0" lang="ja-JP" sz="2000" spc="-1" strike="noStrike">
                <a:solidFill>
                  <a:srgbClr val="000000"/>
                </a:solidFill>
                <a:latin typeface="Arial"/>
              </a:rPr>
              <a:t>タイトルテキストの書式を編集するにはクリックします。</a:t>
            </a:r>
            <a:endParaRPr b="0" lang="en-US" sz="2000" spc="-1" strike="noStrike">
              <a:solidFill>
                <a:srgbClr val="000000"/>
              </a:solidFill>
              <a:latin typeface="Arial"/>
            </a:endParaRPr>
          </a:p>
        </p:txBody>
      </p:sp>
      <p:sp>
        <p:nvSpPr>
          <p:cNvPr id="130" name="PlaceHolder 2"/>
          <p:cNvSpPr>
            <a:spLocks noGrp="1"/>
          </p:cNvSpPr>
          <p:nvPr>
            <p:ph type="body"/>
          </p:nvPr>
        </p:nvSpPr>
        <p:spPr>
          <a:xfrm>
            <a:off x="1048320" y="1600200"/>
            <a:ext cx="4899960" cy="4966920"/>
          </a:xfrm>
          <a:prstGeom prst="rect">
            <a:avLst/>
          </a:prstGeom>
        </p:spPr>
        <p:txBody>
          <a:bodyPr tIns="91440" bIns="91440">
            <a:noAutofit/>
          </a:bodyPr>
          <a:p>
            <a:pPr marL="432000" indent="-324000" algn="ctr">
              <a:spcBef>
                <a:spcPts val="1885"/>
              </a:spcBef>
              <a:buClr>
                <a:srgbClr val="000000"/>
              </a:buClr>
              <a:buSzPct val="45000"/>
              <a:buFont typeface="Wingdings" charset="2"/>
              <a:buChar char=""/>
            </a:pPr>
            <a:r>
              <a:rPr b="0" lang="ja-JP" sz="2000" spc="-1" strike="noStrike">
                <a:solidFill>
                  <a:srgbClr val="000000"/>
                </a:solidFill>
                <a:latin typeface="Arial"/>
              </a:rPr>
              <a:t>アウトラインテキストの書式を編集するにはクリックします。</a:t>
            </a:r>
            <a:endParaRPr b="0" lang="en-US" sz="2000" spc="-1" strike="noStrike">
              <a:solidFill>
                <a:srgbClr val="000000"/>
              </a:solidFill>
              <a:latin typeface="Arial"/>
            </a:endParaRPr>
          </a:p>
          <a:p>
            <a:pPr lvl="1" marL="864000" indent="-324000" algn="ctr">
              <a:spcBef>
                <a:spcPts val="1508"/>
              </a:spcBef>
              <a:buClr>
                <a:srgbClr val="000000"/>
              </a:buClr>
              <a:buSzPct val="75000"/>
              <a:buFont typeface="Symbol" charset="2"/>
              <a:buChar char=""/>
            </a:pPr>
            <a:r>
              <a:rPr b="0" lang="en-US" sz="2000" spc="-1" strike="noStrike">
                <a:solidFill>
                  <a:srgbClr val="000000"/>
                </a:solidFill>
                <a:latin typeface="Arial"/>
              </a:rPr>
              <a:t>2</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2" marL="1296000" indent="-288000" algn="ctr">
              <a:spcBef>
                <a:spcPts val="1131"/>
              </a:spcBef>
              <a:buClr>
                <a:srgbClr val="000000"/>
              </a:buClr>
              <a:buSzPct val="45000"/>
              <a:buFont typeface="Wingdings" charset="2"/>
              <a:buChar char=""/>
            </a:pPr>
            <a:r>
              <a:rPr b="0" lang="en-US" sz="2000" spc="-1" strike="noStrike">
                <a:solidFill>
                  <a:srgbClr val="000000"/>
                </a:solidFill>
                <a:latin typeface="Arial"/>
              </a:rPr>
              <a:t>3</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3" marL="1728000" indent="-216000" algn="ctr">
              <a:spcBef>
                <a:spcPts val="754"/>
              </a:spcBef>
              <a:buClr>
                <a:srgbClr val="000000"/>
              </a:buClr>
              <a:buSzPct val="75000"/>
              <a:buFont typeface="Symbol" charset="2"/>
              <a:buChar char=""/>
            </a:pPr>
            <a:r>
              <a:rPr b="0" lang="en-US" sz="2000" spc="-1" strike="noStrike">
                <a:solidFill>
                  <a:srgbClr val="000000"/>
                </a:solidFill>
                <a:latin typeface="Arial"/>
              </a:rPr>
              <a:t>4</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4" marL="2160000" indent="-216000" algn="ctr">
              <a:spcBef>
                <a:spcPts val="377"/>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lgn="ctr">
              <a:spcBef>
                <a:spcPts val="377"/>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lgn="ctr">
              <a:spcBef>
                <a:spcPts val="377"/>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
        <p:nvSpPr>
          <p:cNvPr id="131" name="PlaceHolder 3"/>
          <p:cNvSpPr>
            <a:spLocks noGrp="1"/>
          </p:cNvSpPr>
          <p:nvPr>
            <p:ph type="body"/>
          </p:nvPr>
        </p:nvSpPr>
        <p:spPr>
          <a:xfrm>
            <a:off x="6243120" y="1600200"/>
            <a:ext cx="4899960" cy="4966920"/>
          </a:xfrm>
          <a:prstGeom prst="rect">
            <a:avLst/>
          </a:prstGeom>
        </p:spPr>
        <p:txBody>
          <a:bodyPr tIns="91440" bIns="91440">
            <a:noAutofit/>
          </a:bodyPr>
          <a:p>
            <a:pPr marL="432000" indent="-324000" algn="ctr">
              <a:spcBef>
                <a:spcPts val="1885"/>
              </a:spcBef>
              <a:buClr>
                <a:srgbClr val="000000"/>
              </a:buClr>
              <a:buSzPct val="45000"/>
              <a:buFont typeface="Wingdings" charset="2"/>
              <a:buChar char=""/>
            </a:pPr>
            <a:r>
              <a:rPr b="0" lang="ja-JP" sz="2000" spc="-1" strike="noStrike">
                <a:solidFill>
                  <a:srgbClr val="000000"/>
                </a:solidFill>
                <a:latin typeface="Arial"/>
              </a:rPr>
              <a:t>アウトラインテキストの書式を編集するにはクリックします。</a:t>
            </a:r>
            <a:endParaRPr b="0" lang="en-US" sz="2000" spc="-1" strike="noStrike">
              <a:solidFill>
                <a:srgbClr val="000000"/>
              </a:solidFill>
              <a:latin typeface="Arial"/>
            </a:endParaRPr>
          </a:p>
          <a:p>
            <a:pPr lvl="1" marL="864000" indent="-324000" algn="ctr">
              <a:spcBef>
                <a:spcPts val="1508"/>
              </a:spcBef>
              <a:buClr>
                <a:srgbClr val="000000"/>
              </a:buClr>
              <a:buSzPct val="75000"/>
              <a:buFont typeface="Symbol" charset="2"/>
              <a:buChar char=""/>
            </a:pPr>
            <a:r>
              <a:rPr b="0" lang="en-US" sz="2000" spc="-1" strike="noStrike">
                <a:solidFill>
                  <a:srgbClr val="000000"/>
                </a:solidFill>
                <a:latin typeface="Arial"/>
              </a:rPr>
              <a:t>2</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2" marL="1296000" indent="-288000" algn="ctr">
              <a:spcBef>
                <a:spcPts val="1131"/>
              </a:spcBef>
              <a:buClr>
                <a:srgbClr val="000000"/>
              </a:buClr>
              <a:buSzPct val="45000"/>
              <a:buFont typeface="Wingdings" charset="2"/>
              <a:buChar char=""/>
            </a:pPr>
            <a:r>
              <a:rPr b="0" lang="en-US" sz="2000" spc="-1" strike="noStrike">
                <a:solidFill>
                  <a:srgbClr val="000000"/>
                </a:solidFill>
                <a:latin typeface="Arial"/>
              </a:rPr>
              <a:t>3</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3" marL="1728000" indent="-216000" algn="ctr">
              <a:spcBef>
                <a:spcPts val="754"/>
              </a:spcBef>
              <a:buClr>
                <a:srgbClr val="000000"/>
              </a:buClr>
              <a:buSzPct val="75000"/>
              <a:buFont typeface="Symbol" charset="2"/>
              <a:buChar char=""/>
            </a:pPr>
            <a:r>
              <a:rPr b="0" lang="en-US" sz="2000" spc="-1" strike="noStrike">
                <a:solidFill>
                  <a:srgbClr val="000000"/>
                </a:solidFill>
                <a:latin typeface="Arial"/>
              </a:rPr>
              <a:t>4</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4" marL="2160000" indent="-216000" algn="ctr">
              <a:spcBef>
                <a:spcPts val="377"/>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lgn="ctr">
              <a:spcBef>
                <a:spcPts val="377"/>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lgn="ctr">
              <a:spcBef>
                <a:spcPts val="377"/>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
        <p:nvSpPr>
          <p:cNvPr id="132" name="PlaceHolder 4"/>
          <p:cNvSpPr>
            <a:spLocks noGrp="1"/>
          </p:cNvSpPr>
          <p:nvPr>
            <p:ph type="sldNum"/>
          </p:nvPr>
        </p:nvSpPr>
        <p:spPr>
          <a:xfrm>
            <a:off x="11206080" y="6332760"/>
            <a:ext cx="731160" cy="524160"/>
          </a:xfrm>
          <a:prstGeom prst="rect">
            <a:avLst/>
          </a:prstGeom>
        </p:spPr>
        <p:txBody>
          <a:bodyPr tIns="91440" bIns="91440">
            <a:noAutofit/>
          </a:bodyPr>
          <a:p>
            <a:pPr algn="r">
              <a:lnSpc>
                <a:spcPct val="100000"/>
              </a:lnSpc>
              <a:tabLst>
                <a:tab algn="l" pos="0"/>
              </a:tabLst>
            </a:pPr>
            <a:fld id="{E912B363-BE5A-47BE-AF62-28F73FECE68F}" type="slidenum">
              <a:rPr b="1" lang="en" sz="1300" spc="-1" strike="noStrike">
                <a:solidFill>
                  <a:srgbClr val="0091ea"/>
                </a:solidFill>
                <a:latin typeface="Source Sans Pro"/>
                <a:ea typeface="Source Sans Pro"/>
              </a:rPr>
              <a:t>&lt;番号&gt;</a:t>
            </a:fld>
            <a:endParaRPr b="0" lang="en-US"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9" name="PlaceHolder 1"/>
          <p:cNvSpPr>
            <a:spLocks noGrp="1"/>
          </p:cNvSpPr>
          <p:nvPr>
            <p:ph type="title"/>
          </p:nvPr>
        </p:nvSpPr>
        <p:spPr>
          <a:xfrm>
            <a:off x="2266920" y="2655720"/>
            <a:ext cx="7742880" cy="1546200"/>
          </a:xfrm>
          <a:prstGeom prst="rect">
            <a:avLst/>
          </a:prstGeom>
        </p:spPr>
        <p:txBody>
          <a:bodyPr tIns="91440" bIns="91440" anchor="ctr">
            <a:noAutofit/>
          </a:bodyPr>
          <a:p>
            <a:pPr algn="ctr"/>
            <a:r>
              <a:rPr b="0" lang="ja-JP" sz="5800" spc="-1" strike="noStrike">
                <a:solidFill>
                  <a:srgbClr val="000000"/>
                </a:solidFill>
                <a:latin typeface="Arial"/>
              </a:rPr>
              <a:t>タイトルテキストの書式を編集するにはクリックします。</a:t>
            </a:r>
            <a:endParaRPr b="0" lang="en-US" sz="5800" spc="-1" strike="noStrike">
              <a:solidFill>
                <a:srgbClr val="000000"/>
              </a:solidFill>
              <a:latin typeface="Arial"/>
            </a:endParaRPr>
          </a:p>
        </p:txBody>
      </p:sp>
      <p:sp>
        <p:nvSpPr>
          <p:cNvPr id="170" name="CustomShape 2"/>
          <p:cNvSpPr/>
          <p:nvPr/>
        </p:nvSpPr>
        <p:spPr>
          <a:xfrm>
            <a:off x="9783000" y="6172920"/>
            <a:ext cx="128160" cy="127800"/>
          </a:xfrm>
          <a:prstGeom prst="ellipse">
            <a:avLst/>
          </a:prstGeom>
          <a:solidFill>
            <a:schemeClr val="accent1"/>
          </a:solidFill>
          <a:ln w="19050">
            <a:solidFill>
              <a:schemeClr val="accent1"/>
            </a:solidFill>
            <a:round/>
          </a:ln>
        </p:spPr>
        <p:style>
          <a:lnRef idx="0"/>
          <a:fillRef idx="0"/>
          <a:effectRef idx="0"/>
          <a:fontRef idx="minor"/>
        </p:style>
      </p:sp>
      <p:sp>
        <p:nvSpPr>
          <p:cNvPr id="171" name="CustomShape 3"/>
          <p:cNvSpPr/>
          <p:nvPr/>
        </p:nvSpPr>
        <p:spPr>
          <a:xfrm>
            <a:off x="10387080" y="5576400"/>
            <a:ext cx="128160" cy="127800"/>
          </a:xfrm>
          <a:prstGeom prst="ellipse">
            <a:avLst/>
          </a:prstGeom>
          <a:solidFill>
            <a:schemeClr val="accent1"/>
          </a:solidFill>
          <a:ln w="19050">
            <a:solidFill>
              <a:schemeClr val="accent1"/>
            </a:solidFill>
            <a:round/>
          </a:ln>
        </p:spPr>
        <p:style>
          <a:lnRef idx="0"/>
          <a:fillRef idx="0"/>
          <a:effectRef idx="0"/>
          <a:fontRef idx="minor"/>
        </p:style>
      </p:sp>
      <p:sp>
        <p:nvSpPr>
          <p:cNvPr id="172" name="CustomShape 4"/>
          <p:cNvSpPr/>
          <p:nvPr/>
        </p:nvSpPr>
        <p:spPr>
          <a:xfrm>
            <a:off x="11857320" y="4443840"/>
            <a:ext cx="76320" cy="76320"/>
          </a:xfrm>
          <a:prstGeom prst="ellipse">
            <a:avLst/>
          </a:prstGeom>
          <a:solidFill>
            <a:schemeClr val="accent1"/>
          </a:solidFill>
          <a:ln w="19050">
            <a:solidFill>
              <a:schemeClr val="accent1"/>
            </a:solidFill>
            <a:round/>
          </a:ln>
        </p:spPr>
        <p:style>
          <a:lnRef idx="0"/>
          <a:fillRef idx="0"/>
          <a:effectRef idx="0"/>
          <a:fontRef idx="minor"/>
        </p:style>
      </p:sp>
      <p:sp>
        <p:nvSpPr>
          <p:cNvPr id="173" name="CustomShape 5"/>
          <p:cNvSpPr/>
          <p:nvPr/>
        </p:nvSpPr>
        <p:spPr>
          <a:xfrm>
            <a:off x="11694960" y="6564600"/>
            <a:ext cx="128160" cy="127800"/>
          </a:xfrm>
          <a:prstGeom prst="ellipse">
            <a:avLst/>
          </a:prstGeom>
          <a:solidFill>
            <a:schemeClr val="accent1"/>
          </a:solidFill>
          <a:ln w="19050">
            <a:solidFill>
              <a:schemeClr val="accent1"/>
            </a:solidFill>
            <a:round/>
          </a:ln>
        </p:spPr>
        <p:style>
          <a:lnRef idx="0"/>
          <a:fillRef idx="0"/>
          <a:effectRef idx="0"/>
          <a:fontRef idx="minor"/>
        </p:style>
      </p:sp>
      <p:sp>
        <p:nvSpPr>
          <p:cNvPr id="174" name="CustomShape 6"/>
          <p:cNvSpPr/>
          <p:nvPr/>
        </p:nvSpPr>
        <p:spPr>
          <a:xfrm>
            <a:off x="3181680" y="677160"/>
            <a:ext cx="128160" cy="127800"/>
          </a:xfrm>
          <a:prstGeom prst="ellipse">
            <a:avLst/>
          </a:prstGeom>
          <a:solidFill>
            <a:schemeClr val="accent1"/>
          </a:solidFill>
          <a:ln w="19050">
            <a:solidFill>
              <a:schemeClr val="accent1"/>
            </a:solidFill>
            <a:round/>
          </a:ln>
        </p:spPr>
        <p:style>
          <a:lnRef idx="0"/>
          <a:fillRef idx="0"/>
          <a:effectRef idx="0"/>
          <a:fontRef idx="minor"/>
        </p:style>
      </p:sp>
      <p:sp>
        <p:nvSpPr>
          <p:cNvPr id="175" name="CustomShape 7"/>
          <p:cNvSpPr/>
          <p:nvPr/>
        </p:nvSpPr>
        <p:spPr>
          <a:xfrm>
            <a:off x="639000" y="3605040"/>
            <a:ext cx="128160" cy="127800"/>
          </a:xfrm>
          <a:prstGeom prst="ellipse">
            <a:avLst/>
          </a:prstGeom>
          <a:solidFill>
            <a:schemeClr val="accent1"/>
          </a:solidFill>
          <a:ln w="19050">
            <a:solidFill>
              <a:schemeClr val="accent1"/>
            </a:solidFill>
            <a:round/>
          </a:ln>
        </p:spPr>
        <p:style>
          <a:lnRef idx="0"/>
          <a:fillRef idx="0"/>
          <a:effectRef idx="0"/>
          <a:fontRef idx="minor"/>
        </p:style>
      </p:sp>
      <p:sp>
        <p:nvSpPr>
          <p:cNvPr id="176" name="CustomShape 8"/>
          <p:cNvSpPr/>
          <p:nvPr/>
        </p:nvSpPr>
        <p:spPr>
          <a:xfrm>
            <a:off x="348840" y="857160"/>
            <a:ext cx="128160" cy="127800"/>
          </a:xfrm>
          <a:prstGeom prst="ellipse">
            <a:avLst/>
          </a:prstGeom>
          <a:solidFill>
            <a:schemeClr val="accent1"/>
          </a:solidFill>
          <a:ln w="19050">
            <a:solidFill>
              <a:schemeClr val="accent1"/>
            </a:solidFill>
            <a:round/>
          </a:ln>
        </p:spPr>
        <p:style>
          <a:lnRef idx="0"/>
          <a:fillRef idx="0"/>
          <a:effectRef idx="0"/>
          <a:fontRef idx="minor"/>
        </p:style>
      </p:sp>
      <p:sp>
        <p:nvSpPr>
          <p:cNvPr id="177" name="CustomShape 9"/>
          <p:cNvSpPr/>
          <p:nvPr/>
        </p:nvSpPr>
        <p:spPr>
          <a:xfrm>
            <a:off x="676080" y="1440720"/>
            <a:ext cx="256320" cy="255960"/>
          </a:xfrm>
          <a:prstGeom prst="ellipse">
            <a:avLst/>
          </a:prstGeom>
          <a:noFill/>
          <a:ln w="19050">
            <a:solidFill>
              <a:schemeClr val="accent1"/>
            </a:solidFill>
            <a:round/>
          </a:ln>
        </p:spPr>
        <p:style>
          <a:lnRef idx="0"/>
          <a:fillRef idx="0"/>
          <a:effectRef idx="0"/>
          <a:fontRef idx="minor"/>
        </p:style>
      </p:sp>
      <p:sp>
        <p:nvSpPr>
          <p:cNvPr id="178" name="CustomShape 10"/>
          <p:cNvSpPr/>
          <p:nvPr/>
        </p:nvSpPr>
        <p:spPr>
          <a:xfrm>
            <a:off x="11085120" y="4833000"/>
            <a:ext cx="191880" cy="191520"/>
          </a:xfrm>
          <a:prstGeom prst="ellipse">
            <a:avLst/>
          </a:prstGeom>
          <a:noFill/>
          <a:ln w="19050">
            <a:solidFill>
              <a:schemeClr val="accent1"/>
            </a:solidFill>
            <a:round/>
          </a:ln>
        </p:spPr>
        <p:style>
          <a:lnRef idx="0"/>
          <a:fillRef idx="0"/>
          <a:effectRef idx="0"/>
          <a:fontRef idx="minor"/>
        </p:style>
      </p:sp>
      <p:sp>
        <p:nvSpPr>
          <p:cNvPr id="179" name="CustomShape 11"/>
          <p:cNvSpPr/>
          <p:nvPr/>
        </p:nvSpPr>
        <p:spPr>
          <a:xfrm>
            <a:off x="11844000" y="5581800"/>
            <a:ext cx="191880" cy="191520"/>
          </a:xfrm>
          <a:prstGeom prst="ellipse">
            <a:avLst/>
          </a:prstGeom>
          <a:noFill/>
          <a:ln w="19050">
            <a:solidFill>
              <a:schemeClr val="accent1"/>
            </a:solidFill>
            <a:round/>
          </a:ln>
        </p:spPr>
        <p:style>
          <a:lnRef idx="0"/>
          <a:fillRef idx="0"/>
          <a:effectRef idx="0"/>
          <a:fontRef idx="minor"/>
        </p:style>
      </p:sp>
      <p:sp>
        <p:nvSpPr>
          <p:cNvPr id="180" name="CustomShape 12"/>
          <p:cNvSpPr/>
          <p:nvPr/>
        </p:nvSpPr>
        <p:spPr>
          <a:xfrm>
            <a:off x="210960" y="2128320"/>
            <a:ext cx="76320" cy="76320"/>
          </a:xfrm>
          <a:prstGeom prst="ellipse">
            <a:avLst/>
          </a:prstGeom>
          <a:solidFill>
            <a:schemeClr val="accent1"/>
          </a:solidFill>
          <a:ln w="19050">
            <a:solidFill>
              <a:schemeClr val="accent1"/>
            </a:solidFill>
            <a:round/>
          </a:ln>
        </p:spPr>
        <p:style>
          <a:lnRef idx="0"/>
          <a:fillRef idx="0"/>
          <a:effectRef idx="0"/>
          <a:fontRef idx="minor"/>
        </p:style>
      </p:sp>
      <p:sp>
        <p:nvSpPr>
          <p:cNvPr id="181" name="CustomShape 13"/>
          <p:cNvSpPr/>
          <p:nvPr/>
        </p:nvSpPr>
        <p:spPr>
          <a:xfrm>
            <a:off x="1861920" y="301680"/>
            <a:ext cx="256320" cy="255960"/>
          </a:xfrm>
          <a:prstGeom prst="ellipse">
            <a:avLst/>
          </a:prstGeom>
          <a:noFill/>
          <a:ln w="19050">
            <a:solidFill>
              <a:schemeClr val="accent1"/>
            </a:solidFill>
            <a:round/>
          </a:ln>
        </p:spPr>
        <p:style>
          <a:lnRef idx="0"/>
          <a:fillRef idx="0"/>
          <a:effectRef idx="0"/>
          <a:fontRef idx="minor"/>
        </p:style>
      </p:sp>
      <p:sp>
        <p:nvSpPr>
          <p:cNvPr id="182" name="CustomShape 14"/>
          <p:cNvSpPr/>
          <p:nvPr/>
        </p:nvSpPr>
        <p:spPr>
          <a:xfrm>
            <a:off x="822960" y="2666880"/>
            <a:ext cx="76320" cy="76320"/>
          </a:xfrm>
          <a:prstGeom prst="ellipse">
            <a:avLst/>
          </a:prstGeom>
          <a:solidFill>
            <a:schemeClr val="accent1"/>
          </a:solidFill>
          <a:ln w="19050">
            <a:solidFill>
              <a:schemeClr val="accent1"/>
            </a:solidFill>
            <a:round/>
          </a:ln>
        </p:spPr>
        <p:style>
          <a:lnRef idx="0"/>
          <a:fillRef idx="0"/>
          <a:effectRef idx="0"/>
          <a:fontRef idx="minor"/>
        </p:style>
      </p:sp>
      <p:sp>
        <p:nvSpPr>
          <p:cNvPr id="183" name="CustomShape 15"/>
          <p:cNvSpPr/>
          <p:nvPr/>
        </p:nvSpPr>
        <p:spPr>
          <a:xfrm>
            <a:off x="4566960" y="516600"/>
            <a:ext cx="76320" cy="76320"/>
          </a:xfrm>
          <a:prstGeom prst="ellipse">
            <a:avLst/>
          </a:prstGeom>
          <a:solidFill>
            <a:schemeClr val="accent1"/>
          </a:solidFill>
          <a:ln w="19050">
            <a:solidFill>
              <a:schemeClr val="accent1"/>
            </a:solidFill>
            <a:round/>
          </a:ln>
        </p:spPr>
        <p:style>
          <a:lnRef idx="0"/>
          <a:fillRef idx="0"/>
          <a:effectRef idx="0"/>
          <a:fontRef idx="minor"/>
        </p:style>
      </p:sp>
      <p:sp>
        <p:nvSpPr>
          <p:cNvPr id="184" name="CustomShape 16"/>
          <p:cNvSpPr/>
          <p:nvPr/>
        </p:nvSpPr>
        <p:spPr>
          <a:xfrm>
            <a:off x="10685160" y="6089760"/>
            <a:ext cx="256320" cy="255960"/>
          </a:xfrm>
          <a:prstGeom prst="ellipse">
            <a:avLst/>
          </a:prstGeom>
          <a:noFill/>
          <a:ln w="19050">
            <a:solidFill>
              <a:schemeClr val="accent1"/>
            </a:solidFill>
            <a:round/>
          </a:ln>
        </p:spPr>
        <p:style>
          <a:lnRef idx="0"/>
          <a:fillRef idx="0"/>
          <a:effectRef idx="0"/>
          <a:fontRef idx="minor"/>
        </p:style>
      </p:sp>
      <p:sp>
        <p:nvSpPr>
          <p:cNvPr id="185" name="PlaceHolder 1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885"/>
              </a:spcBef>
              <a:buClr>
                <a:srgbClr val="000000"/>
              </a:buClr>
              <a:buSzPct val="45000"/>
              <a:buFont typeface="Wingdings" charset="2"/>
              <a:buChar char=""/>
            </a:pPr>
            <a:r>
              <a:rPr b="0" lang="ja-JP" sz="1870" spc="-1" strike="noStrike">
                <a:solidFill>
                  <a:srgbClr val="000000"/>
                </a:solidFill>
                <a:latin typeface="Arial"/>
              </a:rPr>
              <a:t>アウトラインテキストの書式を編集するにはクリックします。</a:t>
            </a:r>
            <a:endParaRPr b="0" lang="en-US" sz="1870" spc="-1" strike="noStrike">
              <a:solidFill>
                <a:srgbClr val="000000"/>
              </a:solidFill>
              <a:latin typeface="Arial"/>
            </a:endParaRPr>
          </a:p>
          <a:p>
            <a:pPr lvl="1" marL="864000" indent="-324000">
              <a:spcBef>
                <a:spcPts val="1508"/>
              </a:spcBef>
              <a:buClr>
                <a:srgbClr val="000000"/>
              </a:buClr>
              <a:buSzPct val="75000"/>
              <a:buFont typeface="Symbol" charset="2"/>
              <a:buChar char=""/>
            </a:pPr>
            <a:r>
              <a:rPr b="0" lang="en-US" sz="1870" spc="-1" strike="noStrike">
                <a:solidFill>
                  <a:srgbClr val="000000"/>
                </a:solidFill>
                <a:latin typeface="Arial"/>
              </a:rPr>
              <a:t>2</a:t>
            </a:r>
            <a:r>
              <a:rPr b="0" lang="ja-JP" sz="1870" spc="-1" strike="noStrike">
                <a:solidFill>
                  <a:srgbClr val="000000"/>
                </a:solidFill>
                <a:latin typeface="Arial"/>
              </a:rPr>
              <a:t>レベル目のアウトライン</a:t>
            </a:r>
            <a:endParaRPr b="0" lang="en-US" sz="1870" spc="-1" strike="noStrike">
              <a:solidFill>
                <a:srgbClr val="000000"/>
              </a:solidFill>
              <a:latin typeface="Arial"/>
            </a:endParaRPr>
          </a:p>
          <a:p>
            <a:pPr lvl="2" marL="1296000" indent="-288000">
              <a:spcBef>
                <a:spcPts val="1131"/>
              </a:spcBef>
              <a:buClr>
                <a:srgbClr val="000000"/>
              </a:buClr>
              <a:buSzPct val="45000"/>
              <a:buFont typeface="Wingdings" charset="2"/>
              <a:buChar char=""/>
            </a:pPr>
            <a:r>
              <a:rPr b="0" lang="en-US" sz="1870" spc="-1" strike="noStrike">
                <a:solidFill>
                  <a:srgbClr val="000000"/>
                </a:solidFill>
                <a:latin typeface="Arial"/>
              </a:rPr>
              <a:t>3</a:t>
            </a:r>
            <a:r>
              <a:rPr b="0" lang="ja-JP" sz="1870" spc="-1" strike="noStrike">
                <a:solidFill>
                  <a:srgbClr val="000000"/>
                </a:solidFill>
                <a:latin typeface="Arial"/>
              </a:rPr>
              <a:t>レベル目のアウトライン</a:t>
            </a:r>
            <a:endParaRPr b="0" lang="en-US" sz="1870" spc="-1" strike="noStrike">
              <a:solidFill>
                <a:srgbClr val="000000"/>
              </a:solidFill>
              <a:latin typeface="Arial"/>
            </a:endParaRPr>
          </a:p>
          <a:p>
            <a:pPr lvl="3" marL="1728000" indent="-216000">
              <a:spcBef>
                <a:spcPts val="754"/>
              </a:spcBef>
              <a:buClr>
                <a:srgbClr val="000000"/>
              </a:buClr>
              <a:buSzPct val="75000"/>
              <a:buFont typeface="Symbol" charset="2"/>
              <a:buChar char=""/>
            </a:pPr>
            <a:r>
              <a:rPr b="0" lang="en-US" sz="1870" spc="-1" strike="noStrike">
                <a:solidFill>
                  <a:srgbClr val="000000"/>
                </a:solidFill>
                <a:latin typeface="Arial"/>
              </a:rPr>
              <a:t>4</a:t>
            </a:r>
            <a:r>
              <a:rPr b="0" lang="ja-JP" sz="1870" spc="-1" strike="noStrike">
                <a:solidFill>
                  <a:srgbClr val="000000"/>
                </a:solidFill>
                <a:latin typeface="Arial"/>
              </a:rPr>
              <a:t>レベル目のアウトライン</a:t>
            </a:r>
            <a:endParaRPr b="0" lang="en-US" sz="1870" spc="-1" strike="noStrike">
              <a:solidFill>
                <a:srgbClr val="000000"/>
              </a:solidFill>
              <a:latin typeface="Arial"/>
            </a:endParaRPr>
          </a:p>
          <a:p>
            <a:pPr lvl="4" marL="2160000" indent="-216000">
              <a:spcBef>
                <a:spcPts val="377"/>
              </a:spcBef>
              <a:buClr>
                <a:srgbClr val="000000"/>
              </a:buClr>
              <a:buSzPct val="45000"/>
              <a:buFont typeface="Wingdings" charset="2"/>
              <a:buChar char=""/>
            </a:pPr>
            <a:r>
              <a:rPr b="0" lang="en-US" sz="2660" spc="-1" strike="noStrike">
                <a:solidFill>
                  <a:srgbClr val="000000"/>
                </a:solidFill>
                <a:latin typeface="Arial"/>
              </a:rPr>
              <a:t>5</a:t>
            </a:r>
            <a:r>
              <a:rPr b="0" lang="ja-JP" sz="2660" spc="-1" strike="noStrike">
                <a:solidFill>
                  <a:srgbClr val="000000"/>
                </a:solidFill>
                <a:latin typeface="Arial"/>
              </a:rPr>
              <a:t>レベル目のアウトライン</a:t>
            </a:r>
            <a:endParaRPr b="0" lang="en-US" sz="2660" spc="-1" strike="noStrike">
              <a:solidFill>
                <a:srgbClr val="000000"/>
              </a:solidFill>
              <a:latin typeface="Arial"/>
            </a:endParaRPr>
          </a:p>
          <a:p>
            <a:pPr lvl="5" marL="2592000" indent="-216000">
              <a:spcBef>
                <a:spcPts val="377"/>
              </a:spcBef>
              <a:buClr>
                <a:srgbClr val="000000"/>
              </a:buClr>
              <a:buSzPct val="45000"/>
              <a:buFont typeface="Wingdings" charset="2"/>
              <a:buChar char=""/>
            </a:pPr>
            <a:r>
              <a:rPr b="0" lang="en-US" sz="2660" spc="-1" strike="noStrike">
                <a:solidFill>
                  <a:srgbClr val="000000"/>
                </a:solidFill>
                <a:latin typeface="Arial"/>
              </a:rPr>
              <a:t>6</a:t>
            </a:r>
            <a:r>
              <a:rPr b="0" lang="ja-JP" sz="2660" spc="-1" strike="noStrike">
                <a:solidFill>
                  <a:srgbClr val="000000"/>
                </a:solidFill>
                <a:latin typeface="Arial"/>
              </a:rPr>
              <a:t>レベル目のアウトライン</a:t>
            </a:r>
            <a:endParaRPr b="0" lang="en-US" sz="2660" spc="-1" strike="noStrike">
              <a:solidFill>
                <a:srgbClr val="000000"/>
              </a:solidFill>
              <a:latin typeface="Arial"/>
            </a:endParaRPr>
          </a:p>
          <a:p>
            <a:pPr lvl="6" marL="3024000" indent="-216000">
              <a:spcBef>
                <a:spcPts val="377"/>
              </a:spcBef>
              <a:buClr>
                <a:srgbClr val="000000"/>
              </a:buClr>
              <a:buSzPct val="45000"/>
              <a:buFont typeface="Wingdings" charset="2"/>
              <a:buChar char=""/>
            </a:pPr>
            <a:r>
              <a:rPr b="0" lang="en-US" sz="2660" spc="-1" strike="noStrike">
                <a:solidFill>
                  <a:srgbClr val="000000"/>
                </a:solidFill>
                <a:latin typeface="Arial"/>
              </a:rPr>
              <a:t>7</a:t>
            </a:r>
            <a:r>
              <a:rPr b="0" lang="ja-JP" sz="2660" spc="-1" strike="noStrike">
                <a:solidFill>
                  <a:srgbClr val="000000"/>
                </a:solidFill>
                <a:latin typeface="Arial"/>
              </a:rPr>
              <a:t>レベル目のアウトライン</a:t>
            </a:r>
            <a:endParaRPr b="0" lang="en-US" sz="266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2" name="CustomShape 1"/>
          <p:cNvSpPr/>
          <p:nvPr/>
        </p:nvSpPr>
        <p:spPr>
          <a:xfrm>
            <a:off x="10715760" y="36000"/>
            <a:ext cx="828000" cy="12168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223" name="CustomShape 2"/>
          <p:cNvSpPr/>
          <p:nvPr/>
        </p:nvSpPr>
        <p:spPr>
          <a:xfrm>
            <a:off x="11457360" y="6669000"/>
            <a:ext cx="397080" cy="129960"/>
          </a:xfrm>
          <a:prstGeom prst="rect">
            <a:avLst/>
          </a:prstGeom>
          <a:noFill/>
          <a:ln w="0">
            <a:noFill/>
          </a:ln>
        </p:spPr>
        <p:style>
          <a:lnRef idx="0"/>
          <a:fillRef idx="0"/>
          <a:effectRef idx="0"/>
          <a:fontRef idx="minor"/>
        </p:style>
        <p:txBody>
          <a:bodyPr lIns="0" rIns="0" tIns="0" bIns="0">
            <a:spAutoFit/>
          </a:bodyPr>
          <a:p>
            <a:pPr algn="ctr">
              <a:lnSpc>
                <a:spcPct val="100000"/>
              </a:lnSpc>
            </a:pPr>
            <a:fld id="{466FE12B-5CDF-42EE-B2B8-5CAFAD519698}"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224" name="図 12" descr=""/>
          <p:cNvPicPr/>
          <p:nvPr/>
        </p:nvPicPr>
        <p:blipFill>
          <a:blip r:embed="rId2"/>
          <a:stretch/>
        </p:blipFill>
        <p:spPr>
          <a:xfrm>
            <a:off x="11940120" y="0"/>
            <a:ext cx="250920" cy="718920"/>
          </a:xfrm>
          <a:prstGeom prst="rect">
            <a:avLst/>
          </a:prstGeom>
          <a:ln w="0">
            <a:noFill/>
          </a:ln>
        </p:spPr>
      </p:pic>
      <p:sp>
        <p:nvSpPr>
          <p:cNvPr id="225" name="CustomShape 3"/>
          <p:cNvSpPr/>
          <p:nvPr/>
        </p:nvSpPr>
        <p:spPr>
          <a:xfrm>
            <a:off x="10715760" y="36000"/>
            <a:ext cx="828000" cy="12168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226" name="CustomShape 4"/>
          <p:cNvSpPr/>
          <p:nvPr/>
        </p:nvSpPr>
        <p:spPr>
          <a:xfrm>
            <a:off x="11457360" y="6669000"/>
            <a:ext cx="397080" cy="129960"/>
          </a:xfrm>
          <a:prstGeom prst="rect">
            <a:avLst/>
          </a:prstGeom>
          <a:noFill/>
          <a:ln w="0">
            <a:noFill/>
          </a:ln>
        </p:spPr>
        <p:style>
          <a:lnRef idx="0"/>
          <a:fillRef idx="0"/>
          <a:effectRef idx="0"/>
          <a:fontRef idx="minor"/>
        </p:style>
        <p:txBody>
          <a:bodyPr lIns="0" rIns="0" tIns="0" bIns="0">
            <a:spAutoFit/>
          </a:bodyPr>
          <a:p>
            <a:pPr algn="ctr">
              <a:lnSpc>
                <a:spcPct val="100000"/>
              </a:lnSpc>
            </a:pPr>
            <a:fld id="{38EBC24E-4761-4122-99C1-375A59114856}"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227"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ja-JP" sz="1800" spc="-1" strike="noStrike">
                <a:solidFill>
                  <a:srgbClr val="000000"/>
                </a:solidFill>
                <a:latin typeface="Arial"/>
              </a:rPr>
              <a:t>タイトルテキストの書式を編集するにはクリックします。</a:t>
            </a:r>
            <a:endParaRPr b="0" lang="en-US" sz="1800" spc="-1" strike="noStrike">
              <a:solidFill>
                <a:srgbClr val="000000"/>
              </a:solidFill>
              <a:latin typeface="Arial"/>
            </a:endParaRPr>
          </a:p>
        </p:txBody>
      </p:sp>
      <p:sp>
        <p:nvSpPr>
          <p:cNvPr id="228"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2</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0.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1440000" y="1620000"/>
            <a:ext cx="7742880" cy="1546200"/>
          </a:xfrm>
          <a:prstGeom prst="rect">
            <a:avLst/>
          </a:prstGeom>
          <a:noFill/>
          <a:ln w="0">
            <a:noFill/>
          </a:ln>
        </p:spPr>
        <p:txBody>
          <a:bodyPr tIns="91440" bIns="91440" anchor="ctr">
            <a:noAutofit/>
          </a:bodyPr>
          <a:p>
            <a:r>
              <a:rPr b="0" lang="ja-JP" sz="4800" spc="-1" strike="noStrike" cap="all">
                <a:solidFill>
                  <a:srgbClr val="000000"/>
                </a:solidFill>
                <a:latin typeface="Meiryo UI"/>
                <a:ea typeface="Meiryo UI"/>
              </a:rPr>
              <a:t>マエバシ精工株式会社様</a:t>
            </a:r>
            <a:br/>
            <a:r>
              <a:rPr b="0" lang="en-US" sz="4800" spc="-1" strike="noStrike" cap="all">
                <a:solidFill>
                  <a:srgbClr val="000000"/>
                </a:solidFill>
                <a:latin typeface="Meiryo UI"/>
                <a:ea typeface="Meiryo UI"/>
              </a:rPr>
              <a:t>DX</a:t>
            </a:r>
            <a:r>
              <a:rPr b="0" lang="ja-JP" sz="4800" spc="-1" strike="noStrike" cap="all">
                <a:solidFill>
                  <a:srgbClr val="000000"/>
                </a:solidFill>
                <a:latin typeface="Meiryo UI"/>
                <a:ea typeface="Meiryo UI"/>
              </a:rPr>
              <a:t>推進計画のご提案</a:t>
            </a:r>
            <a:endParaRPr b="0" lang="en-US" sz="4800" spc="-1" strike="noStrike" cap="all">
              <a:solidFill>
                <a:srgbClr val="000000"/>
              </a:solidFill>
              <a:latin typeface="Meiryo UI"/>
              <a:ea typeface="Meiryo UI"/>
            </a:endParaRPr>
          </a:p>
        </p:txBody>
      </p:sp>
      <p:sp>
        <p:nvSpPr>
          <p:cNvPr id="266" name="TextShape 2"/>
          <p:cNvSpPr txBox="1"/>
          <p:nvPr/>
        </p:nvSpPr>
        <p:spPr>
          <a:xfrm>
            <a:off x="239760" y="5279760"/>
            <a:ext cx="4079880" cy="1546200"/>
          </a:xfrm>
          <a:prstGeom prst="rect">
            <a:avLst/>
          </a:prstGeom>
          <a:noFill/>
          <a:ln w="0">
            <a:noFill/>
          </a:ln>
        </p:spPr>
        <p:txBody>
          <a:bodyPr tIns="91440" bIns="91440" anchor="ctr">
            <a:noAutofit/>
          </a:bodyPr>
          <a:p>
            <a:r>
              <a:rPr b="0" lang="ja-JP" sz="2600" spc="-1" strike="noStrike" cap="all">
                <a:solidFill>
                  <a:srgbClr val="000000"/>
                </a:solidFill>
                <a:latin typeface="Meiryo UI"/>
                <a:ea typeface="Meiryo UI"/>
              </a:rPr>
              <a:t>マナビ</a:t>
            </a:r>
            <a:r>
              <a:rPr b="0" lang="en-US" sz="2600" spc="-1" strike="noStrike" cap="all">
                <a:solidFill>
                  <a:srgbClr val="000000"/>
                </a:solidFill>
                <a:latin typeface="Meiryo UI"/>
                <a:ea typeface="Meiryo UI"/>
              </a:rPr>
              <a:t>DX</a:t>
            </a:r>
            <a:r>
              <a:rPr b="0" lang="ja-JP" sz="2600" spc="-1" strike="noStrike" cap="all">
                <a:solidFill>
                  <a:srgbClr val="000000"/>
                </a:solidFill>
                <a:latin typeface="Meiryo UI"/>
                <a:ea typeface="Meiryo UI"/>
              </a:rPr>
              <a:t>株式会社</a:t>
            </a:r>
            <a:endParaRPr b="0" lang="en-US" sz="2600" spc="-1" strike="noStrike" cap="all">
              <a:solidFill>
                <a:srgbClr val="000000"/>
              </a:solidFill>
              <a:latin typeface="Meiryo UI"/>
              <a:ea typeface="Meiryo U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252000" y="324000"/>
            <a:ext cx="11590920" cy="53892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ja-JP" sz="2400" spc="-1" strike="noStrike">
                <a:solidFill>
                  <a:srgbClr val="0d79ca"/>
                </a:solidFill>
                <a:latin typeface="Segoe UI Semibold"/>
                <a:ea typeface="Meiryo UI"/>
              </a:rPr>
              <a:t>別紙①投資計画の策定</a:t>
            </a:r>
            <a:endParaRPr b="0" lang="en-US" sz="2400" spc="-1" strike="noStrike">
              <a:latin typeface="Arial"/>
            </a:endParaRPr>
          </a:p>
        </p:txBody>
      </p:sp>
      <p:sp>
        <p:nvSpPr>
          <p:cNvPr id="358" name="CustomShape 2"/>
          <p:cNvSpPr/>
          <p:nvPr/>
        </p:nvSpPr>
        <p:spPr>
          <a:xfrm>
            <a:off x="803520" y="2786040"/>
            <a:ext cx="2391840" cy="3292560"/>
          </a:xfrm>
          <a:prstGeom prst="rect">
            <a:avLst/>
          </a:prstGeom>
          <a:noFill/>
          <a:ln w="0">
            <a:solidFill>
              <a:schemeClr val="accent1">
                <a:shade val="95000"/>
                <a:satMod val="105000"/>
              </a:schemeClr>
            </a:solidFill>
            <a:prstDash val="sysDot"/>
          </a:ln>
        </p:spPr>
        <p:style>
          <a:lnRef idx="0"/>
          <a:fillRef idx="0"/>
          <a:effectRef idx="0"/>
          <a:fontRef idx="minor"/>
        </p:style>
        <p:txBody>
          <a:bodyPr lIns="0" rIns="0" tIns="45000" bIns="45000">
            <a:noAutofit/>
          </a:bodyPr>
          <a:p>
            <a:pPr marL="720">
              <a:lnSpc>
                <a:spcPct val="90000"/>
              </a:lnSpc>
              <a:spcAft>
                <a:spcPts val="601"/>
              </a:spcAft>
            </a:pPr>
            <a:r>
              <a:rPr b="0" lang="ja-JP" sz="1000" spc="-1" strike="noStrike">
                <a:solidFill>
                  <a:srgbClr val="000000"/>
                </a:solidFill>
                <a:latin typeface="Segoe UI"/>
                <a:ea typeface="Meiryo UI"/>
              </a:rPr>
              <a:t>投資費用</a:t>
            </a:r>
            <a:endParaRPr b="0" lang="en-US" sz="1000" spc="-1" strike="noStrike">
              <a:latin typeface="Arial"/>
            </a:endParaRPr>
          </a:p>
          <a:p>
            <a:pPr marL="81000" indent="-79920">
              <a:lnSpc>
                <a:spcPct val="90000"/>
              </a:lnSpc>
              <a:spcAft>
                <a:spcPts val="601"/>
              </a:spcAft>
              <a:buClr>
                <a:srgbClr val="9ee0f8"/>
              </a:buClr>
              <a:buFont typeface="Arial"/>
              <a:buChar char="•"/>
            </a:pPr>
            <a:r>
              <a:rPr b="0" lang="ja-JP" sz="1000" spc="-1" strike="noStrike">
                <a:solidFill>
                  <a:srgbClr val="000000"/>
                </a:solidFill>
                <a:latin typeface="Segoe UI"/>
                <a:ea typeface="Meiryo UI"/>
              </a:rPr>
              <a:t>必要人件費</a:t>
            </a:r>
            <a:endParaRPr b="0" lang="en-US" sz="1000" spc="-1" strike="noStrike">
              <a:latin typeface="Arial"/>
            </a:endParaRPr>
          </a:p>
          <a:p>
            <a:pPr marL="720">
              <a:lnSpc>
                <a:spcPct val="90000"/>
              </a:lnSpc>
              <a:spcAft>
                <a:spcPts val="601"/>
              </a:spcAft>
            </a:pPr>
            <a:r>
              <a:rPr b="0" lang="en-US" sz="1000" spc="-1" strike="noStrike">
                <a:solidFill>
                  <a:srgbClr val="000000"/>
                </a:solidFill>
                <a:latin typeface="Arial"/>
                <a:ea typeface="Meiryo UI"/>
              </a:rPr>
              <a:t> </a:t>
            </a:r>
            <a:r>
              <a:rPr b="0" lang="en-US" sz="1000" spc="-1" strike="noStrike">
                <a:solidFill>
                  <a:srgbClr val="000000"/>
                </a:solidFill>
                <a:latin typeface="Arial"/>
                <a:ea typeface="Meiryo UI"/>
              </a:rPr>
              <a:t>- </a:t>
            </a:r>
            <a:r>
              <a:rPr b="0" lang="ja-JP" sz="1000" spc="-1" strike="noStrike">
                <a:solidFill>
                  <a:srgbClr val="000000"/>
                </a:solidFill>
                <a:latin typeface="Meiryo UI"/>
                <a:ea typeface="Meiryo UI"/>
              </a:rPr>
              <a:t>シミュレーションシートのアップデート。</a:t>
            </a:r>
            <a:endParaRPr b="0" lang="en-US" sz="1000" spc="-1" strike="noStrike">
              <a:latin typeface="Arial"/>
            </a:endParaRPr>
          </a:p>
          <a:p>
            <a:pPr marL="720">
              <a:lnSpc>
                <a:spcPct val="90000"/>
              </a:lnSpc>
              <a:spcAft>
                <a:spcPts val="601"/>
              </a:spcAft>
            </a:pPr>
            <a:r>
              <a:rPr b="0" lang="en-US" sz="1000" spc="-1" strike="noStrike">
                <a:solidFill>
                  <a:srgbClr val="000000"/>
                </a:solidFill>
                <a:latin typeface="Meiryo UI"/>
                <a:ea typeface="Meiryo UI"/>
              </a:rPr>
              <a:t> </a:t>
            </a:r>
            <a:r>
              <a:rPr b="0" lang="en-US" sz="1000" spc="-1" strike="noStrike">
                <a:solidFill>
                  <a:srgbClr val="000000"/>
                </a:solidFill>
                <a:latin typeface="Arial"/>
                <a:ea typeface="Meiryo UI"/>
              </a:rPr>
              <a:t> →</a:t>
            </a:r>
            <a:r>
              <a:rPr b="0" lang="ja-JP" sz="1000" spc="-1" strike="noStrike">
                <a:solidFill>
                  <a:srgbClr val="000000"/>
                </a:solidFill>
                <a:latin typeface="Arial"/>
                <a:ea typeface="Meiryo UI"/>
              </a:rPr>
              <a:t>数日程度</a:t>
            </a:r>
            <a:endParaRPr b="0" lang="en-US" sz="1000" spc="-1" strike="noStrike">
              <a:latin typeface="Arial"/>
            </a:endParaRPr>
          </a:p>
          <a:p>
            <a:pPr marL="720">
              <a:lnSpc>
                <a:spcPct val="90000"/>
              </a:lnSpc>
              <a:spcAft>
                <a:spcPts val="601"/>
              </a:spcAft>
            </a:pPr>
            <a:r>
              <a:rPr b="0" lang="en-US" sz="1000" spc="-1" strike="noStrike">
                <a:solidFill>
                  <a:srgbClr val="000000"/>
                </a:solidFill>
                <a:latin typeface="Arial"/>
                <a:ea typeface="Meiryo UI"/>
              </a:rPr>
              <a:t> </a:t>
            </a:r>
            <a:r>
              <a:rPr b="0" lang="en-US" sz="1000" spc="-1" strike="noStrike">
                <a:solidFill>
                  <a:srgbClr val="000000"/>
                </a:solidFill>
                <a:latin typeface="Arial"/>
                <a:ea typeface="Meiryo UI"/>
              </a:rPr>
              <a:t>- </a:t>
            </a:r>
            <a:r>
              <a:rPr b="0" lang="ja-JP" sz="1000" spc="-1" strike="noStrike">
                <a:solidFill>
                  <a:srgbClr val="000000"/>
                </a:solidFill>
                <a:latin typeface="Meiryo UI"/>
                <a:ea typeface="Meiryo UI"/>
              </a:rPr>
              <a:t>従業員への説明。</a:t>
            </a:r>
            <a:endParaRPr b="0" lang="en-US" sz="1000" spc="-1" strike="noStrike">
              <a:latin typeface="Arial"/>
            </a:endParaRPr>
          </a:p>
          <a:p>
            <a:pPr marL="720">
              <a:lnSpc>
                <a:spcPct val="90000"/>
              </a:lnSpc>
              <a:spcAft>
                <a:spcPts val="601"/>
              </a:spcAft>
            </a:pPr>
            <a:r>
              <a:rPr b="0" lang="en-US" sz="1000" spc="-1" strike="noStrike">
                <a:solidFill>
                  <a:srgbClr val="000000"/>
                </a:solidFill>
                <a:latin typeface="Arial"/>
                <a:ea typeface="Meiryo UI"/>
              </a:rPr>
              <a:t>  →</a:t>
            </a:r>
            <a:r>
              <a:rPr b="0" lang="ja-JP" sz="1000" spc="-1" strike="noStrike">
                <a:solidFill>
                  <a:srgbClr val="000000"/>
                </a:solidFill>
                <a:latin typeface="Arial"/>
                <a:ea typeface="Meiryo UI"/>
              </a:rPr>
              <a:t>数日程度</a:t>
            </a:r>
            <a:endParaRPr b="0" lang="en-US" sz="1000" spc="-1" strike="noStrike">
              <a:latin typeface="Arial"/>
            </a:endParaRPr>
          </a:p>
          <a:p>
            <a:pPr marL="81000" indent="-79920">
              <a:lnSpc>
                <a:spcPct val="90000"/>
              </a:lnSpc>
              <a:spcAft>
                <a:spcPts val="601"/>
              </a:spcAft>
              <a:buClr>
                <a:srgbClr val="9ee0f8"/>
              </a:buClr>
              <a:buFont typeface="Arial"/>
              <a:buChar char="•"/>
            </a:pPr>
            <a:r>
              <a:rPr b="0" lang="ja-JP" sz="1000" spc="-1" strike="noStrike">
                <a:solidFill>
                  <a:srgbClr val="000000"/>
                </a:solidFill>
                <a:latin typeface="Segoe UI"/>
                <a:ea typeface="Meiryo UI"/>
              </a:rPr>
              <a:t>イニシャルコスト</a:t>
            </a:r>
            <a:endParaRPr b="0" lang="en-US" sz="1000" spc="-1" strike="noStrike">
              <a:latin typeface="Arial"/>
            </a:endParaRPr>
          </a:p>
          <a:p>
            <a:pPr marL="720">
              <a:lnSpc>
                <a:spcPct val="90000"/>
              </a:lnSpc>
              <a:spcAft>
                <a:spcPts val="601"/>
              </a:spcAft>
            </a:pPr>
            <a:r>
              <a:rPr b="0" lang="en-US" sz="1000" spc="-1" strike="noStrike">
                <a:solidFill>
                  <a:srgbClr val="000000"/>
                </a:solidFill>
                <a:latin typeface="Segoe UI"/>
                <a:ea typeface="Meiryo UI"/>
              </a:rPr>
              <a:t> </a:t>
            </a:r>
            <a:r>
              <a:rPr b="0" lang="en-US" sz="1000" spc="-1" strike="noStrike">
                <a:solidFill>
                  <a:srgbClr val="000000"/>
                </a:solidFill>
                <a:latin typeface="Meiryo UI"/>
                <a:ea typeface="Meiryo UI"/>
              </a:rPr>
              <a:t>-</a:t>
            </a:r>
            <a:r>
              <a:rPr b="0" lang="en-US" sz="1000" spc="-1" strike="noStrike">
                <a:solidFill>
                  <a:srgbClr val="000000"/>
                </a:solidFill>
                <a:latin typeface="Segoe UI"/>
                <a:ea typeface="Meiryo UI"/>
              </a:rPr>
              <a:t> </a:t>
            </a:r>
            <a:r>
              <a:rPr b="0" lang="ja-JP" sz="1000" spc="-1" strike="noStrike">
                <a:solidFill>
                  <a:srgbClr val="000000"/>
                </a:solidFill>
                <a:latin typeface="Segoe UI"/>
                <a:ea typeface="Meiryo UI"/>
              </a:rPr>
              <a:t>既成</a:t>
            </a:r>
            <a:r>
              <a:rPr b="0" lang="en-US" sz="1000" spc="-1" strike="noStrike">
                <a:solidFill>
                  <a:srgbClr val="000000"/>
                </a:solidFill>
                <a:latin typeface="Segoe UI"/>
                <a:ea typeface="Meiryo UI"/>
              </a:rPr>
              <a:t>Excel</a:t>
            </a:r>
            <a:r>
              <a:rPr b="0" lang="ja-JP" sz="1000" spc="-1" strike="noStrike">
                <a:solidFill>
                  <a:srgbClr val="000000"/>
                </a:solidFill>
                <a:latin typeface="Segoe UI"/>
                <a:ea typeface="Meiryo UI"/>
              </a:rPr>
              <a:t>を継続運用する場合</a:t>
            </a:r>
            <a:endParaRPr b="0" lang="en-US" sz="1000" spc="-1" strike="noStrike">
              <a:latin typeface="Arial"/>
            </a:endParaRPr>
          </a:p>
          <a:p>
            <a:pPr marL="720">
              <a:lnSpc>
                <a:spcPct val="90000"/>
              </a:lnSpc>
              <a:spcAft>
                <a:spcPts val="601"/>
              </a:spcAft>
            </a:pPr>
            <a:r>
              <a:rPr b="0" lang="en-US" sz="1000" spc="-1" strike="noStrike">
                <a:solidFill>
                  <a:srgbClr val="000000"/>
                </a:solidFill>
                <a:latin typeface="Arial"/>
                <a:ea typeface="Meiryo UI"/>
              </a:rPr>
              <a:t>  →</a:t>
            </a:r>
            <a:r>
              <a:rPr b="0" lang="ja-JP" sz="1000" spc="-1" strike="noStrike">
                <a:solidFill>
                  <a:srgbClr val="000000"/>
                </a:solidFill>
                <a:latin typeface="Arial"/>
                <a:ea typeface="Meiryo UI"/>
              </a:rPr>
              <a:t>イニシャルコスト無し</a:t>
            </a:r>
            <a:endParaRPr b="0" lang="en-US" sz="1000" spc="-1" strike="noStrike">
              <a:latin typeface="Arial"/>
            </a:endParaRPr>
          </a:p>
          <a:p>
            <a:pPr marL="720">
              <a:lnSpc>
                <a:spcPct val="90000"/>
              </a:lnSpc>
              <a:spcAft>
                <a:spcPts val="601"/>
              </a:spcAft>
            </a:pPr>
            <a:r>
              <a:rPr b="0" lang="en-US" sz="1000" spc="-1" strike="noStrike">
                <a:solidFill>
                  <a:srgbClr val="000000"/>
                </a:solidFill>
                <a:latin typeface="Segoe UI"/>
                <a:ea typeface="Meiryo UI"/>
              </a:rPr>
              <a:t> </a:t>
            </a:r>
            <a:r>
              <a:rPr b="0" lang="en-US" sz="1000" spc="-1" strike="noStrike">
                <a:solidFill>
                  <a:srgbClr val="000000"/>
                </a:solidFill>
                <a:latin typeface="Meiryo UI"/>
                <a:ea typeface="Meiryo UI"/>
              </a:rPr>
              <a:t>-</a:t>
            </a:r>
            <a:r>
              <a:rPr b="0" lang="en-US" sz="1000" spc="-1" strike="noStrike">
                <a:solidFill>
                  <a:srgbClr val="000000"/>
                </a:solidFill>
                <a:latin typeface="Segoe UI"/>
                <a:ea typeface="Meiryo UI"/>
              </a:rPr>
              <a:t> </a:t>
            </a:r>
            <a:r>
              <a:rPr b="0" lang="ja-JP" sz="1000" spc="-1" strike="noStrike">
                <a:solidFill>
                  <a:srgbClr val="000000"/>
                </a:solidFill>
                <a:latin typeface="Segoe UI"/>
                <a:ea typeface="Meiryo UI"/>
              </a:rPr>
              <a:t>もしシステム化する場合</a:t>
            </a:r>
            <a:endParaRPr b="0" lang="en-US" sz="1000" spc="-1" strike="noStrike">
              <a:latin typeface="Arial"/>
            </a:endParaRPr>
          </a:p>
          <a:p>
            <a:pPr marL="720">
              <a:lnSpc>
                <a:spcPct val="90000"/>
              </a:lnSpc>
              <a:spcAft>
                <a:spcPts val="601"/>
              </a:spcAft>
            </a:pPr>
            <a:r>
              <a:rPr b="0" lang="en-US" sz="1000" spc="-1" strike="noStrike">
                <a:solidFill>
                  <a:srgbClr val="000000"/>
                </a:solidFill>
                <a:latin typeface="Arial"/>
                <a:ea typeface="Meiryo UI"/>
              </a:rPr>
              <a:t>  →</a:t>
            </a:r>
            <a:r>
              <a:rPr b="0" lang="ja-JP" sz="1000" spc="-1" strike="noStrike">
                <a:solidFill>
                  <a:srgbClr val="000000"/>
                </a:solidFill>
                <a:latin typeface="Arial"/>
                <a:ea typeface="Meiryo UI"/>
              </a:rPr>
              <a:t>エンジニア１人月</a:t>
            </a:r>
            <a:r>
              <a:rPr b="0" lang="en-US" sz="1000" spc="-1" strike="noStrike">
                <a:solidFill>
                  <a:srgbClr val="000000"/>
                </a:solidFill>
                <a:latin typeface="Arial"/>
                <a:ea typeface="Meiryo UI"/>
              </a:rPr>
              <a:t>150</a:t>
            </a:r>
            <a:r>
              <a:rPr b="0" lang="ja-JP" sz="1000" spc="-1" strike="noStrike">
                <a:solidFill>
                  <a:srgbClr val="000000"/>
                </a:solidFill>
                <a:latin typeface="Arial"/>
                <a:ea typeface="Meiryo UI"/>
              </a:rPr>
              <a:t>万として</a:t>
            </a:r>
            <a:endParaRPr b="0" lang="en-US" sz="1000" spc="-1" strike="noStrike">
              <a:latin typeface="Arial"/>
            </a:endParaRPr>
          </a:p>
          <a:p>
            <a:pPr marL="720">
              <a:lnSpc>
                <a:spcPct val="90000"/>
              </a:lnSpc>
              <a:spcAft>
                <a:spcPts val="601"/>
              </a:spcAft>
            </a:pPr>
            <a:r>
              <a:rPr b="0" lang="ja-JP" sz="1000" spc="-1" strike="noStrike">
                <a:solidFill>
                  <a:srgbClr val="000000"/>
                </a:solidFill>
                <a:latin typeface="Arial"/>
                <a:ea typeface="Meiryo UI"/>
              </a:rPr>
              <a:t>　　要件定義・設計 ：</a:t>
            </a:r>
            <a:r>
              <a:rPr b="0" lang="en-US" sz="1000" spc="-1" strike="noStrike">
                <a:solidFill>
                  <a:srgbClr val="000000"/>
                </a:solidFill>
                <a:latin typeface="Arial"/>
                <a:ea typeface="Meiryo UI"/>
              </a:rPr>
              <a:t>2.0</a:t>
            </a:r>
            <a:r>
              <a:rPr b="0" lang="ja-JP" sz="1000" spc="-1" strike="noStrike">
                <a:solidFill>
                  <a:srgbClr val="000000"/>
                </a:solidFill>
                <a:latin typeface="Arial"/>
                <a:ea typeface="Meiryo UI"/>
              </a:rPr>
              <a:t>人月</a:t>
            </a:r>
            <a:endParaRPr b="0" lang="en-US" sz="1000" spc="-1" strike="noStrike">
              <a:latin typeface="Arial"/>
            </a:endParaRPr>
          </a:p>
          <a:p>
            <a:pPr marL="720">
              <a:lnSpc>
                <a:spcPct val="90000"/>
              </a:lnSpc>
              <a:spcAft>
                <a:spcPts val="601"/>
              </a:spcAft>
            </a:pPr>
            <a:r>
              <a:rPr b="0" lang="ja-JP" sz="1000" spc="-1" strike="noStrike">
                <a:solidFill>
                  <a:srgbClr val="000000"/>
                </a:solidFill>
                <a:latin typeface="Arial"/>
                <a:ea typeface="Meiryo UI"/>
              </a:rPr>
              <a:t>　　開発・テスト：</a:t>
            </a:r>
            <a:r>
              <a:rPr b="0" lang="en-US" sz="1000" spc="-1" strike="noStrike">
                <a:solidFill>
                  <a:srgbClr val="000000"/>
                </a:solidFill>
                <a:latin typeface="Arial"/>
                <a:ea typeface="Meiryo UI"/>
              </a:rPr>
              <a:t>4.0</a:t>
            </a:r>
            <a:r>
              <a:rPr b="0" lang="ja-JP" sz="1000" spc="-1" strike="noStrike">
                <a:solidFill>
                  <a:srgbClr val="000000"/>
                </a:solidFill>
                <a:latin typeface="Arial"/>
                <a:ea typeface="Meiryo UI"/>
              </a:rPr>
              <a:t>人月</a:t>
            </a:r>
            <a:endParaRPr b="0" lang="en-US" sz="1000" spc="-1" strike="noStrike">
              <a:latin typeface="Arial"/>
            </a:endParaRPr>
          </a:p>
        </p:txBody>
      </p:sp>
      <p:sp>
        <p:nvSpPr>
          <p:cNvPr id="359" name="CustomShape 3"/>
          <p:cNvSpPr/>
          <p:nvPr/>
        </p:nvSpPr>
        <p:spPr>
          <a:xfrm>
            <a:off x="1100880" y="1366560"/>
            <a:ext cx="360" cy="807840"/>
          </a:xfrm>
          <a:custGeom>
            <a:avLst/>
            <a:gdLst/>
            <a:ahLst/>
            <a:rect l="l" t="t" r="r" b="b"/>
            <a:pathLst>
              <a:path w="21600" h="21600">
                <a:moveTo>
                  <a:pt x="0" y="0"/>
                </a:moveTo>
                <a:lnTo>
                  <a:pt x="21600" y="21600"/>
                </a:lnTo>
              </a:path>
            </a:pathLst>
          </a:custGeom>
          <a:noFill/>
          <a:ln w="19050">
            <a:solidFill>
              <a:srgbClr val="4962c6"/>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60" name="CustomShape 4"/>
          <p:cNvSpPr/>
          <p:nvPr/>
        </p:nvSpPr>
        <p:spPr>
          <a:xfrm>
            <a:off x="881280" y="870480"/>
            <a:ext cx="486360" cy="6998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4000" spc="-1" strike="noStrike">
                <a:solidFill>
                  <a:srgbClr val="000000"/>
                </a:solidFill>
                <a:latin typeface="Arial"/>
                <a:ea typeface="DejaVu Sans"/>
              </a:rPr>
              <a:t>⊕</a:t>
            </a:r>
            <a:endParaRPr b="0" lang="en-US" sz="4000" spc="-1" strike="noStrike">
              <a:latin typeface="Arial"/>
            </a:endParaRPr>
          </a:p>
        </p:txBody>
      </p:sp>
      <p:sp>
        <p:nvSpPr>
          <p:cNvPr id="361" name="CustomShape 5"/>
          <p:cNvSpPr/>
          <p:nvPr/>
        </p:nvSpPr>
        <p:spPr>
          <a:xfrm>
            <a:off x="880200" y="2075760"/>
            <a:ext cx="9572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Arial"/>
                <a:ea typeface="DejaVu Sans"/>
              </a:rPr>
              <a:t>⊝</a:t>
            </a:r>
            <a:endParaRPr b="0" lang="en-US" sz="2000" spc="-1" strike="noStrike">
              <a:latin typeface="Arial"/>
            </a:endParaRPr>
          </a:p>
        </p:txBody>
      </p:sp>
      <p:sp>
        <p:nvSpPr>
          <p:cNvPr id="362" name="CustomShape 6"/>
          <p:cNvSpPr/>
          <p:nvPr/>
        </p:nvSpPr>
        <p:spPr>
          <a:xfrm>
            <a:off x="360360" y="1522080"/>
            <a:ext cx="619920" cy="456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Meiryo UI"/>
                <a:ea typeface="Meiryo UI"/>
              </a:rPr>
              <a:t>CF</a:t>
            </a:r>
            <a:endParaRPr b="0" lang="en-US" sz="2400" spc="-1" strike="noStrike">
              <a:latin typeface="Arial"/>
            </a:endParaRPr>
          </a:p>
        </p:txBody>
      </p:sp>
      <p:sp>
        <p:nvSpPr>
          <p:cNvPr id="363" name="CustomShape 7"/>
          <p:cNvSpPr/>
          <p:nvPr/>
        </p:nvSpPr>
        <p:spPr>
          <a:xfrm>
            <a:off x="1416960" y="1806840"/>
            <a:ext cx="1578960" cy="787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800" spc="-1" strike="noStrike">
                <a:solidFill>
                  <a:srgbClr val="ffffff"/>
                </a:solidFill>
                <a:latin typeface="Arial"/>
                <a:ea typeface="DejaVu Sans"/>
              </a:rPr>
              <a:t>～</a:t>
            </a:r>
            <a:r>
              <a:rPr b="0" lang="en-US" sz="1800" spc="-1" strike="noStrike">
                <a:solidFill>
                  <a:srgbClr val="ffffff"/>
                </a:solidFill>
                <a:latin typeface="Arial"/>
                <a:ea typeface="DejaVu Sans"/>
              </a:rPr>
              <a:t>900</a:t>
            </a:r>
            <a:r>
              <a:rPr b="0" lang="ja-JP" sz="1800" spc="-1" strike="noStrike">
                <a:solidFill>
                  <a:srgbClr val="ffffff"/>
                </a:solidFill>
                <a:latin typeface="Arial"/>
                <a:ea typeface="DejaVu Sans"/>
              </a:rPr>
              <a:t>万円</a:t>
            </a:r>
            <a:endParaRPr b="0" lang="en-US" sz="1800" spc="-1" strike="noStrike">
              <a:latin typeface="Arial"/>
            </a:endParaRPr>
          </a:p>
          <a:p>
            <a:pPr algn="ctr">
              <a:lnSpc>
                <a:spcPct val="100000"/>
              </a:lnSpc>
            </a:pPr>
            <a:r>
              <a:rPr b="0" lang="en-US" sz="1800" spc="-1" strike="noStrike">
                <a:solidFill>
                  <a:srgbClr val="ffffff"/>
                </a:solidFill>
                <a:latin typeface="Arial"/>
                <a:ea typeface="DejaVu Sans"/>
              </a:rPr>
              <a:t>※</a:t>
            </a:r>
            <a:r>
              <a:rPr b="0" lang="ja-JP" sz="1800" spc="-1" strike="noStrike">
                <a:solidFill>
                  <a:srgbClr val="ffffff"/>
                </a:solidFill>
                <a:latin typeface="Arial"/>
                <a:ea typeface="DejaVu Sans"/>
              </a:rPr>
              <a:t>仮</a:t>
            </a:r>
            <a:endParaRPr b="0" lang="en-US" sz="1800" spc="-1" strike="noStrike">
              <a:latin typeface="Arial"/>
            </a:endParaRPr>
          </a:p>
        </p:txBody>
      </p:sp>
      <p:sp>
        <p:nvSpPr>
          <p:cNvPr id="364" name="Line 8"/>
          <p:cNvSpPr/>
          <p:nvPr/>
        </p:nvSpPr>
        <p:spPr>
          <a:xfrm>
            <a:off x="2996280" y="2576160"/>
            <a:ext cx="688680" cy="0"/>
          </a:xfrm>
          <a:prstGeom prst="line">
            <a:avLst/>
          </a:prstGeom>
          <a:ln w="28575">
            <a:solidFill>
              <a:srgbClr val="4962c6"/>
            </a:solidFill>
          </a:ln>
        </p:spPr>
        <p:style>
          <a:lnRef idx="1">
            <a:schemeClr val="accent1"/>
          </a:lnRef>
          <a:fillRef idx="0">
            <a:schemeClr val="accent1"/>
          </a:fillRef>
          <a:effectRef idx="0">
            <a:schemeClr val="accent1"/>
          </a:effectRef>
          <a:fontRef idx="minor"/>
        </p:style>
      </p:sp>
      <p:sp>
        <p:nvSpPr>
          <p:cNvPr id="365" name="CustomShape 9"/>
          <p:cNvSpPr/>
          <p:nvPr/>
        </p:nvSpPr>
        <p:spPr>
          <a:xfrm>
            <a:off x="3685680" y="2272680"/>
            <a:ext cx="1578960" cy="322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1</a:t>
            </a:r>
            <a:r>
              <a:rPr b="0" lang="ja-JP" sz="1800" spc="-1" strike="noStrike">
                <a:solidFill>
                  <a:srgbClr val="ffffff"/>
                </a:solidFill>
                <a:latin typeface="Arial"/>
                <a:ea typeface="DejaVu Sans"/>
              </a:rPr>
              <a:t>年目</a:t>
            </a:r>
            <a:endParaRPr b="0" lang="en-US" sz="1800" spc="-1" strike="noStrike">
              <a:latin typeface="Arial"/>
            </a:endParaRPr>
          </a:p>
        </p:txBody>
      </p:sp>
      <p:sp>
        <p:nvSpPr>
          <p:cNvPr id="366" name="CustomShape 10"/>
          <p:cNvSpPr/>
          <p:nvPr/>
        </p:nvSpPr>
        <p:spPr>
          <a:xfrm>
            <a:off x="5935680" y="1951920"/>
            <a:ext cx="1578960" cy="322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800" spc="-1" strike="noStrike">
                <a:solidFill>
                  <a:srgbClr val="ffffff"/>
                </a:solidFill>
                <a:latin typeface="Arial"/>
                <a:ea typeface="DejaVu Sans"/>
              </a:rPr>
              <a:t>２年目</a:t>
            </a:r>
            <a:endParaRPr b="0" lang="en-US" sz="1800" spc="-1" strike="noStrike">
              <a:latin typeface="Arial"/>
            </a:endParaRPr>
          </a:p>
        </p:txBody>
      </p:sp>
      <p:sp>
        <p:nvSpPr>
          <p:cNvPr id="367" name="Line 11"/>
          <p:cNvSpPr/>
          <p:nvPr/>
        </p:nvSpPr>
        <p:spPr>
          <a:xfrm>
            <a:off x="5256000" y="2276640"/>
            <a:ext cx="688680" cy="0"/>
          </a:xfrm>
          <a:prstGeom prst="line">
            <a:avLst/>
          </a:prstGeom>
          <a:ln w="28575">
            <a:solidFill>
              <a:srgbClr val="4962c6"/>
            </a:solidFill>
          </a:ln>
        </p:spPr>
        <p:style>
          <a:lnRef idx="1">
            <a:schemeClr val="accent1"/>
          </a:lnRef>
          <a:fillRef idx="0">
            <a:schemeClr val="accent1"/>
          </a:fillRef>
          <a:effectRef idx="0">
            <a:schemeClr val="accent1"/>
          </a:effectRef>
          <a:fontRef idx="minor"/>
        </p:style>
      </p:sp>
      <p:sp>
        <p:nvSpPr>
          <p:cNvPr id="368" name="Line 12"/>
          <p:cNvSpPr/>
          <p:nvPr/>
        </p:nvSpPr>
        <p:spPr>
          <a:xfrm>
            <a:off x="7515000" y="1951560"/>
            <a:ext cx="720000" cy="0"/>
          </a:xfrm>
          <a:prstGeom prst="line">
            <a:avLst/>
          </a:prstGeom>
          <a:ln w="28575">
            <a:solidFill>
              <a:srgbClr val="4962c6"/>
            </a:solidFill>
          </a:ln>
        </p:spPr>
        <p:style>
          <a:lnRef idx="1">
            <a:schemeClr val="accent1"/>
          </a:lnRef>
          <a:fillRef idx="0">
            <a:schemeClr val="accent1"/>
          </a:fillRef>
          <a:effectRef idx="0">
            <a:schemeClr val="accent1"/>
          </a:effectRef>
          <a:fontRef idx="minor"/>
        </p:style>
      </p:sp>
      <p:sp>
        <p:nvSpPr>
          <p:cNvPr id="369" name="Line 13"/>
          <p:cNvSpPr/>
          <p:nvPr/>
        </p:nvSpPr>
        <p:spPr>
          <a:xfrm>
            <a:off x="1100520" y="1789560"/>
            <a:ext cx="8893080" cy="0"/>
          </a:xfrm>
          <a:prstGeom prst="line">
            <a:avLst/>
          </a:prstGeom>
          <a:ln w="28575">
            <a:solidFill>
              <a:srgbClr val="4962c6"/>
            </a:solidFill>
          </a:ln>
        </p:spPr>
        <p:style>
          <a:lnRef idx="1">
            <a:schemeClr val="accent1"/>
          </a:lnRef>
          <a:fillRef idx="0">
            <a:schemeClr val="accent1"/>
          </a:fillRef>
          <a:effectRef idx="0">
            <a:schemeClr val="accent1"/>
          </a:effectRef>
          <a:fontRef idx="minor"/>
        </p:style>
      </p:sp>
      <p:sp>
        <p:nvSpPr>
          <p:cNvPr id="370" name="CustomShape 14"/>
          <p:cNvSpPr/>
          <p:nvPr/>
        </p:nvSpPr>
        <p:spPr>
          <a:xfrm>
            <a:off x="8235000" y="1628640"/>
            <a:ext cx="1578960" cy="322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800" spc="-1" strike="noStrike">
                <a:solidFill>
                  <a:srgbClr val="ffffff"/>
                </a:solidFill>
                <a:latin typeface="Arial"/>
                <a:ea typeface="DejaVu Sans"/>
              </a:rPr>
              <a:t>３年目</a:t>
            </a:r>
            <a:endParaRPr b="0" lang="en-US" sz="1800" spc="-1" strike="noStrike">
              <a:latin typeface="Arial"/>
            </a:endParaRPr>
          </a:p>
        </p:txBody>
      </p:sp>
      <p:sp>
        <p:nvSpPr>
          <p:cNvPr id="371" name="Line 15"/>
          <p:cNvSpPr/>
          <p:nvPr/>
        </p:nvSpPr>
        <p:spPr>
          <a:xfrm>
            <a:off x="3684960" y="1366560"/>
            <a:ext cx="6129360" cy="0"/>
          </a:xfrm>
          <a:prstGeom prst="line">
            <a:avLst/>
          </a:prstGeom>
          <a:ln w="28575">
            <a:solidFill>
              <a:srgbClr val="4962c6"/>
            </a:solidFill>
            <a:prstDash val="sysDash"/>
            <a:headEnd len="med" type="arrow" w="med"/>
            <a:tailEnd len="med" type="arrow" w="med"/>
          </a:ln>
        </p:spPr>
        <p:style>
          <a:lnRef idx="1">
            <a:schemeClr val="accent1"/>
          </a:lnRef>
          <a:fillRef idx="0">
            <a:schemeClr val="accent1"/>
          </a:fillRef>
          <a:effectRef idx="0">
            <a:schemeClr val="accent1"/>
          </a:effectRef>
          <a:fontRef idx="minor"/>
        </p:style>
      </p:sp>
      <p:sp>
        <p:nvSpPr>
          <p:cNvPr id="372" name="CustomShape 16"/>
          <p:cNvSpPr/>
          <p:nvPr/>
        </p:nvSpPr>
        <p:spPr>
          <a:xfrm>
            <a:off x="10620000" y="0"/>
            <a:ext cx="1571400" cy="899280"/>
          </a:xfrm>
          <a:prstGeom prst="rect">
            <a:avLst/>
          </a:prstGeom>
          <a:solidFill>
            <a:srgbClr val="ffffff"/>
          </a:solidFill>
          <a:ln w="0">
            <a:noFill/>
          </a:ln>
        </p:spPr>
        <p:style>
          <a:lnRef idx="0"/>
          <a:fillRef idx="0"/>
          <a:effectRef idx="0"/>
          <a:fontRef idx="minor"/>
        </p:style>
      </p:sp>
      <p:sp>
        <p:nvSpPr>
          <p:cNvPr id="373" name="CustomShape 17"/>
          <p:cNvSpPr/>
          <p:nvPr/>
        </p:nvSpPr>
        <p:spPr>
          <a:xfrm>
            <a:off x="6095880" y="1077840"/>
            <a:ext cx="133380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ja-JP" sz="1400" spc="-1" strike="noStrike">
                <a:solidFill>
                  <a:srgbClr val="000000"/>
                </a:solidFill>
                <a:latin typeface="Meiryo UI"/>
                <a:ea typeface="Meiryo UI"/>
              </a:rPr>
              <a:t>投資回収期間</a:t>
            </a:r>
            <a:endParaRPr b="0" lang="en-US" sz="1400" spc="-1" strike="noStrike">
              <a:latin typeface="Arial"/>
            </a:endParaRPr>
          </a:p>
        </p:txBody>
      </p:sp>
      <p:sp>
        <p:nvSpPr>
          <p:cNvPr id="374" name="CustomShape 18"/>
          <p:cNvSpPr/>
          <p:nvPr/>
        </p:nvSpPr>
        <p:spPr>
          <a:xfrm>
            <a:off x="3340800" y="2786040"/>
            <a:ext cx="6126120" cy="2189520"/>
          </a:xfrm>
          <a:prstGeom prst="rect">
            <a:avLst/>
          </a:prstGeom>
          <a:noFill/>
          <a:ln w="0">
            <a:solidFill>
              <a:schemeClr val="accent1">
                <a:shade val="95000"/>
                <a:satMod val="105000"/>
              </a:schemeClr>
            </a:solidFill>
            <a:prstDash val="sysDot"/>
          </a:ln>
        </p:spPr>
        <p:style>
          <a:lnRef idx="0"/>
          <a:fillRef idx="0"/>
          <a:effectRef idx="0"/>
          <a:fontRef idx="minor"/>
        </p:style>
        <p:txBody>
          <a:bodyPr lIns="0" rIns="0" tIns="45000" bIns="45000">
            <a:noAutofit/>
          </a:bodyPr>
          <a:p>
            <a:pPr marL="720">
              <a:lnSpc>
                <a:spcPct val="90000"/>
              </a:lnSpc>
              <a:spcAft>
                <a:spcPts val="601"/>
              </a:spcAft>
            </a:pPr>
            <a:r>
              <a:rPr b="0" lang="ja-JP" sz="1000" spc="-1" strike="noStrike">
                <a:solidFill>
                  <a:srgbClr val="000000"/>
                </a:solidFill>
                <a:latin typeface="Segoe UI"/>
                <a:ea typeface="Meiryo UI"/>
              </a:rPr>
              <a:t>リターン①</a:t>
            </a:r>
            <a:r>
              <a:rPr b="0" lang="en-US" sz="1000" spc="-1" strike="noStrike">
                <a:solidFill>
                  <a:srgbClr val="000000"/>
                </a:solidFill>
                <a:latin typeface="Segoe UI"/>
                <a:ea typeface="Meiryo UI"/>
              </a:rPr>
              <a:t>:</a:t>
            </a:r>
            <a:r>
              <a:rPr b="0" lang="ja-JP" sz="1000" spc="-1" strike="noStrike">
                <a:solidFill>
                  <a:srgbClr val="000000"/>
                </a:solidFill>
                <a:latin typeface="Segoe UI"/>
                <a:ea typeface="Meiryo UI"/>
              </a:rPr>
              <a:t>定量的な効果</a:t>
            </a:r>
            <a:endParaRPr b="0" lang="en-US" sz="1000" spc="-1" strike="noStrike">
              <a:latin typeface="Arial"/>
            </a:endParaRPr>
          </a:p>
          <a:p>
            <a:pPr marL="81000" indent="-79920">
              <a:lnSpc>
                <a:spcPct val="90000"/>
              </a:lnSpc>
              <a:spcAft>
                <a:spcPts val="601"/>
              </a:spcAft>
              <a:buClr>
                <a:srgbClr val="9ee0f8"/>
              </a:buClr>
              <a:buFont typeface="Arial"/>
              <a:buChar char="•"/>
            </a:pPr>
            <a:r>
              <a:rPr b="0" lang="ja-JP" sz="1000" spc="-1" strike="noStrike">
                <a:solidFill>
                  <a:srgbClr val="000000"/>
                </a:solidFill>
                <a:latin typeface="Segoe UI"/>
                <a:ea typeface="Meiryo UI"/>
              </a:rPr>
              <a:t>「売上に占める輸送費の割合」を試算し、前年同月比と比較する。</a:t>
            </a:r>
            <a:endParaRPr b="0" lang="en-US" sz="1000" spc="-1" strike="noStrike">
              <a:latin typeface="Arial"/>
            </a:endParaRPr>
          </a:p>
          <a:p>
            <a:pPr marL="720">
              <a:lnSpc>
                <a:spcPct val="90000"/>
              </a:lnSpc>
              <a:spcAft>
                <a:spcPts val="601"/>
              </a:spcAft>
            </a:pPr>
            <a:r>
              <a:rPr b="0" lang="en-US" sz="1000" spc="-1" strike="noStrike">
                <a:solidFill>
                  <a:srgbClr val="000000"/>
                </a:solidFill>
                <a:latin typeface="Arial"/>
                <a:ea typeface="Meiryo UI"/>
              </a:rPr>
              <a:t> </a:t>
            </a:r>
            <a:r>
              <a:rPr b="0" lang="en-US" sz="1000" spc="-1" strike="noStrike">
                <a:solidFill>
                  <a:srgbClr val="000000"/>
                </a:solidFill>
                <a:latin typeface="Arial"/>
                <a:ea typeface="Meiryo UI"/>
              </a:rPr>
              <a:t>- </a:t>
            </a:r>
            <a:r>
              <a:rPr b="0" lang="ja-JP" sz="1000" spc="-1" strike="noStrike">
                <a:solidFill>
                  <a:srgbClr val="000000"/>
                </a:solidFill>
                <a:latin typeface="Arial"/>
                <a:ea typeface="Meiryo UI"/>
              </a:rPr>
              <a:t>予測したトラック台数における、月次の総支出を集計</a:t>
            </a:r>
            <a:endParaRPr b="0" lang="en-US" sz="1000" spc="-1" strike="noStrike">
              <a:latin typeface="Arial"/>
            </a:endParaRPr>
          </a:p>
          <a:p>
            <a:pPr>
              <a:lnSpc>
                <a:spcPct val="90000"/>
              </a:lnSpc>
              <a:spcAft>
                <a:spcPts val="601"/>
              </a:spcAft>
            </a:pPr>
            <a:r>
              <a:rPr b="0" lang="en-US" sz="1000" spc="-1" strike="noStrike">
                <a:solidFill>
                  <a:srgbClr val="000000"/>
                </a:solidFill>
                <a:latin typeface="Segoe UI"/>
                <a:ea typeface="Meiryo UI"/>
              </a:rPr>
              <a:t>   </a:t>
            </a:r>
            <a:r>
              <a:rPr b="0" lang="en-US" sz="1000" spc="-1" strike="noStrike">
                <a:solidFill>
                  <a:srgbClr val="000000"/>
                </a:solidFill>
                <a:latin typeface="Segoe UI"/>
                <a:ea typeface="Meiryo UI"/>
              </a:rPr>
              <a:t>- [</a:t>
            </a:r>
            <a:r>
              <a:rPr b="0" lang="ja-JP" sz="1000" spc="-1" strike="noStrike">
                <a:solidFill>
                  <a:srgbClr val="000000"/>
                </a:solidFill>
                <a:latin typeface="Segoe UI"/>
                <a:ea typeface="Meiryo UI"/>
              </a:rPr>
              <a:t>月当たりの、定期便費用計</a:t>
            </a:r>
            <a:r>
              <a:rPr b="0" lang="en-US" sz="1000" spc="-1" strike="noStrike">
                <a:solidFill>
                  <a:srgbClr val="000000"/>
                </a:solidFill>
                <a:latin typeface="Segoe UI"/>
                <a:ea typeface="Meiryo UI"/>
              </a:rPr>
              <a:t>] = [</a:t>
            </a:r>
            <a:r>
              <a:rPr b="0" lang="ja-JP" sz="1000" spc="-1" strike="noStrike">
                <a:solidFill>
                  <a:srgbClr val="000000"/>
                </a:solidFill>
                <a:latin typeface="Segoe UI"/>
                <a:ea typeface="Meiryo UI"/>
              </a:rPr>
              <a:t>定期便単価</a:t>
            </a:r>
            <a:r>
              <a:rPr b="0" lang="en-US" sz="1000" spc="-1" strike="noStrike">
                <a:solidFill>
                  <a:srgbClr val="000000"/>
                </a:solidFill>
                <a:latin typeface="Segoe UI"/>
                <a:ea typeface="Meiryo UI"/>
              </a:rPr>
              <a:t>] x [</a:t>
            </a:r>
            <a:r>
              <a:rPr b="0" lang="ja-JP" sz="1000" spc="-1" strike="noStrike">
                <a:solidFill>
                  <a:srgbClr val="000000"/>
                </a:solidFill>
                <a:latin typeface="Segoe UI"/>
                <a:ea typeface="Meiryo UI"/>
              </a:rPr>
              <a:t>契約台数</a:t>
            </a:r>
            <a:r>
              <a:rPr b="0" lang="en-US" sz="1000" spc="-1" strike="noStrike">
                <a:solidFill>
                  <a:srgbClr val="000000"/>
                </a:solidFill>
                <a:latin typeface="Segoe UI"/>
                <a:ea typeface="Meiryo UI"/>
              </a:rPr>
              <a:t>]</a:t>
            </a:r>
            <a:endParaRPr b="0" lang="en-US" sz="1000" spc="-1" strike="noStrike">
              <a:latin typeface="Arial"/>
            </a:endParaRPr>
          </a:p>
          <a:p>
            <a:pPr>
              <a:lnSpc>
                <a:spcPct val="90000"/>
              </a:lnSpc>
              <a:spcAft>
                <a:spcPts val="601"/>
              </a:spcAft>
            </a:pPr>
            <a:r>
              <a:rPr b="0" lang="en-US" sz="1000" spc="-1" strike="noStrike">
                <a:solidFill>
                  <a:srgbClr val="000000"/>
                </a:solidFill>
                <a:latin typeface="Arial"/>
                <a:ea typeface="DejaVu Sans"/>
              </a:rPr>
              <a:t>   </a:t>
            </a:r>
            <a:r>
              <a:rPr b="0" lang="en-US" sz="1000" spc="-1" strike="noStrike">
                <a:solidFill>
                  <a:srgbClr val="000000"/>
                </a:solidFill>
                <a:latin typeface="Segoe UI"/>
                <a:ea typeface="Meiryo UI"/>
              </a:rPr>
              <a:t>- [</a:t>
            </a:r>
            <a:r>
              <a:rPr b="0" lang="ja-JP" sz="1000" spc="-1" strike="noStrike">
                <a:solidFill>
                  <a:srgbClr val="000000"/>
                </a:solidFill>
                <a:latin typeface="Segoe UI"/>
                <a:ea typeface="Meiryo UI"/>
              </a:rPr>
              <a:t>月当たりの、非定期便費用計</a:t>
            </a:r>
            <a:r>
              <a:rPr b="0" lang="en-US" sz="1000" spc="-1" strike="noStrike">
                <a:solidFill>
                  <a:srgbClr val="000000"/>
                </a:solidFill>
                <a:latin typeface="Segoe UI"/>
                <a:ea typeface="Meiryo UI"/>
              </a:rPr>
              <a:t>] = [</a:t>
            </a:r>
            <a:r>
              <a:rPr b="0" lang="ja-JP" sz="1000" spc="-1" strike="noStrike">
                <a:solidFill>
                  <a:srgbClr val="000000"/>
                </a:solidFill>
                <a:latin typeface="Segoe UI"/>
                <a:ea typeface="Meiryo UI"/>
              </a:rPr>
              <a:t>非定期便単価</a:t>
            </a:r>
            <a:r>
              <a:rPr b="0" lang="en-US" sz="1000" spc="-1" strike="noStrike">
                <a:solidFill>
                  <a:srgbClr val="000000"/>
                </a:solidFill>
                <a:latin typeface="Segoe UI"/>
                <a:ea typeface="Meiryo UI"/>
              </a:rPr>
              <a:t>] x [</a:t>
            </a:r>
            <a:r>
              <a:rPr b="0" lang="ja-JP" sz="1000" spc="-1" strike="noStrike">
                <a:solidFill>
                  <a:srgbClr val="000000"/>
                </a:solidFill>
                <a:latin typeface="Segoe UI"/>
                <a:ea typeface="Meiryo UI"/>
              </a:rPr>
              <a:t>利用回数</a:t>
            </a:r>
            <a:r>
              <a:rPr b="0" lang="en-US" sz="1000" spc="-1" strike="noStrike">
                <a:solidFill>
                  <a:srgbClr val="000000"/>
                </a:solidFill>
                <a:latin typeface="Segoe UI"/>
                <a:ea typeface="Meiryo UI"/>
              </a:rPr>
              <a:t>]</a:t>
            </a:r>
            <a:endParaRPr b="0" lang="en-US" sz="1000" spc="-1" strike="noStrike">
              <a:latin typeface="Arial"/>
            </a:endParaRPr>
          </a:p>
          <a:p>
            <a:pPr>
              <a:lnSpc>
                <a:spcPct val="90000"/>
              </a:lnSpc>
              <a:spcAft>
                <a:spcPts val="601"/>
              </a:spcAft>
            </a:pPr>
            <a:r>
              <a:rPr b="0" lang="en-US" sz="1000" spc="-1" strike="noStrike">
                <a:solidFill>
                  <a:srgbClr val="000000"/>
                </a:solidFill>
                <a:latin typeface="Arial"/>
                <a:ea typeface="DejaVu Sans"/>
              </a:rPr>
              <a:t>   </a:t>
            </a:r>
            <a:r>
              <a:rPr b="0" lang="en-US" sz="1000" spc="-1" strike="noStrike">
                <a:solidFill>
                  <a:srgbClr val="000000"/>
                </a:solidFill>
                <a:latin typeface="Segoe UI"/>
                <a:ea typeface="Meiryo UI"/>
              </a:rPr>
              <a:t>- [</a:t>
            </a:r>
            <a:r>
              <a:rPr b="0" lang="ja-JP" sz="1000" spc="-1" strike="noStrike">
                <a:solidFill>
                  <a:srgbClr val="000000"/>
                </a:solidFill>
                <a:latin typeface="Segoe UI"/>
                <a:ea typeface="Meiryo UI"/>
              </a:rPr>
              <a:t>月当たりの、総配送費用</a:t>
            </a:r>
            <a:r>
              <a:rPr b="0" lang="en-US" sz="1000" spc="-1" strike="noStrike">
                <a:solidFill>
                  <a:srgbClr val="000000"/>
                </a:solidFill>
                <a:latin typeface="Segoe UI"/>
                <a:ea typeface="Meiryo UI"/>
              </a:rPr>
              <a:t>] = [</a:t>
            </a:r>
            <a:r>
              <a:rPr b="0" lang="ja-JP" sz="1000" spc="-1" strike="noStrike">
                <a:solidFill>
                  <a:srgbClr val="000000"/>
                </a:solidFill>
                <a:latin typeface="Segoe UI"/>
                <a:ea typeface="Meiryo UI"/>
              </a:rPr>
              <a:t>月当たりの、定期便費用計</a:t>
            </a:r>
            <a:r>
              <a:rPr b="0" lang="en-US" sz="1000" spc="-1" strike="noStrike">
                <a:solidFill>
                  <a:srgbClr val="000000"/>
                </a:solidFill>
                <a:latin typeface="Segoe UI"/>
                <a:ea typeface="Meiryo UI"/>
              </a:rPr>
              <a:t>] + [</a:t>
            </a:r>
            <a:r>
              <a:rPr b="0" lang="ja-JP" sz="1000" spc="-1" strike="noStrike">
                <a:solidFill>
                  <a:srgbClr val="000000"/>
                </a:solidFill>
                <a:latin typeface="Segoe UI"/>
                <a:ea typeface="Meiryo UI"/>
              </a:rPr>
              <a:t>月当たりの、非定期便費用計</a:t>
            </a:r>
            <a:r>
              <a:rPr b="0" lang="en-US" sz="1000" spc="-1" strike="noStrike">
                <a:solidFill>
                  <a:srgbClr val="000000"/>
                </a:solidFill>
                <a:latin typeface="Segoe UI"/>
                <a:ea typeface="Meiryo UI"/>
              </a:rPr>
              <a:t>]</a:t>
            </a:r>
            <a:endParaRPr b="0" lang="en-US" sz="1000" spc="-1" strike="noStrike">
              <a:latin typeface="Arial"/>
            </a:endParaRPr>
          </a:p>
          <a:p>
            <a:pPr>
              <a:lnSpc>
                <a:spcPct val="90000"/>
              </a:lnSpc>
              <a:spcAft>
                <a:spcPts val="601"/>
              </a:spcAft>
            </a:pPr>
            <a:r>
              <a:rPr b="0" lang="en-US" sz="1000" spc="-1" strike="noStrike">
                <a:solidFill>
                  <a:srgbClr val="000000"/>
                </a:solidFill>
                <a:latin typeface="Segoe UI"/>
                <a:ea typeface="Meiryo UI"/>
              </a:rPr>
              <a:t>   </a:t>
            </a:r>
            <a:r>
              <a:rPr b="0" lang="en-US" sz="1000" spc="-1" strike="noStrike">
                <a:solidFill>
                  <a:srgbClr val="000000"/>
                </a:solidFill>
                <a:latin typeface="Segoe UI"/>
                <a:ea typeface="Meiryo UI"/>
              </a:rPr>
              <a:t>- [</a:t>
            </a:r>
            <a:r>
              <a:rPr b="0" lang="ja-JP" sz="1000" spc="-1" strike="noStrike">
                <a:solidFill>
                  <a:srgbClr val="000000"/>
                </a:solidFill>
                <a:latin typeface="Segoe UI"/>
                <a:ea typeface="Meiryo UI"/>
              </a:rPr>
              <a:t>輸送費割合の、前年同月比較</a:t>
            </a:r>
            <a:r>
              <a:rPr b="0" lang="en-US" sz="1000" spc="-1" strike="noStrike">
                <a:solidFill>
                  <a:srgbClr val="000000"/>
                </a:solidFill>
                <a:latin typeface="Segoe UI"/>
                <a:ea typeface="Meiryo UI"/>
              </a:rPr>
              <a:t>] = ([</a:t>
            </a:r>
            <a:r>
              <a:rPr b="0" lang="ja-JP" sz="1000" spc="-1" strike="noStrike">
                <a:solidFill>
                  <a:srgbClr val="000000"/>
                </a:solidFill>
                <a:latin typeface="Segoe UI"/>
                <a:ea typeface="Meiryo UI"/>
              </a:rPr>
              <a:t>当年総配送費用</a:t>
            </a:r>
            <a:r>
              <a:rPr b="0" lang="en-US" sz="1000" spc="-1" strike="noStrike">
                <a:solidFill>
                  <a:srgbClr val="000000"/>
                </a:solidFill>
                <a:latin typeface="Segoe UI"/>
                <a:ea typeface="Meiryo UI"/>
              </a:rPr>
              <a:t>] ÷ [</a:t>
            </a:r>
            <a:r>
              <a:rPr b="0" lang="ja-JP" sz="1000" spc="-1" strike="noStrike">
                <a:solidFill>
                  <a:srgbClr val="000000"/>
                </a:solidFill>
                <a:latin typeface="Segoe UI"/>
                <a:ea typeface="Meiryo UI"/>
              </a:rPr>
              <a:t>当年売上</a:t>
            </a:r>
            <a:r>
              <a:rPr b="0" lang="en-US" sz="1000" spc="-1" strike="noStrike">
                <a:solidFill>
                  <a:srgbClr val="000000"/>
                </a:solidFill>
                <a:latin typeface="Segoe UI"/>
                <a:ea typeface="Meiryo UI"/>
              </a:rPr>
              <a:t>]) ÷ ([</a:t>
            </a:r>
            <a:r>
              <a:rPr b="0" lang="ja-JP" sz="1000" spc="-1" strike="noStrike">
                <a:solidFill>
                  <a:srgbClr val="000000"/>
                </a:solidFill>
                <a:latin typeface="Segoe UI"/>
                <a:ea typeface="Meiryo UI"/>
              </a:rPr>
              <a:t>前年総配送費用</a:t>
            </a:r>
            <a:r>
              <a:rPr b="0" lang="en-US" sz="1000" spc="-1" strike="noStrike">
                <a:solidFill>
                  <a:srgbClr val="000000"/>
                </a:solidFill>
                <a:latin typeface="Segoe UI"/>
                <a:ea typeface="Meiryo UI"/>
              </a:rPr>
              <a:t>] ÷ [</a:t>
            </a:r>
            <a:r>
              <a:rPr b="0" lang="ja-JP" sz="1000" spc="-1" strike="noStrike">
                <a:solidFill>
                  <a:srgbClr val="000000"/>
                </a:solidFill>
                <a:latin typeface="Segoe UI"/>
                <a:ea typeface="Meiryo UI"/>
              </a:rPr>
              <a:t>前年売上</a:t>
            </a:r>
            <a:r>
              <a:rPr b="0" lang="en-US" sz="1000" spc="-1" strike="noStrike">
                <a:solidFill>
                  <a:srgbClr val="000000"/>
                </a:solidFill>
                <a:latin typeface="Segoe UI"/>
                <a:ea typeface="Meiryo UI"/>
              </a:rPr>
              <a:t>]) x100</a:t>
            </a:r>
            <a:endParaRPr b="0" lang="en-US" sz="1000" spc="-1" strike="noStrike">
              <a:latin typeface="Arial"/>
            </a:endParaRPr>
          </a:p>
          <a:p>
            <a:pPr>
              <a:lnSpc>
                <a:spcPct val="90000"/>
              </a:lnSpc>
              <a:spcAft>
                <a:spcPts val="601"/>
              </a:spcAft>
            </a:pPr>
            <a:r>
              <a:rPr b="0" lang="en-US" sz="1000" spc="-1" strike="noStrike">
                <a:solidFill>
                  <a:srgbClr val="000000"/>
                </a:solidFill>
                <a:latin typeface="Segoe UI"/>
                <a:ea typeface="Meiryo UI"/>
              </a:rPr>
              <a:t>   </a:t>
            </a:r>
            <a:r>
              <a:rPr b="0" lang="en-US" sz="1000" spc="-1" strike="noStrike">
                <a:solidFill>
                  <a:srgbClr val="000000"/>
                </a:solidFill>
                <a:latin typeface="Segoe UI"/>
                <a:ea typeface="Meiryo UI"/>
              </a:rPr>
              <a:t>- </a:t>
            </a:r>
            <a:r>
              <a:rPr b="0" lang="ja-JP" sz="1000" spc="-1" strike="noStrike">
                <a:solidFill>
                  <a:srgbClr val="000000"/>
                </a:solidFill>
                <a:latin typeface="Segoe UI"/>
                <a:ea typeface="Meiryo UI"/>
              </a:rPr>
              <a:t>輸送費割合が前年に比べて減少している場合、コスト削減できたと見なす。</a:t>
            </a:r>
            <a:endParaRPr b="0" lang="en-US" sz="1000" spc="-1" strike="noStrike">
              <a:latin typeface="Arial"/>
            </a:endParaRPr>
          </a:p>
          <a:p>
            <a:pPr>
              <a:lnSpc>
                <a:spcPct val="90000"/>
              </a:lnSpc>
              <a:spcAft>
                <a:spcPts val="601"/>
              </a:spcAft>
            </a:pPr>
            <a:r>
              <a:rPr b="0" lang="en-US" sz="1000" spc="-1" strike="noStrike">
                <a:solidFill>
                  <a:srgbClr val="000000"/>
                </a:solidFill>
                <a:latin typeface="Arial"/>
                <a:ea typeface="Meiryo UI"/>
              </a:rPr>
              <a:t>   →</a:t>
            </a:r>
            <a:r>
              <a:rPr b="0" lang="ja-JP" sz="1000" spc="-1" strike="noStrike">
                <a:solidFill>
                  <a:srgbClr val="000000"/>
                </a:solidFill>
                <a:latin typeface="Arial"/>
                <a:ea typeface="Meiryo UI"/>
              </a:rPr>
              <a:t>削減効果</a:t>
            </a:r>
            <a:r>
              <a:rPr b="0" lang="en-US" sz="1000" spc="-1" strike="noStrike">
                <a:solidFill>
                  <a:srgbClr val="000000"/>
                </a:solidFill>
                <a:latin typeface="Arial"/>
                <a:ea typeface="Meiryo UI"/>
              </a:rPr>
              <a:t>XX</a:t>
            </a:r>
            <a:r>
              <a:rPr b="0" lang="ja-JP" sz="1000" spc="-1" strike="noStrike">
                <a:solidFill>
                  <a:srgbClr val="000000"/>
                </a:solidFill>
                <a:latin typeface="Arial"/>
                <a:ea typeface="Meiryo UI"/>
              </a:rPr>
              <a:t>万円</a:t>
            </a:r>
            <a:r>
              <a:rPr b="0" lang="en-US" sz="1000" spc="-1" strike="noStrike">
                <a:solidFill>
                  <a:srgbClr val="000000"/>
                </a:solidFill>
                <a:latin typeface="Arial"/>
                <a:ea typeface="Meiryo UI"/>
              </a:rPr>
              <a:t>x12</a:t>
            </a:r>
            <a:r>
              <a:rPr b="0" lang="ja-JP" sz="1000" spc="-1" strike="noStrike">
                <a:solidFill>
                  <a:srgbClr val="000000"/>
                </a:solidFill>
                <a:latin typeface="Arial"/>
                <a:ea typeface="Meiryo UI"/>
              </a:rPr>
              <a:t>か月</a:t>
            </a:r>
            <a:r>
              <a:rPr b="0" lang="en-US" sz="1000" spc="-1" strike="noStrike">
                <a:solidFill>
                  <a:srgbClr val="000000"/>
                </a:solidFill>
                <a:latin typeface="Arial"/>
                <a:ea typeface="Meiryo UI"/>
              </a:rPr>
              <a:t>x3</a:t>
            </a:r>
            <a:r>
              <a:rPr b="0" lang="ja-JP" sz="1000" spc="-1" strike="noStrike">
                <a:solidFill>
                  <a:srgbClr val="000000"/>
                </a:solidFill>
                <a:latin typeface="Arial"/>
                <a:ea typeface="Meiryo UI"/>
              </a:rPr>
              <a:t>年</a:t>
            </a:r>
            <a:r>
              <a:rPr b="0" lang="en-US" sz="1000" spc="-1" strike="noStrike">
                <a:solidFill>
                  <a:srgbClr val="000000"/>
                </a:solidFill>
                <a:latin typeface="Arial"/>
                <a:ea typeface="Meiryo UI"/>
              </a:rPr>
              <a:t>=XXX(</a:t>
            </a:r>
            <a:r>
              <a:rPr b="0" lang="ja-JP" sz="1000" spc="-1" strike="noStrike">
                <a:solidFill>
                  <a:srgbClr val="000000"/>
                </a:solidFill>
                <a:latin typeface="Arial"/>
                <a:ea typeface="Meiryo UI"/>
              </a:rPr>
              <a:t>想定</a:t>
            </a:r>
            <a:r>
              <a:rPr b="0" lang="en-US" sz="1000" spc="-1" strike="noStrike">
                <a:solidFill>
                  <a:srgbClr val="000000"/>
                </a:solidFill>
                <a:latin typeface="Arial"/>
                <a:ea typeface="Meiryo UI"/>
              </a:rPr>
              <a:t>Return)</a:t>
            </a:r>
            <a:endParaRPr b="0" lang="en-US" sz="1000" spc="-1" strike="noStrike">
              <a:latin typeface="Arial"/>
            </a:endParaRPr>
          </a:p>
          <a:p>
            <a:pPr marL="81000" indent="-79920">
              <a:lnSpc>
                <a:spcPct val="90000"/>
              </a:lnSpc>
              <a:spcAft>
                <a:spcPts val="601"/>
              </a:spcAft>
              <a:buClr>
                <a:srgbClr val="9ee0f8"/>
              </a:buClr>
              <a:buFont typeface="Arial"/>
              <a:buChar char="•"/>
            </a:pPr>
            <a:r>
              <a:rPr b="0" lang="ja-JP" sz="1000" spc="-1" strike="noStrike">
                <a:solidFill>
                  <a:srgbClr val="000000"/>
                </a:solidFill>
                <a:latin typeface="Segoe UI"/>
                <a:ea typeface="Meiryo UI"/>
              </a:rPr>
              <a:t>ランニングコスト：毎月の上記検証作業に</a:t>
            </a:r>
            <a:r>
              <a:rPr b="0" lang="en-US" sz="1000" spc="-1" strike="noStrike">
                <a:solidFill>
                  <a:srgbClr val="000000"/>
                </a:solidFill>
                <a:latin typeface="Segoe UI"/>
                <a:ea typeface="Meiryo UI"/>
              </a:rPr>
              <a:t>3</a:t>
            </a:r>
            <a:r>
              <a:rPr b="0" lang="ja-JP" sz="1000" spc="-1" strike="noStrike">
                <a:solidFill>
                  <a:srgbClr val="000000"/>
                </a:solidFill>
                <a:latin typeface="Segoe UI"/>
                <a:ea typeface="Meiryo UI"/>
              </a:rPr>
              <a:t>人日程度</a:t>
            </a:r>
            <a:endParaRPr b="0" lang="en-US" sz="1000" spc="-1" strike="noStrike">
              <a:latin typeface="Arial"/>
            </a:endParaRPr>
          </a:p>
          <a:p>
            <a:pPr marL="720">
              <a:lnSpc>
                <a:spcPct val="90000"/>
              </a:lnSpc>
              <a:spcAft>
                <a:spcPts val="601"/>
              </a:spcAft>
            </a:pPr>
            <a:endParaRPr b="0" lang="en-US" sz="1000" spc="-1" strike="noStrike">
              <a:latin typeface="Arial"/>
            </a:endParaRPr>
          </a:p>
        </p:txBody>
      </p:sp>
      <p:sp>
        <p:nvSpPr>
          <p:cNvPr id="375" name="CustomShape 19"/>
          <p:cNvSpPr/>
          <p:nvPr/>
        </p:nvSpPr>
        <p:spPr>
          <a:xfrm>
            <a:off x="6001560" y="5006520"/>
            <a:ext cx="3470400" cy="1733040"/>
          </a:xfrm>
          <a:prstGeom prst="rect">
            <a:avLst/>
          </a:prstGeom>
          <a:noFill/>
          <a:ln w="0">
            <a:solidFill>
              <a:schemeClr val="accent1">
                <a:shade val="95000"/>
                <a:satMod val="105000"/>
              </a:schemeClr>
            </a:solidFill>
            <a:prstDash val="sysDot"/>
          </a:ln>
        </p:spPr>
        <p:style>
          <a:lnRef idx="0"/>
          <a:fillRef idx="0"/>
          <a:effectRef idx="0"/>
          <a:fontRef idx="minor"/>
        </p:style>
        <p:txBody>
          <a:bodyPr lIns="0" rIns="0" tIns="45000" bIns="45000">
            <a:noAutofit/>
          </a:bodyPr>
          <a:p>
            <a:pPr marL="720">
              <a:lnSpc>
                <a:spcPct val="90000"/>
              </a:lnSpc>
              <a:spcAft>
                <a:spcPts val="601"/>
              </a:spcAft>
            </a:pPr>
            <a:r>
              <a:rPr b="0" lang="ja-JP" sz="1000" spc="-1" strike="noStrike">
                <a:solidFill>
                  <a:srgbClr val="000000"/>
                </a:solidFill>
                <a:latin typeface="Segoe UI"/>
                <a:ea typeface="Meiryo UI"/>
              </a:rPr>
              <a:t>リターン②</a:t>
            </a:r>
            <a:r>
              <a:rPr b="0" lang="en-US" sz="1000" spc="-1" strike="noStrike">
                <a:solidFill>
                  <a:srgbClr val="000000"/>
                </a:solidFill>
                <a:latin typeface="Segoe UI"/>
                <a:ea typeface="Meiryo UI"/>
              </a:rPr>
              <a:t>:</a:t>
            </a:r>
            <a:r>
              <a:rPr b="0" lang="ja-JP" sz="1000" spc="-1" strike="noStrike">
                <a:solidFill>
                  <a:srgbClr val="000000"/>
                </a:solidFill>
                <a:latin typeface="Segoe UI"/>
                <a:ea typeface="Meiryo UI"/>
              </a:rPr>
              <a:t>本打ち手導入による副次的な効果</a:t>
            </a:r>
            <a:endParaRPr b="0" lang="en-US" sz="1000" spc="-1" strike="noStrike">
              <a:latin typeface="Arial"/>
            </a:endParaRPr>
          </a:p>
          <a:p>
            <a:pPr marL="81000" indent="-79920">
              <a:lnSpc>
                <a:spcPct val="90000"/>
              </a:lnSpc>
              <a:spcAft>
                <a:spcPts val="601"/>
              </a:spcAft>
              <a:buClr>
                <a:srgbClr val="9ee0f8"/>
              </a:buClr>
              <a:buFont typeface="Arial"/>
              <a:buChar char="•"/>
            </a:pPr>
            <a:r>
              <a:rPr b="0" lang="ja-JP" sz="1000" spc="-1" strike="noStrike">
                <a:solidFill>
                  <a:srgbClr val="000000"/>
                </a:solidFill>
                <a:latin typeface="Segoe UI"/>
                <a:ea typeface="Meiryo UI"/>
              </a:rPr>
              <a:t>価値観・組織風土の改善</a:t>
            </a:r>
            <a:endParaRPr b="0" lang="en-US" sz="1000" spc="-1" strike="noStrike">
              <a:latin typeface="Arial"/>
            </a:endParaRPr>
          </a:p>
          <a:p>
            <a:pPr marL="720">
              <a:lnSpc>
                <a:spcPct val="90000"/>
              </a:lnSpc>
              <a:spcAft>
                <a:spcPts val="601"/>
              </a:spcAft>
            </a:pPr>
            <a:r>
              <a:rPr b="0" lang="ja-JP" sz="1000" spc="-1" strike="noStrike">
                <a:solidFill>
                  <a:srgbClr val="000000"/>
                </a:solidFill>
                <a:latin typeface="Segoe UI"/>
                <a:ea typeface="Meiryo UI"/>
              </a:rPr>
              <a:t>　</a:t>
            </a:r>
            <a:r>
              <a:rPr b="0" lang="en-US" sz="1000" spc="-1" strike="noStrike">
                <a:solidFill>
                  <a:srgbClr val="000000"/>
                </a:solidFill>
                <a:latin typeface="Segoe UI"/>
                <a:ea typeface="Meiryo UI"/>
              </a:rPr>
              <a:t>- </a:t>
            </a:r>
            <a:r>
              <a:rPr b="0" lang="ja-JP" sz="1000" spc="-1" strike="noStrike">
                <a:solidFill>
                  <a:srgbClr val="000000"/>
                </a:solidFill>
                <a:latin typeface="Segoe UI"/>
                <a:ea typeface="Meiryo UI"/>
              </a:rPr>
              <a:t>「データに基づく意思決定」業務の進め方が定着する。</a:t>
            </a:r>
            <a:endParaRPr b="0" lang="en-US" sz="1000" spc="-1" strike="noStrike">
              <a:latin typeface="Arial"/>
            </a:endParaRPr>
          </a:p>
          <a:p>
            <a:pPr marL="81000" indent="-79920">
              <a:lnSpc>
                <a:spcPct val="90000"/>
              </a:lnSpc>
              <a:spcAft>
                <a:spcPts val="601"/>
              </a:spcAft>
              <a:buClr>
                <a:srgbClr val="9ee0f8"/>
              </a:buClr>
              <a:buFont typeface="Arial"/>
              <a:buChar char="•"/>
            </a:pPr>
            <a:r>
              <a:rPr b="0" lang="ja-JP" sz="1000" spc="-1" strike="noStrike">
                <a:solidFill>
                  <a:srgbClr val="000000"/>
                </a:solidFill>
                <a:latin typeface="Segoe UI"/>
                <a:ea typeface="Meiryo UI"/>
              </a:rPr>
              <a:t>人材育成</a:t>
            </a:r>
            <a:endParaRPr b="0" lang="en-US" sz="1000" spc="-1" strike="noStrike">
              <a:latin typeface="Arial"/>
            </a:endParaRPr>
          </a:p>
          <a:p>
            <a:pPr marL="720">
              <a:lnSpc>
                <a:spcPct val="90000"/>
              </a:lnSpc>
              <a:spcAft>
                <a:spcPts val="601"/>
              </a:spcAft>
            </a:pPr>
            <a:r>
              <a:rPr b="0" lang="en-US" sz="1000" spc="-1" strike="noStrike">
                <a:solidFill>
                  <a:srgbClr val="000000"/>
                </a:solidFill>
                <a:latin typeface="Segoe UI"/>
                <a:ea typeface="Meiryo UI"/>
              </a:rPr>
              <a:t>  </a:t>
            </a:r>
            <a:r>
              <a:rPr b="0" lang="en-US" sz="1000" spc="-1" strike="noStrike">
                <a:solidFill>
                  <a:srgbClr val="000000"/>
                </a:solidFill>
                <a:latin typeface="Segoe UI"/>
                <a:ea typeface="Meiryo UI"/>
              </a:rPr>
              <a:t>-</a:t>
            </a:r>
            <a:r>
              <a:rPr b="0" lang="ja-JP" sz="1000" spc="-1" strike="noStrike">
                <a:solidFill>
                  <a:srgbClr val="000000"/>
                </a:solidFill>
                <a:latin typeface="Segoe UI"/>
                <a:ea typeface="Meiryo UI"/>
              </a:rPr>
              <a:t>データを取り扱えるデータ人材が、最低</a:t>
            </a:r>
            <a:r>
              <a:rPr b="0" lang="en-US" sz="1000" spc="-1" strike="noStrike">
                <a:solidFill>
                  <a:srgbClr val="000000"/>
                </a:solidFill>
                <a:latin typeface="Segoe UI"/>
                <a:ea typeface="Meiryo UI"/>
              </a:rPr>
              <a:t>1</a:t>
            </a:r>
            <a:r>
              <a:rPr b="0" lang="ja-JP" sz="1000" spc="-1" strike="noStrike">
                <a:solidFill>
                  <a:srgbClr val="000000"/>
                </a:solidFill>
                <a:latin typeface="Segoe UI"/>
                <a:ea typeface="Meiryo UI"/>
              </a:rPr>
              <a:t>名以上育成できる。</a:t>
            </a:r>
            <a:endParaRPr b="0" lang="en-US" sz="1000" spc="-1" strike="noStrike">
              <a:latin typeface="Arial"/>
            </a:endParaRPr>
          </a:p>
          <a:p>
            <a:pPr marL="81000" indent="-79920">
              <a:lnSpc>
                <a:spcPct val="90000"/>
              </a:lnSpc>
              <a:spcAft>
                <a:spcPts val="601"/>
              </a:spcAft>
              <a:buClr>
                <a:srgbClr val="9ee0f8"/>
              </a:buClr>
              <a:buFont typeface="Arial"/>
              <a:buChar char="•"/>
            </a:pPr>
            <a:r>
              <a:rPr b="0" lang="ja-JP" sz="1000" spc="-1" strike="noStrike">
                <a:solidFill>
                  <a:srgbClr val="000000"/>
                </a:solidFill>
                <a:latin typeface="Segoe UI"/>
                <a:ea typeface="Meiryo UI"/>
              </a:rPr>
              <a:t>データ</a:t>
            </a:r>
            <a:r>
              <a:rPr b="0" lang="en-US" sz="1000" spc="-1" strike="noStrike">
                <a:solidFill>
                  <a:srgbClr val="000000"/>
                </a:solidFill>
                <a:latin typeface="Segoe UI"/>
                <a:ea typeface="Meiryo UI"/>
              </a:rPr>
              <a:t>/</a:t>
            </a:r>
            <a:r>
              <a:rPr b="0" lang="ja-JP" sz="1000" spc="-1" strike="noStrike">
                <a:solidFill>
                  <a:srgbClr val="000000"/>
                </a:solidFill>
                <a:latin typeface="Segoe UI"/>
                <a:ea typeface="Meiryo UI"/>
              </a:rPr>
              <a:t>システム環境の改善</a:t>
            </a:r>
            <a:endParaRPr b="0" lang="en-US" sz="1000" spc="-1" strike="noStrike">
              <a:latin typeface="Arial"/>
            </a:endParaRPr>
          </a:p>
          <a:p>
            <a:pPr marL="720">
              <a:lnSpc>
                <a:spcPct val="90000"/>
              </a:lnSpc>
              <a:spcAft>
                <a:spcPts val="601"/>
              </a:spcAft>
            </a:pPr>
            <a:r>
              <a:rPr b="0" lang="en-US" sz="1000" spc="-1" strike="noStrike">
                <a:solidFill>
                  <a:srgbClr val="000000"/>
                </a:solidFill>
                <a:latin typeface="Segoe UI"/>
                <a:ea typeface="Meiryo UI"/>
              </a:rPr>
              <a:t> </a:t>
            </a:r>
            <a:r>
              <a:rPr b="0" lang="en-US" sz="1000" spc="-1" strike="noStrike">
                <a:solidFill>
                  <a:srgbClr val="000000"/>
                </a:solidFill>
                <a:latin typeface="Segoe UI"/>
                <a:ea typeface="Meiryo UI"/>
              </a:rPr>
              <a:t>- </a:t>
            </a:r>
            <a:r>
              <a:rPr b="0" lang="ja-JP" sz="1000" spc="-1" strike="noStrike">
                <a:solidFill>
                  <a:srgbClr val="000000"/>
                </a:solidFill>
                <a:latin typeface="Segoe UI"/>
                <a:ea typeface="Meiryo UI"/>
              </a:rPr>
              <a:t>トラック台数の予測結果、利用実績データが蓄積されることで、</a:t>
            </a:r>
            <a:endParaRPr b="0" lang="en-US" sz="1000" spc="-1" strike="noStrike">
              <a:latin typeface="Arial"/>
            </a:endParaRPr>
          </a:p>
          <a:p>
            <a:pPr marL="720">
              <a:lnSpc>
                <a:spcPct val="90000"/>
              </a:lnSpc>
              <a:spcAft>
                <a:spcPts val="601"/>
              </a:spcAft>
            </a:pPr>
            <a:r>
              <a:rPr b="0" lang="ja-JP" sz="1000" spc="-1" strike="noStrike">
                <a:solidFill>
                  <a:srgbClr val="000000"/>
                </a:solidFill>
                <a:latin typeface="Segoe UI"/>
                <a:ea typeface="Meiryo UI"/>
              </a:rPr>
              <a:t>　　将来的には</a:t>
            </a:r>
            <a:r>
              <a:rPr b="0" lang="en-US" sz="1000" spc="-1" strike="noStrike">
                <a:solidFill>
                  <a:srgbClr val="000000"/>
                </a:solidFill>
                <a:latin typeface="Segoe UI"/>
                <a:ea typeface="Meiryo UI"/>
              </a:rPr>
              <a:t>XXX</a:t>
            </a:r>
            <a:r>
              <a:rPr b="0" lang="ja-JP" sz="1000" spc="-1" strike="noStrike">
                <a:solidFill>
                  <a:srgbClr val="000000"/>
                </a:solidFill>
                <a:latin typeface="Segoe UI"/>
                <a:ea typeface="Meiryo UI"/>
              </a:rPr>
              <a:t>などへの活用が考える。</a:t>
            </a:r>
            <a:endParaRPr b="0" lang="en-US" sz="1000" spc="-1" strike="noStrike">
              <a:latin typeface="Arial"/>
            </a:endParaRPr>
          </a:p>
          <a:p>
            <a:pPr>
              <a:lnSpc>
                <a:spcPct val="90000"/>
              </a:lnSpc>
              <a:spcAft>
                <a:spcPts val="601"/>
              </a:spcAft>
            </a:pPr>
            <a:endParaRPr b="0" lang="en-US" sz="1000" spc="-1" strike="noStrike">
              <a:latin typeface="Arial"/>
            </a:endParaRPr>
          </a:p>
          <a:p>
            <a:pPr marL="720">
              <a:lnSpc>
                <a:spcPct val="90000"/>
              </a:lnSpc>
              <a:spcAft>
                <a:spcPts val="601"/>
              </a:spcAft>
            </a:pPr>
            <a:endParaRPr b="0" lang="en-US" sz="1000" spc="-1" strike="noStrike">
              <a:latin typeface="Arial"/>
            </a:endParaRPr>
          </a:p>
        </p:txBody>
      </p:sp>
      <p:sp>
        <p:nvSpPr>
          <p:cNvPr id="376" name="CustomShape 20"/>
          <p:cNvSpPr/>
          <p:nvPr/>
        </p:nvSpPr>
        <p:spPr>
          <a:xfrm>
            <a:off x="9508680" y="2786040"/>
            <a:ext cx="1344960" cy="3953520"/>
          </a:xfrm>
          <a:prstGeom prst="rect">
            <a:avLst/>
          </a:prstGeom>
          <a:noFill/>
          <a:ln w="0">
            <a:solidFill>
              <a:schemeClr val="accent1">
                <a:shade val="95000"/>
                <a:satMod val="105000"/>
              </a:schemeClr>
            </a:solidFill>
            <a:prstDash val="sysDot"/>
          </a:ln>
        </p:spPr>
        <p:style>
          <a:lnRef idx="0"/>
          <a:fillRef idx="0"/>
          <a:effectRef idx="0"/>
          <a:fontRef idx="minor"/>
        </p:style>
        <p:txBody>
          <a:bodyPr lIns="0" rIns="0" tIns="45000" bIns="45000">
            <a:noAutofit/>
          </a:bodyPr>
          <a:p>
            <a:pPr marL="720">
              <a:lnSpc>
                <a:spcPct val="90000"/>
              </a:lnSpc>
              <a:spcAft>
                <a:spcPts val="601"/>
              </a:spcAft>
            </a:pPr>
            <a:r>
              <a:rPr b="0" lang="en-US" sz="1000" spc="-1" strike="noStrike">
                <a:solidFill>
                  <a:srgbClr val="000000"/>
                </a:solidFill>
                <a:latin typeface="Segoe UI"/>
                <a:ea typeface="Meiryo UI"/>
              </a:rPr>
              <a:t>ROI</a:t>
            </a:r>
            <a:endParaRPr b="0" lang="en-US" sz="1000" spc="-1" strike="noStrike">
              <a:latin typeface="Arial"/>
            </a:endParaRPr>
          </a:p>
          <a:p>
            <a:pPr marL="81000" indent="-79920">
              <a:lnSpc>
                <a:spcPct val="90000"/>
              </a:lnSpc>
              <a:spcAft>
                <a:spcPts val="601"/>
              </a:spcAft>
              <a:buClr>
                <a:srgbClr val="9ee0f8"/>
              </a:buClr>
              <a:buFont typeface="Arial"/>
              <a:buChar char="•"/>
            </a:pPr>
            <a:r>
              <a:rPr b="0" lang="en-US" sz="1000" spc="-1" strike="noStrike">
                <a:solidFill>
                  <a:srgbClr val="000000"/>
                </a:solidFill>
                <a:latin typeface="Segoe UI"/>
                <a:ea typeface="Meiryo UI"/>
              </a:rPr>
              <a:t>Return</a:t>
            </a:r>
            <a:endParaRPr b="0" lang="en-US" sz="1000" spc="-1" strike="noStrike">
              <a:latin typeface="Arial"/>
            </a:endParaRPr>
          </a:p>
          <a:p>
            <a:pPr marL="720">
              <a:lnSpc>
                <a:spcPct val="90000"/>
              </a:lnSpc>
              <a:spcAft>
                <a:spcPts val="601"/>
              </a:spcAft>
            </a:pPr>
            <a:r>
              <a:rPr b="0" lang="ja-JP" sz="1000" spc="-1" strike="noStrike">
                <a:solidFill>
                  <a:srgbClr val="000000"/>
                </a:solidFill>
                <a:latin typeface="Segoe UI"/>
                <a:ea typeface="Meiryo UI"/>
              </a:rPr>
              <a:t>　</a:t>
            </a:r>
            <a:r>
              <a:rPr b="0" lang="en-US" sz="1000" spc="-1" strike="noStrike">
                <a:solidFill>
                  <a:srgbClr val="000000"/>
                </a:solidFill>
                <a:latin typeface="Segoe UI"/>
                <a:ea typeface="Meiryo UI"/>
              </a:rPr>
              <a:t>- (</a:t>
            </a:r>
            <a:r>
              <a:rPr b="0" lang="ja-JP" sz="1000" spc="-1" strike="noStrike">
                <a:solidFill>
                  <a:srgbClr val="000000"/>
                </a:solidFill>
                <a:latin typeface="Segoe UI"/>
                <a:ea typeface="Meiryo UI"/>
              </a:rPr>
              <a:t>３年</a:t>
            </a:r>
            <a:r>
              <a:rPr b="0" lang="en-US" sz="1000" spc="-1" strike="noStrike">
                <a:solidFill>
                  <a:srgbClr val="000000"/>
                </a:solidFill>
                <a:latin typeface="Segoe UI"/>
                <a:ea typeface="Meiryo UI"/>
              </a:rPr>
              <a:t>)=XXX</a:t>
            </a:r>
            <a:endParaRPr b="0" lang="en-US" sz="1000" spc="-1" strike="noStrike">
              <a:latin typeface="Arial"/>
            </a:endParaRPr>
          </a:p>
          <a:p>
            <a:pPr marL="81000" indent="-79920">
              <a:lnSpc>
                <a:spcPct val="90000"/>
              </a:lnSpc>
              <a:spcAft>
                <a:spcPts val="601"/>
              </a:spcAft>
              <a:buClr>
                <a:srgbClr val="9ee0f8"/>
              </a:buClr>
              <a:buFont typeface="Arial"/>
              <a:buChar char="•"/>
            </a:pPr>
            <a:r>
              <a:rPr b="0" lang="en-US" sz="1000" spc="-1" strike="noStrike">
                <a:solidFill>
                  <a:srgbClr val="000000"/>
                </a:solidFill>
                <a:latin typeface="Segoe UI"/>
                <a:ea typeface="Meiryo UI"/>
              </a:rPr>
              <a:t>Invest</a:t>
            </a:r>
            <a:endParaRPr b="0" lang="en-US" sz="1000" spc="-1" strike="noStrike">
              <a:latin typeface="Arial"/>
            </a:endParaRPr>
          </a:p>
          <a:p>
            <a:pPr marL="720">
              <a:lnSpc>
                <a:spcPct val="90000"/>
              </a:lnSpc>
              <a:spcAft>
                <a:spcPts val="601"/>
              </a:spcAft>
            </a:pPr>
            <a:r>
              <a:rPr b="0" lang="en-US" sz="1000" spc="-1" strike="noStrike">
                <a:solidFill>
                  <a:srgbClr val="000000"/>
                </a:solidFill>
                <a:latin typeface="Segoe UI"/>
                <a:ea typeface="Meiryo UI"/>
              </a:rPr>
              <a:t>  </a:t>
            </a:r>
            <a:r>
              <a:rPr b="0" lang="en-US" sz="1000" spc="-1" strike="noStrike">
                <a:solidFill>
                  <a:srgbClr val="000000"/>
                </a:solidFill>
                <a:latin typeface="Segoe UI"/>
                <a:ea typeface="Meiryo UI"/>
              </a:rPr>
              <a:t>-1000+</a:t>
            </a:r>
            <a:r>
              <a:rPr b="0" lang="ja-JP" sz="1000" spc="-1" strike="noStrike">
                <a:solidFill>
                  <a:srgbClr val="000000"/>
                </a:solidFill>
                <a:latin typeface="Segoe UI"/>
                <a:ea typeface="Meiryo UI"/>
              </a:rPr>
              <a:t>人件費</a:t>
            </a:r>
            <a:r>
              <a:rPr b="0" lang="en-US" sz="1000" spc="-1" strike="noStrike">
                <a:solidFill>
                  <a:srgbClr val="000000"/>
                </a:solidFill>
                <a:latin typeface="Segoe UI"/>
                <a:ea typeface="Meiryo UI"/>
              </a:rPr>
              <a:t>XX</a:t>
            </a:r>
            <a:r>
              <a:rPr b="0" lang="ja-JP" sz="1000" spc="-1" strike="noStrike">
                <a:solidFill>
                  <a:srgbClr val="000000"/>
                </a:solidFill>
                <a:latin typeface="Segoe UI"/>
                <a:ea typeface="Meiryo UI"/>
              </a:rPr>
              <a:t>人月</a:t>
            </a:r>
            <a:endParaRPr b="0" lang="en-US" sz="1000" spc="-1" strike="noStrike">
              <a:latin typeface="Arial"/>
            </a:endParaRPr>
          </a:p>
          <a:p>
            <a:pPr marL="81000" indent="-79920">
              <a:lnSpc>
                <a:spcPct val="90000"/>
              </a:lnSpc>
              <a:spcAft>
                <a:spcPts val="601"/>
              </a:spcAft>
              <a:buClr>
                <a:srgbClr val="9ee0f8"/>
              </a:buClr>
              <a:buFont typeface="Arial"/>
              <a:buChar char="•"/>
            </a:pPr>
            <a:r>
              <a:rPr b="0" lang="en-US" sz="1000" spc="-1" strike="noStrike">
                <a:solidFill>
                  <a:srgbClr val="000000"/>
                </a:solidFill>
                <a:latin typeface="Segoe UI"/>
                <a:ea typeface="Meiryo UI"/>
              </a:rPr>
              <a:t>ROI</a:t>
            </a:r>
            <a:endParaRPr b="0" lang="en-US" sz="1000" spc="-1" strike="noStrike">
              <a:latin typeface="Arial"/>
            </a:endParaRPr>
          </a:p>
          <a:p>
            <a:pPr marL="720">
              <a:lnSpc>
                <a:spcPct val="90000"/>
              </a:lnSpc>
              <a:spcAft>
                <a:spcPts val="601"/>
              </a:spcAft>
            </a:pPr>
            <a:r>
              <a:rPr b="0" lang="en-US" sz="1000" spc="-1" strike="noStrike">
                <a:solidFill>
                  <a:srgbClr val="000000"/>
                </a:solidFill>
                <a:latin typeface="Segoe UI"/>
                <a:ea typeface="Meiryo UI"/>
              </a:rPr>
              <a:t> </a:t>
            </a:r>
            <a:r>
              <a:rPr b="0" lang="en-US" sz="1000" spc="-1" strike="noStrike">
                <a:solidFill>
                  <a:srgbClr val="000000"/>
                </a:solidFill>
                <a:latin typeface="Segoe UI"/>
                <a:ea typeface="Meiryo UI"/>
              </a:rPr>
              <a:t>- XXX/1,000 = XXX%</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275760" y="148320"/>
            <a:ext cx="11590920" cy="53892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ja-JP" sz="2400" spc="-1" strike="noStrike">
                <a:solidFill>
                  <a:srgbClr val="0d79ca"/>
                </a:solidFill>
                <a:latin typeface="Segoe UI Semibold"/>
                <a:ea typeface="Meiryo UI"/>
              </a:rPr>
              <a:t>業務プロセスの変更</a:t>
            </a:r>
            <a:endParaRPr b="0" lang="en-US" sz="2400" spc="-1" strike="noStrike">
              <a:latin typeface="Arial"/>
            </a:endParaRPr>
          </a:p>
        </p:txBody>
      </p:sp>
      <p:sp>
        <p:nvSpPr>
          <p:cNvPr id="378" name="CustomShape 2"/>
          <p:cNvSpPr/>
          <p:nvPr/>
        </p:nvSpPr>
        <p:spPr>
          <a:xfrm>
            <a:off x="471600" y="2813400"/>
            <a:ext cx="533880" cy="25225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ffffff"/>
                </a:solidFill>
                <a:latin typeface="Meiryo UI"/>
                <a:ea typeface="Meiryo UI"/>
              </a:rPr>
              <a:t>自社</a:t>
            </a:r>
            <a:endParaRPr b="0" lang="en-US" sz="1200" spc="-1" strike="noStrike">
              <a:latin typeface="Arial"/>
            </a:endParaRPr>
          </a:p>
        </p:txBody>
      </p:sp>
      <p:sp>
        <p:nvSpPr>
          <p:cNvPr id="379" name="CustomShape 3"/>
          <p:cNvSpPr/>
          <p:nvPr/>
        </p:nvSpPr>
        <p:spPr>
          <a:xfrm>
            <a:off x="4290120" y="1449360"/>
            <a:ext cx="714600" cy="99900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需要量</a:t>
            </a:r>
            <a:r>
              <a:rPr b="0" lang="en-US" sz="1200" spc="-1" strike="noStrike">
                <a:solidFill>
                  <a:srgbClr val="000000"/>
                </a:solidFill>
                <a:latin typeface="Meiryo UI"/>
                <a:ea typeface="Meiryo UI"/>
              </a:rPr>
              <a:t>(</a:t>
            </a:r>
            <a:r>
              <a:rPr b="0" lang="ja-JP" sz="1200" spc="-1" strike="noStrike">
                <a:solidFill>
                  <a:srgbClr val="000000"/>
                </a:solidFill>
                <a:latin typeface="Meiryo UI"/>
                <a:ea typeface="Meiryo UI"/>
              </a:rPr>
              <a:t>確定</a:t>
            </a:r>
            <a:r>
              <a:rPr b="0" lang="en-US" sz="1200" spc="-1" strike="noStrike">
                <a:solidFill>
                  <a:srgbClr val="000000"/>
                </a:solidFill>
                <a:latin typeface="Meiryo UI"/>
                <a:ea typeface="Meiryo UI"/>
              </a:rPr>
              <a:t>)</a:t>
            </a:r>
            <a:r>
              <a:rPr b="0" lang="ja-JP" sz="1200" spc="-1" strike="noStrike">
                <a:solidFill>
                  <a:srgbClr val="000000"/>
                </a:solidFill>
                <a:latin typeface="Meiryo UI"/>
                <a:ea typeface="Meiryo UI"/>
              </a:rPr>
              <a:t>の受領</a:t>
            </a:r>
            <a:endParaRPr b="0" lang="en-US" sz="1200" spc="-1" strike="noStrike">
              <a:latin typeface="Arial"/>
            </a:endParaRPr>
          </a:p>
        </p:txBody>
      </p:sp>
      <p:sp>
        <p:nvSpPr>
          <p:cNvPr id="380" name="CustomShape 4"/>
          <p:cNvSpPr/>
          <p:nvPr/>
        </p:nvSpPr>
        <p:spPr>
          <a:xfrm>
            <a:off x="10620000" y="0"/>
            <a:ext cx="1571400" cy="899280"/>
          </a:xfrm>
          <a:prstGeom prst="rect">
            <a:avLst/>
          </a:prstGeom>
          <a:solidFill>
            <a:srgbClr val="ffffff"/>
          </a:solidFill>
          <a:ln w="0">
            <a:noFill/>
          </a:ln>
        </p:spPr>
        <p:style>
          <a:lnRef idx="0"/>
          <a:fillRef idx="0"/>
          <a:effectRef idx="0"/>
          <a:fontRef idx="minor"/>
        </p:style>
      </p:sp>
      <p:sp>
        <p:nvSpPr>
          <p:cNvPr id="381" name="CustomShape 5"/>
          <p:cNvSpPr/>
          <p:nvPr/>
        </p:nvSpPr>
        <p:spPr>
          <a:xfrm>
            <a:off x="1100880" y="2813400"/>
            <a:ext cx="367560" cy="1013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ffffff"/>
                </a:solidFill>
                <a:latin typeface="Meiryo UI"/>
                <a:ea typeface="Meiryo UI"/>
              </a:rPr>
              <a:t>製造組立部</a:t>
            </a:r>
            <a:endParaRPr b="0" lang="en-US" sz="1200" spc="-1" strike="noStrike">
              <a:latin typeface="Arial"/>
            </a:endParaRPr>
          </a:p>
        </p:txBody>
      </p:sp>
      <p:sp>
        <p:nvSpPr>
          <p:cNvPr id="382" name="CustomShape 6"/>
          <p:cNvSpPr/>
          <p:nvPr/>
        </p:nvSpPr>
        <p:spPr>
          <a:xfrm>
            <a:off x="1114560" y="4239000"/>
            <a:ext cx="367560" cy="10882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ffffff"/>
                </a:solidFill>
                <a:latin typeface="Meiryo UI"/>
                <a:ea typeface="Meiryo UI"/>
              </a:rPr>
              <a:t>物流管理部</a:t>
            </a:r>
            <a:endParaRPr b="0" lang="en-US" sz="1200" spc="-1" strike="noStrike">
              <a:latin typeface="Arial"/>
            </a:endParaRPr>
          </a:p>
        </p:txBody>
      </p:sp>
      <p:sp>
        <p:nvSpPr>
          <p:cNvPr id="383" name="CustomShape 7"/>
          <p:cNvSpPr/>
          <p:nvPr/>
        </p:nvSpPr>
        <p:spPr>
          <a:xfrm>
            <a:off x="471600" y="1449360"/>
            <a:ext cx="996480" cy="1022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ffffff"/>
                </a:solidFill>
                <a:latin typeface="Meiryo UI"/>
                <a:ea typeface="Meiryo UI"/>
              </a:rPr>
              <a:t>取引先</a:t>
            </a:r>
            <a:endParaRPr b="0" lang="en-US" sz="1400" spc="-1" strike="noStrike">
              <a:latin typeface="Arial"/>
            </a:endParaRPr>
          </a:p>
        </p:txBody>
      </p:sp>
      <p:sp>
        <p:nvSpPr>
          <p:cNvPr id="384" name="CustomShape 8"/>
          <p:cNvSpPr/>
          <p:nvPr/>
        </p:nvSpPr>
        <p:spPr>
          <a:xfrm>
            <a:off x="471600" y="5774040"/>
            <a:ext cx="1257840" cy="1013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ffffff"/>
                </a:solidFill>
                <a:latin typeface="Meiryo UI"/>
                <a:ea typeface="Meiryo UI"/>
              </a:rPr>
              <a:t>外部輸送</a:t>
            </a:r>
            <a:endParaRPr b="0" lang="en-US" sz="1400" spc="-1" strike="noStrike">
              <a:latin typeface="Arial"/>
            </a:endParaRPr>
          </a:p>
          <a:p>
            <a:pPr algn="ctr">
              <a:lnSpc>
                <a:spcPct val="100000"/>
              </a:lnSpc>
            </a:pPr>
            <a:r>
              <a:rPr b="0" lang="ja-JP" sz="1400" spc="-1" strike="noStrike">
                <a:solidFill>
                  <a:srgbClr val="ffffff"/>
                </a:solidFill>
                <a:latin typeface="Meiryo UI"/>
                <a:ea typeface="Meiryo UI"/>
              </a:rPr>
              <a:t>業者</a:t>
            </a:r>
            <a:endParaRPr b="0" lang="en-US" sz="1400" spc="-1" strike="noStrike">
              <a:latin typeface="Arial"/>
            </a:endParaRPr>
          </a:p>
        </p:txBody>
      </p:sp>
      <p:sp>
        <p:nvSpPr>
          <p:cNvPr id="385" name="Line 9"/>
          <p:cNvSpPr/>
          <p:nvPr/>
        </p:nvSpPr>
        <p:spPr>
          <a:xfrm>
            <a:off x="471600" y="2654640"/>
            <a:ext cx="10934280" cy="0"/>
          </a:xfrm>
          <a:prstGeom prst="line">
            <a:avLst/>
          </a:prstGeom>
          <a:ln>
            <a:solidFill>
              <a:srgbClr val="4962c6"/>
            </a:solidFill>
            <a:prstDash val="dash"/>
          </a:ln>
        </p:spPr>
        <p:style>
          <a:lnRef idx="1">
            <a:schemeClr val="accent1"/>
          </a:lnRef>
          <a:fillRef idx="0">
            <a:schemeClr val="accent1"/>
          </a:fillRef>
          <a:effectRef idx="0">
            <a:schemeClr val="accent1"/>
          </a:effectRef>
          <a:fontRef idx="minor"/>
        </p:style>
      </p:sp>
      <p:sp>
        <p:nvSpPr>
          <p:cNvPr id="386" name="Line 10"/>
          <p:cNvSpPr/>
          <p:nvPr/>
        </p:nvSpPr>
        <p:spPr>
          <a:xfrm>
            <a:off x="471600" y="5596200"/>
            <a:ext cx="10934280" cy="0"/>
          </a:xfrm>
          <a:prstGeom prst="line">
            <a:avLst/>
          </a:prstGeom>
          <a:ln>
            <a:solidFill>
              <a:srgbClr val="4962c6"/>
            </a:solidFill>
            <a:prstDash val="dash"/>
          </a:ln>
        </p:spPr>
        <p:style>
          <a:lnRef idx="1">
            <a:schemeClr val="accent1"/>
          </a:lnRef>
          <a:fillRef idx="0">
            <a:schemeClr val="accent1"/>
          </a:fillRef>
          <a:effectRef idx="0">
            <a:schemeClr val="accent1"/>
          </a:effectRef>
          <a:fontRef idx="minor"/>
        </p:style>
      </p:sp>
      <p:sp>
        <p:nvSpPr>
          <p:cNvPr id="387" name="CustomShape 11"/>
          <p:cNvSpPr/>
          <p:nvPr/>
        </p:nvSpPr>
        <p:spPr>
          <a:xfrm>
            <a:off x="1730160" y="2813400"/>
            <a:ext cx="733320" cy="10130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生産</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計画の</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仮定</a:t>
            </a:r>
            <a:endParaRPr b="0" lang="en-US" sz="1200" spc="-1" strike="noStrike">
              <a:latin typeface="Arial"/>
            </a:endParaRPr>
          </a:p>
        </p:txBody>
      </p:sp>
      <p:sp>
        <p:nvSpPr>
          <p:cNvPr id="388" name="CustomShape 12"/>
          <p:cNvSpPr/>
          <p:nvPr/>
        </p:nvSpPr>
        <p:spPr>
          <a:xfrm>
            <a:off x="6543000" y="4314240"/>
            <a:ext cx="733320" cy="10130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月契約のトラック台数の設定</a:t>
            </a:r>
            <a:endParaRPr b="0" lang="en-US" sz="1200" spc="-1" strike="noStrike">
              <a:latin typeface="Arial"/>
            </a:endParaRPr>
          </a:p>
        </p:txBody>
      </p:sp>
      <p:sp>
        <p:nvSpPr>
          <p:cNvPr id="389" name="CustomShape 13"/>
          <p:cNvSpPr/>
          <p:nvPr/>
        </p:nvSpPr>
        <p:spPr>
          <a:xfrm>
            <a:off x="3416760" y="5774040"/>
            <a:ext cx="735480" cy="10130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個別</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トラックの割り振り</a:t>
            </a:r>
            <a:endParaRPr b="0" lang="en-US" sz="1200" spc="-1" strike="noStrike">
              <a:latin typeface="Arial"/>
            </a:endParaRPr>
          </a:p>
        </p:txBody>
      </p:sp>
      <p:sp>
        <p:nvSpPr>
          <p:cNvPr id="390" name="CustomShape 14"/>
          <p:cNvSpPr/>
          <p:nvPr/>
        </p:nvSpPr>
        <p:spPr>
          <a:xfrm>
            <a:off x="4271040" y="5774040"/>
            <a:ext cx="735480" cy="10130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実配車</a:t>
            </a:r>
            <a:endParaRPr b="0" lang="en-US" sz="1200" spc="-1" strike="noStrike">
              <a:latin typeface="Arial"/>
            </a:endParaRPr>
          </a:p>
        </p:txBody>
      </p:sp>
      <p:sp>
        <p:nvSpPr>
          <p:cNvPr id="391" name="CustomShape 15"/>
          <p:cNvSpPr/>
          <p:nvPr/>
        </p:nvSpPr>
        <p:spPr>
          <a:xfrm>
            <a:off x="7399080" y="4314240"/>
            <a:ext cx="733320" cy="10130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日契約のトラック台数の設定</a:t>
            </a:r>
            <a:endParaRPr b="0" lang="en-US" sz="1200" spc="-1" strike="noStrike">
              <a:latin typeface="Arial"/>
            </a:endParaRPr>
          </a:p>
        </p:txBody>
      </p:sp>
      <p:sp>
        <p:nvSpPr>
          <p:cNvPr id="392" name="CustomShape 16"/>
          <p:cNvSpPr/>
          <p:nvPr/>
        </p:nvSpPr>
        <p:spPr>
          <a:xfrm>
            <a:off x="3418560" y="2813400"/>
            <a:ext cx="733320" cy="10130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生産</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計画の</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確定</a:t>
            </a:r>
            <a:endParaRPr b="0" lang="en-US" sz="1200" spc="-1" strike="noStrike">
              <a:latin typeface="Arial"/>
            </a:endParaRPr>
          </a:p>
        </p:txBody>
      </p:sp>
      <p:sp>
        <p:nvSpPr>
          <p:cNvPr id="393" name="CustomShape 17"/>
          <p:cNvSpPr/>
          <p:nvPr/>
        </p:nvSpPr>
        <p:spPr>
          <a:xfrm>
            <a:off x="1739520" y="1449360"/>
            <a:ext cx="714600" cy="99900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需要量</a:t>
            </a:r>
            <a:r>
              <a:rPr b="0" lang="en-US" sz="1200" spc="-1" strike="noStrike">
                <a:solidFill>
                  <a:srgbClr val="000000"/>
                </a:solidFill>
                <a:latin typeface="Meiryo UI"/>
                <a:ea typeface="Meiryo UI"/>
              </a:rPr>
              <a:t>(</a:t>
            </a:r>
            <a:r>
              <a:rPr b="0" lang="ja-JP" sz="1200" spc="-1" strike="noStrike">
                <a:solidFill>
                  <a:srgbClr val="000000"/>
                </a:solidFill>
                <a:latin typeface="Meiryo UI"/>
                <a:ea typeface="Meiryo UI"/>
              </a:rPr>
              <a:t>予測</a:t>
            </a:r>
            <a:r>
              <a:rPr b="0" lang="en-US" sz="1200" spc="-1" strike="noStrike">
                <a:solidFill>
                  <a:srgbClr val="000000"/>
                </a:solidFill>
                <a:latin typeface="Meiryo UI"/>
                <a:ea typeface="Meiryo UI"/>
              </a:rPr>
              <a:t>)</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の受領</a:t>
            </a:r>
            <a:endParaRPr b="0" lang="en-US" sz="1200" spc="-1" strike="noStrike">
              <a:latin typeface="Arial"/>
            </a:endParaRPr>
          </a:p>
        </p:txBody>
      </p:sp>
      <p:sp>
        <p:nvSpPr>
          <p:cNvPr id="394" name="Line 18"/>
          <p:cNvSpPr/>
          <p:nvPr/>
        </p:nvSpPr>
        <p:spPr>
          <a:xfrm>
            <a:off x="5153040" y="452520"/>
            <a:ext cx="9360" cy="6344280"/>
          </a:xfrm>
          <a:prstGeom prst="line">
            <a:avLst/>
          </a:prstGeom>
          <a:ln>
            <a:solidFill>
              <a:srgbClr val="4962c6"/>
            </a:solidFill>
          </a:ln>
        </p:spPr>
        <p:style>
          <a:lnRef idx="1">
            <a:schemeClr val="accent1"/>
          </a:lnRef>
          <a:fillRef idx="0">
            <a:schemeClr val="accent1"/>
          </a:fillRef>
          <a:effectRef idx="0">
            <a:schemeClr val="accent1"/>
          </a:effectRef>
          <a:fontRef idx="minor"/>
        </p:style>
      </p:sp>
      <p:sp>
        <p:nvSpPr>
          <p:cNvPr id="395" name="CustomShape 19"/>
          <p:cNvSpPr/>
          <p:nvPr/>
        </p:nvSpPr>
        <p:spPr>
          <a:xfrm>
            <a:off x="4916520" y="4087080"/>
            <a:ext cx="533880" cy="416160"/>
          </a:xfrm>
          <a:prstGeom prst="chevron">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396" name="CustomShape 20"/>
          <p:cNvSpPr/>
          <p:nvPr/>
        </p:nvSpPr>
        <p:spPr>
          <a:xfrm>
            <a:off x="5630040" y="2813400"/>
            <a:ext cx="733320" cy="10130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生産</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計画の</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仮定</a:t>
            </a:r>
            <a:endParaRPr b="0" lang="en-US" sz="1200" spc="-1" strike="noStrike">
              <a:latin typeface="Arial"/>
            </a:endParaRPr>
          </a:p>
        </p:txBody>
      </p:sp>
      <p:sp>
        <p:nvSpPr>
          <p:cNvPr id="397" name="CustomShape 21"/>
          <p:cNvSpPr/>
          <p:nvPr/>
        </p:nvSpPr>
        <p:spPr>
          <a:xfrm>
            <a:off x="5640120" y="1449360"/>
            <a:ext cx="714600" cy="99900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需要量</a:t>
            </a:r>
            <a:r>
              <a:rPr b="0" lang="en-US" sz="1200" spc="-1" strike="noStrike">
                <a:solidFill>
                  <a:srgbClr val="000000"/>
                </a:solidFill>
                <a:latin typeface="Meiryo UI"/>
                <a:ea typeface="Meiryo UI"/>
              </a:rPr>
              <a:t>(</a:t>
            </a:r>
            <a:r>
              <a:rPr b="0" lang="ja-JP" sz="1200" spc="-1" strike="noStrike">
                <a:solidFill>
                  <a:srgbClr val="000000"/>
                </a:solidFill>
                <a:latin typeface="Meiryo UI"/>
                <a:ea typeface="Meiryo UI"/>
              </a:rPr>
              <a:t>予測</a:t>
            </a:r>
            <a:r>
              <a:rPr b="0" lang="en-US" sz="1200" spc="-1" strike="noStrike">
                <a:solidFill>
                  <a:srgbClr val="000000"/>
                </a:solidFill>
                <a:latin typeface="Meiryo UI"/>
                <a:ea typeface="Meiryo UI"/>
              </a:rPr>
              <a:t>)</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の受領</a:t>
            </a:r>
            <a:endParaRPr b="0" lang="en-US" sz="1200" spc="-1" strike="noStrike">
              <a:latin typeface="Arial"/>
            </a:endParaRPr>
          </a:p>
        </p:txBody>
      </p:sp>
      <p:sp>
        <p:nvSpPr>
          <p:cNvPr id="398" name="CustomShape 22"/>
          <p:cNvSpPr/>
          <p:nvPr/>
        </p:nvSpPr>
        <p:spPr>
          <a:xfrm>
            <a:off x="4284720" y="2813400"/>
            <a:ext cx="733320" cy="10130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生産</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計画の</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修正・</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確定</a:t>
            </a:r>
            <a:endParaRPr b="0" lang="en-US" sz="1200" spc="-1" strike="noStrike">
              <a:latin typeface="Arial"/>
            </a:endParaRPr>
          </a:p>
        </p:txBody>
      </p:sp>
      <p:sp>
        <p:nvSpPr>
          <p:cNvPr id="399" name="CustomShape 23"/>
          <p:cNvSpPr/>
          <p:nvPr/>
        </p:nvSpPr>
        <p:spPr>
          <a:xfrm>
            <a:off x="7392600" y="5774040"/>
            <a:ext cx="735480" cy="10130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個別</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トラックの割り振り</a:t>
            </a:r>
            <a:endParaRPr b="0" lang="en-US" sz="1200" spc="-1" strike="noStrike">
              <a:latin typeface="Arial"/>
            </a:endParaRPr>
          </a:p>
        </p:txBody>
      </p:sp>
      <p:sp>
        <p:nvSpPr>
          <p:cNvPr id="400" name="CustomShape 24"/>
          <p:cNvSpPr/>
          <p:nvPr/>
        </p:nvSpPr>
        <p:spPr>
          <a:xfrm>
            <a:off x="8246880" y="5774040"/>
            <a:ext cx="735480" cy="10130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実配車</a:t>
            </a:r>
            <a:endParaRPr b="0" lang="en-US" sz="1200" spc="-1" strike="noStrike">
              <a:latin typeface="Arial"/>
            </a:endParaRPr>
          </a:p>
        </p:txBody>
      </p:sp>
      <p:sp>
        <p:nvSpPr>
          <p:cNvPr id="401" name="CustomShape 25"/>
          <p:cNvSpPr/>
          <p:nvPr/>
        </p:nvSpPr>
        <p:spPr>
          <a:xfrm>
            <a:off x="7402320" y="2813400"/>
            <a:ext cx="733320" cy="10130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生産</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計画の</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確定</a:t>
            </a:r>
            <a:endParaRPr b="0" lang="en-US" sz="1200" spc="-1" strike="noStrike">
              <a:latin typeface="Arial"/>
            </a:endParaRPr>
          </a:p>
        </p:txBody>
      </p:sp>
      <p:sp>
        <p:nvSpPr>
          <p:cNvPr id="402" name="CustomShape 26"/>
          <p:cNvSpPr/>
          <p:nvPr/>
        </p:nvSpPr>
        <p:spPr>
          <a:xfrm>
            <a:off x="8249400" y="2813400"/>
            <a:ext cx="733320" cy="10130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生産</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計画の</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修正・</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確定</a:t>
            </a:r>
            <a:endParaRPr b="0" lang="en-US" sz="1200" spc="-1" strike="noStrike">
              <a:latin typeface="Arial"/>
            </a:endParaRPr>
          </a:p>
        </p:txBody>
      </p:sp>
      <p:sp>
        <p:nvSpPr>
          <p:cNvPr id="403" name="CustomShape 27"/>
          <p:cNvSpPr/>
          <p:nvPr/>
        </p:nvSpPr>
        <p:spPr>
          <a:xfrm>
            <a:off x="8262360" y="1449360"/>
            <a:ext cx="714600" cy="99900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需要量</a:t>
            </a:r>
            <a:r>
              <a:rPr b="0" lang="en-US" sz="1200" spc="-1" strike="noStrike">
                <a:solidFill>
                  <a:srgbClr val="000000"/>
                </a:solidFill>
                <a:latin typeface="Meiryo UI"/>
                <a:ea typeface="Meiryo UI"/>
              </a:rPr>
              <a:t>(</a:t>
            </a:r>
            <a:r>
              <a:rPr b="0" lang="ja-JP" sz="1200" spc="-1" strike="noStrike">
                <a:solidFill>
                  <a:srgbClr val="000000"/>
                </a:solidFill>
                <a:latin typeface="Meiryo UI"/>
                <a:ea typeface="Meiryo UI"/>
              </a:rPr>
              <a:t>確定</a:t>
            </a:r>
            <a:r>
              <a:rPr b="0" lang="en-US" sz="1200" spc="-1" strike="noStrike">
                <a:solidFill>
                  <a:srgbClr val="000000"/>
                </a:solidFill>
                <a:latin typeface="Meiryo UI"/>
                <a:ea typeface="Meiryo UI"/>
              </a:rPr>
              <a:t>)</a:t>
            </a:r>
            <a:r>
              <a:rPr b="0" lang="ja-JP" sz="1200" spc="-1" strike="noStrike">
                <a:solidFill>
                  <a:srgbClr val="000000"/>
                </a:solidFill>
                <a:latin typeface="Meiryo UI"/>
                <a:ea typeface="Meiryo UI"/>
              </a:rPr>
              <a:t>の受領</a:t>
            </a:r>
            <a:endParaRPr b="0" lang="en-US" sz="1200" spc="-1" strike="noStrike">
              <a:latin typeface="Arial"/>
            </a:endParaRPr>
          </a:p>
        </p:txBody>
      </p:sp>
      <p:sp>
        <p:nvSpPr>
          <p:cNvPr id="404" name="CustomShape 28"/>
          <p:cNvSpPr/>
          <p:nvPr/>
        </p:nvSpPr>
        <p:spPr>
          <a:xfrm>
            <a:off x="5704560" y="4314240"/>
            <a:ext cx="733320" cy="1013040"/>
          </a:xfrm>
          <a:prstGeom prst="rect">
            <a:avLst/>
          </a:prstGeom>
          <a:solidFill>
            <a:schemeClr val="accent2">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ffffff"/>
                </a:solidFill>
                <a:latin typeface="Meiryo UI"/>
                <a:ea typeface="Meiryo UI"/>
              </a:rPr>
              <a:t>トラック台数</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の予測</a:t>
            </a:r>
            <a:endParaRPr b="0" lang="en-US" sz="1200" spc="-1" strike="noStrike">
              <a:latin typeface="Arial"/>
            </a:endParaRPr>
          </a:p>
        </p:txBody>
      </p:sp>
      <p:sp>
        <p:nvSpPr>
          <p:cNvPr id="405" name="CustomShape 29"/>
          <p:cNvSpPr/>
          <p:nvPr/>
        </p:nvSpPr>
        <p:spPr>
          <a:xfrm>
            <a:off x="9090720" y="2804040"/>
            <a:ext cx="733320" cy="1013040"/>
          </a:xfrm>
          <a:prstGeom prst="rect">
            <a:avLst/>
          </a:prstGeom>
          <a:solidFill>
            <a:schemeClr val="accent2">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ffffff"/>
                </a:solidFill>
                <a:latin typeface="Meiryo UI"/>
                <a:ea typeface="Meiryo UI"/>
              </a:rPr>
              <a:t>トラック利用</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実績</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の記録</a:t>
            </a:r>
            <a:endParaRPr b="0" lang="en-US" sz="1200" spc="-1" strike="noStrike">
              <a:latin typeface="Arial"/>
            </a:endParaRPr>
          </a:p>
        </p:txBody>
      </p:sp>
      <p:sp>
        <p:nvSpPr>
          <p:cNvPr id="406" name="CustomShape 30"/>
          <p:cNvSpPr/>
          <p:nvPr/>
        </p:nvSpPr>
        <p:spPr>
          <a:xfrm>
            <a:off x="9931680" y="2794320"/>
            <a:ext cx="1193400" cy="1013040"/>
          </a:xfrm>
          <a:prstGeom prst="rect">
            <a:avLst/>
          </a:prstGeom>
          <a:solidFill>
            <a:schemeClr val="accent2">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ffffff"/>
                </a:solidFill>
                <a:latin typeface="Meiryo UI"/>
                <a:ea typeface="Meiryo UI"/>
              </a:rPr>
              <a:t>輸送費割合の試算、前年同月比較</a:t>
            </a:r>
            <a:endParaRPr b="0" lang="en-US" sz="1200" spc="-1" strike="noStrike">
              <a:latin typeface="Arial"/>
            </a:endParaRPr>
          </a:p>
        </p:txBody>
      </p:sp>
      <p:sp>
        <p:nvSpPr>
          <p:cNvPr id="407" name="CustomShape 31"/>
          <p:cNvSpPr/>
          <p:nvPr/>
        </p:nvSpPr>
        <p:spPr>
          <a:xfrm>
            <a:off x="9931680" y="4314240"/>
            <a:ext cx="1193400" cy="10130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毎月月初の定常オペレーションとする</a:t>
            </a:r>
            <a:endParaRPr b="0" lang="en-US" sz="1200" spc="-1" strike="noStrike">
              <a:latin typeface="Arial"/>
            </a:endParaRPr>
          </a:p>
          <a:p>
            <a:pPr algn="ctr">
              <a:lnSpc>
                <a:spcPct val="100000"/>
              </a:lnSpc>
            </a:pPr>
            <a:r>
              <a:rPr b="0" lang="en-US" sz="1200" spc="-1" strike="noStrike">
                <a:solidFill>
                  <a:srgbClr val="000000"/>
                </a:solidFill>
                <a:latin typeface="Meiryo UI"/>
                <a:ea typeface="Meiryo UI"/>
              </a:rPr>
              <a:t>(</a:t>
            </a:r>
            <a:r>
              <a:rPr b="0" lang="ja-JP" sz="1200" spc="-1" strike="noStrike">
                <a:solidFill>
                  <a:srgbClr val="000000"/>
                </a:solidFill>
                <a:latin typeface="Meiryo UI"/>
                <a:ea typeface="Meiryo UI"/>
              </a:rPr>
              <a:t>予測の精度を検証するため</a:t>
            </a:r>
            <a:r>
              <a:rPr b="0" lang="en-US" sz="1200" spc="-1" strike="noStrike">
                <a:solidFill>
                  <a:srgbClr val="000000"/>
                </a:solidFill>
                <a:latin typeface="Meiryo UI"/>
                <a:ea typeface="Meiryo UI"/>
              </a:rPr>
              <a:t>)</a:t>
            </a:r>
            <a:endParaRPr b="0" lang="en-US" sz="1200" spc="-1" strike="noStrike">
              <a:latin typeface="Arial"/>
            </a:endParaRPr>
          </a:p>
        </p:txBody>
      </p:sp>
      <p:sp>
        <p:nvSpPr>
          <p:cNvPr id="408" name="CustomShape 32"/>
          <p:cNvSpPr/>
          <p:nvPr/>
        </p:nvSpPr>
        <p:spPr>
          <a:xfrm>
            <a:off x="9873000" y="430920"/>
            <a:ext cx="1571400" cy="239760"/>
          </a:xfrm>
          <a:prstGeom prst="rect">
            <a:avLst/>
          </a:prstGeom>
          <a:solidFill>
            <a:schemeClr val="accent2">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ffffff"/>
                </a:solidFill>
                <a:latin typeface="Meiryo UI"/>
                <a:ea typeface="Meiryo UI"/>
              </a:rPr>
              <a:t>凡例：変更箇所</a:t>
            </a:r>
            <a:endParaRPr b="0" lang="en-US" sz="1200" spc="-1" strike="noStrike">
              <a:latin typeface="Arial"/>
            </a:endParaRPr>
          </a:p>
        </p:txBody>
      </p:sp>
      <p:sp>
        <p:nvSpPr>
          <p:cNvPr id="409" name="CustomShape 33"/>
          <p:cNvSpPr/>
          <p:nvPr/>
        </p:nvSpPr>
        <p:spPr>
          <a:xfrm>
            <a:off x="1482480" y="772200"/>
            <a:ext cx="808920" cy="633960"/>
          </a:xfrm>
          <a:prstGeom prst="rect">
            <a:avLst/>
          </a:prstGeom>
          <a:solidFill>
            <a:srgbClr val="dee6e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Meiryo UI"/>
                <a:ea typeface="Meiryo UI"/>
              </a:rPr>
              <a:t>X</a:t>
            </a:r>
            <a:r>
              <a:rPr b="0" lang="ja-JP" sz="1200" spc="-1" strike="noStrike">
                <a:solidFill>
                  <a:srgbClr val="ffffff"/>
                </a:solidFill>
                <a:latin typeface="Meiryo UI"/>
                <a:ea typeface="Meiryo UI"/>
              </a:rPr>
              <a:t>カ月前</a:t>
            </a:r>
            <a:endParaRPr b="0" lang="en-US" sz="1200" spc="-1" strike="noStrike">
              <a:latin typeface="Arial"/>
            </a:endParaRPr>
          </a:p>
        </p:txBody>
      </p:sp>
      <p:sp>
        <p:nvSpPr>
          <p:cNvPr id="410" name="CustomShape 34"/>
          <p:cNvSpPr/>
          <p:nvPr/>
        </p:nvSpPr>
        <p:spPr>
          <a:xfrm>
            <a:off x="2351160" y="770040"/>
            <a:ext cx="808920" cy="633960"/>
          </a:xfrm>
          <a:prstGeom prst="rect">
            <a:avLst/>
          </a:prstGeom>
          <a:solidFill>
            <a:srgbClr val="dee6e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Meiryo UI"/>
                <a:ea typeface="Meiryo UI"/>
              </a:rPr>
              <a:t>2</a:t>
            </a:r>
            <a:r>
              <a:rPr b="0" lang="ja-JP" sz="1200" spc="-1" strike="noStrike">
                <a:solidFill>
                  <a:srgbClr val="ffffff"/>
                </a:solidFill>
                <a:latin typeface="Meiryo UI"/>
                <a:ea typeface="Meiryo UI"/>
              </a:rPr>
              <a:t>カ月前</a:t>
            </a:r>
            <a:endParaRPr b="0" lang="en-US" sz="1200" spc="-1" strike="noStrike">
              <a:latin typeface="Arial"/>
            </a:endParaRPr>
          </a:p>
        </p:txBody>
      </p:sp>
      <p:sp>
        <p:nvSpPr>
          <p:cNvPr id="411" name="CustomShape 35"/>
          <p:cNvSpPr/>
          <p:nvPr/>
        </p:nvSpPr>
        <p:spPr>
          <a:xfrm>
            <a:off x="2544120" y="4314240"/>
            <a:ext cx="733320" cy="10130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月契約のトラック台数の設定</a:t>
            </a:r>
            <a:endParaRPr b="0" lang="en-US" sz="1200" spc="-1" strike="noStrike">
              <a:latin typeface="Arial"/>
            </a:endParaRPr>
          </a:p>
        </p:txBody>
      </p:sp>
      <p:sp>
        <p:nvSpPr>
          <p:cNvPr id="412" name="CustomShape 36"/>
          <p:cNvSpPr/>
          <p:nvPr/>
        </p:nvSpPr>
        <p:spPr>
          <a:xfrm>
            <a:off x="3419280" y="4314240"/>
            <a:ext cx="733320" cy="10130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日契約のトラック台数の設定</a:t>
            </a:r>
            <a:endParaRPr b="0" lang="en-US" sz="1200" spc="-1" strike="noStrike">
              <a:latin typeface="Arial"/>
            </a:endParaRPr>
          </a:p>
        </p:txBody>
      </p:sp>
      <p:sp>
        <p:nvSpPr>
          <p:cNvPr id="413" name="CustomShape 37"/>
          <p:cNvSpPr/>
          <p:nvPr/>
        </p:nvSpPr>
        <p:spPr>
          <a:xfrm>
            <a:off x="3211560" y="770040"/>
            <a:ext cx="484200" cy="633960"/>
          </a:xfrm>
          <a:prstGeom prst="rect">
            <a:avLst/>
          </a:prstGeom>
          <a:solidFill>
            <a:srgbClr val="dee6e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Meiryo UI"/>
                <a:ea typeface="Meiryo UI"/>
              </a:rPr>
              <a:t>1</a:t>
            </a:r>
            <a:r>
              <a:rPr b="0" lang="ja-JP" sz="1200" spc="-1" strike="noStrike">
                <a:solidFill>
                  <a:srgbClr val="ffffff"/>
                </a:solidFill>
                <a:latin typeface="Meiryo UI"/>
                <a:ea typeface="Meiryo UI"/>
              </a:rPr>
              <a:t>カ月前</a:t>
            </a:r>
            <a:endParaRPr b="0" lang="en-US" sz="1200" spc="-1" strike="noStrike">
              <a:latin typeface="Arial"/>
            </a:endParaRPr>
          </a:p>
        </p:txBody>
      </p:sp>
      <p:sp>
        <p:nvSpPr>
          <p:cNvPr id="414" name="CustomShape 38"/>
          <p:cNvSpPr/>
          <p:nvPr/>
        </p:nvSpPr>
        <p:spPr>
          <a:xfrm>
            <a:off x="3768120" y="770040"/>
            <a:ext cx="1217520" cy="633960"/>
          </a:xfrm>
          <a:prstGeom prst="rect">
            <a:avLst/>
          </a:prstGeom>
          <a:solidFill>
            <a:srgbClr val="dee6e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ffffff"/>
                </a:solidFill>
                <a:latin typeface="Meiryo UI"/>
                <a:ea typeface="Meiryo UI"/>
              </a:rPr>
              <a:t>当月</a:t>
            </a:r>
            <a:endParaRPr b="0" lang="en-US" sz="1200" spc="-1" strike="noStrike">
              <a:latin typeface="Arial"/>
            </a:endParaRPr>
          </a:p>
        </p:txBody>
      </p:sp>
      <p:sp>
        <p:nvSpPr>
          <p:cNvPr id="415" name="CustomShape 39"/>
          <p:cNvSpPr/>
          <p:nvPr/>
        </p:nvSpPr>
        <p:spPr>
          <a:xfrm>
            <a:off x="5326200" y="772200"/>
            <a:ext cx="808920" cy="633960"/>
          </a:xfrm>
          <a:prstGeom prst="rect">
            <a:avLst/>
          </a:prstGeom>
          <a:solidFill>
            <a:srgbClr val="dee6e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Meiryo UI"/>
                <a:ea typeface="Meiryo UI"/>
              </a:rPr>
              <a:t>X</a:t>
            </a:r>
            <a:r>
              <a:rPr b="0" lang="ja-JP" sz="1200" spc="-1" strike="noStrike">
                <a:solidFill>
                  <a:srgbClr val="ffffff"/>
                </a:solidFill>
                <a:latin typeface="Meiryo UI"/>
                <a:ea typeface="Meiryo UI"/>
              </a:rPr>
              <a:t>カ月前</a:t>
            </a:r>
            <a:endParaRPr b="0" lang="en-US" sz="1200" spc="-1" strike="noStrike">
              <a:latin typeface="Arial"/>
            </a:endParaRPr>
          </a:p>
        </p:txBody>
      </p:sp>
      <p:sp>
        <p:nvSpPr>
          <p:cNvPr id="416" name="CustomShape 40"/>
          <p:cNvSpPr/>
          <p:nvPr/>
        </p:nvSpPr>
        <p:spPr>
          <a:xfrm>
            <a:off x="6195240" y="770040"/>
            <a:ext cx="808920" cy="633960"/>
          </a:xfrm>
          <a:prstGeom prst="rect">
            <a:avLst/>
          </a:prstGeom>
          <a:solidFill>
            <a:srgbClr val="dee6e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Meiryo UI"/>
                <a:ea typeface="Meiryo UI"/>
              </a:rPr>
              <a:t>2</a:t>
            </a:r>
            <a:r>
              <a:rPr b="0" lang="ja-JP" sz="1200" spc="-1" strike="noStrike">
                <a:solidFill>
                  <a:srgbClr val="ffffff"/>
                </a:solidFill>
                <a:latin typeface="Meiryo UI"/>
                <a:ea typeface="Meiryo UI"/>
              </a:rPr>
              <a:t>カ月前</a:t>
            </a:r>
            <a:endParaRPr b="0" lang="en-US" sz="1200" spc="-1" strike="noStrike">
              <a:latin typeface="Arial"/>
            </a:endParaRPr>
          </a:p>
        </p:txBody>
      </p:sp>
      <p:sp>
        <p:nvSpPr>
          <p:cNvPr id="417" name="CustomShape 41"/>
          <p:cNvSpPr/>
          <p:nvPr/>
        </p:nvSpPr>
        <p:spPr>
          <a:xfrm>
            <a:off x="7091280" y="770040"/>
            <a:ext cx="891000" cy="633960"/>
          </a:xfrm>
          <a:prstGeom prst="rect">
            <a:avLst/>
          </a:prstGeom>
          <a:solidFill>
            <a:srgbClr val="dee6e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Meiryo UI"/>
                <a:ea typeface="Meiryo UI"/>
              </a:rPr>
              <a:t>1</a:t>
            </a:r>
            <a:r>
              <a:rPr b="0" lang="ja-JP" sz="1200" spc="-1" strike="noStrike">
                <a:solidFill>
                  <a:srgbClr val="ffffff"/>
                </a:solidFill>
                <a:latin typeface="Meiryo UI"/>
                <a:ea typeface="Meiryo UI"/>
              </a:rPr>
              <a:t>カ月前</a:t>
            </a:r>
            <a:endParaRPr b="0" lang="en-US" sz="1200" spc="-1" strike="noStrike">
              <a:latin typeface="Arial"/>
            </a:endParaRPr>
          </a:p>
        </p:txBody>
      </p:sp>
      <p:sp>
        <p:nvSpPr>
          <p:cNvPr id="418" name="CustomShape 42"/>
          <p:cNvSpPr/>
          <p:nvPr/>
        </p:nvSpPr>
        <p:spPr>
          <a:xfrm>
            <a:off x="8054640" y="770040"/>
            <a:ext cx="1736640" cy="633960"/>
          </a:xfrm>
          <a:prstGeom prst="rect">
            <a:avLst/>
          </a:prstGeom>
          <a:solidFill>
            <a:srgbClr val="dee6e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ffffff"/>
                </a:solidFill>
                <a:latin typeface="Meiryo UI"/>
                <a:ea typeface="Meiryo UI"/>
              </a:rPr>
              <a:t>当月</a:t>
            </a:r>
            <a:endParaRPr b="0" lang="en-US" sz="1200" spc="-1" strike="noStrike">
              <a:latin typeface="Arial"/>
            </a:endParaRPr>
          </a:p>
        </p:txBody>
      </p:sp>
      <p:sp>
        <p:nvSpPr>
          <p:cNvPr id="419" name="CustomShape 43"/>
          <p:cNvSpPr/>
          <p:nvPr/>
        </p:nvSpPr>
        <p:spPr>
          <a:xfrm>
            <a:off x="9901800" y="768960"/>
            <a:ext cx="1261800" cy="633960"/>
          </a:xfrm>
          <a:prstGeom prst="rect">
            <a:avLst/>
          </a:prstGeom>
          <a:solidFill>
            <a:srgbClr val="dee6e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ffffff"/>
                </a:solidFill>
                <a:latin typeface="Meiryo UI"/>
                <a:ea typeface="Meiryo UI"/>
              </a:rPr>
              <a:t>翌月月初</a:t>
            </a:r>
            <a:endParaRPr b="0" lang="en-US" sz="1200" spc="-1" strike="noStrike">
              <a:latin typeface="Arial"/>
            </a:endParaRPr>
          </a:p>
        </p:txBody>
      </p:sp>
      <p:sp>
        <p:nvSpPr>
          <p:cNvPr id="420" name="CustomShape 44"/>
          <p:cNvSpPr/>
          <p:nvPr/>
        </p:nvSpPr>
        <p:spPr>
          <a:xfrm>
            <a:off x="4233960" y="452520"/>
            <a:ext cx="185760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800" spc="-1" strike="noStrike">
                <a:solidFill>
                  <a:srgbClr val="000000"/>
                </a:solidFill>
                <a:latin typeface="Meiryo UI"/>
                <a:ea typeface="Meiryo UI"/>
              </a:rPr>
              <a:t>変更前　　</a:t>
            </a:r>
            <a:r>
              <a:rPr b="0" lang="ja-JP" sz="1800" spc="-1" strike="noStrike">
                <a:solidFill>
                  <a:srgbClr val="00b0f0"/>
                </a:solidFill>
                <a:latin typeface="Meiryo UI"/>
                <a:ea typeface="Meiryo UI"/>
              </a:rPr>
              <a:t>変更後</a:t>
            </a:r>
            <a:endParaRPr b="0" lang="en-US" sz="1800" spc="-1" strike="noStrike">
              <a:latin typeface="Arial"/>
            </a:endParaRPr>
          </a:p>
        </p:txBody>
      </p:sp>
      <p:sp>
        <p:nvSpPr>
          <p:cNvPr id="421" name="CustomShape 45"/>
          <p:cNvSpPr/>
          <p:nvPr/>
        </p:nvSpPr>
        <p:spPr>
          <a:xfrm flipH="1">
            <a:off x="2096280" y="2448720"/>
            <a:ext cx="360" cy="36432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22" name="CustomShape 46"/>
          <p:cNvSpPr/>
          <p:nvPr/>
        </p:nvSpPr>
        <p:spPr>
          <a:xfrm>
            <a:off x="2463840" y="3320280"/>
            <a:ext cx="954720" cy="36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23" name="CustomShape 47"/>
          <p:cNvSpPr/>
          <p:nvPr/>
        </p:nvSpPr>
        <p:spPr>
          <a:xfrm flipH="1" rot="16200000">
            <a:off x="1823040" y="4100400"/>
            <a:ext cx="993600" cy="446760"/>
          </a:xfrm>
          <a:prstGeom prst="bentConnector2">
            <a:avLst/>
          </a:pr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24" name="CustomShape 48"/>
          <p:cNvSpPr/>
          <p:nvPr/>
        </p:nvSpPr>
        <p:spPr>
          <a:xfrm flipH="1" rot="16200000">
            <a:off x="2687040" y="5551560"/>
            <a:ext cx="952560" cy="505080"/>
          </a:xfrm>
          <a:prstGeom prst="bentConnector2">
            <a:avLst/>
          </a:pr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25" name="CustomShape 49"/>
          <p:cNvSpPr/>
          <p:nvPr/>
        </p:nvSpPr>
        <p:spPr>
          <a:xfrm>
            <a:off x="4152600" y="6280920"/>
            <a:ext cx="118080" cy="36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26" name="CustomShape 50"/>
          <p:cNvSpPr/>
          <p:nvPr/>
        </p:nvSpPr>
        <p:spPr>
          <a:xfrm flipH="1">
            <a:off x="3783960" y="5328000"/>
            <a:ext cx="1080" cy="44568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27" name="CustomShape 51"/>
          <p:cNvSpPr/>
          <p:nvPr/>
        </p:nvSpPr>
        <p:spPr>
          <a:xfrm>
            <a:off x="3785400" y="3827160"/>
            <a:ext cx="360" cy="48708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28" name="CustomShape 52"/>
          <p:cNvSpPr/>
          <p:nvPr/>
        </p:nvSpPr>
        <p:spPr>
          <a:xfrm>
            <a:off x="4152600" y="3320280"/>
            <a:ext cx="132120" cy="36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29" name="CustomShape 53"/>
          <p:cNvSpPr/>
          <p:nvPr/>
        </p:nvSpPr>
        <p:spPr>
          <a:xfrm>
            <a:off x="2454840" y="1949040"/>
            <a:ext cx="1835280" cy="36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30" name="CustomShape 54"/>
          <p:cNvSpPr/>
          <p:nvPr/>
        </p:nvSpPr>
        <p:spPr>
          <a:xfrm>
            <a:off x="4647600" y="2448720"/>
            <a:ext cx="3600" cy="36432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31" name="CustomShape 55"/>
          <p:cNvSpPr/>
          <p:nvPr/>
        </p:nvSpPr>
        <p:spPr>
          <a:xfrm flipH="1">
            <a:off x="5996160" y="2448720"/>
            <a:ext cx="360" cy="36432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32" name="CustomShape 56"/>
          <p:cNvSpPr/>
          <p:nvPr/>
        </p:nvSpPr>
        <p:spPr>
          <a:xfrm flipH="1" rot="16200000">
            <a:off x="5790240" y="4033800"/>
            <a:ext cx="487080" cy="73800"/>
          </a:xfrm>
          <a:prstGeom prst="bentConnector3">
            <a:avLst>
              <a:gd name="adj1" fmla="val 50000"/>
            </a:avLst>
          </a:pr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33" name="CustomShape 57"/>
          <p:cNvSpPr/>
          <p:nvPr/>
        </p:nvSpPr>
        <p:spPr>
          <a:xfrm>
            <a:off x="6438240" y="4821120"/>
            <a:ext cx="104400" cy="36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34" name="CustomShape 58"/>
          <p:cNvSpPr/>
          <p:nvPr/>
        </p:nvSpPr>
        <p:spPr>
          <a:xfrm flipH="1" rot="16200000">
            <a:off x="6674400" y="5563080"/>
            <a:ext cx="952560" cy="482040"/>
          </a:xfrm>
          <a:prstGeom prst="bentConnector2">
            <a:avLst/>
          </a:pr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35" name="CustomShape 59"/>
          <p:cNvSpPr/>
          <p:nvPr/>
        </p:nvSpPr>
        <p:spPr>
          <a:xfrm flipH="1">
            <a:off x="7760520" y="5328000"/>
            <a:ext cx="5040" cy="44568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36" name="CustomShape 60"/>
          <p:cNvSpPr/>
          <p:nvPr/>
        </p:nvSpPr>
        <p:spPr>
          <a:xfrm>
            <a:off x="8128080" y="6280920"/>
            <a:ext cx="118080" cy="36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37" name="CustomShape 61"/>
          <p:cNvSpPr/>
          <p:nvPr/>
        </p:nvSpPr>
        <p:spPr>
          <a:xfrm>
            <a:off x="6364080" y="3320280"/>
            <a:ext cx="1037880" cy="36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38" name="CustomShape 62"/>
          <p:cNvSpPr/>
          <p:nvPr/>
        </p:nvSpPr>
        <p:spPr>
          <a:xfrm>
            <a:off x="6355080" y="1949040"/>
            <a:ext cx="1906560" cy="36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39" name="CustomShape 63"/>
          <p:cNvSpPr/>
          <p:nvPr/>
        </p:nvSpPr>
        <p:spPr>
          <a:xfrm flipH="1">
            <a:off x="7765920" y="3827160"/>
            <a:ext cx="2880" cy="48708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40" name="CustomShape 64"/>
          <p:cNvSpPr/>
          <p:nvPr/>
        </p:nvSpPr>
        <p:spPr>
          <a:xfrm>
            <a:off x="8136000" y="3320280"/>
            <a:ext cx="113040" cy="36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41" name="CustomShape 65"/>
          <p:cNvSpPr/>
          <p:nvPr/>
        </p:nvSpPr>
        <p:spPr>
          <a:xfrm flipH="1">
            <a:off x="8615520" y="2448720"/>
            <a:ext cx="3240" cy="36432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42" name="CustomShape 66"/>
          <p:cNvSpPr/>
          <p:nvPr/>
        </p:nvSpPr>
        <p:spPr>
          <a:xfrm flipV="1">
            <a:off x="8983080" y="3309840"/>
            <a:ext cx="107280" cy="900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43" name="CustomShape 67"/>
          <p:cNvSpPr/>
          <p:nvPr/>
        </p:nvSpPr>
        <p:spPr>
          <a:xfrm flipV="1">
            <a:off x="9824400" y="3300480"/>
            <a:ext cx="106920" cy="9000"/>
          </a:xfrm>
          <a:custGeom>
            <a:avLst/>
            <a:gdLst/>
            <a:ahLst/>
            <a:rect l="l" t="t" r="r" b="b"/>
            <a:pathLst>
              <a:path w="21600" h="21600">
                <a:moveTo>
                  <a:pt x="0" y="0"/>
                </a:moveTo>
                <a:lnTo>
                  <a:pt x="21600" y="21600"/>
                </a:lnTo>
              </a:path>
            </a:pathLst>
          </a:cu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44" name="Line 68"/>
          <p:cNvSpPr/>
          <p:nvPr/>
        </p:nvSpPr>
        <p:spPr>
          <a:xfrm>
            <a:off x="10528200" y="3807720"/>
            <a:ext cx="0" cy="506520"/>
          </a:xfrm>
          <a:prstGeom prst="line">
            <a:avLst/>
          </a:prstGeom>
          <a:ln>
            <a:solidFill>
              <a:srgbClr val="4962c6"/>
            </a:solidFill>
          </a:ln>
        </p:spPr>
        <p:style>
          <a:lnRef idx="1">
            <a:schemeClr val="accent1"/>
          </a:lnRef>
          <a:fillRef idx="0">
            <a:schemeClr val="accent1"/>
          </a:fillRef>
          <a:effectRef idx="0">
            <a:schemeClr val="accent1"/>
          </a:effectRef>
          <a:fontRef idx="minor"/>
        </p:style>
      </p:sp>
      <p:sp>
        <p:nvSpPr>
          <p:cNvPr id="445" name="CustomShape 69"/>
          <p:cNvSpPr/>
          <p:nvPr/>
        </p:nvSpPr>
        <p:spPr>
          <a:xfrm flipV="1">
            <a:off x="8982720" y="3817440"/>
            <a:ext cx="474480" cy="2463120"/>
          </a:xfrm>
          <a:prstGeom prst="bentConnector2">
            <a:avLst/>
          </a:prstGeom>
          <a:noFill/>
          <a:ln>
            <a:solidFill>
              <a:srgbClr val="4962c6"/>
            </a:solidFill>
            <a:tailEnd len="med" type="triangle" w="med"/>
          </a:ln>
        </p:spPr>
        <p:style>
          <a:lnRef idx="1">
            <a:schemeClr val="accent1"/>
          </a:lnRef>
          <a:fillRef idx="0">
            <a:schemeClr val="accent1"/>
          </a:fillRef>
          <a:effectRef idx="0">
            <a:schemeClr val="accent1"/>
          </a:effectRef>
          <a:fontRef idx="minor"/>
        </p:style>
      </p:sp>
      <p:sp>
        <p:nvSpPr>
          <p:cNvPr id="446" name="Line 70"/>
          <p:cNvSpPr/>
          <p:nvPr/>
        </p:nvSpPr>
        <p:spPr>
          <a:xfrm>
            <a:off x="1114200" y="4056840"/>
            <a:ext cx="10233360" cy="0"/>
          </a:xfrm>
          <a:prstGeom prst="line">
            <a:avLst/>
          </a:prstGeom>
          <a:ln>
            <a:solidFill>
              <a:srgbClr val="4962c6"/>
            </a:solidFill>
            <a:prstDash val="dash"/>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Line 1"/>
          <p:cNvSpPr/>
          <p:nvPr/>
        </p:nvSpPr>
        <p:spPr>
          <a:xfrm>
            <a:off x="1005840" y="2550960"/>
            <a:ext cx="10400040" cy="23760"/>
          </a:xfrm>
          <a:prstGeom prst="line">
            <a:avLst/>
          </a:prstGeom>
          <a:ln>
            <a:solidFill>
              <a:srgbClr val="4962c6"/>
            </a:solidFill>
            <a:prstDash val="dash"/>
          </a:ln>
        </p:spPr>
        <p:style>
          <a:lnRef idx="1">
            <a:schemeClr val="accent1"/>
          </a:lnRef>
          <a:fillRef idx="0">
            <a:schemeClr val="accent1"/>
          </a:fillRef>
          <a:effectRef idx="0">
            <a:schemeClr val="accent1"/>
          </a:effectRef>
          <a:fontRef idx="minor"/>
        </p:style>
      </p:sp>
      <p:sp>
        <p:nvSpPr>
          <p:cNvPr id="448" name="CustomShape 2"/>
          <p:cNvSpPr/>
          <p:nvPr/>
        </p:nvSpPr>
        <p:spPr>
          <a:xfrm>
            <a:off x="275760" y="148320"/>
            <a:ext cx="11590920" cy="53892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ja-JP" sz="2400" spc="-1" strike="noStrike">
                <a:solidFill>
                  <a:srgbClr val="0d79ca"/>
                </a:solidFill>
                <a:latin typeface="Segoe UI Semibold"/>
                <a:ea typeface="Meiryo UI"/>
              </a:rPr>
              <a:t>展開ロードマップ</a:t>
            </a:r>
            <a:endParaRPr b="0" lang="en-US" sz="2400" spc="-1" strike="noStrike">
              <a:latin typeface="Arial"/>
            </a:endParaRPr>
          </a:p>
        </p:txBody>
      </p:sp>
      <p:sp>
        <p:nvSpPr>
          <p:cNvPr id="449" name="CustomShape 3"/>
          <p:cNvSpPr/>
          <p:nvPr/>
        </p:nvSpPr>
        <p:spPr>
          <a:xfrm>
            <a:off x="409680" y="1239120"/>
            <a:ext cx="533880" cy="252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Meiryo UI"/>
                <a:ea typeface="Meiryo UI"/>
              </a:rPr>
              <a:t>①</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打</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ち</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手</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の</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進</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化</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横</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展</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開</a:t>
            </a:r>
            <a:endParaRPr b="0" lang="en-US" sz="1200" spc="-1" strike="noStrike">
              <a:latin typeface="Arial"/>
            </a:endParaRPr>
          </a:p>
        </p:txBody>
      </p:sp>
      <p:sp>
        <p:nvSpPr>
          <p:cNvPr id="450" name="CustomShape 4"/>
          <p:cNvSpPr/>
          <p:nvPr/>
        </p:nvSpPr>
        <p:spPr>
          <a:xfrm>
            <a:off x="10620000" y="0"/>
            <a:ext cx="1571400" cy="899280"/>
          </a:xfrm>
          <a:prstGeom prst="rect">
            <a:avLst/>
          </a:prstGeom>
          <a:solidFill>
            <a:srgbClr val="ffffff"/>
          </a:solidFill>
          <a:ln w="0">
            <a:noFill/>
          </a:ln>
        </p:spPr>
        <p:style>
          <a:lnRef idx="0"/>
          <a:fillRef idx="0"/>
          <a:effectRef idx="0"/>
          <a:fontRef idx="minor"/>
        </p:style>
      </p:sp>
      <p:sp>
        <p:nvSpPr>
          <p:cNvPr id="451" name="Line 5"/>
          <p:cNvSpPr/>
          <p:nvPr/>
        </p:nvSpPr>
        <p:spPr>
          <a:xfrm>
            <a:off x="396000" y="3848040"/>
            <a:ext cx="10934280" cy="0"/>
          </a:xfrm>
          <a:prstGeom prst="line">
            <a:avLst/>
          </a:prstGeom>
          <a:ln>
            <a:solidFill>
              <a:srgbClr val="4962c6"/>
            </a:solidFill>
            <a:prstDash val="dash"/>
          </a:ln>
        </p:spPr>
        <p:style>
          <a:lnRef idx="1">
            <a:schemeClr val="accent1"/>
          </a:lnRef>
          <a:fillRef idx="0">
            <a:schemeClr val="accent1"/>
          </a:fillRef>
          <a:effectRef idx="0">
            <a:schemeClr val="accent1"/>
          </a:effectRef>
          <a:fontRef idx="minor"/>
        </p:style>
      </p:sp>
      <p:sp>
        <p:nvSpPr>
          <p:cNvPr id="452" name="CustomShape 6"/>
          <p:cNvSpPr/>
          <p:nvPr/>
        </p:nvSpPr>
        <p:spPr>
          <a:xfrm>
            <a:off x="997200" y="2611800"/>
            <a:ext cx="964440" cy="117900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200" spc="-1" strike="noStrike">
                <a:solidFill>
                  <a:srgbClr val="000000"/>
                </a:solidFill>
                <a:latin typeface="Meiryo UI"/>
                <a:ea typeface="Meiryo UI"/>
              </a:rPr>
              <a:t>トラック</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台数予測の</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システム化</a:t>
            </a:r>
            <a:endParaRPr b="0" lang="en-US" sz="1200" spc="-1" strike="noStrike">
              <a:latin typeface="Arial"/>
            </a:endParaRPr>
          </a:p>
        </p:txBody>
      </p:sp>
      <p:sp>
        <p:nvSpPr>
          <p:cNvPr id="453" name="CustomShape 7"/>
          <p:cNvSpPr/>
          <p:nvPr/>
        </p:nvSpPr>
        <p:spPr>
          <a:xfrm>
            <a:off x="1005840" y="1286640"/>
            <a:ext cx="964440" cy="117900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200" spc="-1" strike="noStrike">
                <a:solidFill>
                  <a:srgbClr val="000000"/>
                </a:solidFill>
                <a:latin typeface="Meiryo UI"/>
                <a:ea typeface="Meiryo UI"/>
              </a:rPr>
              <a:t>トラック</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台数予測の精度向上</a:t>
            </a:r>
            <a:endParaRPr b="0" lang="en-US" sz="1200" spc="-1" strike="noStrike">
              <a:latin typeface="Arial"/>
            </a:endParaRPr>
          </a:p>
        </p:txBody>
      </p:sp>
      <p:sp>
        <p:nvSpPr>
          <p:cNvPr id="454" name="CustomShape 8"/>
          <p:cNvSpPr/>
          <p:nvPr/>
        </p:nvSpPr>
        <p:spPr>
          <a:xfrm>
            <a:off x="1012320" y="3926880"/>
            <a:ext cx="964440" cy="117900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200" spc="-1" strike="noStrike">
                <a:solidFill>
                  <a:srgbClr val="000000"/>
                </a:solidFill>
                <a:latin typeface="Meiryo UI"/>
                <a:ea typeface="Meiryo UI"/>
              </a:rPr>
              <a:t>社内データの</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一元管理</a:t>
            </a:r>
            <a:endParaRPr b="0" lang="en-US" sz="1200" spc="-1" strike="noStrike">
              <a:latin typeface="Arial"/>
            </a:endParaRPr>
          </a:p>
        </p:txBody>
      </p:sp>
      <p:sp>
        <p:nvSpPr>
          <p:cNvPr id="455" name="CustomShape 9"/>
          <p:cNvSpPr/>
          <p:nvPr/>
        </p:nvSpPr>
        <p:spPr>
          <a:xfrm>
            <a:off x="1012320" y="5253120"/>
            <a:ext cx="964440" cy="11786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200" spc="-1" strike="noStrike">
                <a:solidFill>
                  <a:srgbClr val="000000"/>
                </a:solidFill>
                <a:latin typeface="Meiryo UI"/>
                <a:ea typeface="Meiryo UI"/>
              </a:rPr>
              <a:t>その他</a:t>
            </a:r>
            <a:endParaRPr b="0" lang="en-US" sz="1200" spc="-1" strike="noStrike">
              <a:latin typeface="Arial"/>
            </a:endParaRPr>
          </a:p>
          <a:p>
            <a:pPr>
              <a:lnSpc>
                <a:spcPct val="100000"/>
              </a:lnSpc>
            </a:pPr>
            <a:r>
              <a:rPr b="0" lang="en-US" sz="1200" spc="-1" strike="noStrike">
                <a:solidFill>
                  <a:srgbClr val="000000"/>
                </a:solidFill>
                <a:latin typeface="Meiryo UI"/>
                <a:ea typeface="Meiryo UI"/>
              </a:rPr>
              <a:t>DX</a:t>
            </a:r>
            <a:r>
              <a:rPr b="0" lang="ja-JP" sz="1200" spc="-1" strike="noStrike">
                <a:solidFill>
                  <a:srgbClr val="000000"/>
                </a:solidFill>
                <a:latin typeface="Meiryo UI"/>
                <a:ea typeface="Meiryo UI"/>
              </a:rPr>
              <a:t>施策の検討</a:t>
            </a:r>
            <a:endParaRPr b="0" lang="en-US" sz="1200" spc="-1" strike="noStrike">
              <a:latin typeface="Arial"/>
            </a:endParaRPr>
          </a:p>
        </p:txBody>
      </p:sp>
      <p:sp>
        <p:nvSpPr>
          <p:cNvPr id="456" name="CustomShape 10"/>
          <p:cNvSpPr/>
          <p:nvPr/>
        </p:nvSpPr>
        <p:spPr>
          <a:xfrm>
            <a:off x="2015280" y="835560"/>
            <a:ext cx="1571400" cy="409680"/>
          </a:xfrm>
          <a:prstGeom prst="rect">
            <a:avLst/>
          </a:prstGeom>
          <a:solidFill>
            <a:srgbClr val="dee6e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ffffff"/>
                </a:solidFill>
                <a:latin typeface="Meiryo UI"/>
                <a:ea typeface="Meiryo UI"/>
              </a:rPr>
              <a:t>短期・中期で</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目指す状態</a:t>
            </a:r>
            <a:endParaRPr b="0" lang="en-US" sz="1200" spc="-1" strike="noStrike">
              <a:latin typeface="Arial"/>
            </a:endParaRPr>
          </a:p>
        </p:txBody>
      </p:sp>
      <p:sp>
        <p:nvSpPr>
          <p:cNvPr id="457" name="CustomShape 11"/>
          <p:cNvSpPr/>
          <p:nvPr/>
        </p:nvSpPr>
        <p:spPr>
          <a:xfrm>
            <a:off x="396360" y="3951360"/>
            <a:ext cx="533880" cy="252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Meiryo UI"/>
                <a:ea typeface="Meiryo UI"/>
              </a:rPr>
              <a:t>②</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そ</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の</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他</a:t>
            </a:r>
            <a:endParaRPr b="0" lang="en-US" sz="1200" spc="-1" strike="noStrike">
              <a:latin typeface="Arial"/>
            </a:endParaRPr>
          </a:p>
          <a:p>
            <a:pPr algn="ctr">
              <a:lnSpc>
                <a:spcPct val="100000"/>
              </a:lnSpc>
            </a:pPr>
            <a:r>
              <a:rPr b="0" lang="en-US" sz="1200" spc="-1" strike="noStrike">
                <a:solidFill>
                  <a:srgbClr val="ffffff"/>
                </a:solidFill>
                <a:latin typeface="Meiryo UI"/>
                <a:ea typeface="Meiryo UI"/>
              </a:rPr>
              <a:t>/</a:t>
            </a:r>
            <a:endParaRPr b="0" lang="en-US" sz="1200" spc="-1" strike="noStrike">
              <a:latin typeface="Arial"/>
            </a:endParaRPr>
          </a:p>
          <a:p>
            <a:pPr algn="ctr">
              <a:lnSpc>
                <a:spcPct val="100000"/>
              </a:lnSpc>
            </a:pPr>
            <a:r>
              <a:rPr b="0" lang="en-US" sz="1200" spc="-1" strike="noStrike">
                <a:solidFill>
                  <a:srgbClr val="ffffff"/>
                </a:solidFill>
                <a:latin typeface="Meiryo UI"/>
                <a:ea typeface="Meiryo UI"/>
              </a:rPr>
              <a:t>D</a:t>
            </a:r>
            <a:endParaRPr b="0" lang="en-US" sz="1200" spc="-1" strike="noStrike">
              <a:latin typeface="Arial"/>
            </a:endParaRPr>
          </a:p>
          <a:p>
            <a:pPr algn="ctr">
              <a:lnSpc>
                <a:spcPct val="100000"/>
              </a:lnSpc>
            </a:pPr>
            <a:r>
              <a:rPr b="0" lang="en-US" sz="1200" spc="-1" strike="noStrike">
                <a:solidFill>
                  <a:srgbClr val="ffffff"/>
                </a:solidFill>
                <a:latin typeface="Meiryo UI"/>
                <a:ea typeface="Meiryo UI"/>
              </a:rPr>
              <a:t>X</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へ</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の</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展</a:t>
            </a:r>
            <a:endParaRPr b="0" lang="en-US" sz="1200" spc="-1" strike="noStrike">
              <a:latin typeface="Arial"/>
            </a:endParaRPr>
          </a:p>
          <a:p>
            <a:pPr algn="ctr">
              <a:lnSpc>
                <a:spcPct val="100000"/>
              </a:lnSpc>
            </a:pPr>
            <a:r>
              <a:rPr b="0" lang="ja-JP" sz="1200" spc="-1" strike="noStrike">
                <a:solidFill>
                  <a:srgbClr val="ffffff"/>
                </a:solidFill>
                <a:latin typeface="Meiryo UI"/>
                <a:ea typeface="Meiryo UI"/>
              </a:rPr>
              <a:t>開</a:t>
            </a:r>
            <a:endParaRPr b="0" lang="en-US" sz="1200" spc="-1" strike="noStrike">
              <a:latin typeface="Arial"/>
            </a:endParaRPr>
          </a:p>
        </p:txBody>
      </p:sp>
      <p:sp>
        <p:nvSpPr>
          <p:cNvPr id="458" name="Line 12"/>
          <p:cNvSpPr/>
          <p:nvPr/>
        </p:nvSpPr>
        <p:spPr>
          <a:xfrm>
            <a:off x="943560" y="5154480"/>
            <a:ext cx="10400040" cy="23760"/>
          </a:xfrm>
          <a:prstGeom prst="line">
            <a:avLst/>
          </a:prstGeom>
          <a:ln>
            <a:solidFill>
              <a:srgbClr val="4962c6"/>
            </a:solidFill>
            <a:prstDash val="dash"/>
          </a:ln>
        </p:spPr>
        <p:style>
          <a:lnRef idx="1">
            <a:schemeClr val="accent1"/>
          </a:lnRef>
          <a:fillRef idx="0">
            <a:schemeClr val="accent1"/>
          </a:fillRef>
          <a:effectRef idx="0">
            <a:schemeClr val="accent1"/>
          </a:effectRef>
          <a:fontRef idx="minor"/>
        </p:style>
      </p:sp>
      <p:sp>
        <p:nvSpPr>
          <p:cNvPr id="459" name="Line 13"/>
          <p:cNvSpPr/>
          <p:nvPr/>
        </p:nvSpPr>
        <p:spPr>
          <a:xfrm>
            <a:off x="396000" y="6539400"/>
            <a:ext cx="10934280" cy="0"/>
          </a:xfrm>
          <a:prstGeom prst="line">
            <a:avLst/>
          </a:prstGeom>
          <a:ln>
            <a:solidFill>
              <a:srgbClr val="4962c6"/>
            </a:solidFill>
            <a:prstDash val="dash"/>
          </a:ln>
        </p:spPr>
        <p:style>
          <a:lnRef idx="1">
            <a:schemeClr val="accent1"/>
          </a:lnRef>
          <a:fillRef idx="0">
            <a:schemeClr val="accent1"/>
          </a:fillRef>
          <a:effectRef idx="0">
            <a:schemeClr val="accent1"/>
          </a:effectRef>
          <a:fontRef idx="minor"/>
        </p:style>
      </p:sp>
      <p:sp>
        <p:nvSpPr>
          <p:cNvPr id="460" name="Line 14"/>
          <p:cNvSpPr/>
          <p:nvPr/>
        </p:nvSpPr>
        <p:spPr>
          <a:xfrm>
            <a:off x="2014920" y="1286280"/>
            <a:ext cx="9390960" cy="0"/>
          </a:xfrm>
          <a:prstGeom prst="line">
            <a:avLst/>
          </a:prstGeom>
          <a:ln>
            <a:solidFill>
              <a:srgbClr val="4962c6"/>
            </a:solidFill>
            <a:tailEnd len="med" type="arrow" w="med"/>
          </a:ln>
        </p:spPr>
        <p:style>
          <a:lnRef idx="1">
            <a:schemeClr val="accent1"/>
          </a:lnRef>
          <a:fillRef idx="0">
            <a:schemeClr val="accent1"/>
          </a:fillRef>
          <a:effectRef idx="0">
            <a:schemeClr val="accent1"/>
          </a:effectRef>
          <a:fontRef idx="minor"/>
        </p:style>
      </p:sp>
      <p:sp>
        <p:nvSpPr>
          <p:cNvPr id="461" name="Line 15"/>
          <p:cNvSpPr/>
          <p:nvPr/>
        </p:nvSpPr>
        <p:spPr>
          <a:xfrm>
            <a:off x="3675240" y="1171800"/>
            <a:ext cx="0" cy="221760"/>
          </a:xfrm>
          <a:prstGeom prst="line">
            <a:avLst/>
          </a:prstGeom>
          <a:ln>
            <a:solidFill>
              <a:srgbClr val="4962c6"/>
            </a:solidFill>
          </a:ln>
        </p:spPr>
        <p:style>
          <a:lnRef idx="1">
            <a:schemeClr val="accent1"/>
          </a:lnRef>
          <a:fillRef idx="0">
            <a:schemeClr val="accent1"/>
          </a:fillRef>
          <a:effectRef idx="0">
            <a:schemeClr val="accent1"/>
          </a:effectRef>
          <a:fontRef idx="minor"/>
        </p:style>
      </p:sp>
      <p:sp>
        <p:nvSpPr>
          <p:cNvPr id="462" name="Line 16"/>
          <p:cNvSpPr/>
          <p:nvPr/>
        </p:nvSpPr>
        <p:spPr>
          <a:xfrm>
            <a:off x="6071040" y="1167120"/>
            <a:ext cx="0" cy="221760"/>
          </a:xfrm>
          <a:prstGeom prst="line">
            <a:avLst/>
          </a:prstGeom>
          <a:ln>
            <a:solidFill>
              <a:srgbClr val="4962c6"/>
            </a:solidFill>
          </a:ln>
        </p:spPr>
        <p:style>
          <a:lnRef idx="1">
            <a:schemeClr val="accent1"/>
          </a:lnRef>
          <a:fillRef idx="0">
            <a:schemeClr val="accent1"/>
          </a:fillRef>
          <a:effectRef idx="0">
            <a:schemeClr val="accent1"/>
          </a:effectRef>
          <a:fontRef idx="minor"/>
        </p:style>
      </p:sp>
      <p:sp>
        <p:nvSpPr>
          <p:cNvPr id="463" name="Line 17"/>
          <p:cNvSpPr/>
          <p:nvPr/>
        </p:nvSpPr>
        <p:spPr>
          <a:xfrm>
            <a:off x="8510760" y="1176120"/>
            <a:ext cx="0" cy="222120"/>
          </a:xfrm>
          <a:prstGeom prst="line">
            <a:avLst/>
          </a:prstGeom>
          <a:ln>
            <a:solidFill>
              <a:srgbClr val="4962c6"/>
            </a:solidFill>
          </a:ln>
        </p:spPr>
        <p:style>
          <a:lnRef idx="1">
            <a:schemeClr val="accent1"/>
          </a:lnRef>
          <a:fillRef idx="0">
            <a:schemeClr val="accent1"/>
          </a:fillRef>
          <a:effectRef idx="0">
            <a:schemeClr val="accent1"/>
          </a:effectRef>
          <a:fontRef idx="minor"/>
        </p:style>
      </p:sp>
      <p:sp>
        <p:nvSpPr>
          <p:cNvPr id="464" name="CustomShape 18"/>
          <p:cNvSpPr/>
          <p:nvPr/>
        </p:nvSpPr>
        <p:spPr>
          <a:xfrm>
            <a:off x="1947600" y="1274040"/>
            <a:ext cx="1691280" cy="1002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200" spc="-1" strike="noStrike">
                <a:solidFill>
                  <a:srgbClr val="000000"/>
                </a:solidFill>
                <a:latin typeface="Meiryo UI"/>
                <a:ea typeface="Meiryo UI"/>
              </a:rPr>
              <a:t>トラック使用台数データ</a:t>
            </a:r>
            <a:endParaRPr b="0" lang="en-US" sz="1200" spc="-1" strike="noStrike">
              <a:latin typeface="Arial"/>
            </a:endParaRPr>
          </a:p>
          <a:p>
            <a:pPr>
              <a:lnSpc>
                <a:spcPct val="100000"/>
              </a:lnSpc>
            </a:pPr>
            <a:r>
              <a:rPr b="0" lang="en-US" sz="1200" spc="-1" strike="noStrike">
                <a:solidFill>
                  <a:srgbClr val="000000"/>
                </a:solidFill>
                <a:latin typeface="Meiryo UI"/>
                <a:ea typeface="Meiryo UI"/>
              </a:rPr>
              <a:t>(</a:t>
            </a:r>
            <a:r>
              <a:rPr b="0" lang="ja-JP" sz="1200" spc="-1" strike="noStrike">
                <a:solidFill>
                  <a:srgbClr val="000000"/>
                </a:solidFill>
                <a:latin typeface="Meiryo UI"/>
                <a:ea typeface="Meiryo UI"/>
              </a:rPr>
              <a:t>定期便</a:t>
            </a:r>
            <a:r>
              <a:rPr b="0" lang="en-US" sz="1200" spc="-1" strike="noStrike">
                <a:solidFill>
                  <a:srgbClr val="000000"/>
                </a:solidFill>
                <a:latin typeface="Meiryo UI"/>
                <a:ea typeface="Meiryo UI"/>
              </a:rPr>
              <a:t>/</a:t>
            </a:r>
            <a:r>
              <a:rPr b="0" lang="ja-JP" sz="1200" spc="-1" strike="noStrike">
                <a:solidFill>
                  <a:srgbClr val="000000"/>
                </a:solidFill>
                <a:latin typeface="Meiryo UI"/>
                <a:ea typeface="Meiryo UI"/>
              </a:rPr>
              <a:t>非定期便の</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使用実績</a:t>
            </a:r>
            <a:r>
              <a:rPr b="0" lang="en-US" sz="1200" spc="-1" strike="noStrike">
                <a:solidFill>
                  <a:srgbClr val="000000"/>
                </a:solidFill>
                <a:latin typeface="Meiryo UI"/>
                <a:ea typeface="Meiryo UI"/>
              </a:rPr>
              <a:t>)</a:t>
            </a:r>
            <a:r>
              <a:rPr b="0" lang="ja-JP" sz="1200" spc="-1" strike="noStrike">
                <a:solidFill>
                  <a:srgbClr val="000000"/>
                </a:solidFill>
                <a:latin typeface="Meiryo UI"/>
                <a:ea typeface="Meiryo UI"/>
              </a:rPr>
              <a:t>を蓄積し、</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より効果的なトラック台数</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予測の方法を模索する。</a:t>
            </a:r>
            <a:endParaRPr b="0" lang="en-US" sz="1200" spc="-1" strike="noStrike">
              <a:latin typeface="Arial"/>
            </a:endParaRPr>
          </a:p>
        </p:txBody>
      </p:sp>
      <p:sp>
        <p:nvSpPr>
          <p:cNvPr id="465" name="CustomShape 19"/>
          <p:cNvSpPr/>
          <p:nvPr/>
        </p:nvSpPr>
        <p:spPr>
          <a:xfrm>
            <a:off x="1970280" y="2562120"/>
            <a:ext cx="1801080" cy="1002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200" spc="-1" strike="noStrike">
                <a:solidFill>
                  <a:srgbClr val="000000"/>
                </a:solidFill>
                <a:latin typeface="Meiryo UI"/>
                <a:ea typeface="Meiryo UI"/>
              </a:rPr>
              <a:t>効果が確認できた場合に</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データ収集・蓄積・台数予</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測・配送業者への依頼の</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一連の業務プロセスを自動</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化する方法を検討する。</a:t>
            </a:r>
            <a:endParaRPr b="0" lang="en-US" sz="1200" spc="-1" strike="noStrike">
              <a:latin typeface="Arial"/>
            </a:endParaRPr>
          </a:p>
        </p:txBody>
      </p:sp>
      <p:sp>
        <p:nvSpPr>
          <p:cNvPr id="466" name="CustomShape 20"/>
          <p:cNvSpPr/>
          <p:nvPr/>
        </p:nvSpPr>
        <p:spPr>
          <a:xfrm>
            <a:off x="1982520" y="3960360"/>
            <a:ext cx="1828440" cy="8204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200" spc="-1" strike="noStrike">
                <a:solidFill>
                  <a:srgbClr val="000000"/>
                </a:solidFill>
                <a:latin typeface="Meiryo UI"/>
                <a:ea typeface="Meiryo UI"/>
              </a:rPr>
              <a:t>現在、</a:t>
            </a:r>
            <a:r>
              <a:rPr b="0" lang="en-US" sz="1200" spc="-1" strike="noStrike">
                <a:solidFill>
                  <a:srgbClr val="000000"/>
                </a:solidFill>
                <a:latin typeface="Meiryo UI"/>
                <a:ea typeface="Meiryo UI"/>
              </a:rPr>
              <a:t>Excel</a:t>
            </a:r>
            <a:r>
              <a:rPr b="0" lang="ja-JP" sz="1200" spc="-1" strike="noStrike">
                <a:solidFill>
                  <a:srgbClr val="000000"/>
                </a:solidFill>
                <a:latin typeface="Meiryo UI"/>
                <a:ea typeface="Meiryo UI"/>
              </a:rPr>
              <a:t>等で手作業</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にて記録・管理している種</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々のデータをデータ基盤にて</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一元管理する。</a:t>
            </a:r>
            <a:endParaRPr b="0" lang="en-US" sz="1200" spc="-1" strike="noStrike">
              <a:latin typeface="Arial"/>
            </a:endParaRPr>
          </a:p>
        </p:txBody>
      </p:sp>
      <p:sp>
        <p:nvSpPr>
          <p:cNvPr id="467" name="CustomShape 21"/>
          <p:cNvSpPr/>
          <p:nvPr/>
        </p:nvSpPr>
        <p:spPr>
          <a:xfrm>
            <a:off x="1947600" y="5246280"/>
            <a:ext cx="1875600" cy="1002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200" spc="-1" strike="noStrike">
                <a:solidFill>
                  <a:srgbClr val="000000"/>
                </a:solidFill>
                <a:latin typeface="Meiryo UI"/>
                <a:ea typeface="Meiryo UI"/>
              </a:rPr>
              <a:t>顕在化している業務課題</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の解決策を模索する</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各部から業務改善アイディア</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を募り、具体化に向けて検</a:t>
            </a:r>
            <a:endParaRPr b="0" lang="en-US" sz="1200" spc="-1" strike="noStrike">
              <a:latin typeface="Arial"/>
            </a:endParaRPr>
          </a:p>
          <a:p>
            <a:pPr>
              <a:lnSpc>
                <a:spcPct val="100000"/>
              </a:lnSpc>
            </a:pPr>
            <a:r>
              <a:rPr b="0" lang="ja-JP" sz="1200" spc="-1" strike="noStrike">
                <a:solidFill>
                  <a:srgbClr val="000000"/>
                </a:solidFill>
                <a:latin typeface="Meiryo UI"/>
                <a:ea typeface="Meiryo UI"/>
              </a:rPr>
              <a:t>証を行う。</a:t>
            </a:r>
            <a:endParaRPr b="0" lang="en-US" sz="1200" spc="-1" strike="noStrike">
              <a:latin typeface="Arial"/>
            </a:endParaRPr>
          </a:p>
        </p:txBody>
      </p:sp>
      <p:sp>
        <p:nvSpPr>
          <p:cNvPr id="468" name="CustomShape 22"/>
          <p:cNvSpPr/>
          <p:nvPr/>
        </p:nvSpPr>
        <p:spPr>
          <a:xfrm>
            <a:off x="4636440" y="562320"/>
            <a:ext cx="507240" cy="303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Meiryo UI"/>
                <a:ea typeface="Meiryo UI"/>
              </a:rPr>
              <a:t>FY1</a:t>
            </a:r>
            <a:endParaRPr b="0" lang="en-US" sz="1400" spc="-1" strike="noStrike">
              <a:latin typeface="Arial"/>
            </a:endParaRPr>
          </a:p>
        </p:txBody>
      </p:sp>
      <p:sp>
        <p:nvSpPr>
          <p:cNvPr id="469" name="CustomShape 23"/>
          <p:cNvSpPr/>
          <p:nvPr/>
        </p:nvSpPr>
        <p:spPr>
          <a:xfrm>
            <a:off x="7048080" y="551520"/>
            <a:ext cx="507240" cy="303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Meiryo UI"/>
                <a:ea typeface="Meiryo UI"/>
              </a:rPr>
              <a:t>FY2</a:t>
            </a:r>
            <a:endParaRPr b="0" lang="en-US" sz="1400" spc="-1" strike="noStrike">
              <a:latin typeface="Arial"/>
            </a:endParaRPr>
          </a:p>
        </p:txBody>
      </p:sp>
      <p:sp>
        <p:nvSpPr>
          <p:cNvPr id="470" name="CustomShape 24"/>
          <p:cNvSpPr/>
          <p:nvPr/>
        </p:nvSpPr>
        <p:spPr>
          <a:xfrm>
            <a:off x="9414720" y="547200"/>
            <a:ext cx="507240" cy="303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Meiryo UI"/>
                <a:ea typeface="Meiryo UI"/>
              </a:rPr>
              <a:t>FY3</a:t>
            </a:r>
            <a:endParaRPr b="0" lang="en-US" sz="1400" spc="-1" strike="noStrike">
              <a:latin typeface="Arial"/>
            </a:endParaRPr>
          </a:p>
        </p:txBody>
      </p:sp>
      <p:sp>
        <p:nvSpPr>
          <p:cNvPr id="471" name="CustomShape 25"/>
          <p:cNvSpPr/>
          <p:nvPr/>
        </p:nvSpPr>
        <p:spPr>
          <a:xfrm>
            <a:off x="3736440" y="808560"/>
            <a:ext cx="2307240" cy="437400"/>
          </a:xfrm>
          <a:prstGeom prst="homePlate">
            <a:avLst>
              <a:gd name="adj" fmla="val 50000"/>
            </a:avLst>
          </a:prstGeom>
          <a:solidFill>
            <a:srgbClr val="dee6e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Meiryo UI"/>
                <a:ea typeface="Meiryo UI"/>
              </a:rPr>
              <a:t>PoC</a:t>
            </a:r>
            <a:r>
              <a:rPr b="0" lang="ja-JP" sz="1200" spc="-1" strike="noStrike">
                <a:solidFill>
                  <a:srgbClr val="ffffff"/>
                </a:solidFill>
                <a:latin typeface="Meiryo UI"/>
                <a:ea typeface="Meiryo UI"/>
              </a:rPr>
              <a:t>・データ蓄積</a:t>
            </a:r>
            <a:endParaRPr b="0" lang="en-US" sz="1200" spc="-1" strike="noStrike">
              <a:latin typeface="Arial"/>
            </a:endParaRPr>
          </a:p>
        </p:txBody>
      </p:sp>
      <p:sp>
        <p:nvSpPr>
          <p:cNvPr id="472" name="CustomShape 26"/>
          <p:cNvSpPr/>
          <p:nvPr/>
        </p:nvSpPr>
        <p:spPr>
          <a:xfrm>
            <a:off x="6143760" y="821520"/>
            <a:ext cx="2307240" cy="437400"/>
          </a:xfrm>
          <a:prstGeom prst="homePlate">
            <a:avLst>
              <a:gd name="adj" fmla="val 50000"/>
            </a:avLst>
          </a:prstGeom>
          <a:solidFill>
            <a:srgbClr val="dee6e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ffffff"/>
                </a:solidFill>
                <a:latin typeface="Meiryo UI"/>
                <a:ea typeface="Meiryo UI"/>
              </a:rPr>
              <a:t>システム開発・実装</a:t>
            </a:r>
            <a:endParaRPr b="0" lang="en-US" sz="1200" spc="-1" strike="noStrike">
              <a:latin typeface="Arial"/>
            </a:endParaRPr>
          </a:p>
        </p:txBody>
      </p:sp>
      <p:sp>
        <p:nvSpPr>
          <p:cNvPr id="473" name="CustomShape 27"/>
          <p:cNvSpPr/>
          <p:nvPr/>
        </p:nvSpPr>
        <p:spPr>
          <a:xfrm>
            <a:off x="8573400" y="825480"/>
            <a:ext cx="2307240" cy="437400"/>
          </a:xfrm>
          <a:prstGeom prst="homePlate">
            <a:avLst>
              <a:gd name="adj" fmla="val 50000"/>
            </a:avLst>
          </a:prstGeom>
          <a:solidFill>
            <a:srgbClr val="dee6e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ffffff"/>
                </a:solidFill>
                <a:latin typeface="Meiryo UI"/>
                <a:ea typeface="Meiryo UI"/>
              </a:rPr>
              <a:t>運用・展開</a:t>
            </a:r>
            <a:endParaRPr b="0" lang="en-US" sz="1200" spc="-1" strike="noStrike">
              <a:latin typeface="Arial"/>
            </a:endParaRPr>
          </a:p>
        </p:txBody>
      </p:sp>
      <p:sp>
        <p:nvSpPr>
          <p:cNvPr id="474" name="CustomShape 28"/>
          <p:cNvSpPr/>
          <p:nvPr/>
        </p:nvSpPr>
        <p:spPr>
          <a:xfrm>
            <a:off x="3735360" y="1367640"/>
            <a:ext cx="2245320" cy="4017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トラック台数予測を用いた</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実務利用による検証</a:t>
            </a:r>
            <a:endParaRPr b="0" lang="en-US" sz="1200" spc="-1" strike="noStrike">
              <a:latin typeface="Arial"/>
            </a:endParaRPr>
          </a:p>
        </p:txBody>
      </p:sp>
      <p:sp>
        <p:nvSpPr>
          <p:cNvPr id="475" name="CustomShape 29"/>
          <p:cNvSpPr/>
          <p:nvPr/>
        </p:nvSpPr>
        <p:spPr>
          <a:xfrm>
            <a:off x="3735360" y="1837440"/>
            <a:ext cx="2245320" cy="1850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データ蓄積</a:t>
            </a:r>
            <a:endParaRPr b="0" lang="en-US" sz="1200" spc="-1" strike="noStrike">
              <a:latin typeface="Arial"/>
            </a:endParaRPr>
          </a:p>
        </p:txBody>
      </p:sp>
      <p:sp>
        <p:nvSpPr>
          <p:cNvPr id="476" name="CustomShape 30"/>
          <p:cNvSpPr/>
          <p:nvPr/>
        </p:nvSpPr>
        <p:spPr>
          <a:xfrm>
            <a:off x="4642920" y="2108160"/>
            <a:ext cx="1338120" cy="200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ロジック見直し</a:t>
            </a:r>
            <a:endParaRPr b="0" lang="en-US" sz="1200" spc="-1" strike="noStrike">
              <a:latin typeface="Arial"/>
            </a:endParaRPr>
          </a:p>
        </p:txBody>
      </p:sp>
      <p:sp>
        <p:nvSpPr>
          <p:cNvPr id="477" name="CustomShape 31"/>
          <p:cNvSpPr/>
          <p:nvPr/>
        </p:nvSpPr>
        <p:spPr>
          <a:xfrm>
            <a:off x="3735360" y="2650320"/>
            <a:ext cx="1085760" cy="1108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トラック台数予測機能を用いた業務プロセスへの変更・運用</a:t>
            </a:r>
            <a:endParaRPr b="0" lang="en-US" sz="1200" spc="-1" strike="noStrike">
              <a:latin typeface="Arial"/>
            </a:endParaRPr>
          </a:p>
        </p:txBody>
      </p:sp>
      <p:sp>
        <p:nvSpPr>
          <p:cNvPr id="478" name="CustomShape 32"/>
          <p:cNvSpPr/>
          <p:nvPr/>
        </p:nvSpPr>
        <p:spPr>
          <a:xfrm>
            <a:off x="4895280" y="2646720"/>
            <a:ext cx="1085760" cy="1108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一連業務をシステム化した場合の効果とシステム化の費用を試算。導入可否を判断</a:t>
            </a:r>
            <a:endParaRPr b="0" lang="en-US" sz="1200" spc="-1" strike="noStrike">
              <a:latin typeface="Arial"/>
            </a:endParaRPr>
          </a:p>
        </p:txBody>
      </p:sp>
      <p:sp>
        <p:nvSpPr>
          <p:cNvPr id="479" name="CustomShape 33"/>
          <p:cNvSpPr/>
          <p:nvPr/>
        </p:nvSpPr>
        <p:spPr>
          <a:xfrm>
            <a:off x="3735360" y="3947040"/>
            <a:ext cx="1085760" cy="1108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実績データフォーマットの統一化検討</a:t>
            </a:r>
            <a:endParaRPr b="0" lang="en-US" sz="1200" spc="-1" strike="noStrike">
              <a:latin typeface="Arial"/>
            </a:endParaRPr>
          </a:p>
        </p:txBody>
      </p:sp>
      <p:sp>
        <p:nvSpPr>
          <p:cNvPr id="480" name="CustomShape 34"/>
          <p:cNvSpPr/>
          <p:nvPr/>
        </p:nvSpPr>
        <p:spPr>
          <a:xfrm>
            <a:off x="4890240" y="3947040"/>
            <a:ext cx="1085760" cy="1108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業務での利用、業務担当者からのフィードバックを受けフォーマット修正</a:t>
            </a:r>
            <a:endParaRPr b="0" lang="en-US" sz="1200" spc="-1" strike="noStrike">
              <a:latin typeface="Arial"/>
            </a:endParaRPr>
          </a:p>
        </p:txBody>
      </p:sp>
      <p:sp>
        <p:nvSpPr>
          <p:cNvPr id="481" name="CustomShape 35"/>
          <p:cNvSpPr/>
          <p:nvPr/>
        </p:nvSpPr>
        <p:spPr>
          <a:xfrm>
            <a:off x="3735360" y="5246280"/>
            <a:ext cx="1085760" cy="7322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日々の各トラックへの「荷積計画の自動化」方法検討</a:t>
            </a:r>
            <a:endParaRPr b="0" lang="en-US" sz="1200" spc="-1" strike="noStrike">
              <a:latin typeface="Arial"/>
            </a:endParaRPr>
          </a:p>
        </p:txBody>
      </p:sp>
      <p:sp>
        <p:nvSpPr>
          <p:cNvPr id="482" name="CustomShape 36"/>
          <p:cNvSpPr/>
          <p:nvPr/>
        </p:nvSpPr>
        <p:spPr>
          <a:xfrm>
            <a:off x="4890240" y="5246280"/>
            <a:ext cx="1085760" cy="7322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デジタル活用による打ち手の検証</a:t>
            </a:r>
            <a:endParaRPr b="0" lang="en-US" sz="1200" spc="-1" strike="noStrike">
              <a:latin typeface="Arial"/>
            </a:endParaRPr>
          </a:p>
        </p:txBody>
      </p:sp>
      <p:sp>
        <p:nvSpPr>
          <p:cNvPr id="483" name="CustomShape 37"/>
          <p:cNvSpPr/>
          <p:nvPr/>
        </p:nvSpPr>
        <p:spPr>
          <a:xfrm>
            <a:off x="3735360" y="6017400"/>
            <a:ext cx="2251440" cy="4986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全社業務改善に向けた</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アイディアの収取</a:t>
            </a:r>
            <a:endParaRPr b="0" lang="en-US" sz="1200" spc="-1" strike="noStrike">
              <a:latin typeface="Arial"/>
            </a:endParaRPr>
          </a:p>
        </p:txBody>
      </p:sp>
      <p:sp>
        <p:nvSpPr>
          <p:cNvPr id="484" name="CustomShape 38"/>
          <p:cNvSpPr/>
          <p:nvPr/>
        </p:nvSpPr>
        <p:spPr>
          <a:xfrm>
            <a:off x="6103440" y="1371600"/>
            <a:ext cx="758880" cy="23821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要件</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定義</a:t>
            </a:r>
            <a:endParaRPr b="0" lang="en-US" sz="1200" spc="-1" strike="noStrike">
              <a:latin typeface="Arial"/>
            </a:endParaRPr>
          </a:p>
        </p:txBody>
      </p:sp>
      <p:sp>
        <p:nvSpPr>
          <p:cNvPr id="485" name="CustomShape 39"/>
          <p:cNvSpPr/>
          <p:nvPr/>
        </p:nvSpPr>
        <p:spPr>
          <a:xfrm>
            <a:off x="6903000" y="1377720"/>
            <a:ext cx="758880" cy="2358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000000"/>
                </a:solidFill>
                <a:latin typeface="Meiryo UI"/>
                <a:ea typeface="Meiryo UI"/>
              </a:rPr>
              <a:t>SaaS</a:t>
            </a:r>
            <a:endParaRPr b="0" lang="en-US" sz="1200" spc="-1" strike="noStrike">
              <a:latin typeface="Arial"/>
            </a:endParaRPr>
          </a:p>
          <a:p>
            <a:pPr algn="ctr">
              <a:lnSpc>
                <a:spcPct val="100000"/>
              </a:lnSpc>
            </a:pPr>
            <a:r>
              <a:rPr b="0" lang="en-US" sz="1200" spc="-1" strike="noStrike">
                <a:solidFill>
                  <a:srgbClr val="000000"/>
                </a:solidFill>
                <a:latin typeface="Meiryo UI"/>
                <a:ea typeface="Meiryo UI"/>
              </a:rPr>
              <a:t>or</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ベンダー</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選定</a:t>
            </a:r>
            <a:endParaRPr b="0" lang="en-US" sz="1200" spc="-1" strike="noStrike">
              <a:latin typeface="Arial"/>
            </a:endParaRPr>
          </a:p>
        </p:txBody>
      </p:sp>
      <p:sp>
        <p:nvSpPr>
          <p:cNvPr id="486" name="CustomShape 40"/>
          <p:cNvSpPr/>
          <p:nvPr/>
        </p:nvSpPr>
        <p:spPr>
          <a:xfrm>
            <a:off x="7703280" y="1373040"/>
            <a:ext cx="758880" cy="2358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開発</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実装</a:t>
            </a:r>
            <a:endParaRPr b="0" lang="en-US" sz="1200" spc="-1" strike="noStrike">
              <a:latin typeface="Arial"/>
            </a:endParaRPr>
          </a:p>
        </p:txBody>
      </p:sp>
      <p:sp>
        <p:nvSpPr>
          <p:cNvPr id="487" name="CustomShape 41"/>
          <p:cNvSpPr/>
          <p:nvPr/>
        </p:nvSpPr>
        <p:spPr>
          <a:xfrm>
            <a:off x="8563680" y="1377720"/>
            <a:ext cx="758880" cy="2367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運用</a:t>
            </a:r>
            <a:endParaRPr b="0" lang="en-US" sz="1200" spc="-1" strike="noStrike">
              <a:latin typeface="Arial"/>
            </a:endParaRPr>
          </a:p>
        </p:txBody>
      </p:sp>
      <p:sp>
        <p:nvSpPr>
          <p:cNvPr id="488" name="CustomShape 42"/>
          <p:cNvSpPr/>
          <p:nvPr/>
        </p:nvSpPr>
        <p:spPr>
          <a:xfrm>
            <a:off x="9359640" y="1363320"/>
            <a:ext cx="1521000" cy="2367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他システム連携等</a:t>
            </a:r>
            <a:endParaRPr b="0" lang="en-US" sz="1200" spc="-1" strike="noStrike">
              <a:latin typeface="Arial"/>
            </a:endParaRPr>
          </a:p>
        </p:txBody>
      </p:sp>
      <p:sp>
        <p:nvSpPr>
          <p:cNvPr id="489" name="CustomShape 43"/>
          <p:cNvSpPr/>
          <p:nvPr/>
        </p:nvSpPr>
        <p:spPr>
          <a:xfrm>
            <a:off x="6103440" y="3951360"/>
            <a:ext cx="1085760" cy="1108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データベース</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システム化の検討</a:t>
            </a:r>
            <a:endParaRPr b="0" lang="en-US" sz="1200" spc="-1" strike="noStrike">
              <a:latin typeface="Arial"/>
            </a:endParaRPr>
          </a:p>
        </p:txBody>
      </p:sp>
      <p:sp>
        <p:nvSpPr>
          <p:cNvPr id="490" name="CustomShape 44"/>
          <p:cNvSpPr/>
          <p:nvPr/>
        </p:nvSpPr>
        <p:spPr>
          <a:xfrm>
            <a:off x="7263360" y="3947760"/>
            <a:ext cx="1085760" cy="1108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開発・実装</a:t>
            </a:r>
            <a:endParaRPr b="0" lang="en-US" sz="1200" spc="-1" strike="noStrike">
              <a:latin typeface="Arial"/>
            </a:endParaRPr>
          </a:p>
          <a:p>
            <a:pPr algn="ctr">
              <a:lnSpc>
                <a:spcPct val="100000"/>
              </a:lnSpc>
            </a:pPr>
            <a:r>
              <a:rPr b="0" lang="en-US" sz="1200" spc="-1" strike="noStrike">
                <a:solidFill>
                  <a:srgbClr val="000000"/>
                </a:solidFill>
                <a:latin typeface="Meiryo UI"/>
                <a:ea typeface="Meiryo UI"/>
              </a:rPr>
              <a:t>(ETL</a:t>
            </a:r>
            <a:r>
              <a:rPr b="0" lang="ja-JP" sz="1200" spc="-1" strike="noStrike">
                <a:solidFill>
                  <a:srgbClr val="000000"/>
                </a:solidFill>
                <a:latin typeface="Meiryo UI"/>
                <a:ea typeface="Meiryo UI"/>
              </a:rPr>
              <a:t>処理含む</a:t>
            </a:r>
            <a:r>
              <a:rPr b="0" lang="en-US" sz="1200" spc="-1" strike="noStrike">
                <a:solidFill>
                  <a:srgbClr val="000000"/>
                </a:solidFill>
                <a:latin typeface="Meiryo UI"/>
                <a:ea typeface="Meiryo UI"/>
              </a:rPr>
              <a:t>)</a:t>
            </a:r>
            <a:endParaRPr b="0" lang="en-US" sz="1200" spc="-1" strike="noStrike">
              <a:latin typeface="Arial"/>
            </a:endParaRPr>
          </a:p>
        </p:txBody>
      </p:sp>
      <p:sp>
        <p:nvSpPr>
          <p:cNvPr id="491" name="CustomShape 45"/>
          <p:cNvSpPr/>
          <p:nvPr/>
        </p:nvSpPr>
        <p:spPr>
          <a:xfrm>
            <a:off x="6095160" y="6013440"/>
            <a:ext cx="2351880" cy="4986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全社業務改善に向けた施策の具体化、検証寳保の具体化</a:t>
            </a:r>
            <a:endParaRPr b="0" lang="en-US" sz="1200" spc="-1" strike="noStrike">
              <a:latin typeface="Arial"/>
            </a:endParaRPr>
          </a:p>
        </p:txBody>
      </p:sp>
      <p:sp>
        <p:nvSpPr>
          <p:cNvPr id="492" name="CustomShape 46"/>
          <p:cNvSpPr/>
          <p:nvPr/>
        </p:nvSpPr>
        <p:spPr>
          <a:xfrm>
            <a:off x="6103440" y="5253120"/>
            <a:ext cx="758880" cy="7322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要件</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定義</a:t>
            </a:r>
            <a:endParaRPr b="0" lang="en-US" sz="1200" spc="-1" strike="noStrike">
              <a:latin typeface="Arial"/>
            </a:endParaRPr>
          </a:p>
        </p:txBody>
      </p:sp>
      <p:sp>
        <p:nvSpPr>
          <p:cNvPr id="493" name="CustomShape 47"/>
          <p:cNvSpPr/>
          <p:nvPr/>
        </p:nvSpPr>
        <p:spPr>
          <a:xfrm>
            <a:off x="6903000" y="5253120"/>
            <a:ext cx="758880" cy="7322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000000"/>
                </a:solidFill>
                <a:latin typeface="Meiryo UI"/>
                <a:ea typeface="Meiryo UI"/>
              </a:rPr>
              <a:t>SaaS</a:t>
            </a:r>
            <a:r>
              <a:rPr b="0" lang="ja-JP" sz="1200" spc="-1" strike="noStrike">
                <a:solidFill>
                  <a:srgbClr val="000000"/>
                </a:solidFill>
                <a:latin typeface="Meiryo UI"/>
                <a:ea typeface="Meiryo UI"/>
              </a:rPr>
              <a:t>　</a:t>
            </a:r>
            <a:r>
              <a:rPr b="0" lang="en-US" sz="1200" spc="-1" strike="noStrike">
                <a:solidFill>
                  <a:srgbClr val="000000"/>
                </a:solidFill>
                <a:latin typeface="Meiryo UI"/>
                <a:ea typeface="Meiryo UI"/>
              </a:rPr>
              <a:t>or</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ベンダー選定</a:t>
            </a:r>
            <a:endParaRPr b="0" lang="en-US" sz="1200" spc="-1" strike="noStrike">
              <a:latin typeface="Arial"/>
            </a:endParaRPr>
          </a:p>
        </p:txBody>
      </p:sp>
      <p:sp>
        <p:nvSpPr>
          <p:cNvPr id="494" name="CustomShape 48"/>
          <p:cNvSpPr/>
          <p:nvPr/>
        </p:nvSpPr>
        <p:spPr>
          <a:xfrm>
            <a:off x="7688160" y="5257440"/>
            <a:ext cx="758880" cy="7322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開発</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実装</a:t>
            </a:r>
            <a:endParaRPr b="0" lang="en-US" sz="1200" spc="-1" strike="noStrike">
              <a:latin typeface="Arial"/>
            </a:endParaRPr>
          </a:p>
        </p:txBody>
      </p:sp>
      <p:sp>
        <p:nvSpPr>
          <p:cNvPr id="495" name="CustomShape 49"/>
          <p:cNvSpPr/>
          <p:nvPr/>
        </p:nvSpPr>
        <p:spPr>
          <a:xfrm>
            <a:off x="8530200" y="3943080"/>
            <a:ext cx="2784960" cy="25689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全拠点データの分析</a:t>
            </a:r>
            <a:endParaRPr b="0" lang="en-US" sz="1200" spc="-1" strike="noStrike">
              <a:latin typeface="Arial"/>
            </a:endParaRPr>
          </a:p>
        </p:txBody>
      </p:sp>
      <p:sp>
        <p:nvSpPr>
          <p:cNvPr id="496" name="CustomShape 50"/>
          <p:cNvSpPr/>
          <p:nvPr/>
        </p:nvSpPr>
        <p:spPr>
          <a:xfrm>
            <a:off x="8746920" y="5608440"/>
            <a:ext cx="758880" cy="73224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仮設</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立案</a:t>
            </a:r>
            <a:endParaRPr b="0" lang="en-US" sz="1200" spc="-1" strike="noStrike">
              <a:latin typeface="Arial"/>
            </a:endParaRPr>
          </a:p>
        </p:txBody>
      </p:sp>
      <p:sp>
        <p:nvSpPr>
          <p:cNvPr id="497" name="CustomShape 51"/>
          <p:cNvSpPr/>
          <p:nvPr/>
        </p:nvSpPr>
        <p:spPr>
          <a:xfrm>
            <a:off x="9546480" y="5608440"/>
            <a:ext cx="758880" cy="73224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Meiryo UI"/>
                <a:ea typeface="Meiryo UI"/>
              </a:rPr>
              <a:t>検証</a:t>
            </a:r>
            <a:endParaRPr b="0" lang="en-US" sz="1200" spc="-1" strike="noStrike">
              <a:latin typeface="Arial"/>
            </a:endParaRPr>
          </a:p>
        </p:txBody>
      </p:sp>
      <p:sp>
        <p:nvSpPr>
          <p:cNvPr id="498" name="CustomShape 52"/>
          <p:cNvSpPr/>
          <p:nvPr/>
        </p:nvSpPr>
        <p:spPr>
          <a:xfrm>
            <a:off x="10331640" y="5612400"/>
            <a:ext cx="758880" cy="73224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000000"/>
                </a:solidFill>
                <a:latin typeface="Meiryo UI"/>
                <a:ea typeface="Meiryo UI"/>
              </a:rPr>
              <a:t>DX</a:t>
            </a:r>
            <a:r>
              <a:rPr b="0" lang="ja-JP" sz="1200" spc="-1" strike="noStrike">
                <a:solidFill>
                  <a:srgbClr val="000000"/>
                </a:solidFill>
                <a:latin typeface="Meiryo UI"/>
                <a:ea typeface="Meiryo UI"/>
              </a:rPr>
              <a:t>施策</a:t>
            </a:r>
            <a:endParaRPr b="0" lang="en-US" sz="1200" spc="-1" strike="noStrike">
              <a:latin typeface="Arial"/>
            </a:endParaRPr>
          </a:p>
          <a:p>
            <a:pPr algn="ctr">
              <a:lnSpc>
                <a:spcPct val="100000"/>
              </a:lnSpc>
            </a:pPr>
            <a:r>
              <a:rPr b="0" lang="ja-JP" sz="1200" spc="-1" strike="noStrike">
                <a:solidFill>
                  <a:srgbClr val="000000"/>
                </a:solidFill>
                <a:latin typeface="Meiryo UI"/>
                <a:ea typeface="Meiryo UI"/>
              </a:rPr>
              <a:t>の実行</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11206080" y="6332760"/>
            <a:ext cx="731160" cy="524160"/>
          </a:xfrm>
          <a:prstGeom prst="rect">
            <a:avLst/>
          </a:prstGeom>
          <a:noFill/>
          <a:ln w="0">
            <a:noFill/>
          </a:ln>
        </p:spPr>
        <p:txBody>
          <a:bodyPr tIns="91440" bIns="91440">
            <a:noAutofit/>
          </a:bodyPr>
          <a:p>
            <a:pPr algn="r">
              <a:lnSpc>
                <a:spcPct val="100000"/>
              </a:lnSpc>
              <a:tabLst>
                <a:tab algn="l" pos="0"/>
              </a:tabLst>
            </a:pPr>
            <a:fld id="{4993FA70-5EF6-495E-877C-815B0EE8B916}" type="slidenum">
              <a:rPr b="1" lang="en" sz="1300" spc="-1" strike="noStrike">
                <a:solidFill>
                  <a:srgbClr val="0091ea"/>
                </a:solidFill>
                <a:latin typeface="Source Sans Pro"/>
                <a:ea typeface="Source Sans Pro"/>
              </a:rPr>
              <a:t>&lt;番号&gt;</a:t>
            </a:fld>
            <a:endParaRPr b="0" lang="en-US" sz="1300" spc="-1" strike="noStrike">
              <a:latin typeface="Times New Roman"/>
            </a:endParaRPr>
          </a:p>
        </p:txBody>
      </p:sp>
      <p:graphicFrame>
        <p:nvGraphicFramePr>
          <p:cNvPr id="268" name="Table 2"/>
          <p:cNvGraphicFramePr/>
          <p:nvPr/>
        </p:nvGraphicFramePr>
        <p:xfrm>
          <a:off x="559440" y="1505880"/>
          <a:ext cx="11063520" cy="2274480"/>
        </p:xfrm>
        <a:graphic>
          <a:graphicData uri="http://schemas.openxmlformats.org/drawingml/2006/table">
            <a:tbl>
              <a:tblPr/>
              <a:tblGrid>
                <a:gridCol w="11063520"/>
              </a:tblGrid>
              <a:tr h="2274480">
                <a:tc>
                  <a:txBody>
                    <a:bodyPr lIns="72000">
                      <a:noAutofit/>
                    </a:bodyPr>
                    <a:p>
                      <a:pPr marL="180000" indent="-178920">
                        <a:lnSpc>
                          <a:spcPct val="90000"/>
                        </a:lnSpc>
                        <a:spcAft>
                          <a:spcPts val="601"/>
                        </a:spcAft>
                        <a:buClr>
                          <a:srgbClr val="bfebfa"/>
                        </a:buClr>
                        <a:buFont typeface="Wingdings" charset="2"/>
                        <a:buChar char=""/>
                      </a:pPr>
                      <a:r>
                        <a:rPr b="0" lang="ja-JP" sz="2800" spc="-1" strike="noStrike">
                          <a:solidFill>
                            <a:srgbClr val="000000"/>
                          </a:solidFill>
                          <a:latin typeface="Segoe UI"/>
                          <a:ea typeface="Meiryo UI"/>
                        </a:rPr>
                        <a:t>本プロジェクトの背景・目的、現状の整理</a:t>
                      </a:r>
                      <a:endParaRPr b="0" lang="en-US" sz="2800" spc="-1" strike="noStrike">
                        <a:latin typeface="Times New Roman"/>
                      </a:endParaRPr>
                    </a:p>
                    <a:p>
                      <a:pPr marL="180000" indent="-178920">
                        <a:lnSpc>
                          <a:spcPct val="90000"/>
                        </a:lnSpc>
                        <a:spcAft>
                          <a:spcPts val="601"/>
                        </a:spcAft>
                        <a:buClr>
                          <a:srgbClr val="bfebfa"/>
                        </a:buClr>
                        <a:buFont typeface="Wingdings" charset="2"/>
                        <a:buChar char=""/>
                      </a:pPr>
                      <a:r>
                        <a:rPr b="0" lang="ja-JP" sz="2800" spc="-1" strike="noStrike">
                          <a:solidFill>
                            <a:srgbClr val="000000"/>
                          </a:solidFill>
                          <a:latin typeface="Segoe UI"/>
                          <a:ea typeface="Meiryo UI"/>
                        </a:rPr>
                        <a:t>導入する打ち手の概要</a:t>
                      </a:r>
                      <a:endParaRPr b="0" lang="en-US" sz="2800" spc="-1" strike="noStrike">
                        <a:latin typeface="Times New Roman"/>
                      </a:endParaRPr>
                    </a:p>
                    <a:p>
                      <a:pPr marL="180000" indent="-178920">
                        <a:lnSpc>
                          <a:spcPct val="90000"/>
                        </a:lnSpc>
                        <a:spcAft>
                          <a:spcPts val="601"/>
                        </a:spcAft>
                        <a:buClr>
                          <a:srgbClr val="bfebfa"/>
                        </a:buClr>
                        <a:buFont typeface="Wingdings" charset="2"/>
                        <a:buChar char=""/>
                      </a:pPr>
                      <a:r>
                        <a:rPr b="0" lang="ja-JP" sz="2800" spc="-1" strike="noStrike">
                          <a:solidFill>
                            <a:srgbClr val="000000"/>
                          </a:solidFill>
                          <a:latin typeface="Segoe UI"/>
                          <a:ea typeface="Meiryo UI"/>
                        </a:rPr>
                        <a:t>期待効果</a:t>
                      </a:r>
                      <a:endParaRPr b="0" lang="en-US" sz="2800" spc="-1" strike="noStrike">
                        <a:latin typeface="Times New Roman"/>
                      </a:endParaRPr>
                    </a:p>
                    <a:p>
                      <a:pPr marL="180000" indent="-178920">
                        <a:lnSpc>
                          <a:spcPct val="90000"/>
                        </a:lnSpc>
                        <a:spcAft>
                          <a:spcPts val="601"/>
                        </a:spcAft>
                        <a:buClr>
                          <a:srgbClr val="bfebfa"/>
                        </a:buClr>
                        <a:buFont typeface="Wingdings" charset="2"/>
                        <a:buChar char=""/>
                      </a:pPr>
                      <a:r>
                        <a:rPr b="0" lang="ja-JP" sz="2800" spc="-1" strike="noStrike">
                          <a:solidFill>
                            <a:srgbClr val="000000"/>
                          </a:solidFill>
                          <a:latin typeface="Segoe UI"/>
                          <a:ea typeface="Meiryo UI"/>
                        </a:rPr>
                        <a:t>業務プロセスの変更</a:t>
                      </a:r>
                      <a:endParaRPr b="0" lang="en-US" sz="2800" spc="-1" strike="noStrike">
                        <a:latin typeface="Times New Roman"/>
                      </a:endParaRPr>
                    </a:p>
                    <a:p>
                      <a:pPr marL="180000" indent="-178920">
                        <a:lnSpc>
                          <a:spcPct val="90000"/>
                        </a:lnSpc>
                        <a:spcAft>
                          <a:spcPts val="601"/>
                        </a:spcAft>
                        <a:buClr>
                          <a:srgbClr val="bfebfa"/>
                        </a:buClr>
                        <a:buFont typeface="Wingdings" charset="2"/>
                        <a:buChar char=""/>
                      </a:pPr>
                      <a:r>
                        <a:rPr b="0" lang="ja-JP" sz="2800" spc="-1" strike="noStrike">
                          <a:solidFill>
                            <a:srgbClr val="000000"/>
                          </a:solidFill>
                          <a:latin typeface="Segoe UI"/>
                          <a:ea typeface="Meiryo UI"/>
                        </a:rPr>
                        <a:t>システム構成・データ管理・データ活用</a:t>
                      </a:r>
                      <a:endParaRPr b="0" lang="en-US" sz="2800" spc="-1" strike="noStrike">
                        <a:latin typeface="Times New Roman"/>
                      </a:endParaRPr>
                    </a:p>
                    <a:p>
                      <a:pPr marL="180000" indent="-178920">
                        <a:lnSpc>
                          <a:spcPct val="90000"/>
                        </a:lnSpc>
                        <a:spcAft>
                          <a:spcPts val="601"/>
                        </a:spcAft>
                        <a:buClr>
                          <a:srgbClr val="bfebfa"/>
                        </a:buClr>
                        <a:buFont typeface="Wingdings" charset="2"/>
                        <a:buChar char=""/>
                      </a:pPr>
                      <a:r>
                        <a:rPr b="0" lang="en-US" sz="2800" spc="-1" strike="noStrike">
                          <a:solidFill>
                            <a:srgbClr val="000000"/>
                          </a:solidFill>
                          <a:latin typeface="Segoe UI"/>
                          <a:ea typeface="Meiryo UI"/>
                        </a:rPr>
                        <a:t>DX</a:t>
                      </a:r>
                      <a:r>
                        <a:rPr b="0" lang="ja-JP" sz="2800" spc="-1" strike="noStrike">
                          <a:solidFill>
                            <a:srgbClr val="000000"/>
                          </a:solidFill>
                          <a:latin typeface="Segoe UI"/>
                          <a:ea typeface="Meiryo UI"/>
                        </a:rPr>
                        <a:t>展開ロードマップ</a:t>
                      </a:r>
                      <a:endParaRPr b="0" lang="en-US" sz="2800" spc="-1" strike="noStrike">
                        <a:latin typeface="Times New Roman"/>
                      </a:endParaRPr>
                    </a:p>
                  </a:txBody>
                  <a:tcPr marL="72000" marR="91440">
                    <a:lnL w="12240">
                      <a:noFill/>
                    </a:lnL>
                    <a:lnR w="12240">
                      <a:noFill/>
                    </a:lnR>
                    <a:lnT w="12240">
                      <a:noFill/>
                    </a:lnT>
                    <a:lnB w="12240">
                      <a:noFill/>
                    </a:lnB>
                    <a:noFill/>
                  </a:tcPr>
                </a:tc>
              </a:tr>
            </a:tbl>
          </a:graphicData>
        </a:graphic>
      </p:graphicFrame>
      <p:sp>
        <p:nvSpPr>
          <p:cNvPr id="269" name="CustomShape 3"/>
          <p:cNvSpPr/>
          <p:nvPr/>
        </p:nvSpPr>
        <p:spPr>
          <a:xfrm>
            <a:off x="277560" y="108000"/>
            <a:ext cx="11590920" cy="53892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en-US" sz="2400" spc="-1" strike="noStrike">
                <a:solidFill>
                  <a:srgbClr val="0d79ca"/>
                </a:solidFill>
                <a:latin typeface="Segoe UI Semibold"/>
                <a:ea typeface="Meiryo UI"/>
              </a:rPr>
              <a:t>Agenda</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277560" y="72000"/>
            <a:ext cx="11590920" cy="53892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ja-JP" sz="2400" spc="-1" strike="noStrike">
                <a:solidFill>
                  <a:srgbClr val="0d79ca"/>
                </a:solidFill>
                <a:latin typeface="Segoe UI Semibold"/>
                <a:ea typeface="Meiryo UI"/>
              </a:rPr>
              <a:t>本プロジェクトの背景・目的、現状の整理</a:t>
            </a:r>
            <a:endParaRPr b="0" lang="en-US" sz="2400" spc="-1" strike="noStrike">
              <a:latin typeface="Arial"/>
            </a:endParaRPr>
          </a:p>
        </p:txBody>
      </p:sp>
      <p:graphicFrame>
        <p:nvGraphicFramePr>
          <p:cNvPr id="271" name="Table 2"/>
          <p:cNvGraphicFramePr/>
          <p:nvPr/>
        </p:nvGraphicFramePr>
        <p:xfrm>
          <a:off x="252720" y="661680"/>
          <a:ext cx="11426760" cy="747720"/>
        </p:xfrm>
        <a:graphic>
          <a:graphicData uri="http://schemas.openxmlformats.org/drawingml/2006/table">
            <a:tbl>
              <a:tblPr/>
              <a:tblGrid>
                <a:gridCol w="11427120"/>
              </a:tblGrid>
              <a:tr h="366120">
                <a:tc>
                  <a:tcPr marL="36000" marR="91440">
                    <a:lnL w="12240">
                      <a:noFill/>
                    </a:lnL>
                    <a:lnR w="12240">
                      <a:noFill/>
                    </a:lnR>
                    <a:lnT w="12240">
                      <a:noFill/>
                    </a:lnT>
                    <a:lnB w="12240">
                      <a:noFill/>
                    </a:lnB>
                    <a:noFill/>
                  </a:tcPr>
                </a:tc>
              </a:tr>
              <a:tr h="381960">
                <a:tc>
                  <a:tcPr marL="72000" marR="91440">
                    <a:lnL w="12240">
                      <a:noFill/>
                    </a:lnL>
                    <a:lnR w="12240">
                      <a:noFill/>
                    </a:lnR>
                    <a:lnT w="12240">
                      <a:noFill/>
                    </a:lnT>
                    <a:lnB w="12240">
                      <a:noFill/>
                    </a:lnB>
                    <a:noFill/>
                  </a:tcPr>
                </a:tc>
              </a:tr>
            </a:tbl>
          </a:graphicData>
        </a:graphic>
      </p:graphicFrame>
      <p:sp>
        <p:nvSpPr>
          <p:cNvPr id="272" name="CustomShape 3"/>
          <p:cNvSpPr/>
          <p:nvPr/>
        </p:nvSpPr>
        <p:spPr>
          <a:xfrm>
            <a:off x="10620000" y="0"/>
            <a:ext cx="1571400" cy="899280"/>
          </a:xfrm>
          <a:prstGeom prst="rect">
            <a:avLst/>
          </a:prstGeom>
          <a:solidFill>
            <a:srgbClr val="ffffff"/>
          </a:solidFill>
          <a:ln w="0">
            <a:noFill/>
          </a:ln>
        </p:spPr>
        <p:style>
          <a:lnRef idx="0"/>
          <a:fillRef idx="0"/>
          <a:effectRef idx="0"/>
          <a:fontRef idx="minor"/>
        </p:style>
      </p:sp>
      <p:graphicFrame>
        <p:nvGraphicFramePr>
          <p:cNvPr id="273" name="Table 4"/>
          <p:cNvGraphicFramePr/>
          <p:nvPr/>
        </p:nvGraphicFramePr>
        <p:xfrm>
          <a:off x="762840" y="7258320"/>
          <a:ext cx="11465280" cy="937440"/>
        </p:xfrm>
        <a:graphic>
          <a:graphicData uri="http://schemas.openxmlformats.org/drawingml/2006/table">
            <a:tbl>
              <a:tblPr/>
              <a:tblGrid>
                <a:gridCol w="11465640"/>
              </a:tblGrid>
              <a:tr h="366120">
                <a:tc>
                  <a:tcPr marL="36000" marR="91440">
                    <a:lnL w="12240">
                      <a:noFill/>
                    </a:lnL>
                    <a:lnR w="12240">
                      <a:noFill/>
                    </a:lnR>
                    <a:lnT w="12240">
                      <a:noFill/>
                    </a:lnT>
                    <a:lnB w="12240">
                      <a:noFill/>
                    </a:lnB>
                    <a:noFill/>
                  </a:tcPr>
                </a:tc>
              </a:tr>
              <a:tr h="571680">
                <a:tc>
                  <a:tcPr marL="72000" marR="91440">
                    <a:lnL w="12240">
                      <a:noFill/>
                    </a:lnL>
                    <a:lnR w="12240">
                      <a:noFill/>
                    </a:lnR>
                    <a:lnT w="12240">
                      <a:noFill/>
                    </a:lnT>
                    <a:lnB w="12240">
                      <a:noFill/>
                    </a:lnB>
                    <a:noFill/>
                  </a:tcPr>
                </a:tc>
              </a:tr>
            </a:tbl>
          </a:graphicData>
        </a:graphic>
      </p:graphicFrame>
      <p:graphicFrame>
        <p:nvGraphicFramePr>
          <p:cNvPr id="274" name="Table 5"/>
          <p:cNvGraphicFramePr/>
          <p:nvPr/>
        </p:nvGraphicFramePr>
        <p:xfrm>
          <a:off x="4030560" y="7045560"/>
          <a:ext cx="5542200" cy="1178280"/>
        </p:xfrm>
        <a:graphic>
          <a:graphicData uri="http://schemas.openxmlformats.org/drawingml/2006/table">
            <a:tbl>
              <a:tblPr/>
              <a:tblGrid>
                <a:gridCol w="5542560"/>
              </a:tblGrid>
              <a:tr h="1178640">
                <a:tc>
                  <a:tcPr marL="36000" marR="91440">
                    <a:lnL w="12240">
                      <a:noFill/>
                    </a:lnL>
                    <a:lnR w="12240">
                      <a:noFill/>
                    </a:lnR>
                    <a:lnT w="12240">
                      <a:noFill/>
                    </a:lnT>
                    <a:lnB w="12240">
                      <a:noFill/>
                    </a:lnB>
                    <a:noFill/>
                  </a:tcPr>
                </a:tc>
              </a:tr>
            </a:tbl>
          </a:graphicData>
        </a:graphic>
      </p:graphicFrame>
      <p:graphicFrame>
        <p:nvGraphicFramePr>
          <p:cNvPr id="275" name="Table 6"/>
          <p:cNvGraphicFramePr/>
          <p:nvPr/>
        </p:nvGraphicFramePr>
        <p:xfrm>
          <a:off x="6452640" y="3821760"/>
          <a:ext cx="5542200" cy="2270160"/>
        </p:xfrm>
        <a:graphic>
          <a:graphicData uri="http://schemas.openxmlformats.org/drawingml/2006/table">
            <a:tbl>
              <a:tblPr/>
              <a:tblGrid>
                <a:gridCol w="5542560"/>
              </a:tblGrid>
              <a:tr h="2270520">
                <a:tc>
                  <a:tcPr marL="72000" marR="91440">
                    <a:lnL w="12240">
                      <a:noFill/>
                    </a:lnL>
                    <a:lnR w="12240">
                      <a:noFill/>
                    </a:lnR>
                    <a:lnT w="12240">
                      <a:noFill/>
                    </a:lnT>
                    <a:lnB w="12240">
                      <a:noFill/>
                    </a:lnB>
                    <a:noFill/>
                  </a:tcPr>
                </a:tc>
              </a:tr>
            </a:tbl>
          </a:graphicData>
        </a:graphic>
      </p:graphicFrame>
      <p:sp>
        <p:nvSpPr>
          <p:cNvPr id="276" name="CustomShape 7"/>
          <p:cNvSpPr/>
          <p:nvPr/>
        </p:nvSpPr>
        <p:spPr>
          <a:xfrm>
            <a:off x="88920" y="473760"/>
            <a:ext cx="775080" cy="6384240"/>
          </a:xfrm>
          <a:prstGeom prst="rect">
            <a:avLst/>
          </a:prstGeom>
          <a:noFill/>
          <a:ln w="28440">
            <a:solidFill>
              <a:srgbClr val="295e7e"/>
            </a:solidFill>
            <a:miter/>
          </a:ln>
        </p:spPr>
        <p:style>
          <a:lnRef idx="0"/>
          <a:fillRef idx="0"/>
          <a:effectRef idx="0"/>
          <a:fontRef idx="minor"/>
        </p:style>
      </p:sp>
      <p:sp>
        <p:nvSpPr>
          <p:cNvPr id="277" name="CustomShape 8"/>
          <p:cNvSpPr/>
          <p:nvPr/>
        </p:nvSpPr>
        <p:spPr>
          <a:xfrm>
            <a:off x="185400" y="3125160"/>
            <a:ext cx="987840" cy="577080"/>
          </a:xfrm>
          <a:prstGeom prst="rect">
            <a:avLst/>
          </a:prstGeom>
          <a:noFill/>
          <a:ln w="0">
            <a:noFill/>
          </a:ln>
        </p:spPr>
        <p:style>
          <a:lnRef idx="0"/>
          <a:fillRef idx="0"/>
          <a:effectRef idx="0"/>
          <a:fontRef idx="minor"/>
        </p:style>
        <p:txBody>
          <a:bodyPr lIns="90000" rIns="90000" tIns="45000" bIns="45000">
            <a:spAutoFit/>
          </a:bodyPr>
          <a:p>
            <a:r>
              <a:rPr b="1" lang="ja-JP" sz="1600" spc="-1" strike="noStrike">
                <a:solidFill>
                  <a:srgbClr val="000000"/>
                </a:solidFill>
                <a:latin typeface="Meiryo UI"/>
                <a:ea typeface="Meiryo UI"/>
              </a:rPr>
              <a:t>収益</a:t>
            </a:r>
            <a:endParaRPr b="0" lang="en-US" sz="1600" spc="-1" strike="noStrike">
              <a:latin typeface="Meiryo UI"/>
              <a:ea typeface="Meiryo UI"/>
            </a:endParaRPr>
          </a:p>
          <a:p>
            <a:r>
              <a:rPr b="1" lang="ja-JP" sz="1600" spc="-1" strike="noStrike">
                <a:solidFill>
                  <a:srgbClr val="000000"/>
                </a:solidFill>
                <a:latin typeface="Meiryo UI"/>
                <a:ea typeface="Meiryo UI"/>
              </a:rPr>
              <a:t>改善</a:t>
            </a:r>
            <a:endParaRPr b="0" lang="en-US" sz="1600" spc="-1" strike="noStrike">
              <a:latin typeface="Meiryo UI"/>
              <a:ea typeface="Meiryo UI"/>
            </a:endParaRPr>
          </a:p>
        </p:txBody>
      </p:sp>
      <p:sp>
        <p:nvSpPr>
          <p:cNvPr id="278" name="CustomShape 9"/>
          <p:cNvSpPr/>
          <p:nvPr/>
        </p:nvSpPr>
        <p:spPr>
          <a:xfrm>
            <a:off x="1029240" y="483120"/>
            <a:ext cx="950040" cy="6374880"/>
          </a:xfrm>
          <a:prstGeom prst="rect">
            <a:avLst/>
          </a:prstGeom>
          <a:noFill/>
          <a:ln w="28440">
            <a:solidFill>
              <a:srgbClr val="295e7e"/>
            </a:solidFill>
            <a:miter/>
          </a:ln>
        </p:spPr>
        <p:style>
          <a:lnRef idx="0"/>
          <a:fillRef idx="0"/>
          <a:effectRef idx="0"/>
          <a:fontRef idx="minor"/>
        </p:style>
      </p:sp>
      <p:sp>
        <p:nvSpPr>
          <p:cNvPr id="279" name="CustomShape 10"/>
          <p:cNvSpPr/>
          <p:nvPr/>
        </p:nvSpPr>
        <p:spPr>
          <a:xfrm>
            <a:off x="947520" y="3119400"/>
            <a:ext cx="1141200" cy="515880"/>
          </a:xfrm>
          <a:prstGeom prst="rect">
            <a:avLst/>
          </a:prstGeom>
          <a:noFill/>
          <a:ln w="0">
            <a:noFill/>
          </a:ln>
        </p:spPr>
        <p:style>
          <a:lnRef idx="0"/>
          <a:fillRef idx="0"/>
          <a:effectRef idx="0"/>
          <a:fontRef idx="minor"/>
        </p:style>
        <p:txBody>
          <a:bodyPr lIns="90000" rIns="90000" tIns="45000" bIns="45000">
            <a:spAutoFit/>
          </a:bodyPr>
          <a:p>
            <a:pPr algn="ctr"/>
            <a:r>
              <a:rPr b="0" lang="ja-JP" sz="1400" spc="-1" strike="noStrike">
                <a:solidFill>
                  <a:srgbClr val="000000"/>
                </a:solidFill>
                <a:latin typeface="Arial"/>
                <a:ea typeface="Meiryo UI"/>
              </a:rPr>
              <a:t>コスト減に</a:t>
            </a:r>
            <a:endParaRPr b="0" lang="en-US" sz="1400" spc="-1" strike="noStrike">
              <a:latin typeface="Arial"/>
              <a:ea typeface="Meiryo UI"/>
            </a:endParaRPr>
          </a:p>
          <a:p>
            <a:pPr algn="ctr"/>
            <a:r>
              <a:rPr b="0" lang="ja-JP" sz="1400" spc="-1" strike="noStrike">
                <a:solidFill>
                  <a:srgbClr val="000000"/>
                </a:solidFill>
                <a:latin typeface="Arial"/>
                <a:ea typeface="Meiryo UI"/>
              </a:rPr>
              <a:t>向けた課題</a:t>
            </a:r>
            <a:endParaRPr b="0" lang="en-US" sz="1400" spc="-1" strike="noStrike">
              <a:latin typeface="Arial"/>
              <a:ea typeface="Meiryo UI"/>
            </a:endParaRPr>
          </a:p>
        </p:txBody>
      </p:sp>
      <p:sp>
        <p:nvSpPr>
          <p:cNvPr id="280" name="CustomShape 11"/>
          <p:cNvSpPr/>
          <p:nvPr/>
        </p:nvSpPr>
        <p:spPr>
          <a:xfrm>
            <a:off x="2090520" y="483120"/>
            <a:ext cx="4790880" cy="912240"/>
          </a:xfrm>
          <a:prstGeom prst="rect">
            <a:avLst/>
          </a:prstGeom>
          <a:noFill/>
          <a:ln w="28440">
            <a:solidFill>
              <a:srgbClr val="295e7e"/>
            </a:solidFill>
            <a:miter/>
          </a:ln>
        </p:spPr>
        <p:style>
          <a:lnRef idx="0"/>
          <a:fillRef idx="0"/>
          <a:effectRef idx="0"/>
          <a:fontRef idx="minor"/>
        </p:style>
      </p:sp>
      <p:sp>
        <p:nvSpPr>
          <p:cNvPr id="281" name="CustomShape 12"/>
          <p:cNvSpPr/>
          <p:nvPr/>
        </p:nvSpPr>
        <p:spPr>
          <a:xfrm>
            <a:off x="2090520" y="452520"/>
            <a:ext cx="4679280" cy="941400"/>
          </a:xfrm>
          <a:prstGeom prst="rect">
            <a:avLst/>
          </a:prstGeom>
          <a:noFill/>
          <a:ln w="0">
            <a:noFill/>
          </a:ln>
        </p:spPr>
        <p:style>
          <a:lnRef idx="0"/>
          <a:fillRef idx="0"/>
          <a:effectRef idx="0"/>
          <a:fontRef idx="minor"/>
        </p:style>
        <p:txBody>
          <a:bodyPr lIns="90000" rIns="90000" tIns="45000" bIns="45000">
            <a:spAutoFit/>
          </a:bodyPr>
          <a:p>
            <a:pPr marL="285840" indent="-285480">
              <a:buClr>
                <a:srgbClr val="262626"/>
              </a:buClr>
              <a:buSzPct val="45000"/>
              <a:buFont typeface="Wingdings"/>
              <a:buChar char="l"/>
            </a:pPr>
            <a:r>
              <a:rPr b="1" lang="ja-JP" sz="1400" spc="-1" strike="noStrike">
                <a:solidFill>
                  <a:srgbClr val="000000"/>
                </a:solidFill>
                <a:latin typeface="Arial"/>
                <a:ea typeface="Meiryo UI"/>
              </a:rPr>
              <a:t>生産コスト</a:t>
            </a:r>
            <a:endParaRPr b="0" lang="en-US" sz="1400" spc="-1" strike="noStrike">
              <a:latin typeface="Arial"/>
              <a:ea typeface="Meiryo UI"/>
            </a:endParaRPr>
          </a:p>
          <a:p>
            <a:pPr marL="285840" indent="-285480">
              <a:buClr>
                <a:srgbClr val="262626"/>
              </a:buClr>
              <a:buSzPct val="45000"/>
              <a:buFont typeface="Wingdings"/>
              <a:buChar char="l"/>
            </a:pPr>
            <a:r>
              <a:rPr b="0" lang="en-US" sz="1400" spc="-1" strike="noStrike">
                <a:solidFill>
                  <a:srgbClr val="000000"/>
                </a:solidFill>
                <a:latin typeface="Arial"/>
                <a:ea typeface="Meiryo UI"/>
              </a:rPr>
              <a:t>2</a:t>
            </a:r>
            <a:r>
              <a:rPr b="0" lang="ja-JP" sz="1400" spc="-1" strike="noStrike">
                <a:solidFill>
                  <a:srgbClr val="000000"/>
                </a:solidFill>
                <a:latin typeface="Arial"/>
                <a:ea typeface="Meiryo UI"/>
              </a:rPr>
              <a:t>ヵ月前の内示と実際の需要量の乖離が大きい</a:t>
            </a:r>
            <a:endParaRPr b="0" lang="en-US" sz="1400" spc="-1" strike="noStrike">
              <a:latin typeface="Arial"/>
              <a:ea typeface="Meiryo UI"/>
            </a:endParaRPr>
          </a:p>
          <a:p>
            <a:pPr marL="285840" indent="-285480">
              <a:buClr>
                <a:srgbClr val="262626"/>
              </a:buClr>
              <a:buSzPct val="45000"/>
              <a:buFont typeface="Wingdings"/>
              <a:buChar char="l"/>
            </a:pPr>
            <a:r>
              <a:rPr b="0" lang="ja-JP" sz="1400" spc="-1" strike="noStrike">
                <a:solidFill>
                  <a:srgbClr val="000000"/>
                </a:solidFill>
                <a:latin typeface="Arial"/>
                <a:ea typeface="Meiryo UI"/>
              </a:rPr>
              <a:t>内示情報はあくまで予定であり、直前で変更になる可能性が高い</a:t>
            </a:r>
            <a:endParaRPr b="0" lang="en-US" sz="1400" spc="-1" strike="noStrike">
              <a:latin typeface="Arial"/>
              <a:ea typeface="Meiryo UI"/>
            </a:endParaRPr>
          </a:p>
        </p:txBody>
      </p:sp>
      <p:sp>
        <p:nvSpPr>
          <p:cNvPr id="282" name="CustomShape 13"/>
          <p:cNvSpPr/>
          <p:nvPr/>
        </p:nvSpPr>
        <p:spPr>
          <a:xfrm>
            <a:off x="7024680" y="478440"/>
            <a:ext cx="1117080" cy="925560"/>
          </a:xfrm>
          <a:prstGeom prst="rect">
            <a:avLst/>
          </a:prstGeom>
          <a:noFill/>
          <a:ln w="28440">
            <a:solidFill>
              <a:srgbClr val="295e7e"/>
            </a:solidFill>
            <a:miter/>
          </a:ln>
        </p:spPr>
        <p:style>
          <a:lnRef idx="0"/>
          <a:fillRef idx="0"/>
          <a:effectRef idx="0"/>
          <a:fontRef idx="minor"/>
        </p:style>
      </p:sp>
      <p:sp>
        <p:nvSpPr>
          <p:cNvPr id="283" name="CustomShape 14"/>
          <p:cNvSpPr/>
          <p:nvPr/>
        </p:nvSpPr>
        <p:spPr>
          <a:xfrm>
            <a:off x="7201440" y="763200"/>
            <a:ext cx="763200" cy="364680"/>
          </a:xfrm>
          <a:prstGeom prst="rect">
            <a:avLst/>
          </a:prstGeom>
          <a:noFill/>
          <a:ln w="0">
            <a:noFill/>
          </a:ln>
        </p:spPr>
        <p:style>
          <a:lnRef idx="0"/>
          <a:fillRef idx="0"/>
          <a:effectRef idx="0"/>
          <a:fontRef idx="minor"/>
        </p:style>
        <p:txBody>
          <a:bodyPr lIns="90000" rIns="90000" tIns="45000" bIns="45000">
            <a:spAutoFit/>
          </a:bodyPr>
          <a:p>
            <a:pPr algn="ctr"/>
            <a:r>
              <a:rPr b="1" lang="ja-JP" sz="1800" spc="-1" strike="noStrike">
                <a:solidFill>
                  <a:srgbClr val="000000"/>
                </a:solidFill>
                <a:latin typeface="Arial"/>
              </a:rPr>
              <a:t>高</a:t>
            </a:r>
            <a:endParaRPr b="0" lang="en-US" sz="1800" spc="-1" strike="noStrike">
              <a:latin typeface="Arial"/>
            </a:endParaRPr>
          </a:p>
        </p:txBody>
      </p:sp>
      <p:sp>
        <p:nvSpPr>
          <p:cNvPr id="284" name="CustomShape 15"/>
          <p:cNvSpPr/>
          <p:nvPr/>
        </p:nvSpPr>
        <p:spPr>
          <a:xfrm>
            <a:off x="8265600" y="484200"/>
            <a:ext cx="3817440" cy="919800"/>
          </a:xfrm>
          <a:prstGeom prst="rect">
            <a:avLst/>
          </a:prstGeom>
          <a:noFill/>
          <a:ln w="28440">
            <a:solidFill>
              <a:srgbClr val="295e7e"/>
            </a:solidFill>
            <a:miter/>
          </a:ln>
        </p:spPr>
        <p:style>
          <a:lnRef idx="0"/>
          <a:fillRef idx="0"/>
          <a:effectRef idx="0"/>
          <a:fontRef idx="minor"/>
        </p:style>
      </p:sp>
      <p:sp>
        <p:nvSpPr>
          <p:cNvPr id="285" name="CustomShape 16"/>
          <p:cNvSpPr/>
          <p:nvPr/>
        </p:nvSpPr>
        <p:spPr>
          <a:xfrm>
            <a:off x="7024680" y="1476000"/>
            <a:ext cx="1117080" cy="1152000"/>
          </a:xfrm>
          <a:prstGeom prst="rect">
            <a:avLst/>
          </a:prstGeom>
          <a:noFill/>
          <a:ln w="28440">
            <a:solidFill>
              <a:srgbClr val="295e7e"/>
            </a:solidFill>
            <a:miter/>
          </a:ln>
        </p:spPr>
        <p:style>
          <a:lnRef idx="0"/>
          <a:fillRef idx="0"/>
          <a:effectRef idx="0"/>
          <a:fontRef idx="minor"/>
        </p:style>
      </p:sp>
      <p:sp>
        <p:nvSpPr>
          <p:cNvPr id="286" name="CustomShape 17"/>
          <p:cNvSpPr/>
          <p:nvPr/>
        </p:nvSpPr>
        <p:spPr>
          <a:xfrm>
            <a:off x="7201440" y="1852920"/>
            <a:ext cx="763200" cy="364680"/>
          </a:xfrm>
          <a:prstGeom prst="rect">
            <a:avLst/>
          </a:prstGeom>
          <a:noFill/>
          <a:ln w="0">
            <a:noFill/>
          </a:ln>
        </p:spPr>
        <p:style>
          <a:lnRef idx="0"/>
          <a:fillRef idx="0"/>
          <a:effectRef idx="0"/>
          <a:fontRef idx="minor"/>
        </p:style>
        <p:txBody>
          <a:bodyPr lIns="90000" rIns="90000" tIns="45000" bIns="45000">
            <a:spAutoFit/>
          </a:bodyPr>
          <a:p>
            <a:pPr algn="ctr"/>
            <a:r>
              <a:rPr b="1" lang="ja-JP" sz="1800" spc="-1" strike="noStrike">
                <a:solidFill>
                  <a:srgbClr val="000000"/>
                </a:solidFill>
                <a:latin typeface="Arial"/>
              </a:rPr>
              <a:t>高</a:t>
            </a:r>
            <a:endParaRPr b="0" lang="en-US" sz="1800" spc="-1" strike="noStrike">
              <a:latin typeface="Arial"/>
            </a:endParaRPr>
          </a:p>
        </p:txBody>
      </p:sp>
      <p:sp>
        <p:nvSpPr>
          <p:cNvPr id="287" name="CustomShape 18"/>
          <p:cNvSpPr/>
          <p:nvPr/>
        </p:nvSpPr>
        <p:spPr>
          <a:xfrm>
            <a:off x="7018920" y="3987720"/>
            <a:ext cx="1117080" cy="944280"/>
          </a:xfrm>
          <a:prstGeom prst="rect">
            <a:avLst/>
          </a:prstGeom>
          <a:noFill/>
          <a:ln w="28440">
            <a:solidFill>
              <a:srgbClr val="295e7e"/>
            </a:solidFill>
            <a:miter/>
          </a:ln>
        </p:spPr>
        <p:style>
          <a:lnRef idx="0"/>
          <a:fillRef idx="0"/>
          <a:effectRef idx="0"/>
          <a:fontRef idx="minor"/>
        </p:style>
      </p:sp>
      <p:sp>
        <p:nvSpPr>
          <p:cNvPr id="288" name="CustomShape 19"/>
          <p:cNvSpPr/>
          <p:nvPr/>
        </p:nvSpPr>
        <p:spPr>
          <a:xfrm>
            <a:off x="7199280" y="4326840"/>
            <a:ext cx="763200" cy="364680"/>
          </a:xfrm>
          <a:prstGeom prst="rect">
            <a:avLst/>
          </a:prstGeom>
          <a:noFill/>
          <a:ln w="0">
            <a:noFill/>
          </a:ln>
        </p:spPr>
        <p:style>
          <a:lnRef idx="0"/>
          <a:fillRef idx="0"/>
          <a:effectRef idx="0"/>
          <a:fontRef idx="minor"/>
        </p:style>
        <p:txBody>
          <a:bodyPr lIns="90000" rIns="90000" tIns="45000" bIns="45000">
            <a:spAutoFit/>
          </a:bodyPr>
          <a:p>
            <a:pPr algn="ctr"/>
            <a:r>
              <a:rPr b="1" lang="ja-JP" sz="1800" spc="-1" strike="noStrike">
                <a:solidFill>
                  <a:srgbClr val="000000"/>
                </a:solidFill>
                <a:latin typeface="Arial"/>
              </a:rPr>
              <a:t>中</a:t>
            </a:r>
            <a:endParaRPr b="0" lang="en-US" sz="1800" spc="-1" strike="noStrike">
              <a:latin typeface="Arial"/>
            </a:endParaRPr>
          </a:p>
        </p:txBody>
      </p:sp>
      <p:sp>
        <p:nvSpPr>
          <p:cNvPr id="289" name="CustomShape 20"/>
          <p:cNvSpPr/>
          <p:nvPr/>
        </p:nvSpPr>
        <p:spPr>
          <a:xfrm>
            <a:off x="7013160" y="5004000"/>
            <a:ext cx="1117080" cy="939240"/>
          </a:xfrm>
          <a:prstGeom prst="rect">
            <a:avLst/>
          </a:prstGeom>
          <a:noFill/>
          <a:ln w="28440">
            <a:solidFill>
              <a:srgbClr val="295e7e"/>
            </a:solidFill>
            <a:miter/>
          </a:ln>
        </p:spPr>
        <p:style>
          <a:lnRef idx="0"/>
          <a:fillRef idx="0"/>
          <a:effectRef idx="0"/>
          <a:fontRef idx="minor"/>
        </p:style>
      </p:sp>
      <p:sp>
        <p:nvSpPr>
          <p:cNvPr id="290" name="CustomShape 21"/>
          <p:cNvSpPr/>
          <p:nvPr/>
        </p:nvSpPr>
        <p:spPr>
          <a:xfrm>
            <a:off x="7190280" y="5311800"/>
            <a:ext cx="763200" cy="364680"/>
          </a:xfrm>
          <a:prstGeom prst="rect">
            <a:avLst/>
          </a:prstGeom>
          <a:noFill/>
          <a:ln w="0">
            <a:noFill/>
          </a:ln>
        </p:spPr>
        <p:style>
          <a:lnRef idx="0"/>
          <a:fillRef idx="0"/>
          <a:effectRef idx="0"/>
          <a:fontRef idx="minor"/>
        </p:style>
        <p:txBody>
          <a:bodyPr lIns="90000" rIns="90000" tIns="45000" bIns="45000">
            <a:spAutoFit/>
          </a:bodyPr>
          <a:p>
            <a:pPr algn="ctr"/>
            <a:r>
              <a:rPr b="1" lang="ja-JP" sz="1800" spc="-1" strike="noStrike">
                <a:solidFill>
                  <a:srgbClr val="000000"/>
                </a:solidFill>
                <a:latin typeface="Arial"/>
              </a:rPr>
              <a:t>中</a:t>
            </a:r>
            <a:endParaRPr b="0" lang="en-US" sz="1800" spc="-1" strike="noStrike">
              <a:latin typeface="Arial"/>
            </a:endParaRPr>
          </a:p>
        </p:txBody>
      </p:sp>
      <p:sp>
        <p:nvSpPr>
          <p:cNvPr id="291" name="CustomShape 22"/>
          <p:cNvSpPr/>
          <p:nvPr/>
        </p:nvSpPr>
        <p:spPr>
          <a:xfrm>
            <a:off x="8254440" y="5004000"/>
            <a:ext cx="3817440" cy="864000"/>
          </a:xfrm>
          <a:prstGeom prst="rect">
            <a:avLst/>
          </a:prstGeom>
          <a:noFill/>
          <a:ln w="28440">
            <a:solidFill>
              <a:srgbClr val="295e7e"/>
            </a:solidFill>
            <a:miter/>
          </a:ln>
        </p:spPr>
        <p:style>
          <a:lnRef idx="0"/>
          <a:fillRef idx="0"/>
          <a:effectRef idx="0"/>
          <a:fontRef idx="minor"/>
        </p:style>
      </p:sp>
      <p:sp>
        <p:nvSpPr>
          <p:cNvPr id="292" name="CustomShape 23"/>
          <p:cNvSpPr/>
          <p:nvPr/>
        </p:nvSpPr>
        <p:spPr>
          <a:xfrm>
            <a:off x="7031160" y="6012000"/>
            <a:ext cx="1117080" cy="846000"/>
          </a:xfrm>
          <a:prstGeom prst="rect">
            <a:avLst/>
          </a:prstGeom>
          <a:noFill/>
          <a:ln w="28440">
            <a:solidFill>
              <a:srgbClr val="295e7e"/>
            </a:solidFill>
            <a:miter/>
          </a:ln>
        </p:spPr>
        <p:style>
          <a:lnRef idx="0"/>
          <a:fillRef idx="0"/>
          <a:effectRef idx="0"/>
          <a:fontRef idx="minor"/>
        </p:style>
      </p:sp>
      <p:sp>
        <p:nvSpPr>
          <p:cNvPr id="293" name="CustomShape 24"/>
          <p:cNvSpPr/>
          <p:nvPr/>
        </p:nvSpPr>
        <p:spPr>
          <a:xfrm>
            <a:off x="7207920" y="6231240"/>
            <a:ext cx="763200" cy="364680"/>
          </a:xfrm>
          <a:prstGeom prst="rect">
            <a:avLst/>
          </a:prstGeom>
          <a:noFill/>
          <a:ln w="0">
            <a:noFill/>
          </a:ln>
        </p:spPr>
        <p:style>
          <a:lnRef idx="0"/>
          <a:fillRef idx="0"/>
          <a:effectRef idx="0"/>
          <a:fontRef idx="minor"/>
        </p:style>
        <p:txBody>
          <a:bodyPr lIns="90000" rIns="90000" tIns="45000" bIns="45000">
            <a:spAutoFit/>
          </a:bodyPr>
          <a:p>
            <a:pPr algn="ctr"/>
            <a:r>
              <a:rPr b="1" lang="ja-JP" sz="1800" spc="-1" strike="noStrike">
                <a:solidFill>
                  <a:srgbClr val="000000"/>
                </a:solidFill>
                <a:latin typeface="Arial"/>
              </a:rPr>
              <a:t>中</a:t>
            </a:r>
            <a:endParaRPr b="0" lang="en-US" sz="1800" spc="-1" strike="noStrike">
              <a:latin typeface="Arial"/>
            </a:endParaRPr>
          </a:p>
        </p:txBody>
      </p:sp>
      <p:sp>
        <p:nvSpPr>
          <p:cNvPr id="294" name="CustomShape 25"/>
          <p:cNvSpPr/>
          <p:nvPr/>
        </p:nvSpPr>
        <p:spPr>
          <a:xfrm>
            <a:off x="8272080" y="5987880"/>
            <a:ext cx="3817440" cy="870120"/>
          </a:xfrm>
          <a:prstGeom prst="rect">
            <a:avLst/>
          </a:prstGeom>
          <a:noFill/>
          <a:ln w="28440">
            <a:solidFill>
              <a:srgbClr val="295e7e"/>
            </a:solidFill>
            <a:miter/>
          </a:ln>
        </p:spPr>
        <p:style>
          <a:lnRef idx="0"/>
          <a:fillRef idx="0"/>
          <a:effectRef idx="0"/>
          <a:fontRef idx="minor"/>
        </p:style>
      </p:sp>
      <p:sp>
        <p:nvSpPr>
          <p:cNvPr id="295" name="CustomShape 26"/>
          <p:cNvSpPr/>
          <p:nvPr/>
        </p:nvSpPr>
        <p:spPr>
          <a:xfrm>
            <a:off x="2088720" y="1476000"/>
            <a:ext cx="4679280" cy="1154160"/>
          </a:xfrm>
          <a:prstGeom prst="rect">
            <a:avLst/>
          </a:prstGeom>
          <a:noFill/>
          <a:ln w="0">
            <a:noFill/>
          </a:ln>
        </p:spPr>
        <p:style>
          <a:lnRef idx="0"/>
          <a:fillRef idx="0"/>
          <a:effectRef idx="0"/>
          <a:fontRef idx="minor"/>
        </p:style>
        <p:txBody>
          <a:bodyPr lIns="90000" rIns="90000" tIns="45000" bIns="45000">
            <a:spAutoFit/>
          </a:bodyPr>
          <a:p>
            <a:pPr marL="285840" indent="-285480">
              <a:buClr>
                <a:srgbClr val="262626"/>
              </a:buClr>
              <a:buSzPct val="45000"/>
              <a:buFont typeface="Wingdings"/>
              <a:buChar char="l"/>
            </a:pPr>
            <a:r>
              <a:rPr b="1" lang="ja-JP" sz="1400" spc="-1" strike="noStrike">
                <a:solidFill>
                  <a:srgbClr val="000000"/>
                </a:solidFill>
                <a:latin typeface="Arial"/>
                <a:ea typeface="Meiryo UI"/>
              </a:rPr>
              <a:t>配送コスト</a:t>
            </a:r>
            <a:endParaRPr b="0" lang="en-US" sz="1400" spc="-1" strike="noStrike">
              <a:latin typeface="Arial"/>
              <a:ea typeface="Meiryo UI"/>
            </a:endParaRPr>
          </a:p>
          <a:p>
            <a:pPr marL="285840" indent="-285480">
              <a:buClr>
                <a:srgbClr val="262626"/>
              </a:buClr>
              <a:buSzPct val="45000"/>
              <a:buFont typeface="Wingdings"/>
              <a:buChar char="l"/>
            </a:pPr>
            <a:r>
              <a:rPr b="0" lang="ja-JP" sz="1400" spc="-1" strike="noStrike">
                <a:solidFill>
                  <a:srgbClr val="000000"/>
                </a:solidFill>
                <a:latin typeface="Arial"/>
                <a:ea typeface="Meiryo UI"/>
              </a:rPr>
              <a:t>契約したトラックが計画通りに活用できていない</a:t>
            </a:r>
            <a:endParaRPr b="0" lang="en-US" sz="1400" spc="-1" strike="noStrike">
              <a:latin typeface="Arial"/>
              <a:ea typeface="Meiryo UI"/>
            </a:endParaRPr>
          </a:p>
          <a:p>
            <a:pPr marL="285840" indent="-285480">
              <a:buClr>
                <a:srgbClr val="262626"/>
              </a:buClr>
              <a:buSzPct val="45000"/>
              <a:buFont typeface="Wingdings"/>
              <a:buChar char="l"/>
            </a:pPr>
            <a:r>
              <a:rPr b="0" lang="ja-JP" sz="1400" spc="-1" strike="noStrike">
                <a:solidFill>
                  <a:srgbClr val="000000"/>
                </a:solidFill>
                <a:latin typeface="Arial"/>
                <a:ea typeface="Meiryo UI"/>
              </a:rPr>
              <a:t>２ヵ月前内示をもとに契約するが当月発注量がブレるため。非定期便は割高であり、追加発注の手間がかからないように余裕をもって多めに契約している。</a:t>
            </a:r>
            <a:endParaRPr b="0" lang="en-US" sz="1400" spc="-1" strike="noStrike">
              <a:latin typeface="Arial"/>
              <a:ea typeface="Meiryo UI"/>
            </a:endParaRPr>
          </a:p>
        </p:txBody>
      </p:sp>
      <p:sp>
        <p:nvSpPr>
          <p:cNvPr id="296" name="CustomShape 27"/>
          <p:cNvSpPr/>
          <p:nvPr/>
        </p:nvSpPr>
        <p:spPr>
          <a:xfrm>
            <a:off x="2090520" y="1445400"/>
            <a:ext cx="4790880" cy="1186560"/>
          </a:xfrm>
          <a:prstGeom prst="rect">
            <a:avLst/>
          </a:prstGeom>
          <a:noFill/>
          <a:ln w="28440">
            <a:solidFill>
              <a:srgbClr val="295e7e"/>
            </a:solidFill>
            <a:miter/>
          </a:ln>
        </p:spPr>
        <p:style>
          <a:lnRef idx="0"/>
          <a:fillRef idx="0"/>
          <a:effectRef idx="0"/>
          <a:fontRef idx="minor"/>
        </p:style>
      </p:sp>
      <p:sp>
        <p:nvSpPr>
          <p:cNvPr id="297" name="CustomShape 28"/>
          <p:cNvSpPr/>
          <p:nvPr/>
        </p:nvSpPr>
        <p:spPr>
          <a:xfrm>
            <a:off x="8280000" y="1548000"/>
            <a:ext cx="3817440" cy="1080000"/>
          </a:xfrm>
          <a:prstGeom prst="rect">
            <a:avLst/>
          </a:prstGeom>
          <a:noFill/>
          <a:ln w="28440">
            <a:solidFill>
              <a:srgbClr val="295e7e"/>
            </a:solidFill>
            <a:miter/>
          </a:ln>
        </p:spPr>
        <p:style>
          <a:lnRef idx="0"/>
          <a:fillRef idx="0"/>
          <a:effectRef idx="0"/>
          <a:fontRef idx="minor"/>
        </p:style>
      </p:sp>
      <p:sp>
        <p:nvSpPr>
          <p:cNvPr id="298" name="CustomShape 29"/>
          <p:cNvSpPr/>
          <p:nvPr/>
        </p:nvSpPr>
        <p:spPr>
          <a:xfrm>
            <a:off x="8318880" y="439560"/>
            <a:ext cx="3759480" cy="728640"/>
          </a:xfrm>
          <a:prstGeom prst="rect">
            <a:avLst/>
          </a:prstGeom>
          <a:noFill/>
          <a:ln w="0">
            <a:noFill/>
          </a:ln>
        </p:spPr>
        <p:style>
          <a:lnRef idx="0"/>
          <a:fillRef idx="0"/>
          <a:effectRef idx="0"/>
          <a:fontRef idx="minor"/>
        </p:style>
        <p:txBody>
          <a:bodyPr lIns="90000" rIns="90000" tIns="45000" bIns="45000">
            <a:spAutoFit/>
          </a:bodyPr>
          <a:p>
            <a:pPr marL="285840" indent="-285480">
              <a:buClr>
                <a:srgbClr val="262626"/>
              </a:buClr>
              <a:buSzPct val="45000"/>
              <a:buFont typeface="Arial"/>
              <a:buChar char="•"/>
            </a:pPr>
            <a:r>
              <a:rPr b="0" lang="ja-JP" sz="1400" spc="-1" strike="noStrike">
                <a:solidFill>
                  <a:srgbClr val="000000"/>
                </a:solidFill>
                <a:latin typeface="Arial"/>
                <a:ea typeface="Meiryo UI"/>
              </a:rPr>
              <a:t>どのような条件下において、内示との差異が発生しているのか？</a:t>
            </a:r>
            <a:endParaRPr b="0" lang="en-US" sz="1400" spc="-1" strike="noStrike">
              <a:latin typeface="Arial"/>
              <a:ea typeface="Meiryo UI"/>
            </a:endParaRPr>
          </a:p>
          <a:p>
            <a:pPr marL="285840" indent="-285480">
              <a:buClr>
                <a:srgbClr val="262626"/>
              </a:buClr>
              <a:buSzPct val="45000"/>
              <a:buFont typeface="Arial"/>
              <a:buChar char="•"/>
            </a:pPr>
            <a:r>
              <a:rPr b="0" lang="ja-JP" sz="1400" spc="-1" strike="noStrike">
                <a:solidFill>
                  <a:srgbClr val="000000"/>
                </a:solidFill>
                <a:latin typeface="Arial"/>
                <a:ea typeface="Meiryo UI"/>
              </a:rPr>
              <a:t>現状、損失はどの程度か？</a:t>
            </a:r>
            <a:endParaRPr b="0" lang="en-US" sz="1400" spc="-1" strike="noStrike">
              <a:latin typeface="Arial"/>
              <a:ea typeface="Meiryo UI"/>
            </a:endParaRPr>
          </a:p>
        </p:txBody>
      </p:sp>
      <p:sp>
        <p:nvSpPr>
          <p:cNvPr id="299" name="CustomShape 30"/>
          <p:cNvSpPr/>
          <p:nvPr/>
        </p:nvSpPr>
        <p:spPr>
          <a:xfrm>
            <a:off x="8280000" y="1548000"/>
            <a:ext cx="3686040" cy="941400"/>
          </a:xfrm>
          <a:prstGeom prst="rect">
            <a:avLst/>
          </a:prstGeom>
          <a:noFill/>
          <a:ln w="0">
            <a:noFill/>
          </a:ln>
        </p:spPr>
        <p:style>
          <a:lnRef idx="0"/>
          <a:fillRef idx="0"/>
          <a:effectRef idx="0"/>
          <a:fontRef idx="minor"/>
        </p:style>
        <p:txBody>
          <a:bodyPr lIns="90000" rIns="90000" tIns="45000" bIns="45000">
            <a:spAutoFit/>
          </a:bodyPr>
          <a:p>
            <a:pPr marL="285840" indent="-285480">
              <a:buClr>
                <a:srgbClr val="262626"/>
              </a:buClr>
              <a:buSzPct val="45000"/>
              <a:buFont typeface="Arial"/>
              <a:buChar char="•"/>
            </a:pPr>
            <a:r>
              <a:rPr b="0" lang="ja-JP" sz="1400" spc="-1" strike="noStrike">
                <a:solidFill>
                  <a:srgbClr val="000000"/>
                </a:solidFill>
                <a:latin typeface="Arial"/>
                <a:ea typeface="Meiryo UI"/>
              </a:rPr>
              <a:t>月当たり、どれほどの無駄が発生しているのか？</a:t>
            </a:r>
            <a:endParaRPr b="0" lang="en-US" sz="1400" spc="-1" strike="noStrike">
              <a:latin typeface="Arial"/>
              <a:ea typeface="Meiryo UI"/>
            </a:endParaRPr>
          </a:p>
          <a:p>
            <a:pPr marL="285840" indent="-285480">
              <a:buClr>
                <a:srgbClr val="262626"/>
              </a:buClr>
              <a:buSzPct val="45000"/>
              <a:buFont typeface="Arial"/>
              <a:buChar char="•"/>
            </a:pPr>
            <a:r>
              <a:rPr b="0" lang="ja-JP" sz="1400" spc="-1" strike="noStrike">
                <a:solidFill>
                  <a:srgbClr val="000000"/>
                </a:solidFill>
                <a:latin typeface="Arial"/>
                <a:ea typeface="Meiryo UI"/>
              </a:rPr>
              <a:t>月当たり、どれほどの非定期便を手配して</a:t>
            </a:r>
            <a:endParaRPr b="0" lang="en-US" sz="1400" spc="-1" strike="noStrike">
              <a:latin typeface="Arial"/>
              <a:ea typeface="Meiryo UI"/>
            </a:endParaRPr>
          </a:p>
          <a:p>
            <a:pPr marL="285840" indent="-285480">
              <a:buClr>
                <a:srgbClr val="262626"/>
              </a:buClr>
              <a:buSzPct val="45000"/>
              <a:buFont typeface="Arial"/>
              <a:buChar char="•"/>
            </a:pPr>
            <a:r>
              <a:rPr b="0" lang="ja-JP" sz="1400" spc="-1" strike="noStrike">
                <a:solidFill>
                  <a:srgbClr val="000000"/>
                </a:solidFill>
                <a:latin typeface="Arial"/>
                <a:ea typeface="Meiryo UI"/>
              </a:rPr>
              <a:t>しまっているのか？</a:t>
            </a:r>
            <a:endParaRPr b="0" lang="en-US" sz="1400" spc="-1" strike="noStrike">
              <a:latin typeface="Arial"/>
              <a:ea typeface="Meiryo UI"/>
            </a:endParaRPr>
          </a:p>
        </p:txBody>
      </p:sp>
      <p:sp>
        <p:nvSpPr>
          <p:cNvPr id="300" name="CustomShape 31"/>
          <p:cNvSpPr/>
          <p:nvPr/>
        </p:nvSpPr>
        <p:spPr>
          <a:xfrm>
            <a:off x="2085120" y="2701440"/>
            <a:ext cx="4790880" cy="1186560"/>
          </a:xfrm>
          <a:prstGeom prst="rect">
            <a:avLst/>
          </a:prstGeom>
          <a:noFill/>
          <a:ln w="28440">
            <a:solidFill>
              <a:srgbClr val="295e7e"/>
            </a:solidFill>
            <a:miter/>
          </a:ln>
        </p:spPr>
        <p:style>
          <a:lnRef idx="0"/>
          <a:fillRef idx="0"/>
          <a:effectRef idx="0"/>
          <a:fontRef idx="minor"/>
        </p:style>
      </p:sp>
      <p:sp>
        <p:nvSpPr>
          <p:cNvPr id="301" name="CustomShape 32"/>
          <p:cNvSpPr/>
          <p:nvPr/>
        </p:nvSpPr>
        <p:spPr>
          <a:xfrm>
            <a:off x="7018920" y="2700000"/>
            <a:ext cx="1117080" cy="1224000"/>
          </a:xfrm>
          <a:prstGeom prst="rect">
            <a:avLst/>
          </a:prstGeom>
          <a:noFill/>
          <a:ln w="28440">
            <a:solidFill>
              <a:srgbClr val="295e7e"/>
            </a:solidFill>
            <a:miter/>
          </a:ln>
        </p:spPr>
        <p:style>
          <a:lnRef idx="0"/>
          <a:fillRef idx="0"/>
          <a:effectRef idx="0"/>
          <a:fontRef idx="minor"/>
        </p:style>
      </p:sp>
      <p:sp>
        <p:nvSpPr>
          <p:cNvPr id="302" name="CustomShape 33"/>
          <p:cNvSpPr/>
          <p:nvPr/>
        </p:nvSpPr>
        <p:spPr>
          <a:xfrm>
            <a:off x="7201440" y="3076920"/>
            <a:ext cx="763200" cy="364680"/>
          </a:xfrm>
          <a:prstGeom prst="rect">
            <a:avLst/>
          </a:prstGeom>
          <a:noFill/>
          <a:ln w="0">
            <a:noFill/>
          </a:ln>
        </p:spPr>
        <p:style>
          <a:lnRef idx="0"/>
          <a:fillRef idx="0"/>
          <a:effectRef idx="0"/>
          <a:fontRef idx="minor"/>
        </p:style>
        <p:txBody>
          <a:bodyPr lIns="90000" rIns="90000" tIns="45000" bIns="45000">
            <a:spAutoFit/>
          </a:bodyPr>
          <a:p>
            <a:pPr algn="ctr"/>
            <a:r>
              <a:rPr b="1" lang="ja-JP" sz="1800" spc="-1" strike="noStrike">
                <a:solidFill>
                  <a:srgbClr val="000000"/>
                </a:solidFill>
                <a:latin typeface="Arial"/>
              </a:rPr>
              <a:t>高</a:t>
            </a:r>
            <a:endParaRPr b="0" lang="en-US" sz="1800" spc="-1" strike="noStrike">
              <a:latin typeface="Arial"/>
            </a:endParaRPr>
          </a:p>
        </p:txBody>
      </p:sp>
      <p:sp>
        <p:nvSpPr>
          <p:cNvPr id="303" name="CustomShape 34"/>
          <p:cNvSpPr/>
          <p:nvPr/>
        </p:nvSpPr>
        <p:spPr>
          <a:xfrm>
            <a:off x="2085120" y="2701440"/>
            <a:ext cx="4790880" cy="1186560"/>
          </a:xfrm>
          <a:prstGeom prst="rect">
            <a:avLst/>
          </a:prstGeom>
          <a:noFill/>
          <a:ln w="28440">
            <a:solidFill>
              <a:srgbClr val="295e7e"/>
            </a:solidFill>
            <a:miter/>
          </a:ln>
        </p:spPr>
        <p:style>
          <a:lnRef idx="0"/>
          <a:fillRef idx="0"/>
          <a:effectRef idx="0"/>
          <a:fontRef idx="minor"/>
        </p:style>
      </p:sp>
      <p:sp>
        <p:nvSpPr>
          <p:cNvPr id="304" name="CustomShape 35"/>
          <p:cNvSpPr/>
          <p:nvPr/>
        </p:nvSpPr>
        <p:spPr>
          <a:xfrm>
            <a:off x="8280000" y="2700000"/>
            <a:ext cx="3817440" cy="1224000"/>
          </a:xfrm>
          <a:prstGeom prst="rect">
            <a:avLst/>
          </a:prstGeom>
          <a:noFill/>
          <a:ln w="28440">
            <a:solidFill>
              <a:srgbClr val="295e7e"/>
            </a:solidFill>
            <a:miter/>
          </a:ln>
        </p:spPr>
        <p:style>
          <a:lnRef idx="0"/>
          <a:fillRef idx="0"/>
          <a:effectRef idx="0"/>
          <a:fontRef idx="minor"/>
        </p:style>
      </p:sp>
      <p:sp>
        <p:nvSpPr>
          <p:cNvPr id="305" name="CustomShape 36"/>
          <p:cNvSpPr/>
          <p:nvPr/>
        </p:nvSpPr>
        <p:spPr>
          <a:xfrm>
            <a:off x="8280000" y="2696040"/>
            <a:ext cx="3817440" cy="1154160"/>
          </a:xfrm>
          <a:prstGeom prst="rect">
            <a:avLst/>
          </a:prstGeom>
          <a:noFill/>
          <a:ln w="0">
            <a:noFill/>
          </a:ln>
        </p:spPr>
        <p:style>
          <a:lnRef idx="0"/>
          <a:fillRef idx="0"/>
          <a:effectRef idx="0"/>
          <a:fontRef idx="minor"/>
        </p:style>
        <p:txBody>
          <a:bodyPr lIns="90000" rIns="90000" tIns="45000" bIns="45000">
            <a:spAutoFit/>
          </a:bodyPr>
          <a:p>
            <a:pPr marL="285840" indent="-285480">
              <a:buClr>
                <a:srgbClr val="262626"/>
              </a:buClr>
              <a:buSzPct val="45000"/>
              <a:buFont typeface="Arial"/>
              <a:buChar char="•"/>
            </a:pPr>
            <a:r>
              <a:rPr b="0" lang="ja-JP" sz="1400" spc="-1" strike="noStrike">
                <a:solidFill>
                  <a:srgbClr val="000000"/>
                </a:solidFill>
                <a:latin typeface="Arial"/>
                <a:ea typeface="Meiryo UI"/>
              </a:rPr>
              <a:t>横持移送を計画的に実施できないのはなぜか？</a:t>
            </a:r>
            <a:endParaRPr b="0" lang="en-US" sz="1400" spc="-1" strike="noStrike">
              <a:latin typeface="Arial"/>
              <a:ea typeface="Meiryo UI"/>
            </a:endParaRPr>
          </a:p>
          <a:p>
            <a:pPr marL="285840" indent="-285480">
              <a:buClr>
                <a:srgbClr val="262626"/>
              </a:buClr>
              <a:buSzPct val="45000"/>
              <a:buFont typeface="Arial"/>
              <a:buChar char="•"/>
            </a:pPr>
            <a:r>
              <a:rPr b="0" lang="ja-JP" sz="1400" spc="-1" strike="noStrike">
                <a:solidFill>
                  <a:srgbClr val="000000"/>
                </a:solidFill>
                <a:latin typeface="Arial"/>
                <a:ea typeface="Meiryo UI"/>
              </a:rPr>
              <a:t>仮に契約台数を減らし、１台あたりの便数余剰を抑止できた場合に、横持移送をどう対処する必要があるか？</a:t>
            </a:r>
            <a:endParaRPr b="0" lang="en-US" sz="1400" spc="-1" strike="noStrike">
              <a:latin typeface="Arial"/>
              <a:ea typeface="Meiryo UI"/>
            </a:endParaRPr>
          </a:p>
        </p:txBody>
      </p:sp>
      <p:sp>
        <p:nvSpPr>
          <p:cNvPr id="306" name="CustomShape 37"/>
          <p:cNvSpPr/>
          <p:nvPr/>
        </p:nvSpPr>
        <p:spPr>
          <a:xfrm>
            <a:off x="2088720" y="3960000"/>
            <a:ext cx="4790880" cy="942840"/>
          </a:xfrm>
          <a:prstGeom prst="rect">
            <a:avLst/>
          </a:prstGeom>
          <a:noFill/>
          <a:ln w="28440">
            <a:solidFill>
              <a:srgbClr val="295e7e"/>
            </a:solidFill>
            <a:miter/>
          </a:ln>
        </p:spPr>
        <p:style>
          <a:lnRef idx="0"/>
          <a:fillRef idx="0"/>
          <a:effectRef idx="0"/>
          <a:fontRef idx="minor"/>
        </p:style>
      </p:sp>
      <p:sp>
        <p:nvSpPr>
          <p:cNvPr id="307" name="CustomShape 38"/>
          <p:cNvSpPr/>
          <p:nvPr/>
        </p:nvSpPr>
        <p:spPr>
          <a:xfrm>
            <a:off x="2085120" y="2733840"/>
            <a:ext cx="4679280" cy="1154160"/>
          </a:xfrm>
          <a:prstGeom prst="rect">
            <a:avLst/>
          </a:prstGeom>
          <a:noFill/>
          <a:ln w="0">
            <a:noFill/>
          </a:ln>
        </p:spPr>
        <p:style>
          <a:lnRef idx="0"/>
          <a:fillRef idx="0"/>
          <a:effectRef idx="0"/>
          <a:fontRef idx="minor"/>
        </p:style>
        <p:txBody>
          <a:bodyPr lIns="90000" rIns="90000" tIns="45000" bIns="45000">
            <a:spAutoFit/>
          </a:bodyPr>
          <a:p>
            <a:pPr marL="285840" indent="-285480">
              <a:buClr>
                <a:srgbClr val="262626"/>
              </a:buClr>
              <a:buSzPct val="45000"/>
              <a:buFont typeface="Wingdings"/>
              <a:buChar char="l"/>
            </a:pPr>
            <a:r>
              <a:rPr b="1" lang="ja-JP" sz="1400" spc="-1" strike="noStrike">
                <a:solidFill>
                  <a:srgbClr val="000000"/>
                </a:solidFill>
                <a:latin typeface="Arial"/>
                <a:ea typeface="Meiryo UI"/>
              </a:rPr>
              <a:t>配送コスト</a:t>
            </a:r>
            <a:endParaRPr b="0" lang="en-US" sz="1400" spc="-1" strike="noStrike">
              <a:latin typeface="Arial"/>
              <a:ea typeface="Meiryo UI"/>
            </a:endParaRPr>
          </a:p>
          <a:p>
            <a:pPr marL="285840" indent="-285480">
              <a:buClr>
                <a:srgbClr val="262626"/>
              </a:buClr>
              <a:buSzPct val="45000"/>
              <a:buFont typeface="Wingdings"/>
              <a:buChar char="l"/>
            </a:pPr>
            <a:r>
              <a:rPr b="0" lang="ja-JP" sz="1400" spc="-1" strike="noStrike">
                <a:solidFill>
                  <a:srgbClr val="000000"/>
                </a:solidFill>
                <a:latin typeface="Arial"/>
                <a:ea typeface="Meiryo UI"/>
              </a:rPr>
              <a:t>空いているトラックに横持（自社工場から自社倉庫へ移送）をさせているが、事前計画との乖離が大きい</a:t>
            </a:r>
            <a:endParaRPr b="0" lang="en-US" sz="1400" spc="-1" strike="noStrike">
              <a:latin typeface="Arial"/>
              <a:ea typeface="Meiryo UI"/>
            </a:endParaRPr>
          </a:p>
          <a:p>
            <a:pPr marL="285840" indent="-285480">
              <a:buClr>
                <a:srgbClr val="262626"/>
              </a:buClr>
              <a:buSzPct val="45000"/>
              <a:buFont typeface="Wingdings"/>
              <a:buChar char="l"/>
            </a:pPr>
            <a:r>
              <a:rPr b="0" lang="ja-JP" sz="1400" spc="-1" strike="noStrike">
                <a:solidFill>
                  <a:srgbClr val="000000"/>
                </a:solidFill>
                <a:latin typeface="Arial"/>
                <a:ea typeface="Meiryo UI"/>
              </a:rPr>
              <a:t>横持輸送に占めるコストは全体の</a:t>
            </a:r>
            <a:r>
              <a:rPr b="0" lang="en-US" sz="1400" spc="-1" strike="noStrike">
                <a:solidFill>
                  <a:srgbClr val="000000"/>
                </a:solidFill>
                <a:latin typeface="Arial"/>
                <a:ea typeface="Meiryo UI"/>
              </a:rPr>
              <a:t>3</a:t>
            </a:r>
            <a:r>
              <a:rPr b="0" lang="ja-JP" sz="1400" spc="-1" strike="noStrike">
                <a:solidFill>
                  <a:srgbClr val="000000"/>
                </a:solidFill>
                <a:latin typeface="Arial"/>
                <a:ea typeface="Meiryo UI"/>
              </a:rPr>
              <a:t>割とのことだが、詳細は</a:t>
            </a:r>
            <a:endParaRPr b="0" lang="en-US" sz="1400" spc="-1" strike="noStrike">
              <a:latin typeface="Arial"/>
              <a:ea typeface="Meiryo UI"/>
            </a:endParaRPr>
          </a:p>
          <a:p>
            <a:pPr marL="285840" indent="-285480">
              <a:buClr>
                <a:srgbClr val="262626"/>
              </a:buClr>
              <a:buSzPct val="45000"/>
              <a:buFont typeface="Wingdings"/>
              <a:buChar char="l"/>
            </a:pPr>
            <a:r>
              <a:rPr b="0" lang="ja-JP" sz="1400" spc="-1" strike="noStrike">
                <a:solidFill>
                  <a:srgbClr val="000000"/>
                </a:solidFill>
                <a:latin typeface="Arial"/>
                <a:ea typeface="Meiryo UI"/>
              </a:rPr>
              <a:t>不明。</a:t>
            </a:r>
            <a:endParaRPr b="0" lang="en-US" sz="1400" spc="-1" strike="noStrike">
              <a:latin typeface="Arial"/>
              <a:ea typeface="Meiryo UI"/>
            </a:endParaRPr>
          </a:p>
        </p:txBody>
      </p:sp>
      <p:sp>
        <p:nvSpPr>
          <p:cNvPr id="308" name="CustomShape 39"/>
          <p:cNvSpPr/>
          <p:nvPr/>
        </p:nvSpPr>
        <p:spPr>
          <a:xfrm>
            <a:off x="2088720" y="3996000"/>
            <a:ext cx="4679280" cy="728640"/>
          </a:xfrm>
          <a:prstGeom prst="rect">
            <a:avLst/>
          </a:prstGeom>
          <a:noFill/>
          <a:ln w="0">
            <a:noFill/>
          </a:ln>
        </p:spPr>
        <p:style>
          <a:lnRef idx="0"/>
          <a:fillRef idx="0"/>
          <a:effectRef idx="0"/>
          <a:fontRef idx="minor"/>
        </p:style>
        <p:txBody>
          <a:bodyPr lIns="90000" rIns="90000" tIns="45000" bIns="45000">
            <a:spAutoFit/>
          </a:bodyPr>
          <a:p>
            <a:pPr marL="285840" indent="-285480">
              <a:buClr>
                <a:srgbClr val="262626"/>
              </a:buClr>
              <a:buSzPct val="45000"/>
              <a:buFont typeface="Wingdings"/>
              <a:buChar char="l"/>
            </a:pPr>
            <a:r>
              <a:rPr b="1" lang="ja-JP" sz="1400" spc="-1" strike="noStrike">
                <a:solidFill>
                  <a:srgbClr val="000000"/>
                </a:solidFill>
                <a:latin typeface="Arial"/>
                <a:ea typeface="Meiryo UI"/>
              </a:rPr>
              <a:t>配送コスト</a:t>
            </a:r>
            <a:endParaRPr b="0" lang="en-US" sz="1400" spc="-1" strike="noStrike">
              <a:latin typeface="Arial"/>
              <a:ea typeface="Meiryo UI"/>
            </a:endParaRPr>
          </a:p>
          <a:p>
            <a:pPr marL="285840" indent="-285480">
              <a:buClr>
                <a:srgbClr val="262626"/>
              </a:buClr>
              <a:buSzPct val="45000"/>
              <a:buFont typeface="Wingdings"/>
              <a:buChar char="l"/>
            </a:pPr>
            <a:r>
              <a:rPr b="0" lang="ja-JP" sz="1400" spc="-1" strike="noStrike">
                <a:solidFill>
                  <a:srgbClr val="000000"/>
                </a:solidFill>
                <a:latin typeface="Arial"/>
                <a:ea typeface="Meiryo UI"/>
              </a:rPr>
              <a:t>担当者が毎日手作業で、荷積計画立案に追われている</a:t>
            </a:r>
            <a:endParaRPr b="0" lang="en-US" sz="1400" spc="-1" strike="noStrike">
              <a:latin typeface="Arial"/>
              <a:ea typeface="Meiryo UI"/>
            </a:endParaRPr>
          </a:p>
          <a:p>
            <a:pPr marL="285840" indent="-285480">
              <a:buClr>
                <a:srgbClr val="262626"/>
              </a:buClr>
              <a:buSzPct val="45000"/>
              <a:buFont typeface="Wingdings"/>
              <a:buChar char="l"/>
            </a:pPr>
            <a:r>
              <a:rPr b="0" lang="ja-JP" sz="1400" spc="-1" strike="noStrike">
                <a:solidFill>
                  <a:srgbClr val="000000"/>
                </a:solidFill>
                <a:latin typeface="Arial"/>
                <a:ea typeface="Meiryo UI"/>
              </a:rPr>
              <a:t>機械的、システム的に荷積計画を作成する仕組みがない</a:t>
            </a:r>
            <a:endParaRPr b="0" lang="en-US" sz="1400" spc="-1" strike="noStrike">
              <a:latin typeface="Arial"/>
              <a:ea typeface="Meiryo UI"/>
            </a:endParaRPr>
          </a:p>
        </p:txBody>
      </p:sp>
      <p:sp>
        <p:nvSpPr>
          <p:cNvPr id="309" name="CustomShape 40"/>
          <p:cNvSpPr/>
          <p:nvPr/>
        </p:nvSpPr>
        <p:spPr>
          <a:xfrm>
            <a:off x="2088720" y="4997160"/>
            <a:ext cx="4679280" cy="941400"/>
          </a:xfrm>
          <a:prstGeom prst="rect">
            <a:avLst/>
          </a:prstGeom>
          <a:noFill/>
          <a:ln w="0">
            <a:noFill/>
          </a:ln>
        </p:spPr>
        <p:style>
          <a:lnRef idx="0"/>
          <a:fillRef idx="0"/>
          <a:effectRef idx="0"/>
          <a:fontRef idx="minor"/>
        </p:style>
        <p:txBody>
          <a:bodyPr lIns="90000" rIns="90000" tIns="45000" bIns="45000">
            <a:spAutoFit/>
          </a:bodyPr>
          <a:p>
            <a:pPr marL="285840" indent="-285480">
              <a:buClr>
                <a:srgbClr val="262626"/>
              </a:buClr>
              <a:buSzPct val="45000"/>
              <a:buFont typeface="Wingdings"/>
              <a:buChar char="l"/>
            </a:pPr>
            <a:r>
              <a:rPr b="0" lang="ja-JP" sz="1400" spc="-1" strike="noStrike" cap="all">
                <a:solidFill>
                  <a:srgbClr val="000000"/>
                </a:solidFill>
                <a:latin typeface="Arial"/>
                <a:ea typeface="Meiryo UI"/>
              </a:rPr>
              <a:t>生産コスト</a:t>
            </a:r>
            <a:endParaRPr b="0" lang="en-US" sz="1400" spc="-1" strike="noStrike">
              <a:latin typeface="Arial"/>
              <a:ea typeface="Meiryo UI"/>
            </a:endParaRPr>
          </a:p>
          <a:p>
            <a:pPr marL="285840" indent="-285480">
              <a:buClr>
                <a:srgbClr val="262626"/>
              </a:buClr>
              <a:buSzPct val="45000"/>
              <a:buFont typeface="Wingdings"/>
              <a:buChar char="l"/>
            </a:pPr>
            <a:r>
              <a:rPr b="0" lang="ja-JP" sz="1400" spc="-1" strike="noStrike">
                <a:solidFill>
                  <a:srgbClr val="000000"/>
                </a:solidFill>
                <a:latin typeface="Arial"/>
                <a:ea typeface="Meiryo UI"/>
              </a:rPr>
              <a:t>生産見直しに伴うコストが高止まりしている</a:t>
            </a:r>
            <a:endParaRPr b="0" lang="en-US" sz="1400" spc="-1" strike="noStrike">
              <a:latin typeface="Arial"/>
              <a:ea typeface="Meiryo UI"/>
            </a:endParaRPr>
          </a:p>
          <a:p>
            <a:pPr marL="285840" indent="-285480">
              <a:buClr>
                <a:srgbClr val="262626"/>
              </a:buClr>
              <a:buSzPct val="45000"/>
              <a:buFont typeface="Wingdings"/>
              <a:buChar char="l"/>
            </a:pPr>
            <a:r>
              <a:rPr b="0" lang="ja-JP" sz="1400" spc="-1" strike="noStrike">
                <a:solidFill>
                  <a:srgbClr val="000000"/>
                </a:solidFill>
                <a:latin typeface="Arial"/>
                <a:ea typeface="Meiryo UI"/>
              </a:rPr>
              <a:t>２ヵ月前内示を元に生産計画を立てるが、当月発注量がブレる。</a:t>
            </a:r>
            <a:endParaRPr b="0" lang="en-US" sz="1400" spc="-1" strike="noStrike">
              <a:latin typeface="Arial"/>
              <a:ea typeface="Meiryo UI"/>
            </a:endParaRPr>
          </a:p>
        </p:txBody>
      </p:sp>
      <p:sp>
        <p:nvSpPr>
          <p:cNvPr id="310" name="CustomShape 41"/>
          <p:cNvSpPr/>
          <p:nvPr/>
        </p:nvSpPr>
        <p:spPr>
          <a:xfrm>
            <a:off x="2088720" y="4968000"/>
            <a:ext cx="4790880" cy="942840"/>
          </a:xfrm>
          <a:prstGeom prst="rect">
            <a:avLst/>
          </a:prstGeom>
          <a:noFill/>
          <a:ln w="28440">
            <a:solidFill>
              <a:srgbClr val="295e7e"/>
            </a:solidFill>
            <a:miter/>
          </a:ln>
        </p:spPr>
        <p:style>
          <a:lnRef idx="0"/>
          <a:fillRef idx="0"/>
          <a:effectRef idx="0"/>
          <a:fontRef idx="minor"/>
        </p:style>
      </p:sp>
      <p:sp>
        <p:nvSpPr>
          <p:cNvPr id="311" name="CustomShape 42"/>
          <p:cNvSpPr/>
          <p:nvPr/>
        </p:nvSpPr>
        <p:spPr>
          <a:xfrm>
            <a:off x="8280000" y="3960000"/>
            <a:ext cx="3809160" cy="515880"/>
          </a:xfrm>
          <a:prstGeom prst="rect">
            <a:avLst/>
          </a:prstGeom>
          <a:noFill/>
          <a:ln w="0">
            <a:noFill/>
          </a:ln>
        </p:spPr>
        <p:style>
          <a:lnRef idx="0"/>
          <a:fillRef idx="0"/>
          <a:effectRef idx="0"/>
          <a:fontRef idx="minor"/>
        </p:style>
        <p:txBody>
          <a:bodyPr lIns="90000" rIns="90000" tIns="45000" bIns="45000">
            <a:spAutoFit/>
          </a:bodyPr>
          <a:p>
            <a:pPr marL="285840" indent="-285480">
              <a:buClr>
                <a:srgbClr val="262626"/>
              </a:buClr>
              <a:buSzPct val="45000"/>
              <a:buFont typeface="Arial"/>
              <a:buChar char="•"/>
            </a:pPr>
            <a:r>
              <a:rPr b="0" lang="ja-JP" sz="1400" spc="-1" strike="noStrike">
                <a:solidFill>
                  <a:srgbClr val="000000"/>
                </a:solidFill>
                <a:latin typeface="Arial"/>
                <a:ea typeface="Meiryo UI"/>
              </a:rPr>
              <a:t>与えられた情報のどの項目を参照し、どのような前提条件のもとで荷積計画を立てているか。</a:t>
            </a:r>
            <a:endParaRPr b="0" lang="en-US" sz="1400" spc="-1" strike="noStrike">
              <a:latin typeface="Arial"/>
              <a:ea typeface="Meiryo UI"/>
            </a:endParaRPr>
          </a:p>
        </p:txBody>
      </p:sp>
      <p:sp>
        <p:nvSpPr>
          <p:cNvPr id="312" name="CustomShape 43"/>
          <p:cNvSpPr/>
          <p:nvPr/>
        </p:nvSpPr>
        <p:spPr>
          <a:xfrm>
            <a:off x="8271720" y="3996000"/>
            <a:ext cx="3817440" cy="936000"/>
          </a:xfrm>
          <a:prstGeom prst="rect">
            <a:avLst/>
          </a:prstGeom>
          <a:noFill/>
          <a:ln w="28440">
            <a:solidFill>
              <a:srgbClr val="295e7e"/>
            </a:solidFill>
            <a:miter/>
          </a:ln>
        </p:spPr>
        <p:style>
          <a:lnRef idx="0"/>
          <a:fillRef idx="0"/>
          <a:effectRef idx="0"/>
          <a:fontRef idx="minor"/>
        </p:style>
      </p:sp>
      <p:sp>
        <p:nvSpPr>
          <p:cNvPr id="313" name="CustomShape 44"/>
          <p:cNvSpPr/>
          <p:nvPr/>
        </p:nvSpPr>
        <p:spPr>
          <a:xfrm>
            <a:off x="8254440" y="5004000"/>
            <a:ext cx="3686040" cy="303480"/>
          </a:xfrm>
          <a:prstGeom prst="rect">
            <a:avLst/>
          </a:prstGeom>
          <a:noFill/>
          <a:ln w="0">
            <a:noFill/>
          </a:ln>
        </p:spPr>
        <p:style>
          <a:lnRef idx="0"/>
          <a:fillRef idx="0"/>
          <a:effectRef idx="0"/>
          <a:fontRef idx="minor"/>
        </p:style>
      </p:sp>
      <p:sp>
        <p:nvSpPr>
          <p:cNvPr id="314" name="CustomShape 45"/>
          <p:cNvSpPr/>
          <p:nvPr/>
        </p:nvSpPr>
        <p:spPr>
          <a:xfrm>
            <a:off x="8271720" y="5004000"/>
            <a:ext cx="3686040" cy="728640"/>
          </a:xfrm>
          <a:prstGeom prst="rect">
            <a:avLst/>
          </a:prstGeom>
          <a:noFill/>
          <a:ln w="0">
            <a:noFill/>
          </a:ln>
        </p:spPr>
        <p:style>
          <a:lnRef idx="0"/>
          <a:fillRef idx="0"/>
          <a:effectRef idx="0"/>
          <a:fontRef idx="minor"/>
        </p:style>
        <p:txBody>
          <a:bodyPr lIns="90000" rIns="90000" tIns="45000" bIns="45000">
            <a:spAutoFit/>
          </a:bodyPr>
          <a:p>
            <a:pPr marL="285840" indent="-285480">
              <a:buClr>
                <a:srgbClr val="262626"/>
              </a:buClr>
              <a:buSzPct val="45000"/>
              <a:buFont typeface="Arial"/>
              <a:buChar char="•"/>
            </a:pPr>
            <a:r>
              <a:rPr b="0" lang="ja-JP" sz="1400" spc="-1" strike="noStrike">
                <a:solidFill>
                  <a:srgbClr val="000000"/>
                </a:solidFill>
                <a:latin typeface="Arial"/>
                <a:ea typeface="Meiryo UI"/>
              </a:rPr>
              <a:t>製造計画の変更はどの程度発生しているのか？どのような条件下において、計画変更が発生しているのか？</a:t>
            </a:r>
            <a:endParaRPr b="0" lang="en-US" sz="1400" spc="-1" strike="noStrike">
              <a:latin typeface="Arial"/>
              <a:ea typeface="Meiryo UI"/>
            </a:endParaRPr>
          </a:p>
        </p:txBody>
      </p:sp>
      <p:sp>
        <p:nvSpPr>
          <p:cNvPr id="315" name="CustomShape 46"/>
          <p:cNvSpPr/>
          <p:nvPr/>
        </p:nvSpPr>
        <p:spPr>
          <a:xfrm>
            <a:off x="1979280" y="5915160"/>
            <a:ext cx="4679280" cy="1367640"/>
          </a:xfrm>
          <a:prstGeom prst="rect">
            <a:avLst/>
          </a:prstGeom>
          <a:noFill/>
          <a:ln w="0">
            <a:noFill/>
          </a:ln>
        </p:spPr>
        <p:style>
          <a:lnRef idx="0"/>
          <a:fillRef idx="0"/>
          <a:effectRef idx="0"/>
          <a:fontRef idx="minor"/>
        </p:style>
        <p:txBody>
          <a:bodyPr lIns="90000" rIns="90000" tIns="45000" bIns="45000">
            <a:spAutoFit/>
          </a:bodyPr>
          <a:p>
            <a:pPr marL="285840" indent="-285480">
              <a:buClr>
                <a:srgbClr val="262626"/>
              </a:buClr>
              <a:buSzPct val="45000"/>
              <a:buFont typeface="Wingdings"/>
              <a:buChar char="l"/>
            </a:pPr>
            <a:r>
              <a:rPr b="0" lang="ja-JP" sz="1400" spc="-1" strike="noStrike">
                <a:solidFill>
                  <a:srgbClr val="000000"/>
                </a:solidFill>
                <a:latin typeface="Arial"/>
                <a:ea typeface="Meiryo UI"/>
              </a:rPr>
              <a:t>在庫コスト</a:t>
            </a:r>
            <a:endParaRPr b="0" lang="en-US" sz="1400" spc="-1" strike="noStrike">
              <a:latin typeface="Arial"/>
            </a:endParaRPr>
          </a:p>
          <a:p>
            <a:pPr marL="285840" indent="-285480">
              <a:buClr>
                <a:srgbClr val="262626"/>
              </a:buClr>
              <a:buSzPct val="45000"/>
              <a:buFont typeface="Wingdings"/>
              <a:buChar char="l"/>
            </a:pPr>
            <a:r>
              <a:rPr b="0" lang="ja-JP" sz="1400" spc="-1" strike="noStrike">
                <a:solidFill>
                  <a:srgbClr val="000000"/>
                </a:solidFill>
                <a:latin typeface="Arial"/>
                <a:ea typeface="Meiryo UI"/>
              </a:rPr>
              <a:t>部品、仕掛品等の滞留在庫が発生して保管が必要</a:t>
            </a:r>
            <a:endParaRPr b="0" lang="en-US" sz="1400" spc="-1" strike="noStrike">
              <a:latin typeface="Arial"/>
            </a:endParaRPr>
          </a:p>
          <a:p>
            <a:r>
              <a:rPr b="0" lang="ja-JP" sz="1400" spc="-1" strike="noStrike">
                <a:solidFill>
                  <a:srgbClr val="000000"/>
                </a:solidFill>
                <a:latin typeface="Arial"/>
                <a:ea typeface="Meiryo UI"/>
              </a:rPr>
              <a:t>　　　２ヵ月前内示を元に生産計画を立てるが、当月発注量</a:t>
            </a:r>
            <a:endParaRPr b="0" lang="en-US" sz="1400" spc="-1" strike="noStrike">
              <a:latin typeface="Arial"/>
            </a:endParaRPr>
          </a:p>
          <a:p>
            <a:r>
              <a:rPr b="0" lang="ja-JP" sz="1400" spc="-1" strike="noStrike">
                <a:solidFill>
                  <a:srgbClr val="000000"/>
                </a:solidFill>
                <a:latin typeface="Arial"/>
                <a:ea typeface="Meiryo UI"/>
              </a:rPr>
              <a:t>　　がブレる。</a:t>
            </a:r>
            <a:endParaRPr b="0" lang="en-US" sz="1400" spc="-1" strike="noStrike">
              <a:latin typeface="Arial"/>
            </a:endParaRPr>
          </a:p>
          <a:p>
            <a:pPr marL="285840" indent="-285480">
              <a:buClr>
                <a:srgbClr val="262626"/>
              </a:buClr>
              <a:buSzPct val="45000"/>
              <a:buFont typeface="Wingdings"/>
              <a:buChar char="l"/>
            </a:pPr>
            <a:endParaRPr b="0" lang="en-US" sz="1400" spc="-1" strike="noStrike">
              <a:latin typeface="Arial"/>
            </a:endParaRPr>
          </a:p>
          <a:p>
            <a:pPr marL="285840" indent="-285480">
              <a:buClr>
                <a:srgbClr val="262626"/>
              </a:buClr>
              <a:buSzPct val="45000"/>
              <a:buFont typeface="Wingdings"/>
              <a:buChar char="l"/>
            </a:pPr>
            <a:endParaRPr b="0" lang="en-US" sz="1400" spc="-1" strike="noStrike">
              <a:latin typeface="Arial"/>
            </a:endParaRPr>
          </a:p>
        </p:txBody>
      </p:sp>
      <p:sp>
        <p:nvSpPr>
          <p:cNvPr id="316" name="CustomShape 47"/>
          <p:cNvSpPr/>
          <p:nvPr/>
        </p:nvSpPr>
        <p:spPr>
          <a:xfrm>
            <a:off x="2085120" y="5969160"/>
            <a:ext cx="4790880" cy="888840"/>
          </a:xfrm>
          <a:prstGeom prst="rect">
            <a:avLst/>
          </a:prstGeom>
          <a:noFill/>
          <a:ln w="28440">
            <a:solidFill>
              <a:srgbClr val="295e7e"/>
            </a:solidFill>
            <a:miter/>
          </a:ln>
        </p:spPr>
        <p:style>
          <a:lnRef idx="0"/>
          <a:fillRef idx="0"/>
          <a:effectRef idx="0"/>
          <a:fontRef idx="minor"/>
        </p:style>
      </p:sp>
      <p:sp>
        <p:nvSpPr>
          <p:cNvPr id="317" name="CustomShape 48"/>
          <p:cNvSpPr/>
          <p:nvPr/>
        </p:nvSpPr>
        <p:spPr>
          <a:xfrm>
            <a:off x="8337960" y="5966280"/>
            <a:ext cx="3686040" cy="728640"/>
          </a:xfrm>
          <a:prstGeom prst="rect">
            <a:avLst/>
          </a:prstGeom>
          <a:noFill/>
          <a:ln w="0">
            <a:noFill/>
          </a:ln>
        </p:spPr>
        <p:style>
          <a:lnRef idx="0"/>
          <a:fillRef idx="0"/>
          <a:effectRef idx="0"/>
          <a:fontRef idx="minor"/>
        </p:style>
        <p:txBody>
          <a:bodyPr lIns="90000" rIns="90000" tIns="45000" bIns="45000">
            <a:spAutoFit/>
          </a:bodyPr>
          <a:p>
            <a:pPr marL="285840" indent="-285480">
              <a:buClr>
                <a:srgbClr val="262626"/>
              </a:buClr>
              <a:buSzPct val="45000"/>
              <a:buFont typeface="Arial"/>
              <a:buChar char="•"/>
            </a:pPr>
            <a:r>
              <a:rPr b="0" lang="ja-JP" sz="1400" spc="-1" strike="noStrike">
                <a:solidFill>
                  <a:srgbClr val="000000"/>
                </a:solidFill>
                <a:latin typeface="Arial"/>
                <a:ea typeface="Meiryo UI"/>
              </a:rPr>
              <a:t>滞留在庫はどの程度発生しているのか？</a:t>
            </a:r>
            <a:endParaRPr b="0" lang="en-US" sz="1400" spc="-1" strike="noStrike">
              <a:latin typeface="Arial"/>
              <a:ea typeface="Meiryo UI"/>
            </a:endParaRPr>
          </a:p>
          <a:p>
            <a:pPr marL="285840" indent="-285480">
              <a:buClr>
                <a:srgbClr val="262626"/>
              </a:buClr>
              <a:buSzPct val="45000"/>
              <a:buFont typeface="Arial"/>
              <a:buChar char="•"/>
            </a:pPr>
            <a:r>
              <a:rPr b="0" lang="ja-JP" sz="1400" spc="-1" strike="noStrike">
                <a:solidFill>
                  <a:srgbClr val="000000"/>
                </a:solidFill>
                <a:latin typeface="Arial"/>
                <a:ea typeface="Meiryo UI"/>
              </a:rPr>
              <a:t>どのような条件下において、滞留在庫が発生しているのか？</a:t>
            </a:r>
            <a:endParaRPr b="0" lang="en-US" sz="1400" spc="-1" strike="noStrike">
              <a:latin typeface="Arial"/>
              <a:ea typeface="Meiryo U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11206080" y="6332760"/>
            <a:ext cx="731160" cy="524160"/>
          </a:xfrm>
          <a:prstGeom prst="rect">
            <a:avLst/>
          </a:prstGeom>
          <a:noFill/>
          <a:ln w="0">
            <a:noFill/>
          </a:ln>
        </p:spPr>
        <p:txBody>
          <a:bodyPr tIns="91440" bIns="91440">
            <a:noAutofit/>
          </a:bodyPr>
          <a:p>
            <a:pPr algn="r">
              <a:lnSpc>
                <a:spcPct val="100000"/>
              </a:lnSpc>
              <a:tabLst>
                <a:tab algn="l" pos="0"/>
              </a:tabLst>
            </a:pPr>
            <a:fld id="{3E88BE8C-DD3F-41F8-B999-C0D062300C62}" type="slidenum">
              <a:rPr b="1" lang="en" sz="1300" spc="-1" strike="noStrike">
                <a:solidFill>
                  <a:srgbClr val="0091ea"/>
                </a:solidFill>
                <a:latin typeface="Source Sans Pro"/>
                <a:ea typeface="Source Sans Pro"/>
              </a:rPr>
              <a:t>&lt;番号&gt;</a:t>
            </a:fld>
            <a:endParaRPr b="0" lang="en-US" sz="1300" spc="-1" strike="noStrike">
              <a:latin typeface="Times New Roman"/>
            </a:endParaRPr>
          </a:p>
        </p:txBody>
      </p:sp>
      <p:sp>
        <p:nvSpPr>
          <p:cNvPr id="319" name="CustomShape 2"/>
          <p:cNvSpPr/>
          <p:nvPr/>
        </p:nvSpPr>
        <p:spPr>
          <a:xfrm>
            <a:off x="180000" y="72000"/>
            <a:ext cx="11590920" cy="53892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ja-JP" sz="2400" spc="-1" strike="noStrike">
                <a:solidFill>
                  <a:srgbClr val="0d79ca"/>
                </a:solidFill>
                <a:latin typeface="Segoe UI Semibold"/>
                <a:ea typeface="Meiryo UI"/>
              </a:rPr>
              <a:t>打ち手の概要</a:t>
            </a:r>
            <a:endParaRPr b="0" lang="en-US" sz="2400" spc="-1" strike="noStrike">
              <a:latin typeface="Arial"/>
            </a:endParaRPr>
          </a:p>
        </p:txBody>
      </p:sp>
      <p:graphicFrame>
        <p:nvGraphicFramePr>
          <p:cNvPr id="320" name="Table 3"/>
          <p:cNvGraphicFramePr/>
          <p:nvPr/>
        </p:nvGraphicFramePr>
        <p:xfrm>
          <a:off x="390600" y="648000"/>
          <a:ext cx="11426760" cy="747720"/>
        </p:xfrm>
        <a:graphic>
          <a:graphicData uri="http://schemas.openxmlformats.org/drawingml/2006/table">
            <a:tbl>
              <a:tblPr/>
              <a:tblGrid>
                <a:gridCol w="1142712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1.</a:t>
                      </a:r>
                      <a:r>
                        <a:rPr b="1" lang="ja-JP" sz="2000" spc="-1" strike="noStrike">
                          <a:solidFill>
                            <a:srgbClr val="1d2088"/>
                          </a:solidFill>
                          <a:latin typeface="Segoe UI"/>
                          <a:ea typeface="Meiryo UI"/>
                        </a:rPr>
                        <a:t>選んだ課題</a:t>
                      </a:r>
                      <a:endParaRPr b="0" lang="en-US" sz="2000" spc="-1" strike="noStrike">
                        <a:latin typeface="Times New Roman"/>
                      </a:endParaRPr>
                    </a:p>
                  </a:txBody>
                  <a:tcPr marL="36000" marR="91440">
                    <a:lnL w="12240">
                      <a:noFill/>
                    </a:lnL>
                    <a:lnR w="12240">
                      <a:noFill/>
                    </a:lnR>
                    <a:lnT w="12240">
                      <a:noFill/>
                    </a:lnT>
                    <a:lnB w="12240">
                      <a:noFill/>
                    </a:lnB>
                    <a:noFill/>
                  </a:tcPr>
                </a:tc>
              </a:tr>
              <a:tr h="381960">
                <a:tc>
                  <a:txBody>
                    <a:bodyPr lIns="72000">
                      <a:noAutofit/>
                    </a:bodyPr>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コスト減に向けたか課題のうち、配送コスト削減のためにトラック契約台数の最適化。</a:t>
                      </a:r>
                      <a:endParaRPr b="0" lang="en-US" sz="1400" spc="-1" strike="noStrike">
                        <a:latin typeface="Times New Roman"/>
                      </a:endParaRPr>
                    </a:p>
                  </a:txBody>
                  <a:tcPr marL="72000" marR="91440">
                    <a:lnL w="12240">
                      <a:noFill/>
                    </a:lnL>
                    <a:lnR w="12240">
                      <a:noFill/>
                    </a:lnR>
                    <a:lnT w="12240">
                      <a:noFill/>
                    </a:lnT>
                    <a:lnB w="12240">
                      <a:noFill/>
                    </a:lnB>
                    <a:noFill/>
                  </a:tcPr>
                </a:tc>
              </a:tr>
            </a:tbl>
          </a:graphicData>
        </a:graphic>
      </p:graphicFrame>
      <p:graphicFrame>
        <p:nvGraphicFramePr>
          <p:cNvPr id="321" name="Table 4"/>
          <p:cNvGraphicFramePr/>
          <p:nvPr/>
        </p:nvGraphicFramePr>
        <p:xfrm>
          <a:off x="376560" y="1391760"/>
          <a:ext cx="11426760" cy="747720"/>
        </p:xfrm>
        <a:graphic>
          <a:graphicData uri="http://schemas.openxmlformats.org/drawingml/2006/table">
            <a:tbl>
              <a:tblPr/>
              <a:tblGrid>
                <a:gridCol w="1142712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2.</a:t>
                      </a:r>
                      <a:r>
                        <a:rPr b="1" lang="ja-JP" sz="2000" spc="-1" strike="noStrike">
                          <a:solidFill>
                            <a:srgbClr val="1d2088"/>
                          </a:solidFill>
                          <a:latin typeface="Segoe UI"/>
                          <a:ea typeface="Meiryo UI"/>
                        </a:rPr>
                        <a:t>解決の方向性</a:t>
                      </a:r>
                      <a:endParaRPr b="0" lang="en-US" sz="2000" spc="-1" strike="noStrike">
                        <a:latin typeface="Times New Roman"/>
                      </a:endParaRPr>
                    </a:p>
                  </a:txBody>
                  <a:tcPr marL="36000" marR="91440">
                    <a:lnL w="12240">
                      <a:noFill/>
                    </a:lnL>
                    <a:lnR w="12240">
                      <a:noFill/>
                    </a:lnR>
                    <a:lnT w="12240">
                      <a:noFill/>
                    </a:lnT>
                    <a:lnB w="12240">
                      <a:noFill/>
                    </a:lnB>
                    <a:noFill/>
                  </a:tcPr>
                </a:tc>
              </a:tr>
              <a:tr h="381960">
                <a:tc>
                  <a:txBody>
                    <a:bodyPr lIns="72000">
                      <a:noAutofit/>
                    </a:bodyPr>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日次、あるいは月次で必要なトラック台数を予測することで、定期便の契約量の最適化を図る。</a:t>
                      </a:r>
                      <a:endParaRPr b="0" lang="en-US" sz="1400" spc="-1" strike="noStrike">
                        <a:latin typeface="Times New Roman"/>
                      </a:endParaRPr>
                    </a:p>
                  </a:txBody>
                  <a:tcPr marL="72000" marR="91440">
                    <a:lnL w="12240">
                      <a:noFill/>
                    </a:lnL>
                    <a:lnR w="12240">
                      <a:noFill/>
                    </a:lnR>
                    <a:lnT w="12240">
                      <a:noFill/>
                    </a:lnT>
                    <a:lnB w="12240">
                      <a:noFill/>
                    </a:lnB>
                    <a:noFill/>
                  </a:tcPr>
                </a:tc>
              </a:tr>
            </a:tbl>
          </a:graphicData>
        </a:graphic>
      </p:graphicFrame>
      <p:graphicFrame>
        <p:nvGraphicFramePr>
          <p:cNvPr id="322" name="Table 5"/>
          <p:cNvGraphicFramePr/>
          <p:nvPr/>
        </p:nvGraphicFramePr>
        <p:xfrm>
          <a:off x="361080" y="212868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3.</a:t>
                      </a:r>
                      <a:r>
                        <a:rPr b="1" lang="en-US" sz="2000" spc="-1" strike="noStrike">
                          <a:solidFill>
                            <a:srgbClr val="1d2088"/>
                          </a:solidFill>
                          <a:latin typeface="Segoe UI"/>
                          <a:ea typeface="Meiryo UI"/>
                        </a:rPr>
                        <a:t>As-Is(</a:t>
                      </a:r>
                      <a:r>
                        <a:rPr b="1" lang="ja-JP" sz="2000" spc="-1" strike="noStrike">
                          <a:solidFill>
                            <a:srgbClr val="1d2088"/>
                          </a:solidFill>
                          <a:latin typeface="Segoe UI"/>
                          <a:ea typeface="Meiryo UI"/>
                        </a:rPr>
                        <a:t>現状</a:t>
                      </a:r>
                      <a:r>
                        <a:rPr b="1" lang="en-US" sz="2000" spc="-1" strike="noStrike">
                          <a:solidFill>
                            <a:srgbClr val="1d2088"/>
                          </a:solidFill>
                          <a:latin typeface="Segoe UI"/>
                          <a:ea typeface="Meiryo UI"/>
                        </a:rPr>
                        <a:t>)</a:t>
                      </a:r>
                      <a:r>
                        <a:rPr b="1" lang="ja-JP" sz="2000" spc="-1" strike="noStrike">
                          <a:solidFill>
                            <a:srgbClr val="1d2088"/>
                          </a:solidFill>
                          <a:latin typeface="Segoe UI"/>
                          <a:ea typeface="Meiryo UI"/>
                        </a:rPr>
                        <a:t>の整理</a:t>
                      </a:r>
                      <a:endParaRPr b="0" lang="en-US" sz="2000" spc="-1" strike="noStrike">
                        <a:latin typeface="Times New Roman"/>
                      </a:endParaRPr>
                    </a:p>
                  </a:txBody>
                  <a:tcPr marL="36000" marR="91440">
                    <a:lnL w="12240">
                      <a:noFill/>
                    </a:lnL>
                    <a:lnR w="12240">
                      <a:noFill/>
                    </a:lnR>
                    <a:lnT w="12240">
                      <a:noFill/>
                    </a:lnT>
                    <a:lnB w="12240">
                      <a:noFill/>
                    </a:lnB>
                    <a:noFill/>
                  </a:tcPr>
                </a:tc>
              </a:tr>
              <a:tr h="571680">
                <a:tc>
                  <a:txBody>
                    <a:bodyPr lIns="72000">
                      <a:noAutofit/>
                    </a:bodyPr>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契約したトラック計画が計画通りに活用できていない。</a:t>
                      </a:r>
                      <a:endParaRPr b="0" lang="en-US" sz="1400" spc="-1" strike="noStrike">
                        <a:latin typeface="Times New Roman"/>
                      </a:endParaRPr>
                    </a:p>
                    <a:p>
                      <a:pPr marL="180000" indent="-17892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ヵ月前内示を元に契約するが当月発注量がブレるため。非定期便は割高であり、追加発注の手間がかからないように余裕を持って多めに契約している。</a:t>
                      </a:r>
                      <a:endParaRPr b="0" lang="en-US" sz="1400" spc="-1" strike="noStrike">
                        <a:latin typeface="Times New Roman"/>
                      </a:endParaRPr>
                    </a:p>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納入先・出荷期限を軸に、何を何個輸送</a:t>
                      </a:r>
                      <a:endParaRPr b="0" lang="en-US" sz="1400" spc="-1" strike="noStrike">
                        <a:latin typeface="Times New Roman"/>
                      </a:endParaRPr>
                    </a:p>
                    <a:p>
                      <a:pPr>
                        <a:lnSpc>
                          <a:spcPct val="90000"/>
                        </a:lnSpc>
                        <a:spcAft>
                          <a:spcPts val="601"/>
                        </a:spcAft>
                      </a:pPr>
                      <a:endParaRPr b="0" lang="en-US" sz="1400" spc="-1" strike="noStrike">
                        <a:latin typeface="Times New Roman"/>
                      </a:endParaRPr>
                    </a:p>
                  </a:txBody>
                  <a:tcPr marL="72000" marR="9144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11206080" y="6332760"/>
            <a:ext cx="731160" cy="524160"/>
          </a:xfrm>
          <a:prstGeom prst="rect">
            <a:avLst/>
          </a:prstGeom>
          <a:noFill/>
          <a:ln w="0">
            <a:noFill/>
          </a:ln>
        </p:spPr>
        <p:txBody>
          <a:bodyPr tIns="91440" bIns="91440">
            <a:noAutofit/>
          </a:bodyPr>
          <a:p>
            <a:pPr algn="r">
              <a:lnSpc>
                <a:spcPct val="100000"/>
              </a:lnSpc>
              <a:tabLst>
                <a:tab algn="l" pos="0"/>
              </a:tabLst>
            </a:pPr>
            <a:fld id="{1391F969-6680-4849-98CA-5E736F265E15}" type="slidenum">
              <a:rPr b="1" lang="en" sz="1300" spc="-1" strike="noStrike">
                <a:solidFill>
                  <a:srgbClr val="0091ea"/>
                </a:solidFill>
                <a:latin typeface="Source Sans Pro"/>
                <a:ea typeface="Source Sans Pro"/>
              </a:rPr>
              <a:t>&lt;番号&gt;</a:t>
            </a:fld>
            <a:endParaRPr b="0" lang="en-US" sz="1300" spc="-1" strike="noStrike">
              <a:latin typeface="Times New Roman"/>
            </a:endParaRPr>
          </a:p>
        </p:txBody>
      </p:sp>
      <p:graphicFrame>
        <p:nvGraphicFramePr>
          <p:cNvPr id="324" name="Table 2"/>
          <p:cNvGraphicFramePr/>
          <p:nvPr/>
        </p:nvGraphicFramePr>
        <p:xfrm>
          <a:off x="559440" y="1505880"/>
          <a:ext cx="11063520" cy="2274480"/>
        </p:xfrm>
        <a:graphic>
          <a:graphicData uri="http://schemas.openxmlformats.org/drawingml/2006/table">
            <a:tbl>
              <a:tblPr/>
              <a:tblGrid>
                <a:gridCol w="11063520"/>
              </a:tblGrid>
              <a:tr h="2274480">
                <a:tc>
                  <a:txBody>
                    <a:bodyPr lIns="72000">
                      <a:noAutofit/>
                    </a:bodyPr>
                    <a:p>
                      <a:pPr marL="180000" indent="-178920">
                        <a:lnSpc>
                          <a:spcPct val="90000"/>
                        </a:lnSpc>
                        <a:spcAft>
                          <a:spcPts val="601"/>
                        </a:spcAft>
                        <a:buClr>
                          <a:srgbClr val="bfebfa"/>
                        </a:buClr>
                        <a:buFont typeface="Wingdings" charset="2"/>
                        <a:buChar char=""/>
                      </a:pPr>
                      <a:r>
                        <a:rPr b="0" lang="ja-JP" sz="2800" spc="-1" strike="noStrike">
                          <a:solidFill>
                            <a:srgbClr val="000000"/>
                          </a:solidFill>
                          <a:latin typeface="Segoe UI"/>
                          <a:ea typeface="Meiryo UI"/>
                        </a:rPr>
                        <a:t>本プロジェクトの背景・目的、現状の整理</a:t>
                      </a:r>
                      <a:endParaRPr b="0" lang="en-US" sz="2800" spc="-1" strike="noStrike">
                        <a:latin typeface="Times New Roman"/>
                      </a:endParaRPr>
                    </a:p>
                    <a:p>
                      <a:pPr marL="180000" indent="-178920">
                        <a:lnSpc>
                          <a:spcPct val="90000"/>
                        </a:lnSpc>
                        <a:spcAft>
                          <a:spcPts val="601"/>
                        </a:spcAft>
                        <a:buClr>
                          <a:srgbClr val="bfebfa"/>
                        </a:buClr>
                        <a:buFont typeface="Wingdings" charset="2"/>
                        <a:buChar char=""/>
                      </a:pPr>
                      <a:r>
                        <a:rPr b="0" lang="ja-JP" sz="2800" spc="-1" strike="noStrike">
                          <a:solidFill>
                            <a:srgbClr val="000000"/>
                          </a:solidFill>
                          <a:latin typeface="Segoe UI"/>
                          <a:ea typeface="Meiryo UI"/>
                        </a:rPr>
                        <a:t>導入する打ち手の概要</a:t>
                      </a:r>
                      <a:endParaRPr b="0" lang="en-US" sz="2800" spc="-1" strike="noStrike">
                        <a:latin typeface="Times New Roman"/>
                      </a:endParaRPr>
                    </a:p>
                    <a:p>
                      <a:pPr marL="180000" indent="-178920">
                        <a:lnSpc>
                          <a:spcPct val="90000"/>
                        </a:lnSpc>
                        <a:spcAft>
                          <a:spcPts val="601"/>
                        </a:spcAft>
                        <a:buClr>
                          <a:srgbClr val="bfebfa"/>
                        </a:buClr>
                        <a:buFont typeface="Wingdings" charset="2"/>
                        <a:buChar char=""/>
                      </a:pPr>
                      <a:r>
                        <a:rPr b="0" lang="ja-JP" sz="2800" spc="-1" strike="noStrike">
                          <a:solidFill>
                            <a:srgbClr val="000000"/>
                          </a:solidFill>
                          <a:latin typeface="Segoe UI"/>
                          <a:ea typeface="Meiryo UI"/>
                        </a:rPr>
                        <a:t>期待効果</a:t>
                      </a:r>
                      <a:endParaRPr b="0" lang="en-US" sz="2800" spc="-1" strike="noStrike">
                        <a:latin typeface="Times New Roman"/>
                      </a:endParaRPr>
                    </a:p>
                    <a:p>
                      <a:pPr marL="180000" indent="-178920">
                        <a:lnSpc>
                          <a:spcPct val="90000"/>
                        </a:lnSpc>
                        <a:spcAft>
                          <a:spcPts val="601"/>
                        </a:spcAft>
                        <a:buClr>
                          <a:srgbClr val="bfebfa"/>
                        </a:buClr>
                        <a:buFont typeface="Wingdings" charset="2"/>
                        <a:buChar char=""/>
                      </a:pPr>
                      <a:r>
                        <a:rPr b="0" lang="ja-JP" sz="2800" spc="-1" strike="noStrike">
                          <a:solidFill>
                            <a:srgbClr val="000000"/>
                          </a:solidFill>
                          <a:latin typeface="Segoe UI"/>
                          <a:ea typeface="Meiryo UI"/>
                        </a:rPr>
                        <a:t>業務プロセスの変更</a:t>
                      </a:r>
                      <a:endParaRPr b="0" lang="en-US" sz="2800" spc="-1" strike="noStrike">
                        <a:latin typeface="Times New Roman"/>
                      </a:endParaRPr>
                    </a:p>
                    <a:p>
                      <a:pPr marL="180000" indent="-178920">
                        <a:lnSpc>
                          <a:spcPct val="90000"/>
                        </a:lnSpc>
                        <a:spcAft>
                          <a:spcPts val="601"/>
                        </a:spcAft>
                        <a:buClr>
                          <a:srgbClr val="bfebfa"/>
                        </a:buClr>
                        <a:buFont typeface="Wingdings" charset="2"/>
                        <a:buChar char=""/>
                      </a:pPr>
                      <a:r>
                        <a:rPr b="0" lang="ja-JP" sz="2800" spc="-1" strike="noStrike">
                          <a:solidFill>
                            <a:srgbClr val="000000"/>
                          </a:solidFill>
                          <a:latin typeface="Segoe UI"/>
                          <a:ea typeface="Meiryo UI"/>
                        </a:rPr>
                        <a:t>システム構成・データ管理・データ活用</a:t>
                      </a:r>
                      <a:endParaRPr b="0" lang="en-US" sz="2800" spc="-1" strike="noStrike">
                        <a:latin typeface="Times New Roman"/>
                      </a:endParaRPr>
                    </a:p>
                    <a:p>
                      <a:pPr marL="180000" indent="-178920">
                        <a:lnSpc>
                          <a:spcPct val="90000"/>
                        </a:lnSpc>
                        <a:spcAft>
                          <a:spcPts val="601"/>
                        </a:spcAft>
                        <a:buClr>
                          <a:srgbClr val="bfebfa"/>
                        </a:buClr>
                        <a:buFont typeface="Wingdings" charset="2"/>
                        <a:buChar char=""/>
                      </a:pPr>
                      <a:r>
                        <a:rPr b="0" lang="en-US" sz="2800" spc="-1" strike="noStrike">
                          <a:solidFill>
                            <a:srgbClr val="000000"/>
                          </a:solidFill>
                          <a:latin typeface="Segoe UI"/>
                          <a:ea typeface="Meiryo UI"/>
                        </a:rPr>
                        <a:t>DX</a:t>
                      </a:r>
                      <a:r>
                        <a:rPr b="0" lang="ja-JP" sz="2800" spc="-1" strike="noStrike">
                          <a:solidFill>
                            <a:srgbClr val="000000"/>
                          </a:solidFill>
                          <a:latin typeface="Segoe UI"/>
                          <a:ea typeface="Meiryo UI"/>
                        </a:rPr>
                        <a:t>展開ロードマップ</a:t>
                      </a:r>
                      <a:endParaRPr b="0" lang="en-US" sz="2800" spc="-1" strike="noStrike">
                        <a:latin typeface="Times New Roman"/>
                      </a:endParaRPr>
                    </a:p>
                  </a:txBody>
                  <a:tcPr marL="72000" marR="91440">
                    <a:lnL w="12240">
                      <a:noFill/>
                    </a:lnL>
                    <a:lnR w="12240">
                      <a:noFill/>
                    </a:lnR>
                    <a:lnT w="12240">
                      <a:noFill/>
                    </a:lnT>
                    <a:lnB w="12240">
                      <a:noFill/>
                    </a:lnB>
                    <a:noFill/>
                  </a:tcPr>
                </a:tc>
              </a:tr>
            </a:tbl>
          </a:graphicData>
        </a:graphic>
      </p:graphicFrame>
      <p:sp>
        <p:nvSpPr>
          <p:cNvPr id="325" name="CustomShape 3"/>
          <p:cNvSpPr/>
          <p:nvPr/>
        </p:nvSpPr>
        <p:spPr>
          <a:xfrm>
            <a:off x="277560" y="108000"/>
            <a:ext cx="11590920" cy="53892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en-US" sz="2400" spc="-1" strike="noStrike">
                <a:solidFill>
                  <a:srgbClr val="0d79ca"/>
                </a:solidFill>
                <a:latin typeface="Segoe UI Semibold"/>
                <a:ea typeface="Meiryo UI"/>
              </a:rPr>
              <a:t>Agenda</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277560" y="108000"/>
            <a:ext cx="11590920" cy="53892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en-US" sz="2400" spc="-1" strike="noStrike">
                <a:solidFill>
                  <a:srgbClr val="0d79ca"/>
                </a:solidFill>
                <a:latin typeface="Segoe UI Semibold"/>
                <a:ea typeface="Meiryo UI"/>
              </a:rPr>
              <a:t>1. DX</a:t>
            </a:r>
            <a:r>
              <a:rPr b="1" lang="ja-JP" sz="2400" spc="-1" strike="noStrike">
                <a:solidFill>
                  <a:srgbClr val="0d79ca"/>
                </a:solidFill>
                <a:latin typeface="Segoe UI Semibold"/>
                <a:ea typeface="Meiryo UI"/>
              </a:rPr>
              <a:t>導入計画</a:t>
            </a:r>
            <a:r>
              <a:rPr b="1" lang="en-US" sz="2400" spc="-1" strike="noStrike">
                <a:solidFill>
                  <a:srgbClr val="0d79ca"/>
                </a:solidFill>
                <a:latin typeface="Segoe UI Semibold"/>
                <a:ea typeface="Meiryo UI"/>
              </a:rPr>
              <a:t>(1/3)</a:t>
            </a:r>
            <a:endParaRPr b="0" lang="en-US" sz="2400" spc="-1" strike="noStrike">
              <a:latin typeface="Arial"/>
            </a:endParaRPr>
          </a:p>
        </p:txBody>
      </p:sp>
      <p:graphicFrame>
        <p:nvGraphicFramePr>
          <p:cNvPr id="327" name="Table 2"/>
          <p:cNvGraphicFramePr/>
          <p:nvPr/>
        </p:nvGraphicFramePr>
        <p:xfrm>
          <a:off x="390240" y="647640"/>
          <a:ext cx="11426760" cy="747720"/>
        </p:xfrm>
        <a:graphic>
          <a:graphicData uri="http://schemas.openxmlformats.org/drawingml/2006/table">
            <a:tbl>
              <a:tblPr/>
              <a:tblGrid>
                <a:gridCol w="1142712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1.</a:t>
                      </a:r>
                      <a:r>
                        <a:rPr b="1" lang="ja-JP" sz="2000" spc="-1" strike="noStrike">
                          <a:solidFill>
                            <a:srgbClr val="1d2088"/>
                          </a:solidFill>
                          <a:latin typeface="Segoe UI"/>
                          <a:ea typeface="Meiryo UI"/>
                        </a:rPr>
                        <a:t>プロジェクトの大方針</a:t>
                      </a:r>
                      <a:endParaRPr b="0" lang="en-US" sz="2000" spc="-1" strike="noStrike">
                        <a:latin typeface="Times New Roman"/>
                      </a:endParaRPr>
                    </a:p>
                  </a:txBody>
                  <a:tcPr marL="36000" marR="91440">
                    <a:lnL w="12240">
                      <a:noFill/>
                    </a:lnL>
                    <a:lnR w="12240">
                      <a:noFill/>
                    </a:lnR>
                    <a:lnT w="12240">
                      <a:noFill/>
                    </a:lnT>
                    <a:lnB w="12240">
                      <a:noFill/>
                    </a:lnB>
                    <a:noFill/>
                  </a:tcPr>
                </a:tc>
              </a:tr>
              <a:tr h="381960">
                <a:tc>
                  <a:txBody>
                    <a:bodyPr lIns="72000">
                      <a:noAutofit/>
                    </a:bodyPr>
                    <a:p>
                      <a:pPr marL="180000" indent="-17892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PoC</a:t>
                      </a:r>
                      <a:r>
                        <a:rPr b="0" lang="ja-JP" sz="1400" spc="-1" strike="noStrike">
                          <a:solidFill>
                            <a:srgbClr val="000000"/>
                          </a:solidFill>
                          <a:latin typeface="Segoe UI"/>
                          <a:ea typeface="Meiryo UI"/>
                        </a:rPr>
                        <a:t>にて効果が確認された「</a:t>
                      </a: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ヵ月先のトラック台数予測」について、実務導入に向けて必要な事項を定義の上、定常業務に取り組む。</a:t>
                      </a:r>
                      <a:endParaRPr b="0" lang="en-US" sz="1400" spc="-1" strike="noStrike">
                        <a:latin typeface="Times New Roman"/>
                      </a:endParaRPr>
                    </a:p>
                  </a:txBody>
                  <a:tcPr marL="72000" marR="91440">
                    <a:lnL w="12240">
                      <a:noFill/>
                    </a:lnL>
                    <a:lnR w="12240">
                      <a:noFill/>
                    </a:lnR>
                    <a:lnT w="12240">
                      <a:noFill/>
                    </a:lnT>
                    <a:lnB w="12240">
                      <a:noFill/>
                    </a:lnB>
                    <a:noFill/>
                  </a:tcPr>
                </a:tc>
              </a:tr>
            </a:tbl>
          </a:graphicData>
        </a:graphic>
      </p:graphicFrame>
      <p:graphicFrame>
        <p:nvGraphicFramePr>
          <p:cNvPr id="328" name="Table 3"/>
          <p:cNvGraphicFramePr/>
          <p:nvPr/>
        </p:nvGraphicFramePr>
        <p:xfrm>
          <a:off x="419400" y="3493080"/>
          <a:ext cx="5542200" cy="1782360"/>
        </p:xfrm>
        <a:graphic>
          <a:graphicData uri="http://schemas.openxmlformats.org/drawingml/2006/table">
            <a:tbl>
              <a:tblPr/>
              <a:tblGrid>
                <a:gridCol w="5542560"/>
              </a:tblGrid>
              <a:tr h="367920">
                <a:tc>
                  <a:txBody>
                    <a:bodyPr lIns="36000">
                      <a:noAutofit/>
                    </a:bodyPr>
                    <a:p>
                      <a:pPr>
                        <a:lnSpc>
                          <a:spcPct val="90000"/>
                        </a:lnSpc>
                        <a:tabLst>
                          <a:tab algn="l" pos="0"/>
                        </a:tabLst>
                      </a:pPr>
                      <a:r>
                        <a:rPr b="1" lang="en-US" sz="2000" spc="-1" strike="noStrike">
                          <a:solidFill>
                            <a:srgbClr val="1d2088"/>
                          </a:solidFill>
                          <a:latin typeface="Segoe UI"/>
                          <a:ea typeface="Meiryo UI"/>
                        </a:rPr>
                        <a:t>3.</a:t>
                      </a:r>
                      <a:r>
                        <a:rPr b="1" lang="ja-JP" sz="2000" spc="-1" strike="noStrike">
                          <a:solidFill>
                            <a:srgbClr val="1d2088"/>
                          </a:solidFill>
                          <a:latin typeface="Segoe UI"/>
                          <a:ea typeface="Meiryo UI"/>
                        </a:rPr>
                        <a:t>投資計画</a:t>
                      </a:r>
                      <a:r>
                        <a:rPr b="1" lang="en-US" sz="2000" spc="-1" strike="noStrike">
                          <a:solidFill>
                            <a:srgbClr val="1d2088"/>
                          </a:solidFill>
                          <a:latin typeface="Segoe UI"/>
                          <a:ea typeface="Meiryo UI"/>
                        </a:rPr>
                        <a:t>(</a:t>
                      </a:r>
                      <a:r>
                        <a:rPr b="1" lang="ja-JP" sz="2000" spc="-1" strike="noStrike">
                          <a:solidFill>
                            <a:srgbClr val="1d2088"/>
                          </a:solidFill>
                          <a:latin typeface="Segoe UI"/>
                          <a:ea typeface="Meiryo UI"/>
                        </a:rPr>
                        <a:t>効果、費用、</a:t>
                      </a:r>
                      <a:r>
                        <a:rPr b="1" lang="en-US" sz="2000" spc="-1" strike="noStrike">
                          <a:solidFill>
                            <a:srgbClr val="1d2088"/>
                          </a:solidFill>
                          <a:latin typeface="Segoe UI"/>
                          <a:ea typeface="Meiryo UI"/>
                        </a:rPr>
                        <a:t>ROI</a:t>
                      </a:r>
                      <a:r>
                        <a:rPr b="1" lang="ja-JP" sz="2000" spc="-1" strike="noStrike">
                          <a:solidFill>
                            <a:srgbClr val="1d2088"/>
                          </a:solidFill>
                          <a:latin typeface="Segoe UI"/>
                          <a:ea typeface="Meiryo UI"/>
                        </a:rPr>
                        <a:t>等</a:t>
                      </a:r>
                      <a:r>
                        <a:rPr b="1" lang="en-US" sz="2000" spc="-1" strike="noStrike">
                          <a:solidFill>
                            <a:srgbClr val="1d2088"/>
                          </a:solidFill>
                          <a:latin typeface="Segoe UI"/>
                          <a:ea typeface="Meiryo UI"/>
                        </a:rPr>
                        <a:t>) </a:t>
                      </a:r>
                      <a:r>
                        <a:rPr b="1" lang="ja-JP" sz="2000" spc="-1" strike="noStrike">
                          <a:solidFill>
                            <a:srgbClr val="1d2088"/>
                          </a:solidFill>
                          <a:latin typeface="Segoe UI"/>
                          <a:ea typeface="Meiryo UI"/>
                        </a:rPr>
                        <a:t>参照</a:t>
                      </a:r>
                      <a:endParaRPr b="0" lang="en-US" sz="2000" spc="-1" strike="noStrike">
                        <a:latin typeface="Times New Roman"/>
                      </a:endParaRPr>
                    </a:p>
                  </a:txBody>
                  <a:tcPr marL="36000" marR="91440">
                    <a:lnL w="12240">
                      <a:noFill/>
                    </a:lnL>
                    <a:lnR w="12240">
                      <a:noFill/>
                    </a:lnR>
                    <a:lnT w="12240">
                      <a:noFill/>
                    </a:lnT>
                    <a:lnB w="12240">
                      <a:noFill/>
                    </a:lnB>
                    <a:noFill/>
                  </a:tcPr>
                </a:tc>
              </a:tr>
              <a:tr h="1414800">
                <a:tc>
                  <a:txBody>
                    <a:bodyPr lIns="72000">
                      <a:noAutofit/>
                    </a:bodyPr>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期待効果</a:t>
                      </a:r>
                      <a:r>
                        <a:rPr b="0" lang="en-US" sz="1400" spc="-1" strike="noStrike">
                          <a:solidFill>
                            <a:srgbClr val="000000"/>
                          </a:solidFill>
                          <a:latin typeface="Segoe UI"/>
                          <a:ea typeface="Meiryo UI"/>
                        </a:rPr>
                        <a:t>(Return)</a:t>
                      </a:r>
                      <a:r>
                        <a:rPr b="0" lang="ja-JP" sz="1400" spc="-1" strike="noStrike">
                          <a:solidFill>
                            <a:srgbClr val="000000"/>
                          </a:solidFill>
                          <a:latin typeface="Segoe UI"/>
                          <a:ea typeface="Meiryo UI"/>
                        </a:rPr>
                        <a:t>：本プロジェクトにより以下の期待効果獲得を目指す。</a:t>
                      </a:r>
                      <a:endParaRPr b="0" lang="en-US" sz="1400" spc="-1" strike="noStrike">
                        <a:latin typeface="Times New Roman"/>
                      </a:endParaRPr>
                    </a:p>
                    <a:p>
                      <a:pPr marL="720">
                        <a:lnSpc>
                          <a:spcPct val="90000"/>
                        </a:lnSpc>
                        <a:spcAft>
                          <a:spcPts val="601"/>
                        </a:spcAft>
                        <a:tabLst>
                          <a:tab algn="l" pos="0"/>
                        </a:tabLst>
                      </a:pPr>
                      <a:r>
                        <a:rPr b="0" lang="ja-JP" sz="1400" spc="-1" strike="noStrike">
                          <a:solidFill>
                            <a:srgbClr val="000000"/>
                          </a:solidFill>
                          <a:latin typeface="Segoe UI"/>
                          <a:ea typeface="Meiryo UI"/>
                        </a:rPr>
                        <a:t>　・定量的な期待効果</a:t>
                      </a:r>
                      <a:endParaRPr b="0" lang="en-US" sz="1400" spc="-1" strike="noStrike">
                        <a:latin typeface="Times New Roman"/>
                      </a:endParaRPr>
                    </a:p>
                    <a:p>
                      <a:pPr marL="720">
                        <a:lnSpc>
                          <a:spcPct val="90000"/>
                        </a:lnSpc>
                        <a:spcAft>
                          <a:spcPts val="601"/>
                        </a:spcAft>
                        <a:tabLst>
                          <a:tab algn="l" pos="0"/>
                        </a:tabLst>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定期契約台数の削減による、毎月の輸送費用の削減</a:t>
                      </a:r>
                      <a:endParaRPr b="0" lang="en-US" sz="1400" spc="-1" strike="noStrike">
                        <a:latin typeface="Times New Roman"/>
                      </a:endParaRPr>
                    </a:p>
                    <a:p>
                      <a:pPr marL="720">
                        <a:lnSpc>
                          <a:spcPct val="90000"/>
                        </a:lnSpc>
                        <a:spcAft>
                          <a:spcPts val="601"/>
                        </a:spcAft>
                        <a:tabLst>
                          <a:tab algn="l" pos="0"/>
                        </a:tabLst>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担当者の見積工数の削減</a:t>
                      </a:r>
                      <a:endParaRPr b="0" lang="en-US" sz="1400" spc="-1" strike="noStrike">
                        <a:latin typeface="Times New Roman"/>
                      </a:endParaRPr>
                    </a:p>
                    <a:p>
                      <a:pPr marL="720">
                        <a:lnSpc>
                          <a:spcPct val="90000"/>
                        </a:lnSpc>
                        <a:spcAft>
                          <a:spcPts val="601"/>
                        </a:spcAft>
                        <a:tabLst>
                          <a:tab algn="l" pos="0"/>
                        </a:tabLst>
                      </a:pP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・定性的な期待効果</a:t>
                      </a:r>
                      <a:endParaRPr b="0" lang="en-US" sz="1400" spc="-1" strike="noStrike">
                        <a:latin typeface="Times New Roman"/>
                      </a:endParaRPr>
                    </a:p>
                    <a:p>
                      <a:pPr marL="720">
                        <a:lnSpc>
                          <a:spcPct val="90000"/>
                        </a:lnSpc>
                        <a:spcAft>
                          <a:spcPts val="601"/>
                        </a:spcAft>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価値観・組織：データに基づく意思決定の浸透</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定着</a:t>
                      </a:r>
                      <a:endParaRPr b="0" lang="en-US" sz="1400" spc="-1" strike="noStrike">
                        <a:latin typeface="Times New Roman"/>
                      </a:endParaRPr>
                    </a:p>
                    <a:p>
                      <a:pPr marL="720">
                        <a:lnSpc>
                          <a:spcPct val="90000"/>
                        </a:lnSpc>
                        <a:spcAft>
                          <a:spcPts val="601"/>
                        </a:spcAft>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人材：データを取り扱える人材の育成</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排出</a:t>
                      </a:r>
                      <a:endParaRPr b="0" lang="en-US" sz="1400" spc="-1" strike="noStrike">
                        <a:latin typeface="Times New Roman"/>
                      </a:endParaRPr>
                    </a:p>
                    <a:p>
                      <a:pPr marL="720">
                        <a:lnSpc>
                          <a:spcPct val="90000"/>
                        </a:lnSpc>
                        <a:spcAft>
                          <a:spcPts val="601"/>
                        </a:spcAft>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データ：施策実行時のデータ収集 </a:t>
                      </a:r>
                      <a:endParaRPr b="0" lang="en-US" sz="1400" spc="-1" strike="noStrike">
                        <a:latin typeface="Times New Roman"/>
                      </a:endParaRPr>
                    </a:p>
                  </a:txBody>
                  <a:tcPr marL="72000" marR="91440">
                    <a:lnL w="12240">
                      <a:noFill/>
                    </a:lnL>
                    <a:lnR w="12240">
                      <a:noFill/>
                    </a:lnR>
                    <a:lnT w="12240">
                      <a:noFill/>
                    </a:lnT>
                    <a:lnB w="12240">
                      <a:noFill/>
                    </a:lnB>
                    <a:noFill/>
                  </a:tcPr>
                </a:tc>
              </a:tr>
            </a:tbl>
          </a:graphicData>
        </a:graphic>
      </p:graphicFrame>
      <p:sp>
        <p:nvSpPr>
          <p:cNvPr id="329" name="CustomShape 4"/>
          <p:cNvSpPr/>
          <p:nvPr/>
        </p:nvSpPr>
        <p:spPr>
          <a:xfrm>
            <a:off x="11268000" y="-972000"/>
            <a:ext cx="898920" cy="89892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P214</a:t>
            </a:r>
            <a:endParaRPr b="0" lang="en-US" sz="1800" spc="-1" strike="noStrike">
              <a:latin typeface="Arial"/>
            </a:endParaRPr>
          </a:p>
        </p:txBody>
      </p:sp>
      <p:sp>
        <p:nvSpPr>
          <p:cNvPr id="330" name="CustomShape 5"/>
          <p:cNvSpPr/>
          <p:nvPr/>
        </p:nvSpPr>
        <p:spPr>
          <a:xfrm>
            <a:off x="10620000" y="0"/>
            <a:ext cx="1571400" cy="899280"/>
          </a:xfrm>
          <a:prstGeom prst="rect">
            <a:avLst/>
          </a:prstGeom>
          <a:solidFill>
            <a:srgbClr val="ffffff"/>
          </a:solidFill>
          <a:ln w="0">
            <a:noFill/>
          </a:ln>
        </p:spPr>
        <p:style>
          <a:lnRef idx="0"/>
          <a:fillRef idx="0"/>
          <a:effectRef idx="0"/>
          <a:fontRef idx="minor"/>
        </p:style>
      </p:sp>
      <p:graphicFrame>
        <p:nvGraphicFramePr>
          <p:cNvPr id="331" name="Table 6"/>
          <p:cNvGraphicFramePr/>
          <p:nvPr/>
        </p:nvGraphicFramePr>
        <p:xfrm>
          <a:off x="396000" y="153036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2.</a:t>
                      </a:r>
                      <a:r>
                        <a:rPr b="1" lang="ja-JP" sz="2000" spc="-1" strike="noStrike">
                          <a:solidFill>
                            <a:srgbClr val="1d2088"/>
                          </a:solidFill>
                          <a:latin typeface="Segoe UI"/>
                          <a:ea typeface="Meiryo UI"/>
                        </a:rPr>
                        <a:t>プロジェクトの概要</a:t>
                      </a:r>
                      <a:endParaRPr b="0" lang="en-US" sz="2000" spc="-1" strike="noStrike">
                        <a:latin typeface="Times New Roman"/>
                      </a:endParaRPr>
                    </a:p>
                  </a:txBody>
                  <a:tcPr marL="36000" marR="91440">
                    <a:lnL w="12240">
                      <a:noFill/>
                    </a:lnL>
                    <a:lnR w="12240">
                      <a:noFill/>
                    </a:lnR>
                    <a:lnT w="12240">
                      <a:noFill/>
                    </a:lnT>
                    <a:lnB w="12240">
                      <a:noFill/>
                    </a:lnB>
                    <a:noFill/>
                  </a:tcPr>
                </a:tc>
              </a:tr>
              <a:tr h="571680">
                <a:tc>
                  <a:txBody>
                    <a:bodyPr lIns="72000">
                      <a:noAutofit/>
                    </a:bodyPr>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目的：トラック台数予測施策を実務に導入する上で必要な事項を定義する。</a:t>
                      </a:r>
                      <a:endParaRPr b="0" lang="en-US" sz="1400" spc="-1" strike="noStrike">
                        <a:latin typeface="Times New Roman"/>
                      </a:endParaRPr>
                    </a:p>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ゴール：定常業務の中で、当該施策を実行し、運営状況をモニタリングの上、施策結果を評価する。</a:t>
                      </a:r>
                      <a:endParaRPr b="0" lang="en-US" sz="1400" spc="-1" strike="noStrike">
                        <a:latin typeface="Times New Roman"/>
                      </a:endParaRPr>
                    </a:p>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スコープ：今後</a:t>
                      </a:r>
                      <a:r>
                        <a:rPr b="0" lang="en-US" sz="1400" spc="-1" strike="noStrike">
                          <a:solidFill>
                            <a:srgbClr val="000000"/>
                          </a:solidFill>
                          <a:latin typeface="Segoe UI"/>
                          <a:ea typeface="Meiryo UI"/>
                        </a:rPr>
                        <a:t>6</a:t>
                      </a:r>
                      <a:r>
                        <a:rPr b="0" lang="ja-JP" sz="1400" spc="-1" strike="noStrike">
                          <a:solidFill>
                            <a:srgbClr val="000000"/>
                          </a:solidFill>
                          <a:latin typeface="Segoe UI"/>
                          <a:ea typeface="Meiryo UI"/>
                        </a:rPr>
                        <a:t>ヵ月に対する定期便契約トラック台数の変更（削減）。</a:t>
                      </a:r>
                      <a:endParaRPr b="0" lang="en-US" sz="1400" spc="-1" strike="noStrike">
                        <a:latin typeface="Times New Roman"/>
                      </a:endParaRPr>
                    </a:p>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予定成果物：本施策実施結果、及び今後の留意点等のとりまとめ。</a:t>
                      </a:r>
                      <a:endParaRPr b="0" lang="en-US" sz="1400" spc="-1" strike="noStrike">
                        <a:latin typeface="Times New Roman"/>
                      </a:endParaRPr>
                    </a:p>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予定実施期間：</a:t>
                      </a:r>
                      <a:r>
                        <a:rPr b="0" lang="en-US" sz="1400" spc="-1" strike="noStrike">
                          <a:solidFill>
                            <a:srgbClr val="000000"/>
                          </a:solidFill>
                          <a:latin typeface="Segoe UI"/>
                          <a:ea typeface="Meiryo UI"/>
                        </a:rPr>
                        <a:t>2022</a:t>
                      </a:r>
                      <a:r>
                        <a:rPr b="0" lang="ja-JP" sz="1400" spc="-1" strike="noStrike">
                          <a:solidFill>
                            <a:srgbClr val="000000"/>
                          </a:solidFill>
                          <a:latin typeface="Segoe UI"/>
                          <a:ea typeface="Meiryo UI"/>
                        </a:rPr>
                        <a:t>年</a:t>
                      </a: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月</a:t>
                      </a:r>
                      <a:r>
                        <a:rPr b="0" lang="en-US" sz="1400" spc="-1" strike="noStrike">
                          <a:solidFill>
                            <a:srgbClr val="000000"/>
                          </a:solidFill>
                          <a:latin typeface="Segoe UI"/>
                          <a:ea typeface="Meiryo UI"/>
                        </a:rPr>
                        <a:t>~7</a:t>
                      </a:r>
                      <a:r>
                        <a:rPr b="0" lang="ja-JP" sz="1400" spc="-1" strike="noStrike">
                          <a:solidFill>
                            <a:srgbClr val="000000"/>
                          </a:solidFill>
                          <a:latin typeface="Segoe UI"/>
                          <a:ea typeface="Meiryo UI"/>
                        </a:rPr>
                        <a:t>月の６か月間で評価する。</a:t>
                      </a:r>
                      <a:endParaRPr b="0" lang="en-US" sz="1400" spc="-1" strike="noStrike">
                        <a:latin typeface="Times New Roman"/>
                      </a:endParaRPr>
                    </a:p>
                  </a:txBody>
                  <a:tcPr marL="72000" marR="91440">
                    <a:lnL w="12240">
                      <a:noFill/>
                    </a:lnL>
                    <a:lnR w="12240">
                      <a:noFill/>
                    </a:lnR>
                    <a:lnT w="12240">
                      <a:noFill/>
                    </a:lnT>
                    <a:lnB w="12240">
                      <a:noFill/>
                    </a:lnB>
                    <a:noFill/>
                  </a:tcPr>
                </a:tc>
              </a:tr>
            </a:tbl>
          </a:graphicData>
        </a:graphic>
      </p:graphicFrame>
      <p:graphicFrame>
        <p:nvGraphicFramePr>
          <p:cNvPr id="332" name="Table 7"/>
          <p:cNvGraphicFramePr/>
          <p:nvPr/>
        </p:nvGraphicFramePr>
        <p:xfrm>
          <a:off x="4030560" y="7045560"/>
          <a:ext cx="5542200" cy="1178280"/>
        </p:xfrm>
        <a:graphic>
          <a:graphicData uri="http://schemas.openxmlformats.org/drawingml/2006/table">
            <a:tbl>
              <a:tblPr/>
              <a:tblGrid>
                <a:gridCol w="5542560"/>
              </a:tblGrid>
              <a:tr h="1178640">
                <a:tc>
                  <a:tcPr marL="36000" marR="91440">
                    <a:lnL w="12240">
                      <a:noFill/>
                    </a:lnL>
                    <a:lnR w="12240">
                      <a:noFill/>
                    </a:lnR>
                    <a:lnT w="12240">
                      <a:noFill/>
                    </a:lnT>
                    <a:lnB w="12240">
                      <a:noFill/>
                    </a:lnB>
                    <a:noFill/>
                  </a:tcPr>
                </a:tc>
              </a:tr>
            </a:tbl>
          </a:graphicData>
        </a:graphic>
      </p:graphicFrame>
      <p:graphicFrame>
        <p:nvGraphicFramePr>
          <p:cNvPr id="333" name="Table 8"/>
          <p:cNvGraphicFramePr/>
          <p:nvPr/>
        </p:nvGraphicFramePr>
        <p:xfrm>
          <a:off x="6452640" y="3821760"/>
          <a:ext cx="5542200" cy="2270160"/>
        </p:xfrm>
        <a:graphic>
          <a:graphicData uri="http://schemas.openxmlformats.org/drawingml/2006/table">
            <a:tbl>
              <a:tblPr/>
              <a:tblGrid>
                <a:gridCol w="5542560"/>
              </a:tblGrid>
              <a:tr h="2270520">
                <a:tc>
                  <a:txBody>
                    <a:bodyPr lIns="72000">
                      <a:noAutofit/>
                    </a:bodyPr>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費用</a:t>
                      </a:r>
                      <a:r>
                        <a:rPr b="0" lang="en-US" sz="1400" spc="-1" strike="noStrike">
                          <a:solidFill>
                            <a:srgbClr val="000000"/>
                          </a:solidFill>
                          <a:latin typeface="Segoe UI"/>
                          <a:ea typeface="Meiryo UI"/>
                        </a:rPr>
                        <a:t>(Invest)</a:t>
                      </a:r>
                      <a:r>
                        <a:rPr b="0" lang="ja-JP" sz="1400" spc="-1" strike="noStrike">
                          <a:solidFill>
                            <a:srgbClr val="000000"/>
                          </a:solidFill>
                          <a:latin typeface="Segoe UI"/>
                          <a:ea typeface="Meiryo UI"/>
                        </a:rPr>
                        <a:t>：必要最低限の人件費にてプロジェクトを遂行する。</a:t>
                      </a:r>
                      <a:endParaRPr b="0" lang="en-US" sz="1400" spc="-1" strike="noStrike">
                        <a:latin typeface="Times New Roman"/>
                      </a:endParaRPr>
                    </a:p>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・イニシャルコスト</a:t>
                      </a:r>
                      <a:endParaRPr b="0" lang="en-US" sz="1400" spc="-1" strike="noStrike">
                        <a:latin typeface="Times New Roman"/>
                      </a:endParaRPr>
                    </a:p>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Excel</a:t>
                      </a:r>
                      <a:r>
                        <a:rPr b="0" lang="ja-JP" sz="1400" spc="-1" strike="noStrike">
                          <a:solidFill>
                            <a:srgbClr val="000000"/>
                          </a:solidFill>
                          <a:latin typeface="Segoe UI"/>
                          <a:ea typeface="Meiryo UI"/>
                        </a:rPr>
                        <a:t>のシミュレーションシートのアップデート：計４人日程度</a:t>
                      </a:r>
                      <a:endParaRPr b="0" lang="en-US" sz="1400" spc="-1" strike="noStrike">
                        <a:latin typeface="Times New Roman"/>
                      </a:endParaRPr>
                    </a:p>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従業員への説明にかかる工数：計２人日程度</a:t>
                      </a:r>
                      <a:endParaRPr b="0" lang="en-US" sz="1400" spc="-1" strike="noStrike">
                        <a:latin typeface="Times New Roman"/>
                      </a:endParaRPr>
                    </a:p>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・ランニングコスト</a:t>
                      </a:r>
                      <a:endParaRPr b="0" lang="en-US" sz="1400" spc="-1" strike="noStrike">
                        <a:latin typeface="Times New Roman"/>
                      </a:endParaRPr>
                    </a:p>
                    <a:p>
                      <a:pPr marL="180000" indent="-17892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毎月の台数予測作業：月当たり１Ｈ程度</a:t>
                      </a:r>
                      <a:endParaRPr b="0" lang="en-US" sz="1400" spc="-1" strike="noStrike">
                        <a:latin typeface="Times New Roman"/>
                      </a:endParaRPr>
                    </a:p>
                    <a:p>
                      <a:pPr marL="180000" indent="-17892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endParaRPr b="0" lang="en-US" sz="1400" spc="-1" strike="noStrike">
                        <a:latin typeface="Times New Roman"/>
                      </a:endParaRPr>
                    </a:p>
                  </a:txBody>
                  <a:tcPr marL="72000" marR="91440">
                    <a:lnL w="12240">
                      <a:noFill/>
                    </a:lnL>
                    <a:lnR w="12240">
                      <a:noFill/>
                    </a:lnR>
                    <a:lnT w="12240">
                      <a:noFill/>
                    </a:lnT>
                    <a:lnB w="12240">
                      <a:noFill/>
                    </a:lnB>
                    <a:noFill/>
                  </a:tcPr>
                </a:tc>
              </a:tr>
            </a:tbl>
          </a:graphicData>
        </a:graphic>
      </p:graphicFrame>
      <p:sp>
        <p:nvSpPr>
          <p:cNvPr id="334" name="CustomShape 9"/>
          <p:cNvSpPr/>
          <p:nvPr/>
        </p:nvSpPr>
        <p:spPr>
          <a:xfrm>
            <a:off x="0" y="6192000"/>
            <a:ext cx="12192120" cy="538920"/>
          </a:xfrm>
          <a:prstGeom prst="rect">
            <a:avLst/>
          </a:prstGeom>
          <a:solidFill>
            <a:srgbClr val="002060"/>
          </a:solidFill>
          <a:ln w="0">
            <a:noFill/>
          </a:ln>
        </p:spPr>
        <p:style>
          <a:lnRef idx="0"/>
          <a:fillRef idx="0"/>
          <a:effectRef idx="0"/>
          <a:fontRef idx="minor"/>
        </p:style>
        <p:txBody>
          <a:bodyPr lIns="36000" rIns="360000" tIns="0" bIns="0" anchor="ctr">
            <a:noAutofit/>
          </a:bodyPr>
          <a:p>
            <a:pPr algn="r">
              <a:lnSpc>
                <a:spcPct val="90000"/>
              </a:lnSpc>
            </a:pPr>
            <a:r>
              <a:rPr b="1" lang="ja-JP" sz="1800" spc="-1" strike="noStrike">
                <a:solidFill>
                  <a:srgbClr val="ffffff"/>
                </a:solidFill>
                <a:latin typeface="Meiryo UI"/>
                <a:ea typeface="Meiryo UI"/>
              </a:rPr>
              <a:t>発生費用は人件費のみであることから、契約台数変更によるコスト削減分を純粋な期待効果</a:t>
            </a:r>
            <a:r>
              <a:rPr b="1" lang="en-US" sz="1800" spc="-1" strike="noStrike">
                <a:solidFill>
                  <a:srgbClr val="ffffff"/>
                </a:solidFill>
                <a:latin typeface="Meiryo UI"/>
                <a:ea typeface="Meiryo UI"/>
              </a:rPr>
              <a:t>(Return)</a:t>
            </a:r>
            <a:r>
              <a:rPr b="1" lang="ja-JP" sz="1800" spc="-1" strike="noStrike">
                <a:solidFill>
                  <a:srgbClr val="ffffff"/>
                </a:solidFill>
                <a:latin typeface="Meiryo UI"/>
                <a:ea typeface="Meiryo UI"/>
              </a:rPr>
              <a:t>として換算する</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277560" y="108000"/>
            <a:ext cx="11590920" cy="53892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en-US" sz="2400" spc="-1" strike="noStrike">
                <a:solidFill>
                  <a:srgbClr val="0d79ca"/>
                </a:solidFill>
                <a:latin typeface="Segoe UI Semibold"/>
                <a:ea typeface="Meiryo UI"/>
              </a:rPr>
              <a:t>1. DX</a:t>
            </a:r>
            <a:r>
              <a:rPr b="1" lang="ja-JP" sz="2400" spc="-1" strike="noStrike">
                <a:solidFill>
                  <a:srgbClr val="0d79ca"/>
                </a:solidFill>
                <a:latin typeface="Segoe UI Semibold"/>
                <a:ea typeface="Meiryo UI"/>
              </a:rPr>
              <a:t>導入計画</a:t>
            </a:r>
            <a:r>
              <a:rPr b="1" lang="en-US" sz="2400" spc="-1" strike="noStrike">
                <a:solidFill>
                  <a:srgbClr val="0d79ca"/>
                </a:solidFill>
                <a:latin typeface="Segoe UI Semibold"/>
                <a:ea typeface="Meiryo UI"/>
              </a:rPr>
              <a:t>(2/3)</a:t>
            </a:r>
            <a:endParaRPr b="0" lang="en-US" sz="2400" spc="-1" strike="noStrike">
              <a:latin typeface="Arial"/>
            </a:endParaRPr>
          </a:p>
        </p:txBody>
      </p:sp>
      <p:sp>
        <p:nvSpPr>
          <p:cNvPr id="336" name="CustomShape 2"/>
          <p:cNvSpPr/>
          <p:nvPr/>
        </p:nvSpPr>
        <p:spPr>
          <a:xfrm>
            <a:off x="11268000" y="-972000"/>
            <a:ext cx="898920" cy="89892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P214</a:t>
            </a:r>
            <a:endParaRPr b="0" lang="en-US" sz="1800" spc="-1" strike="noStrike">
              <a:latin typeface="Arial"/>
            </a:endParaRPr>
          </a:p>
        </p:txBody>
      </p:sp>
      <p:sp>
        <p:nvSpPr>
          <p:cNvPr id="337" name="CustomShape 3"/>
          <p:cNvSpPr/>
          <p:nvPr/>
        </p:nvSpPr>
        <p:spPr>
          <a:xfrm>
            <a:off x="10620000" y="0"/>
            <a:ext cx="1571400" cy="899280"/>
          </a:xfrm>
          <a:prstGeom prst="rect">
            <a:avLst/>
          </a:prstGeom>
          <a:solidFill>
            <a:srgbClr val="ffffff"/>
          </a:solidFill>
          <a:ln w="0">
            <a:noFill/>
          </a:ln>
        </p:spPr>
        <p:style>
          <a:lnRef idx="0"/>
          <a:fillRef idx="0"/>
          <a:effectRef idx="0"/>
          <a:fontRef idx="minor"/>
        </p:style>
      </p:sp>
      <p:graphicFrame>
        <p:nvGraphicFramePr>
          <p:cNvPr id="338" name="Table 4"/>
          <p:cNvGraphicFramePr/>
          <p:nvPr/>
        </p:nvGraphicFramePr>
        <p:xfrm>
          <a:off x="399240" y="75564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4.</a:t>
                      </a:r>
                      <a:r>
                        <a:rPr b="1" lang="ja-JP" sz="2000" spc="-1" strike="noStrike">
                          <a:solidFill>
                            <a:srgbClr val="1d2088"/>
                          </a:solidFill>
                          <a:latin typeface="Segoe UI"/>
                          <a:ea typeface="Meiryo UI"/>
                        </a:rPr>
                        <a:t>組織計画</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本プロジェクトの最終意思決定</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定期便契約台数の合意</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は、副社長の最終承認をもって決定するのが望ましい。</a:t>
                      </a:r>
                      <a:endParaRPr b="0" lang="en-US" sz="1400" spc="-1" strike="noStrike">
                        <a:latin typeface="Arial"/>
                      </a:endParaRPr>
                    </a:p>
                    <a:p>
                      <a:pPr marL="360">
                        <a:lnSpc>
                          <a:spcPct val="90000"/>
                        </a:lnSpc>
                        <a:spcAft>
                          <a:spcPts val="601"/>
                        </a:spcAft>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Times New Roman"/>
                          <a:ea typeface="DejaVu Sans"/>
                        </a:rPr>
                        <a:t>- </a:t>
                      </a:r>
                      <a:r>
                        <a:rPr b="0" lang="ja-JP" sz="1400" spc="-1" strike="noStrike">
                          <a:solidFill>
                            <a:srgbClr val="000000"/>
                          </a:solidFill>
                          <a:latin typeface="Meiryo UI"/>
                          <a:ea typeface="Meiryo UI"/>
                        </a:rPr>
                        <a:t>最終意思決定者</a:t>
                      </a:r>
                      <a:r>
                        <a:rPr b="0" lang="en-US" sz="1400" spc="-1" strike="noStrike">
                          <a:solidFill>
                            <a:srgbClr val="000000"/>
                          </a:solidFill>
                          <a:latin typeface="Meiryo UI"/>
                          <a:ea typeface="Meiryo UI"/>
                        </a:rPr>
                        <a:t>(</a:t>
                      </a:r>
                      <a:r>
                        <a:rPr b="0" lang="ja-JP" sz="1400" spc="-1" strike="noStrike">
                          <a:solidFill>
                            <a:srgbClr val="000000"/>
                          </a:solidFill>
                          <a:latin typeface="Meiryo UI"/>
                          <a:ea typeface="Meiryo UI"/>
                        </a:rPr>
                        <a:t>定期便契約台数の合意</a:t>
                      </a:r>
                      <a:r>
                        <a:rPr b="0" lang="en-US" sz="1400" spc="-1" strike="noStrike">
                          <a:solidFill>
                            <a:srgbClr val="000000"/>
                          </a:solidFill>
                          <a:latin typeface="Meiryo UI"/>
                          <a:ea typeface="Meiryo UI"/>
                        </a:rPr>
                        <a:t>):</a:t>
                      </a:r>
                      <a:r>
                        <a:rPr b="0" lang="ja-JP" sz="1400" spc="-1" strike="noStrike">
                          <a:solidFill>
                            <a:srgbClr val="000000"/>
                          </a:solidFill>
                          <a:latin typeface="Meiryo UI"/>
                          <a:ea typeface="Meiryo UI"/>
                        </a:rPr>
                        <a:t>副社長</a:t>
                      </a:r>
                      <a:endParaRPr b="0" lang="en-US" sz="1400" spc="-1" strike="noStrike">
                        <a:latin typeface="Arial"/>
                      </a:endParaRPr>
                    </a:p>
                    <a:p>
                      <a:pPr marL="360">
                        <a:lnSpc>
                          <a:spcPct val="90000"/>
                        </a:lnSpc>
                        <a:spcAft>
                          <a:spcPts val="601"/>
                        </a:spcAft>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Times New Roman"/>
                          <a:ea typeface="DejaVu Sans"/>
                        </a:rPr>
                        <a:t>- </a:t>
                      </a:r>
                      <a:r>
                        <a:rPr b="0" lang="ja-JP" sz="1400" spc="-1" strike="noStrike">
                          <a:solidFill>
                            <a:srgbClr val="000000"/>
                          </a:solidFill>
                          <a:latin typeface="Meiryo UI"/>
                          <a:ea typeface="Meiryo UI"/>
                        </a:rPr>
                        <a:t>プロジェクト責任者</a:t>
                      </a:r>
                      <a:r>
                        <a:rPr b="0" lang="en-US" sz="1400" spc="-1" strike="noStrike">
                          <a:solidFill>
                            <a:srgbClr val="000000"/>
                          </a:solidFill>
                          <a:latin typeface="Meiryo UI"/>
                          <a:ea typeface="Meiryo UI"/>
                        </a:rPr>
                        <a:t>(</a:t>
                      </a:r>
                      <a:r>
                        <a:rPr b="0" lang="ja-JP" sz="1400" spc="-1" strike="noStrike">
                          <a:solidFill>
                            <a:srgbClr val="000000"/>
                          </a:solidFill>
                          <a:latin typeface="Meiryo UI"/>
                          <a:ea typeface="Meiryo UI"/>
                        </a:rPr>
                        <a:t>方針決定・品質管理責任</a:t>
                      </a:r>
                      <a:r>
                        <a:rPr b="0" lang="en-US" sz="1400" spc="-1" strike="noStrike">
                          <a:solidFill>
                            <a:srgbClr val="000000"/>
                          </a:solidFill>
                          <a:latin typeface="Meiryo UI"/>
                          <a:ea typeface="Meiryo UI"/>
                        </a:rPr>
                        <a:t>):</a:t>
                      </a:r>
                      <a:r>
                        <a:rPr b="0" lang="ja-JP" sz="1400" spc="-1" strike="noStrike">
                          <a:solidFill>
                            <a:srgbClr val="000000"/>
                          </a:solidFill>
                          <a:latin typeface="Meiryo UI"/>
                          <a:ea typeface="Meiryo UI"/>
                        </a:rPr>
                        <a:t>配送業務担当リーダー</a:t>
                      </a:r>
                      <a:endParaRPr b="0" lang="en-US" sz="1400" spc="-1" strike="noStrike">
                        <a:latin typeface="Arial"/>
                      </a:endParaRPr>
                    </a:p>
                    <a:p>
                      <a:pPr marL="360">
                        <a:lnSpc>
                          <a:spcPct val="90000"/>
                        </a:lnSpc>
                        <a:spcAft>
                          <a:spcPts val="601"/>
                        </a:spcAft>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Times New Roman"/>
                          <a:ea typeface="DejaVu Sans"/>
                        </a:rPr>
                        <a:t>- </a:t>
                      </a:r>
                      <a:r>
                        <a:rPr b="0" lang="ja-JP" sz="1400" spc="-1" strike="noStrike">
                          <a:solidFill>
                            <a:srgbClr val="000000"/>
                          </a:solidFill>
                          <a:latin typeface="Meiryo UI"/>
                          <a:ea typeface="Meiryo UI"/>
                        </a:rPr>
                        <a:t>プロジェクト実行者</a:t>
                      </a:r>
                      <a:r>
                        <a:rPr b="0" lang="en-US" sz="1400" spc="-1" strike="noStrike">
                          <a:solidFill>
                            <a:srgbClr val="000000"/>
                          </a:solidFill>
                          <a:latin typeface="Meiryo UI"/>
                          <a:ea typeface="Meiryo UI"/>
                        </a:rPr>
                        <a:t>(</a:t>
                      </a:r>
                      <a:r>
                        <a:rPr b="0" lang="ja-JP" sz="1400" spc="-1" strike="noStrike">
                          <a:solidFill>
                            <a:srgbClr val="000000"/>
                          </a:solidFill>
                          <a:latin typeface="Meiryo UI"/>
                          <a:ea typeface="Meiryo UI"/>
                        </a:rPr>
                        <a:t>シミュレーションシートの実行など</a:t>
                      </a:r>
                      <a:r>
                        <a:rPr b="0" lang="en-US" sz="1400" spc="-1" strike="noStrike">
                          <a:solidFill>
                            <a:srgbClr val="000000"/>
                          </a:solidFill>
                          <a:latin typeface="Meiryo UI"/>
                          <a:ea typeface="Meiryo UI"/>
                        </a:rPr>
                        <a:t>):</a:t>
                      </a:r>
                      <a:r>
                        <a:rPr b="0" lang="ja-JP" sz="1400" spc="-1" strike="noStrike">
                          <a:solidFill>
                            <a:srgbClr val="000000"/>
                          </a:solidFill>
                          <a:latin typeface="Meiryo UI"/>
                          <a:ea typeface="Meiryo UI"/>
                        </a:rPr>
                        <a:t>配送業務担当</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graphicFrame>
        <p:nvGraphicFramePr>
          <p:cNvPr id="339" name="Table 5"/>
          <p:cNvGraphicFramePr/>
          <p:nvPr/>
        </p:nvGraphicFramePr>
        <p:xfrm>
          <a:off x="4030560" y="7045560"/>
          <a:ext cx="5542200" cy="1178280"/>
        </p:xfrm>
        <a:graphic>
          <a:graphicData uri="http://schemas.openxmlformats.org/drawingml/2006/table">
            <a:tbl>
              <a:tblPr/>
              <a:tblGrid>
                <a:gridCol w="5542560"/>
              </a:tblGrid>
              <a:tr h="1178640">
                <a:tc>
                  <a:tcPr marL="36000" marR="91440">
                    <a:lnL w="12240">
                      <a:noFill/>
                    </a:lnL>
                    <a:lnR w="12240">
                      <a:noFill/>
                    </a:lnR>
                    <a:lnT w="12240">
                      <a:noFill/>
                    </a:lnT>
                    <a:lnB w="12240">
                      <a:noFill/>
                    </a:lnB>
                    <a:noFill/>
                  </a:tcPr>
                </a:tc>
              </a:tr>
            </a:tbl>
          </a:graphicData>
        </a:graphic>
      </p:graphicFrame>
      <p:graphicFrame>
        <p:nvGraphicFramePr>
          <p:cNvPr id="340" name="Table 6"/>
          <p:cNvGraphicFramePr/>
          <p:nvPr/>
        </p:nvGraphicFramePr>
        <p:xfrm>
          <a:off x="400320" y="244584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5.</a:t>
                      </a:r>
                      <a:r>
                        <a:rPr b="1" lang="ja-JP" sz="2000" spc="-1" strike="noStrike">
                          <a:solidFill>
                            <a:srgbClr val="1d2088"/>
                          </a:solidFill>
                          <a:latin typeface="Segoe UI"/>
                          <a:ea typeface="Meiryo UI"/>
                        </a:rPr>
                        <a:t>進捗計画</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毎月月初に、前月のトラック定期便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非定期便実績、及び前年同月比を取りまとめの上、副社長に報告する。</a:t>
                      </a:r>
                      <a:endParaRPr b="0" lang="en-US" sz="1400" spc="-1" strike="noStrike">
                        <a:latin typeface="Arial"/>
                      </a:endParaRPr>
                    </a:p>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本施策３か月経過後、クォーター単位での前年比較を行い、トラック定期便契約台数の妥当性を協議する。</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graphicFrame>
        <p:nvGraphicFramePr>
          <p:cNvPr id="341" name="Table 7"/>
          <p:cNvGraphicFramePr/>
          <p:nvPr/>
        </p:nvGraphicFramePr>
        <p:xfrm>
          <a:off x="400320" y="354312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6.</a:t>
                      </a:r>
                      <a:r>
                        <a:rPr b="1" lang="ja-JP" sz="2000" spc="-1" strike="noStrike">
                          <a:solidFill>
                            <a:srgbClr val="1d2088"/>
                          </a:solidFill>
                          <a:latin typeface="Segoe UI"/>
                          <a:ea typeface="Meiryo UI"/>
                        </a:rPr>
                        <a:t>品質計画・リスクマネジメント</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毎月月初の取りまとめの結果、前年同月に比べて、大幅な非定期便台数の利用が確認できた場合、従来の方法に戻して、原因を究明する。</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graphicFrame>
        <p:nvGraphicFramePr>
          <p:cNvPr id="342" name="Table 8"/>
          <p:cNvGraphicFramePr/>
          <p:nvPr/>
        </p:nvGraphicFramePr>
        <p:xfrm>
          <a:off x="400320" y="436680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7.</a:t>
                      </a:r>
                      <a:r>
                        <a:rPr b="1" lang="ja-JP" sz="2000" spc="-1" strike="noStrike">
                          <a:solidFill>
                            <a:srgbClr val="1d2088"/>
                          </a:solidFill>
                          <a:latin typeface="Segoe UI"/>
                          <a:ea typeface="Meiryo UI"/>
                        </a:rPr>
                        <a:t>システム構成</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トラック定期便台数決定の検証に留めるため、</a:t>
                      </a:r>
                      <a:r>
                        <a:rPr b="0" lang="en-US" sz="1400" spc="-1" strike="noStrike">
                          <a:solidFill>
                            <a:srgbClr val="000000"/>
                          </a:solidFill>
                          <a:latin typeface="Segoe UI"/>
                          <a:ea typeface="Meiryo UI"/>
                        </a:rPr>
                        <a:t>PoC</a:t>
                      </a:r>
                      <a:r>
                        <a:rPr b="0" lang="ja-JP" sz="1400" spc="-1" strike="noStrike">
                          <a:solidFill>
                            <a:srgbClr val="000000"/>
                          </a:solidFill>
                          <a:latin typeface="Segoe UI"/>
                          <a:ea typeface="Meiryo UI"/>
                        </a:rPr>
                        <a:t>で作成したシミュレーション</a:t>
                      </a:r>
                      <a:r>
                        <a:rPr b="0" lang="en-US" sz="1400" spc="-1" strike="noStrike">
                          <a:solidFill>
                            <a:srgbClr val="000000"/>
                          </a:solidFill>
                          <a:latin typeface="Segoe UI"/>
                          <a:ea typeface="Meiryo UI"/>
                        </a:rPr>
                        <a:t>(Excel)</a:t>
                      </a:r>
                      <a:r>
                        <a:rPr b="0" lang="ja-JP" sz="1400" spc="-1" strike="noStrike">
                          <a:solidFill>
                            <a:srgbClr val="000000"/>
                          </a:solidFill>
                          <a:latin typeface="Segoe UI"/>
                          <a:ea typeface="Meiryo UI"/>
                        </a:rPr>
                        <a:t>を継続利用することとし、システム開発・実装は行わない。</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graphicFrame>
        <p:nvGraphicFramePr>
          <p:cNvPr id="343" name="Table 9"/>
          <p:cNvGraphicFramePr/>
          <p:nvPr/>
        </p:nvGraphicFramePr>
        <p:xfrm>
          <a:off x="400320" y="519480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8.</a:t>
                      </a:r>
                      <a:r>
                        <a:rPr b="1" lang="ja-JP" sz="2000" spc="-1" strike="noStrike">
                          <a:solidFill>
                            <a:srgbClr val="1d2088"/>
                          </a:solidFill>
                          <a:latin typeface="Segoe UI"/>
                          <a:ea typeface="Meiryo UI"/>
                        </a:rPr>
                        <a:t>データ管理・活用</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直近記録を始めたトラック使用台数データ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定期便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非定期便の使用実績</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は今後も継続的に取得・蓄積を行う。</a:t>
                      </a:r>
                      <a:endParaRPr b="0" lang="en-US" sz="1400" spc="-1" strike="noStrike">
                        <a:latin typeface="Arial"/>
                      </a:endParaRPr>
                    </a:p>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今後の展開</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外部倉庫からの客先輸送等</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を見据え、データ・シミュレーション結果ファイル等は月ごとにフォルダを作成して、バックアップを取っておく。</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277560" y="108000"/>
            <a:ext cx="11590920" cy="53892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en-US" sz="2400" spc="-1" strike="noStrike">
                <a:solidFill>
                  <a:srgbClr val="0d79ca"/>
                </a:solidFill>
                <a:latin typeface="Segoe UI Semibold"/>
                <a:ea typeface="Meiryo UI"/>
              </a:rPr>
              <a:t>1. DX</a:t>
            </a:r>
            <a:r>
              <a:rPr b="1" lang="ja-JP" sz="2400" spc="-1" strike="noStrike">
                <a:solidFill>
                  <a:srgbClr val="0d79ca"/>
                </a:solidFill>
                <a:latin typeface="Segoe UI Semibold"/>
                <a:ea typeface="Meiryo UI"/>
              </a:rPr>
              <a:t>導入計画</a:t>
            </a:r>
            <a:r>
              <a:rPr b="1" lang="en-US" sz="2400" spc="-1" strike="noStrike">
                <a:solidFill>
                  <a:srgbClr val="0d79ca"/>
                </a:solidFill>
                <a:latin typeface="Segoe UI Semibold"/>
                <a:ea typeface="Meiryo UI"/>
              </a:rPr>
              <a:t>(3/3)</a:t>
            </a:r>
            <a:endParaRPr b="0" lang="en-US" sz="2400" spc="-1" strike="noStrike">
              <a:latin typeface="Arial"/>
            </a:endParaRPr>
          </a:p>
        </p:txBody>
      </p:sp>
      <p:sp>
        <p:nvSpPr>
          <p:cNvPr id="345" name="CustomShape 2"/>
          <p:cNvSpPr/>
          <p:nvPr/>
        </p:nvSpPr>
        <p:spPr>
          <a:xfrm>
            <a:off x="11268000" y="-972000"/>
            <a:ext cx="898920" cy="89892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P214</a:t>
            </a:r>
            <a:endParaRPr b="0" lang="en-US" sz="1800" spc="-1" strike="noStrike">
              <a:latin typeface="Arial"/>
            </a:endParaRPr>
          </a:p>
        </p:txBody>
      </p:sp>
      <p:sp>
        <p:nvSpPr>
          <p:cNvPr id="346" name="CustomShape 3"/>
          <p:cNvSpPr/>
          <p:nvPr/>
        </p:nvSpPr>
        <p:spPr>
          <a:xfrm>
            <a:off x="10620000" y="0"/>
            <a:ext cx="1571400" cy="899280"/>
          </a:xfrm>
          <a:prstGeom prst="rect">
            <a:avLst/>
          </a:prstGeom>
          <a:solidFill>
            <a:srgbClr val="ffffff"/>
          </a:solidFill>
          <a:ln w="0">
            <a:noFill/>
          </a:ln>
        </p:spPr>
        <p:style>
          <a:lnRef idx="0"/>
          <a:fillRef idx="0"/>
          <a:effectRef idx="0"/>
          <a:fontRef idx="minor"/>
        </p:style>
      </p:sp>
      <p:graphicFrame>
        <p:nvGraphicFramePr>
          <p:cNvPr id="347" name="Table 4"/>
          <p:cNvGraphicFramePr/>
          <p:nvPr/>
        </p:nvGraphicFramePr>
        <p:xfrm>
          <a:off x="363240" y="75564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9.</a:t>
                      </a:r>
                      <a:r>
                        <a:rPr b="1" lang="ja-JP" sz="2000" spc="-1" strike="noStrike">
                          <a:solidFill>
                            <a:srgbClr val="1d2088"/>
                          </a:solidFill>
                          <a:latin typeface="Segoe UI"/>
                          <a:ea typeface="Meiryo UI"/>
                        </a:rPr>
                        <a:t>業務プロセスの変更</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毎月月末に、翌々月以降の定期便トラック台数を検討・決定するためのシミュレーション作業を追加する。</a:t>
                      </a:r>
                      <a:endParaRPr b="0" lang="en-US" sz="1400" spc="-1" strike="noStrike">
                        <a:latin typeface="Arial"/>
                      </a:endParaRPr>
                    </a:p>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配送業務担当がシミュレーション結果を副社長に報告し、副社長の承認をもって、翌々月以降に契約するトラック定期便台数を決定する。</a:t>
                      </a:r>
                      <a:endParaRPr b="0" lang="en-US" sz="1400" spc="-1" strike="noStrike">
                        <a:latin typeface="Arial"/>
                      </a:endParaRPr>
                    </a:p>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毎月月初に前月実績を集計し、前年同月実績と比較すうｒ。比較・考察結果を副社長に報告する。</a:t>
                      </a:r>
                      <a:endParaRPr b="0" lang="en-US" sz="1400" spc="-1" strike="noStrike">
                        <a:latin typeface="Arial"/>
                      </a:endParaRPr>
                    </a:p>
                    <a:p>
                      <a:pPr>
                        <a:lnSpc>
                          <a:spcPct val="90000"/>
                        </a:lnSpc>
                        <a:spcAft>
                          <a:spcPts val="601"/>
                        </a:spcAft>
                      </a:pP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graphicFrame>
        <p:nvGraphicFramePr>
          <p:cNvPr id="348" name="Table 5"/>
          <p:cNvGraphicFramePr/>
          <p:nvPr/>
        </p:nvGraphicFramePr>
        <p:xfrm>
          <a:off x="4030560" y="7045560"/>
          <a:ext cx="5542200" cy="1178280"/>
        </p:xfrm>
        <a:graphic>
          <a:graphicData uri="http://schemas.openxmlformats.org/drawingml/2006/table">
            <a:tbl>
              <a:tblPr/>
              <a:tblGrid>
                <a:gridCol w="5542560"/>
              </a:tblGrid>
              <a:tr h="1178640">
                <a:tc>
                  <a:tcPr marL="36000" marR="91440">
                    <a:lnL w="12240">
                      <a:noFill/>
                    </a:lnL>
                    <a:lnR w="12240">
                      <a:noFill/>
                    </a:lnR>
                    <a:lnT w="12240">
                      <a:noFill/>
                    </a:lnT>
                    <a:lnB w="12240">
                      <a:noFill/>
                    </a:lnB>
                    <a:noFill/>
                  </a:tcPr>
                </a:tc>
              </a:tr>
            </a:tbl>
          </a:graphicData>
        </a:graphic>
      </p:graphicFrame>
      <p:graphicFrame>
        <p:nvGraphicFramePr>
          <p:cNvPr id="349" name="Table 6"/>
          <p:cNvGraphicFramePr/>
          <p:nvPr/>
        </p:nvGraphicFramePr>
        <p:xfrm>
          <a:off x="370800" y="216900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10.</a:t>
                      </a:r>
                      <a:r>
                        <a:rPr b="1" lang="ja-JP" sz="2000" spc="-1" strike="noStrike">
                          <a:solidFill>
                            <a:srgbClr val="1d2088"/>
                          </a:solidFill>
                          <a:latin typeface="Segoe UI"/>
                          <a:ea typeface="Meiryo UI"/>
                        </a:rPr>
                        <a:t>具体的な検証方法</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定量効果の算出</a:t>
                      </a:r>
                      <a:endParaRPr b="0" lang="en-US" sz="1400" spc="-1" strike="noStrike">
                        <a:latin typeface="Arial"/>
                      </a:endParaRPr>
                    </a:p>
                    <a:p>
                      <a:pPr>
                        <a:lnSpc>
                          <a:spcPct val="90000"/>
                        </a:lnSpc>
                        <a:spcAft>
                          <a:spcPts val="601"/>
                        </a:spcAft>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月当たりの、定期便費用計</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定期便単価</a:t>
                      </a:r>
                      <a:r>
                        <a:rPr b="0" lang="en-US" sz="1400" spc="-1" strike="noStrike">
                          <a:solidFill>
                            <a:srgbClr val="000000"/>
                          </a:solidFill>
                          <a:latin typeface="Segoe UI"/>
                          <a:ea typeface="Meiryo UI"/>
                        </a:rPr>
                        <a:t>] x [</a:t>
                      </a:r>
                      <a:r>
                        <a:rPr b="0" lang="ja-JP" sz="1400" spc="-1" strike="noStrike">
                          <a:solidFill>
                            <a:srgbClr val="000000"/>
                          </a:solidFill>
                          <a:latin typeface="Segoe UI"/>
                          <a:ea typeface="Meiryo UI"/>
                        </a:rPr>
                        <a:t>契約台数</a:t>
                      </a:r>
                      <a:r>
                        <a:rPr b="0" lang="en-US" sz="1400" spc="-1" strike="noStrike">
                          <a:solidFill>
                            <a:srgbClr val="000000"/>
                          </a:solidFill>
                          <a:latin typeface="Segoe UI"/>
                          <a:ea typeface="Meiryo UI"/>
                        </a:rPr>
                        <a:t>]</a:t>
                      </a:r>
                      <a:endParaRPr b="0" lang="en-US" sz="1400" spc="-1" strike="noStrike">
                        <a:latin typeface="Arial"/>
                      </a:endParaRPr>
                    </a:p>
                    <a:p>
                      <a:pPr>
                        <a:lnSpc>
                          <a:spcPct val="90000"/>
                        </a:lnSpc>
                        <a:spcAft>
                          <a:spcPts val="601"/>
                        </a:spcAft>
                      </a:pPr>
                      <a:r>
                        <a:rPr b="0" lang="en-US" sz="1400" spc="-1" strike="noStrike">
                          <a:solidFill>
                            <a:srgbClr val="000000"/>
                          </a:solidFill>
                          <a:latin typeface="Arial"/>
                          <a:ea typeface="DejaVu Sans"/>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月当たりの、非定期便費用計</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非定期便単価</a:t>
                      </a:r>
                      <a:r>
                        <a:rPr b="0" lang="en-US" sz="1400" spc="-1" strike="noStrike">
                          <a:solidFill>
                            <a:srgbClr val="000000"/>
                          </a:solidFill>
                          <a:latin typeface="Segoe UI"/>
                          <a:ea typeface="Meiryo UI"/>
                        </a:rPr>
                        <a:t>] x [</a:t>
                      </a:r>
                      <a:r>
                        <a:rPr b="0" lang="ja-JP" sz="1400" spc="-1" strike="noStrike">
                          <a:solidFill>
                            <a:srgbClr val="000000"/>
                          </a:solidFill>
                          <a:latin typeface="Segoe UI"/>
                          <a:ea typeface="Meiryo UI"/>
                        </a:rPr>
                        <a:t>利用回数</a:t>
                      </a:r>
                      <a:r>
                        <a:rPr b="0" lang="en-US" sz="1400" spc="-1" strike="noStrike">
                          <a:solidFill>
                            <a:srgbClr val="000000"/>
                          </a:solidFill>
                          <a:latin typeface="Segoe UI"/>
                          <a:ea typeface="Meiryo UI"/>
                        </a:rPr>
                        <a:t>]</a:t>
                      </a:r>
                      <a:endParaRPr b="0" lang="en-US" sz="1400" spc="-1" strike="noStrike">
                        <a:latin typeface="Arial"/>
                      </a:endParaRPr>
                    </a:p>
                    <a:p>
                      <a:pPr>
                        <a:lnSpc>
                          <a:spcPct val="90000"/>
                        </a:lnSpc>
                        <a:spcAft>
                          <a:spcPts val="601"/>
                        </a:spcAft>
                      </a:pPr>
                      <a:r>
                        <a:rPr b="0" lang="en-US" sz="1400" spc="-1" strike="noStrike">
                          <a:solidFill>
                            <a:srgbClr val="000000"/>
                          </a:solidFill>
                          <a:latin typeface="Arial"/>
                          <a:ea typeface="DejaVu Sans"/>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月当たりの、総配送費用</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月当たりの、定期便費用計</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月当たりの、非定期便費用計</a:t>
                      </a:r>
                      <a:r>
                        <a:rPr b="0" lang="en-US" sz="1400" spc="-1" strike="noStrike">
                          <a:solidFill>
                            <a:srgbClr val="000000"/>
                          </a:solidFill>
                          <a:latin typeface="Segoe UI"/>
                          <a:ea typeface="Meiryo UI"/>
                        </a:rPr>
                        <a:t>]</a:t>
                      </a:r>
                      <a:endParaRPr b="0" lang="en-US" sz="1400" spc="-1" strike="noStrike">
                        <a:latin typeface="Arial"/>
                      </a:endParaRPr>
                    </a:p>
                    <a:p>
                      <a:pPr>
                        <a:lnSpc>
                          <a:spcPct val="90000"/>
                        </a:lnSpc>
                        <a:spcAft>
                          <a:spcPts val="601"/>
                        </a:spcAft>
                      </a:pPr>
                      <a:r>
                        <a:rPr b="0" lang="en-US" sz="1400" spc="-1" strike="noStrike">
                          <a:solidFill>
                            <a:srgbClr val="000000"/>
                          </a:solidFill>
                          <a:latin typeface="Arial"/>
                          <a:ea typeface="DejaVu Sans"/>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輸送費割合の、前年同月比較</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当年総配送費用</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当年売上</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前年総配送費用</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前年売上</a:t>
                      </a:r>
                      <a:r>
                        <a:rPr b="0" lang="en-US" sz="1400" spc="-1" strike="noStrike">
                          <a:solidFill>
                            <a:srgbClr val="000000"/>
                          </a:solidFill>
                          <a:latin typeface="Segoe UI"/>
                          <a:ea typeface="Meiryo UI"/>
                        </a:rPr>
                        <a:t>]) x100</a:t>
                      </a:r>
                      <a:endParaRPr b="0" lang="en-US" sz="1400" spc="-1" strike="noStrike">
                        <a:latin typeface="Arial"/>
                      </a:endParaRPr>
                    </a:p>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定期便契約台数の妥当性検証</a:t>
                      </a:r>
                      <a:endParaRPr b="0" lang="en-US" sz="1400" spc="-1" strike="noStrike">
                        <a:latin typeface="Arial"/>
                      </a:endParaRPr>
                    </a:p>
                    <a:p>
                      <a:pPr marL="720">
                        <a:lnSpc>
                          <a:spcPct val="90000"/>
                        </a:lnSpc>
                        <a:spcAft>
                          <a:spcPts val="601"/>
                        </a:spcAft>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- 1.</a:t>
                      </a:r>
                      <a:r>
                        <a:rPr b="0" lang="ja-JP" sz="1400" spc="-1" strike="noStrike">
                          <a:solidFill>
                            <a:srgbClr val="000000"/>
                          </a:solidFill>
                          <a:latin typeface="Segoe UI"/>
                          <a:ea typeface="Meiryo UI"/>
                        </a:rPr>
                        <a:t>直近需要量</a:t>
                      </a: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ヵ月前内示数量</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の確認</a:t>
                      </a:r>
                      <a:endParaRPr b="0" lang="en-US" sz="1400" spc="-1" strike="noStrike">
                        <a:latin typeface="Arial"/>
                      </a:endParaRPr>
                    </a:p>
                    <a:p>
                      <a:pPr marL="720">
                        <a:lnSpc>
                          <a:spcPct val="90000"/>
                        </a:lnSpc>
                        <a:spcAft>
                          <a:spcPts val="601"/>
                        </a:spcAft>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- 2.</a:t>
                      </a:r>
                      <a:r>
                        <a:rPr b="0" lang="ja-JP" sz="1400" spc="-1" strike="noStrike">
                          <a:solidFill>
                            <a:srgbClr val="000000"/>
                          </a:solidFill>
                          <a:latin typeface="Segoe UI"/>
                          <a:ea typeface="Meiryo UI"/>
                        </a:rPr>
                        <a:t>翌々月以降の定期便契約台数の試算</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シミュレーション確認</a:t>
                      </a:r>
                      <a:r>
                        <a:rPr b="0" lang="en-US" sz="1400" spc="-1" strike="noStrike">
                          <a:solidFill>
                            <a:srgbClr val="000000"/>
                          </a:solidFill>
                          <a:latin typeface="Segoe UI"/>
                          <a:ea typeface="Meiryo UI"/>
                        </a:rPr>
                        <a:t>)</a:t>
                      </a:r>
                      <a:endParaRPr b="0" lang="en-US" sz="1400" spc="-1" strike="noStrike">
                        <a:latin typeface="Arial"/>
                      </a:endParaRPr>
                    </a:p>
                    <a:p>
                      <a:pPr marL="720">
                        <a:lnSpc>
                          <a:spcPct val="90000"/>
                        </a:lnSpc>
                        <a:spcAft>
                          <a:spcPts val="601"/>
                        </a:spcAft>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- 3.</a:t>
                      </a:r>
                      <a:r>
                        <a:rPr b="0" lang="ja-JP" sz="1400" spc="-1" strike="noStrike">
                          <a:solidFill>
                            <a:srgbClr val="000000"/>
                          </a:solidFill>
                          <a:latin typeface="Segoe UI"/>
                          <a:ea typeface="Meiryo UI"/>
                        </a:rPr>
                        <a:t>トラック使用台数データ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定期便・非定期便の使用実績</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の確認</a:t>
                      </a:r>
                      <a:endParaRPr b="0" lang="en-US" sz="1400" spc="-1" strike="noStrike">
                        <a:latin typeface="Arial"/>
                      </a:endParaRPr>
                    </a:p>
                    <a:p>
                      <a:pPr marL="720">
                        <a:lnSpc>
                          <a:spcPct val="90000"/>
                        </a:lnSpc>
                        <a:spcAft>
                          <a:spcPts val="601"/>
                        </a:spcAft>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上記</a:t>
                      </a:r>
                      <a:r>
                        <a:rPr b="0" lang="en-US" sz="1400" spc="-1" strike="noStrike">
                          <a:solidFill>
                            <a:srgbClr val="000000"/>
                          </a:solidFill>
                          <a:latin typeface="Segoe UI"/>
                          <a:ea typeface="Meiryo UI"/>
                        </a:rPr>
                        <a:t>1.2.3</a:t>
                      </a:r>
                      <a:r>
                        <a:rPr b="0" lang="ja-JP" sz="1400" spc="-1" strike="noStrike">
                          <a:solidFill>
                            <a:srgbClr val="000000"/>
                          </a:solidFill>
                          <a:latin typeface="Segoe UI"/>
                          <a:ea typeface="Meiryo UI"/>
                        </a:rPr>
                        <a:t>を考慮した場合のトラック予測台数の妥当性検証 ※コロナパンデミックによる売上減少の影響も考慮</a:t>
                      </a:r>
                      <a:endParaRPr b="0" lang="en-US" sz="1400" spc="-1" strike="noStrike">
                        <a:latin typeface="Arial"/>
                      </a:endParaRPr>
                    </a:p>
                    <a:p>
                      <a:pPr>
                        <a:lnSpc>
                          <a:spcPct val="90000"/>
                        </a:lnSpc>
                        <a:spcAft>
                          <a:spcPts val="601"/>
                        </a:spcAft>
                        <a:tabLst>
                          <a:tab algn="l" pos="0"/>
                        </a:tabLst>
                      </a:pP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graphicFrame>
        <p:nvGraphicFramePr>
          <p:cNvPr id="350" name="Table 7"/>
          <p:cNvGraphicFramePr/>
          <p:nvPr/>
        </p:nvGraphicFramePr>
        <p:xfrm>
          <a:off x="358920" y="5585400"/>
          <a:ext cx="11465280" cy="967680"/>
        </p:xfrm>
        <a:graphic>
          <a:graphicData uri="http://schemas.openxmlformats.org/drawingml/2006/table">
            <a:tbl>
              <a:tblPr/>
              <a:tblGrid>
                <a:gridCol w="11465640"/>
              </a:tblGrid>
              <a:tr h="396360">
                <a:tc>
                  <a:txBody>
                    <a:bodyPr lIns="36000">
                      <a:noAutofit/>
                    </a:bodyPr>
                    <a:p>
                      <a:pPr>
                        <a:lnSpc>
                          <a:spcPct val="90000"/>
                        </a:lnSpc>
                        <a:tabLst>
                          <a:tab algn="l" pos="0"/>
                        </a:tabLst>
                      </a:pPr>
                      <a:r>
                        <a:rPr b="1" lang="en-US" sz="2000" spc="-1" strike="noStrike">
                          <a:solidFill>
                            <a:srgbClr val="1d2088"/>
                          </a:solidFill>
                          <a:latin typeface="Segoe UI"/>
                          <a:ea typeface="Meiryo UI"/>
                        </a:rPr>
                        <a:t>11.</a:t>
                      </a:r>
                      <a:r>
                        <a:rPr b="1" lang="ja-JP" sz="2000" spc="-1" strike="noStrike">
                          <a:solidFill>
                            <a:srgbClr val="1d2088"/>
                          </a:solidFill>
                          <a:latin typeface="Segoe UI"/>
                          <a:ea typeface="Meiryo UI"/>
                        </a:rPr>
                        <a:t>本プロジェクト以降の展開計画に向けて検討すべきこと</a:t>
                      </a:r>
                      <a:r>
                        <a:rPr b="1" lang="en-US" sz="2000" spc="-1" strike="noStrike">
                          <a:solidFill>
                            <a:srgbClr val="1d2088"/>
                          </a:solidFill>
                          <a:latin typeface="Segoe UI"/>
                          <a:ea typeface="Meiryo UI"/>
                        </a:rPr>
                        <a:t>(</a:t>
                      </a:r>
                      <a:r>
                        <a:rPr b="1" lang="ja-JP" sz="2000" spc="-1" strike="noStrike">
                          <a:solidFill>
                            <a:srgbClr val="1d2088"/>
                          </a:solidFill>
                          <a:latin typeface="Segoe UI"/>
                          <a:ea typeface="Meiryo UI"/>
                        </a:rPr>
                        <a:t>参考</a:t>
                      </a:r>
                      <a:r>
                        <a:rPr b="1" lang="en-US" sz="2000" spc="-1" strike="noStrike">
                          <a:solidFill>
                            <a:srgbClr val="1d2088"/>
                          </a:solidFill>
                          <a:latin typeface="Segoe UI"/>
                          <a:ea typeface="Meiryo UI"/>
                        </a:rPr>
                        <a:t>)</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トラック使用台数データ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定期便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非定期便の使用実績</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の、より効果的なデータ収集、蓄積方法の検討</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例</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データベース化など</a:t>
                      </a:r>
                      <a:r>
                        <a:rPr b="0" lang="en-US" sz="1400" spc="-1" strike="noStrike">
                          <a:solidFill>
                            <a:srgbClr val="000000"/>
                          </a:solidFill>
                          <a:latin typeface="Segoe UI"/>
                          <a:ea typeface="Meiryo UI"/>
                        </a:rPr>
                        <a:t>)</a:t>
                      </a:r>
                      <a:endParaRPr b="0" lang="en-US" sz="1400" spc="-1" strike="noStrike">
                        <a:latin typeface="Arial"/>
                      </a:endParaRPr>
                    </a:p>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トラック台数予測の際に用いる</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倍率</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の妥当性の継続検証、見直し</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277560" y="108000"/>
            <a:ext cx="11590920" cy="53892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en-US" sz="2400" spc="-1" strike="noStrike">
                <a:solidFill>
                  <a:srgbClr val="0d79ca"/>
                </a:solidFill>
                <a:latin typeface="Segoe UI Semibold"/>
                <a:ea typeface="Meiryo UI"/>
              </a:rPr>
              <a:t>2. DX</a:t>
            </a:r>
            <a:r>
              <a:rPr b="1" lang="ja-JP" sz="2400" spc="-1" strike="noStrike">
                <a:solidFill>
                  <a:srgbClr val="0d79ca"/>
                </a:solidFill>
                <a:latin typeface="Segoe UI Semibold"/>
                <a:ea typeface="Meiryo UI"/>
              </a:rPr>
              <a:t>展開計画</a:t>
            </a:r>
            <a:endParaRPr b="0" lang="en-US" sz="2400" spc="-1" strike="noStrike">
              <a:latin typeface="Arial"/>
            </a:endParaRPr>
          </a:p>
        </p:txBody>
      </p:sp>
      <p:sp>
        <p:nvSpPr>
          <p:cNvPr id="352" name="CustomShape 2"/>
          <p:cNvSpPr/>
          <p:nvPr/>
        </p:nvSpPr>
        <p:spPr>
          <a:xfrm>
            <a:off x="11268000" y="-972000"/>
            <a:ext cx="898920" cy="89892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P214</a:t>
            </a:r>
            <a:endParaRPr b="0" lang="en-US" sz="1800" spc="-1" strike="noStrike">
              <a:latin typeface="Arial"/>
            </a:endParaRPr>
          </a:p>
        </p:txBody>
      </p:sp>
      <p:sp>
        <p:nvSpPr>
          <p:cNvPr id="353" name="CustomShape 3"/>
          <p:cNvSpPr/>
          <p:nvPr/>
        </p:nvSpPr>
        <p:spPr>
          <a:xfrm>
            <a:off x="10620000" y="0"/>
            <a:ext cx="1571400" cy="899280"/>
          </a:xfrm>
          <a:prstGeom prst="rect">
            <a:avLst/>
          </a:prstGeom>
          <a:solidFill>
            <a:srgbClr val="ffffff"/>
          </a:solidFill>
          <a:ln w="0">
            <a:noFill/>
          </a:ln>
        </p:spPr>
        <p:style>
          <a:lnRef idx="0"/>
          <a:fillRef idx="0"/>
          <a:effectRef idx="0"/>
          <a:fontRef idx="minor"/>
        </p:style>
      </p:sp>
      <p:graphicFrame>
        <p:nvGraphicFramePr>
          <p:cNvPr id="354" name="Table 4"/>
          <p:cNvGraphicFramePr/>
          <p:nvPr/>
        </p:nvGraphicFramePr>
        <p:xfrm>
          <a:off x="363240" y="755640"/>
          <a:ext cx="11465280" cy="252000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1.</a:t>
                      </a:r>
                      <a:r>
                        <a:rPr b="1" lang="ja-JP" sz="2000" spc="-1" strike="noStrike">
                          <a:solidFill>
                            <a:srgbClr val="1d2088"/>
                          </a:solidFill>
                          <a:latin typeface="Segoe UI"/>
                          <a:ea typeface="Meiryo UI"/>
                        </a:rPr>
                        <a:t>大方針</a:t>
                      </a:r>
                      <a:endParaRPr b="0" lang="en-US" sz="2000" spc="-1" strike="noStrike">
                        <a:latin typeface="Arial"/>
                      </a:endParaRPr>
                    </a:p>
                  </a:txBody>
                  <a:tcPr marL="36000" marR="91440">
                    <a:lnL w="12240">
                      <a:noFill/>
                    </a:lnL>
                    <a:lnR w="12240">
                      <a:noFill/>
                    </a:lnR>
                    <a:lnT w="12240">
                      <a:noFill/>
                    </a:lnT>
                    <a:lnB w="12240">
                      <a:noFill/>
                    </a:lnB>
                    <a:noFill/>
                  </a:tcPr>
                </a:tc>
              </a:tr>
              <a:tr h="2742840">
                <a:tc>
                  <a:txBody>
                    <a:bodyPr lIns="72000">
                      <a:noAutofit/>
                    </a:bodyPr>
                    <a:p>
                      <a:pPr marL="180000" indent="-17892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方針①：打ち手の進化、横展開</a:t>
                      </a:r>
                      <a:endParaRPr b="0" lang="en-US" sz="1400" spc="-1" strike="noStrike">
                        <a:latin typeface="Arial"/>
                      </a:endParaRPr>
                    </a:p>
                    <a:p>
                      <a:pPr marL="720">
                        <a:lnSpc>
                          <a:spcPct val="90000"/>
                        </a:lnSpc>
                        <a:spcAft>
                          <a:spcPts val="601"/>
                        </a:spcAft>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- 1.</a:t>
                      </a:r>
                      <a:r>
                        <a:rPr b="0" lang="ja-JP" sz="1400" spc="-1" strike="noStrike">
                          <a:solidFill>
                            <a:srgbClr val="000000"/>
                          </a:solidFill>
                          <a:latin typeface="Segoe UI"/>
                          <a:ea typeface="Meiryo UI"/>
                        </a:rPr>
                        <a:t>精度向上：トラック使用台数データ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定期便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非定期便の使用実績</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を蓄積し、より効果的なトラック台数予測の方法を模索する。</a:t>
                      </a:r>
                      <a:endParaRPr b="0" lang="en-US" sz="1400" spc="-1" strike="noStrike">
                        <a:latin typeface="Arial"/>
                      </a:endParaRPr>
                    </a:p>
                    <a:p>
                      <a:pPr marL="720">
                        <a:lnSpc>
                          <a:spcPct val="90000"/>
                        </a:lnSpc>
                        <a:spcAft>
                          <a:spcPts val="601"/>
                        </a:spcAft>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- 2.</a:t>
                      </a:r>
                      <a:r>
                        <a:rPr b="0" lang="ja-JP" sz="1400" spc="-1" strike="noStrike">
                          <a:solidFill>
                            <a:srgbClr val="000000"/>
                          </a:solidFill>
                          <a:latin typeface="Segoe UI"/>
                          <a:ea typeface="Meiryo UI"/>
                        </a:rPr>
                        <a:t>システム化：１年程度の運用期間を経て効果が確認できた場合に、データ取集・蓄積・台数予測・配送業者への依頼の一連の業務プロセスを</a:t>
                      </a:r>
                      <a:endParaRPr b="0" lang="en-US" sz="1400" spc="-1" strike="noStrike">
                        <a:latin typeface="Arial"/>
                      </a:endParaRPr>
                    </a:p>
                    <a:p>
                      <a:pPr marL="720">
                        <a:lnSpc>
                          <a:spcPct val="90000"/>
                        </a:lnSpc>
                        <a:spcAft>
                          <a:spcPts val="601"/>
                        </a:spcAft>
                        <a:tabLst>
                          <a:tab algn="l" pos="0"/>
                        </a:tabLst>
                      </a:pP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　　　　　　　　　　自動化する方法を検討する。</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ただし、</a:t>
                      </a:r>
                      <a:r>
                        <a:rPr b="0" lang="en-US" sz="1400" spc="-1" strike="noStrike">
                          <a:solidFill>
                            <a:srgbClr val="000000"/>
                          </a:solidFill>
                          <a:latin typeface="Segoe UI"/>
                          <a:ea typeface="Meiryo UI"/>
                        </a:rPr>
                        <a:t>ROI</a:t>
                      </a:r>
                      <a:r>
                        <a:rPr b="0" lang="ja-JP" sz="1400" spc="-1" strike="noStrike">
                          <a:solidFill>
                            <a:srgbClr val="000000"/>
                          </a:solidFill>
                          <a:latin typeface="Segoe UI"/>
                          <a:ea typeface="Meiryo UI"/>
                        </a:rPr>
                        <a:t>を検証し、中期的に投資回収が見込まれる場合のみ</a:t>
                      </a:r>
                      <a:r>
                        <a:rPr b="0" lang="en-US" sz="1400" spc="-1" strike="noStrike">
                          <a:solidFill>
                            <a:srgbClr val="000000"/>
                          </a:solidFill>
                          <a:latin typeface="Segoe UI"/>
                          <a:ea typeface="Meiryo UI"/>
                        </a:rPr>
                        <a:t>)</a:t>
                      </a:r>
                      <a:endParaRPr b="0" lang="en-US" sz="1400" spc="-1" strike="noStrike">
                        <a:latin typeface="Arial"/>
                      </a:endParaRPr>
                    </a:p>
                    <a:p>
                      <a:pPr marL="180000" indent="-178920">
                        <a:lnSpc>
                          <a:spcPct val="90000"/>
                        </a:lnSpc>
                        <a:spcAft>
                          <a:spcPts val="601"/>
                        </a:spcAft>
                        <a:buClr>
                          <a:srgbClr val="bfebfa"/>
                        </a:buClr>
                        <a:buFont typeface="Wingdings" charset="2"/>
                        <a:buChar char=""/>
                        <a:tabLst>
                          <a:tab algn="l" pos="0"/>
                        </a:tabLst>
                      </a:pPr>
                      <a:r>
                        <a:rPr b="0" lang="ja-JP" sz="1400" spc="-1" strike="noStrike">
                          <a:solidFill>
                            <a:srgbClr val="000000"/>
                          </a:solidFill>
                          <a:latin typeface="Segoe UI"/>
                          <a:ea typeface="Meiryo UI"/>
                        </a:rPr>
                        <a:t>方針②：その他</a:t>
                      </a:r>
                      <a:r>
                        <a:rPr b="0" lang="en-US" sz="1400" spc="-1" strike="noStrike">
                          <a:solidFill>
                            <a:srgbClr val="000000"/>
                          </a:solidFill>
                          <a:latin typeface="Segoe UI"/>
                          <a:ea typeface="Meiryo UI"/>
                        </a:rPr>
                        <a:t>DX</a:t>
                      </a:r>
                      <a:r>
                        <a:rPr b="0" lang="ja-JP" sz="1400" spc="-1" strike="noStrike">
                          <a:solidFill>
                            <a:srgbClr val="000000"/>
                          </a:solidFill>
                          <a:latin typeface="Segoe UI"/>
                          <a:ea typeface="Meiryo UI"/>
                        </a:rPr>
                        <a:t>施策の実施</a:t>
                      </a:r>
                      <a:endParaRPr b="0" lang="en-US" sz="1400" spc="-1" strike="noStrike">
                        <a:latin typeface="Arial"/>
                      </a:endParaRPr>
                    </a:p>
                    <a:p>
                      <a:pPr>
                        <a:lnSpc>
                          <a:spcPct val="100000"/>
                        </a:lnSpc>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- 1.</a:t>
                      </a:r>
                      <a:r>
                        <a:rPr b="0" lang="ja-JP" sz="1400" spc="-1" strike="noStrike">
                          <a:solidFill>
                            <a:srgbClr val="000000"/>
                          </a:solidFill>
                          <a:latin typeface="Segoe UI"/>
                          <a:ea typeface="Meiryo UI"/>
                        </a:rPr>
                        <a:t>社内データの一元管理：現在、</a:t>
                      </a:r>
                      <a:r>
                        <a:rPr b="0" lang="en-US" sz="1400" spc="-1" strike="noStrike">
                          <a:solidFill>
                            <a:srgbClr val="000000"/>
                          </a:solidFill>
                          <a:latin typeface="Segoe UI"/>
                          <a:ea typeface="Meiryo UI"/>
                        </a:rPr>
                        <a:t>Excel</a:t>
                      </a:r>
                      <a:r>
                        <a:rPr b="0" lang="ja-JP" sz="1400" spc="-1" strike="noStrike">
                          <a:solidFill>
                            <a:srgbClr val="000000"/>
                          </a:solidFill>
                          <a:latin typeface="Segoe UI"/>
                          <a:ea typeface="Meiryo UI"/>
                        </a:rPr>
                        <a:t>等で手作業にて記録・管理している種々のデータをデータ基盤にて一元管理する。</a:t>
                      </a:r>
                      <a:endParaRPr b="0" lang="en-US" sz="1400" spc="-1" strike="noStrike">
                        <a:latin typeface="Arial"/>
                      </a:endParaRPr>
                    </a:p>
                    <a:p>
                      <a:pPr>
                        <a:lnSpc>
                          <a:spcPct val="100000"/>
                        </a:lnSpc>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- 2.</a:t>
                      </a:r>
                      <a:r>
                        <a:rPr b="0" lang="ja-JP" sz="1400" spc="-1" strike="noStrike">
                          <a:solidFill>
                            <a:srgbClr val="000000"/>
                          </a:solidFill>
                          <a:latin typeface="Segoe UI"/>
                          <a:ea typeface="Meiryo UI"/>
                        </a:rPr>
                        <a:t>その他</a:t>
                      </a:r>
                      <a:r>
                        <a:rPr b="0" lang="en-US" sz="1400" spc="-1" strike="noStrike">
                          <a:solidFill>
                            <a:srgbClr val="000000"/>
                          </a:solidFill>
                          <a:latin typeface="Segoe UI"/>
                          <a:ea typeface="Meiryo UI"/>
                        </a:rPr>
                        <a:t>DX</a:t>
                      </a:r>
                      <a:r>
                        <a:rPr b="0" lang="ja-JP" sz="1400" spc="-1" strike="noStrike">
                          <a:solidFill>
                            <a:srgbClr val="000000"/>
                          </a:solidFill>
                          <a:latin typeface="Segoe UI"/>
                          <a:ea typeface="Meiryo UI"/>
                        </a:rPr>
                        <a:t>施策の検討：すでに顕在化しているその他業務課題の解決策を模索する。データ基盤を整えている間、各部から業務改善アイディアを募り</a:t>
                      </a:r>
                      <a:endParaRPr b="0" lang="en-US" sz="1400" spc="-1" strike="noStrike">
                        <a:latin typeface="Arial"/>
                      </a:endParaRPr>
                    </a:p>
                    <a:p>
                      <a:pPr>
                        <a:lnSpc>
                          <a:spcPct val="100000"/>
                        </a:lnSpc>
                        <a:tabLst>
                          <a:tab algn="l" pos="0"/>
                        </a:tabLst>
                      </a:pPr>
                      <a:r>
                        <a:rPr b="0" lang="ja-JP" sz="1400" spc="-1" strike="noStrike">
                          <a:solidFill>
                            <a:srgbClr val="000000"/>
                          </a:solidFill>
                          <a:latin typeface="Segoe UI"/>
                          <a:ea typeface="Meiryo UI"/>
                        </a:rPr>
                        <a:t>　　　　　　　　　　　　　　　　　　　具体化に向けて検証を行う。</a:t>
                      </a:r>
                      <a:endParaRPr b="0" lang="en-US" sz="1400" spc="-1" strike="noStrike">
                        <a:latin typeface="Arial"/>
                      </a:endParaRPr>
                    </a:p>
                    <a:p>
                      <a:pPr>
                        <a:lnSpc>
                          <a:spcPct val="100000"/>
                        </a:lnSpc>
                        <a:tabLst>
                          <a:tab algn="l" pos="0"/>
                        </a:tabLst>
                      </a:pPr>
                      <a:r>
                        <a:rPr b="0" lang="en-US" sz="1400" spc="-1" strike="noStrike">
                          <a:solidFill>
                            <a:srgbClr val="000000"/>
                          </a:solidFill>
                          <a:latin typeface="Segoe UI"/>
                          <a:ea typeface="Meiryo UI"/>
                        </a:rPr>
                        <a:t> </a:t>
                      </a:r>
                      <a:endParaRPr b="0" lang="en-US" sz="1400" spc="-1" strike="noStrike">
                        <a:latin typeface="Arial"/>
                      </a:endParaRPr>
                    </a:p>
                    <a:p>
                      <a:pPr>
                        <a:lnSpc>
                          <a:spcPct val="90000"/>
                        </a:lnSpc>
                        <a:spcAft>
                          <a:spcPts val="601"/>
                        </a:spcAft>
                        <a:tabLst>
                          <a:tab algn="l" pos="0"/>
                        </a:tabLst>
                      </a:pPr>
                      <a:endParaRPr b="0" lang="en-US" sz="1400" spc="-1" strike="noStrike">
                        <a:latin typeface="Arial"/>
                      </a:endParaRPr>
                    </a:p>
                    <a:p>
                      <a:pPr marL="720">
                        <a:lnSpc>
                          <a:spcPct val="90000"/>
                        </a:lnSpc>
                        <a:spcAft>
                          <a:spcPts val="601"/>
                        </a:spcAft>
                        <a:tabLst>
                          <a:tab algn="l" pos="0"/>
                        </a:tabLst>
                      </a:pP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graphicFrame>
        <p:nvGraphicFramePr>
          <p:cNvPr id="355" name="Table 5"/>
          <p:cNvGraphicFramePr/>
          <p:nvPr/>
        </p:nvGraphicFramePr>
        <p:xfrm>
          <a:off x="4030560" y="7045560"/>
          <a:ext cx="5542200" cy="1178280"/>
        </p:xfrm>
        <a:graphic>
          <a:graphicData uri="http://schemas.openxmlformats.org/drawingml/2006/table">
            <a:tbl>
              <a:tblPr/>
              <a:tblGrid>
                <a:gridCol w="5542560"/>
              </a:tblGrid>
              <a:tr h="1178640">
                <a:tc>
                  <a:tcPr marL="36000" marR="91440">
                    <a:lnL w="12240">
                      <a:noFill/>
                    </a:lnL>
                    <a:lnR w="12240">
                      <a:noFill/>
                    </a:lnR>
                    <a:lnT w="12240">
                      <a:noFill/>
                    </a:lnT>
                    <a:lnB w="12240">
                      <a:noFill/>
                    </a:lnB>
                    <a:noFill/>
                  </a:tcPr>
                </a:tc>
              </a:tr>
            </a:tbl>
          </a:graphicData>
        </a:graphic>
      </p:graphicFrame>
      <p:graphicFrame>
        <p:nvGraphicFramePr>
          <p:cNvPr id="356" name="Table 6"/>
          <p:cNvGraphicFramePr/>
          <p:nvPr/>
        </p:nvGraphicFramePr>
        <p:xfrm>
          <a:off x="390600" y="3507840"/>
          <a:ext cx="11477880" cy="2111400"/>
        </p:xfrm>
        <a:graphic>
          <a:graphicData uri="http://schemas.openxmlformats.org/drawingml/2006/table">
            <a:tbl>
              <a:tblPr/>
              <a:tblGrid>
                <a:gridCol w="11477880"/>
              </a:tblGrid>
              <a:tr h="366120">
                <a:tc>
                  <a:txBody>
                    <a:bodyPr lIns="36000">
                      <a:noAutofit/>
                    </a:bodyPr>
                    <a:p>
                      <a:pPr>
                        <a:lnSpc>
                          <a:spcPct val="90000"/>
                        </a:lnSpc>
                        <a:tabLst>
                          <a:tab algn="l" pos="0"/>
                        </a:tabLst>
                      </a:pPr>
                      <a:r>
                        <a:rPr b="1" lang="ja-JP" sz="2000" spc="-1" strike="noStrike">
                          <a:solidFill>
                            <a:srgbClr val="1d2088"/>
                          </a:solidFill>
                          <a:latin typeface="Segoe UI"/>
                          <a:ea typeface="Meiryo UI"/>
                        </a:rPr>
                        <a:t>補足</a:t>
                      </a:r>
                      <a:r>
                        <a:rPr b="1" lang="en-US" sz="2000" spc="-1" strike="noStrike">
                          <a:solidFill>
                            <a:srgbClr val="1d2088"/>
                          </a:solidFill>
                          <a:latin typeface="Segoe UI"/>
                          <a:ea typeface="Meiryo UI"/>
                        </a:rPr>
                        <a:t>.</a:t>
                      </a:r>
                      <a:r>
                        <a:rPr b="1" lang="ja-JP" sz="2000" spc="-1" strike="noStrike">
                          <a:solidFill>
                            <a:srgbClr val="1d2088"/>
                          </a:solidFill>
                          <a:latin typeface="Segoe UI"/>
                          <a:ea typeface="Meiryo UI"/>
                        </a:rPr>
                        <a:t>上記方針の意図</a:t>
                      </a:r>
                      <a:endParaRPr b="0" lang="en-US" sz="2000" spc="-1" strike="noStrike">
                        <a:latin typeface="Arial"/>
                      </a:endParaRPr>
                    </a:p>
                  </a:txBody>
                  <a:tcPr marL="36000" marR="91440">
                    <a:lnL w="12240">
                      <a:noFill/>
                    </a:lnL>
                    <a:lnR w="12240">
                      <a:noFill/>
                    </a:lnR>
                    <a:lnT w="12240">
                      <a:noFill/>
                    </a:lnT>
                    <a:lnB w="12240">
                      <a:noFill/>
                    </a:lnB>
                    <a:noFill/>
                  </a:tcPr>
                </a:tc>
              </a:tr>
              <a:tr h="1814040">
                <a:tc>
                  <a:txBody>
                    <a:bodyPr lIns="72000">
                      <a:noAutofit/>
                    </a:bodyPr>
                    <a:p>
                      <a:pPr marL="180000" indent="-17892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①</a:t>
                      </a:r>
                      <a:r>
                        <a:rPr b="0" lang="en-US" sz="1400" spc="-1" strike="noStrike">
                          <a:solidFill>
                            <a:srgbClr val="000000"/>
                          </a:solidFill>
                          <a:latin typeface="Segoe UI"/>
                          <a:ea typeface="Meiryo UI"/>
                        </a:rPr>
                        <a:t>-1.</a:t>
                      </a:r>
                      <a:r>
                        <a:rPr b="0" lang="ja-JP" sz="1400" spc="-1" strike="noStrike">
                          <a:solidFill>
                            <a:srgbClr val="000000"/>
                          </a:solidFill>
                          <a:latin typeface="Segoe UI"/>
                          <a:ea typeface="Meiryo UI"/>
                        </a:rPr>
                        <a:t>現状のトラック台数予測ロジックは、限られたデータを用いたルールベースの試算であり、データ追加や、他手法により改善の余地がある。</a:t>
                      </a:r>
                      <a:endParaRPr b="0" lang="en-US" sz="1400" spc="-1" strike="noStrike">
                        <a:latin typeface="Arial"/>
                      </a:endParaRPr>
                    </a:p>
                    <a:p>
                      <a:pPr marL="180000" indent="-17892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①</a:t>
                      </a: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今後数年の継続運用が見込まれる場合、</a:t>
                      </a:r>
                      <a:r>
                        <a:rPr b="0" lang="en-US" sz="1400" spc="-1" strike="noStrike">
                          <a:solidFill>
                            <a:srgbClr val="000000"/>
                          </a:solidFill>
                          <a:latin typeface="Segoe UI"/>
                          <a:ea typeface="Meiryo UI"/>
                        </a:rPr>
                        <a:t>SaaS</a:t>
                      </a:r>
                      <a:r>
                        <a:rPr b="0" lang="ja-JP" sz="1400" spc="-1" strike="noStrike">
                          <a:solidFill>
                            <a:srgbClr val="000000"/>
                          </a:solidFill>
                          <a:latin typeface="Segoe UI"/>
                          <a:ea typeface="Meiryo UI"/>
                        </a:rPr>
                        <a:t>等のシステムを導入したほうが中長期的にメリットがあると判断した場合、システム化を実施検討。</a:t>
                      </a:r>
                      <a:endParaRPr b="0" lang="en-US" sz="1400" spc="-1" strike="noStrike">
                        <a:latin typeface="Arial"/>
                      </a:endParaRPr>
                    </a:p>
                    <a:p>
                      <a:pPr marL="180000" indent="-17892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②</a:t>
                      </a:r>
                      <a:r>
                        <a:rPr b="0" lang="en-US" sz="1400" spc="-1" strike="noStrike">
                          <a:solidFill>
                            <a:srgbClr val="000000"/>
                          </a:solidFill>
                          <a:latin typeface="Segoe UI"/>
                          <a:ea typeface="Meiryo UI"/>
                        </a:rPr>
                        <a:t>-1.</a:t>
                      </a:r>
                      <a:r>
                        <a:rPr b="0" lang="ja-JP" sz="1400" spc="-1" strike="noStrike">
                          <a:solidFill>
                            <a:srgbClr val="000000"/>
                          </a:solidFill>
                          <a:latin typeface="Segoe UI"/>
                          <a:ea typeface="Meiryo UI"/>
                        </a:rPr>
                        <a:t>より良い事業運営のためには、各拠点に点在したデータを一元管理し、データ分析による仮設</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検証</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実行を今後も継続すべきであるため。</a:t>
                      </a:r>
                      <a:endParaRPr b="0" lang="en-US" sz="1400" spc="-1" strike="noStrike">
                        <a:latin typeface="Arial"/>
                      </a:endParaRPr>
                    </a:p>
                    <a:p>
                      <a:pPr marL="180000" indent="-17892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②</a:t>
                      </a: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中長期的な視点で「会社のあるべき姿」を従業員皆で検討することで、データを活用した打ち手の検討プロセスに慣れていただき、帰属意識を高めていくため。</a:t>
                      </a:r>
                      <a:endParaRPr b="0" lang="en-US" sz="1400" spc="-1" strike="noStrike">
                        <a:latin typeface="Arial"/>
                      </a:endParaRPr>
                    </a:p>
                    <a:p>
                      <a:pPr marL="720">
                        <a:lnSpc>
                          <a:spcPct val="90000"/>
                        </a:lnSpc>
                        <a:spcAft>
                          <a:spcPts val="601"/>
                        </a:spcAft>
                        <a:tabLst>
                          <a:tab algn="l" pos="0"/>
                        </a:tabLst>
                      </a:pPr>
                      <a:endParaRPr b="0" lang="en-US" sz="1400" spc="-1" strike="noStrike">
                        <a:latin typeface="Arial"/>
                      </a:endParaRPr>
                    </a:p>
                    <a:p>
                      <a:pPr>
                        <a:lnSpc>
                          <a:spcPct val="90000"/>
                        </a:lnSpc>
                        <a:spcAft>
                          <a:spcPts val="601"/>
                        </a:spcAft>
                        <a:tabLst>
                          <a:tab algn="l" pos="0"/>
                        </a:tabLst>
                      </a:pP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TYNテンプレート16-9</Template>
  <TotalTime>11747</TotalTime>
  <Application>LibreOffice/7.0.1.2$Windows_X86_64 LibreOffice_project/7cbcfc562f6eb6708b5ff7d7397325de9e764452</Application>
  <Words>2237</Words>
  <Paragraphs>289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2020-06-15T03:41:59Z</dcterms:created>
  <dc:creator>MASAYUKI FUKUMOTO</dc:creator>
  <dc:description/>
  <dc:language>ja-JP</dc:language>
  <cp:lastModifiedBy/>
  <dcterms:modified xsi:type="dcterms:W3CDTF">2022-10-23T19:58:30Z</dcterms:modified>
  <cp:revision>175</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ワイド画面</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