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765" r:id="rId3"/>
  </p:sldMasterIdLst>
  <p:notesMasterIdLst>
    <p:notesMasterId r:id="rId11"/>
  </p:notesMasterIdLst>
  <p:sldIdLst>
    <p:sldId id="256" r:id="rId4"/>
    <p:sldId id="257" r:id="rId5"/>
    <p:sldId id="258" r:id="rId6"/>
    <p:sldId id="259" r:id="rId7"/>
    <p:sldId id="260" r:id="rId8"/>
    <p:sldId id="284" r:id="rId9"/>
    <p:sldId id="285"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6"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ja-JP" sz="1800" b="0" strike="noStrike" spc="-1">
                <a:solidFill>
                  <a:srgbClr val="000000"/>
                </a:solidFill>
                <a:latin typeface="Arial"/>
              </a:rPr>
              <a:t>スライドを移動するにはクリックします。</a:t>
            </a:r>
            <a:endParaRPr lang="en-US" sz="1800" b="0" strike="noStrike" spc="-1">
              <a:solidFill>
                <a:srgbClr val="000000"/>
              </a:solidFill>
              <a:latin typeface="Arial"/>
            </a:endParaRPr>
          </a:p>
        </p:txBody>
      </p:sp>
      <p:sp>
        <p:nvSpPr>
          <p:cNvPr id="437" name="PlaceHolder 2"/>
          <p:cNvSpPr>
            <a:spLocks noGrp="1"/>
          </p:cNvSpPr>
          <p:nvPr>
            <p:ph type="body"/>
          </p:nvPr>
        </p:nvSpPr>
        <p:spPr>
          <a:xfrm>
            <a:off x="756000" y="5078520"/>
            <a:ext cx="6047640" cy="4811040"/>
          </a:xfrm>
          <a:prstGeom prst="rect">
            <a:avLst/>
          </a:prstGeom>
        </p:spPr>
        <p:txBody>
          <a:bodyPr lIns="0" tIns="0" rIns="0" bIns="0">
            <a:noAutofit/>
          </a:bodyPr>
          <a:lstStyle/>
          <a:p>
            <a:r>
              <a:rPr lang="ja-JP" sz="2000" b="0" strike="noStrike" spc="-1">
                <a:latin typeface="Arial"/>
              </a:rPr>
              <a:t>クリックしてノート書式の編集</a:t>
            </a:r>
            <a:endParaRPr lang="en-US" sz="2000" b="0" strike="noStrike" spc="-1">
              <a:latin typeface="Arial"/>
            </a:endParaRPr>
          </a:p>
        </p:txBody>
      </p:sp>
      <p:sp>
        <p:nvSpPr>
          <p:cNvPr id="438"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&lt;ヘッダー&gt;</a:t>
            </a:r>
          </a:p>
        </p:txBody>
      </p:sp>
      <p:sp>
        <p:nvSpPr>
          <p:cNvPr id="439"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&lt;日付/時刻&gt;</a:t>
            </a:r>
          </a:p>
        </p:txBody>
      </p:sp>
      <p:sp>
        <p:nvSpPr>
          <p:cNvPr id="440"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&lt;フッター&gt;</a:t>
            </a:r>
          </a:p>
        </p:txBody>
      </p:sp>
      <p:sp>
        <p:nvSpPr>
          <p:cNvPr id="441"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776C14C4-C69F-47CF-9018-B16C87FF1A52}"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0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0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0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0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0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1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2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3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8" name="CustomShape 2"/>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F4469ACC-25C0-4076-B4C9-CEB19C0E3EF4}"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2" name="図 12"/>
          <p:cNvPicPr/>
          <p:nvPr/>
        </p:nvPicPr>
        <p:blipFill>
          <a:blip r:embed="rId14"/>
          <a:stretch/>
        </p:blipFill>
        <p:spPr>
          <a:xfrm>
            <a:off x="11940120" y="0"/>
            <a:ext cx="251280" cy="719280"/>
          </a:xfrm>
          <a:prstGeom prst="rect">
            <a:avLst/>
          </a:prstGeom>
          <a:ln w="0">
            <a:noFill/>
          </a:ln>
        </p:spPr>
      </p:pic>
      <p:sp>
        <p:nvSpPr>
          <p:cNvPr id="3" name="CustomShape 3"/>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4" name="CustomShape 4"/>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7777DCD6-BE16-44C6-98B1-A401A0D19571}" type="slidenum">
              <a:rPr lang="en-US" sz="800" b="0" strike="noStrike" spc="-1">
                <a:solidFill>
                  <a:srgbClr val="808080"/>
                </a:solidFill>
                <a:latin typeface="Segoe UI"/>
                <a:ea typeface="Meiryo UI"/>
              </a:rPr>
              <a:t>‹#›</a:t>
            </a:fld>
            <a:endParaRPr lang="en-US" sz="800" b="0" strike="noStrike" spc="-1">
              <a:latin typeface="Arial"/>
            </a:endParaRPr>
          </a:p>
        </p:txBody>
      </p:sp>
      <p:sp>
        <p:nvSpPr>
          <p:cNvPr id="5" name="PlaceHolder 5"/>
          <p:cNvSpPr>
            <a:spLocks noGrp="1"/>
          </p:cNvSpPr>
          <p:nvPr>
            <p:ph type="title"/>
          </p:nvPr>
        </p:nvSpPr>
        <p:spPr>
          <a:xfrm>
            <a:off x="609480" y="273600"/>
            <a:ext cx="10972440" cy="1144800"/>
          </a:xfrm>
          <a:prstGeom prst="rect">
            <a:avLst/>
          </a:prstGeom>
        </p:spPr>
        <p:txBody>
          <a:bodyPr lIns="0" tIns="0" rIns="0" bIns="0" anchor="ctr">
            <a:noAutofit/>
          </a:bodyPr>
          <a:lstStyle/>
          <a:p>
            <a:r>
              <a:rPr lang="ja-JP" sz="1800" b="0" strike="noStrike" spc="-1">
                <a:solidFill>
                  <a:srgbClr val="000000"/>
                </a:solidFill>
                <a:latin typeface="Arial"/>
              </a:rPr>
              <a:t>タイトルテキストの書式を編集するにはクリックします。</a:t>
            </a:r>
            <a:endParaRPr lang="en-US" sz="1800" b="0" strike="noStrike" spc="-1">
              <a:solidFill>
                <a:srgbClr val="000000"/>
              </a:solidFill>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CustomShape 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44" name="CustomShape 2"/>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089A1AC0-7ED5-46BB-B7C1-7B896758CF8F}"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45" name="図 12"/>
          <p:cNvPicPr/>
          <p:nvPr/>
        </p:nvPicPr>
        <p:blipFill>
          <a:blip r:embed="rId14"/>
          <a:stretch/>
        </p:blipFill>
        <p:spPr>
          <a:xfrm>
            <a:off x="11940120" y="0"/>
            <a:ext cx="251280" cy="719280"/>
          </a:xfrm>
          <a:prstGeom prst="rect">
            <a:avLst/>
          </a:prstGeom>
          <a:ln w="0">
            <a:noFill/>
          </a:ln>
        </p:spPr>
      </p:pic>
      <p:sp>
        <p:nvSpPr>
          <p:cNvPr id="46" name="CustomShape 3"/>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47" name="CustomShape 4"/>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E24072C5-0C29-4BBE-9358-27A246BAE6C1}" type="slidenum">
              <a:rPr lang="en-US" sz="800" b="0" strike="noStrike" spc="-1">
                <a:solidFill>
                  <a:srgbClr val="808080"/>
                </a:solidFill>
                <a:latin typeface="Segoe UI"/>
                <a:ea typeface="Meiryo UI"/>
              </a:rPr>
              <a:t>‹#›</a:t>
            </a:fld>
            <a:endParaRPr lang="en-US" sz="800" b="0" strike="noStrike" spc="-1">
              <a:latin typeface="Arial"/>
            </a:endParaRPr>
          </a:p>
        </p:txBody>
      </p:sp>
      <p:sp>
        <p:nvSpPr>
          <p:cNvPr id="48" name="PlaceHolder 5"/>
          <p:cNvSpPr>
            <a:spLocks noGrp="1"/>
          </p:cNvSpPr>
          <p:nvPr>
            <p:ph type="title"/>
          </p:nvPr>
        </p:nvSpPr>
        <p:spPr>
          <a:xfrm>
            <a:off x="609480" y="273600"/>
            <a:ext cx="10972440" cy="1144800"/>
          </a:xfrm>
          <a:prstGeom prst="rect">
            <a:avLst/>
          </a:prstGeom>
        </p:spPr>
        <p:txBody>
          <a:bodyPr lIns="0" tIns="0" rIns="0" bIns="0" anchor="ctr">
            <a:noAutofit/>
          </a:bodyPr>
          <a:lstStyle/>
          <a:p>
            <a:r>
              <a:rPr lang="ja-JP" sz="1800" b="0" strike="noStrike" spc="-1">
                <a:solidFill>
                  <a:srgbClr val="000000"/>
                </a:solidFill>
                <a:latin typeface="Arial"/>
              </a:rPr>
              <a:t>タイトルテキストの書式を編集するにはクリックします。</a:t>
            </a:r>
            <a:endParaRPr lang="en-US" sz="1800" b="0" strike="noStrike" spc="-1">
              <a:solidFill>
                <a:srgbClr val="000000"/>
              </a:solidFill>
              <a:latin typeface="Arial"/>
            </a:endParaRPr>
          </a:p>
        </p:txBody>
      </p:sp>
      <p:sp>
        <p:nvSpPr>
          <p:cNvPr id="49"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3" name="CustomShape 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394" name="CustomShape 2"/>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76C5D874-2E5F-494F-A0FF-A1F851D8660F}"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395" name="図 12"/>
          <p:cNvPicPr/>
          <p:nvPr/>
        </p:nvPicPr>
        <p:blipFill>
          <a:blip r:embed="rId14"/>
          <a:stretch/>
        </p:blipFill>
        <p:spPr>
          <a:xfrm>
            <a:off x="11940120" y="0"/>
            <a:ext cx="251280" cy="719280"/>
          </a:xfrm>
          <a:prstGeom prst="rect">
            <a:avLst/>
          </a:prstGeom>
          <a:ln w="0">
            <a:noFill/>
          </a:ln>
        </p:spPr>
      </p:pic>
      <p:sp>
        <p:nvSpPr>
          <p:cNvPr id="396" name="CustomShape 3"/>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397" name="CustomShape 4"/>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1CDBCDB8-4780-4777-99A4-0EC512222E75}" type="slidenum">
              <a:rPr lang="en-US" sz="800" b="0" strike="noStrike" spc="-1">
                <a:solidFill>
                  <a:srgbClr val="808080"/>
                </a:solidFill>
                <a:latin typeface="Segoe UI"/>
                <a:ea typeface="Meiryo UI"/>
              </a:rPr>
              <a:t>‹#›</a:t>
            </a:fld>
            <a:endParaRPr lang="en-US" sz="800" b="0" strike="noStrike" spc="-1">
              <a:latin typeface="Arial"/>
            </a:endParaRPr>
          </a:p>
        </p:txBody>
      </p:sp>
      <p:sp>
        <p:nvSpPr>
          <p:cNvPr id="398" name="PlaceHolder 5"/>
          <p:cNvSpPr>
            <a:spLocks noGrp="1"/>
          </p:cNvSpPr>
          <p:nvPr>
            <p:ph type="title"/>
          </p:nvPr>
        </p:nvSpPr>
        <p:spPr>
          <a:xfrm>
            <a:off x="609480" y="273600"/>
            <a:ext cx="10972440" cy="1144800"/>
          </a:xfrm>
          <a:prstGeom prst="rect">
            <a:avLst/>
          </a:prstGeom>
        </p:spPr>
        <p:txBody>
          <a:bodyPr lIns="0" tIns="0" rIns="0" bIns="0" anchor="ctr">
            <a:noAutofit/>
          </a:bodyPr>
          <a:lstStyle/>
          <a:p>
            <a:r>
              <a:rPr lang="ja-JP" sz="1800" b="0" strike="noStrike" spc="-1">
                <a:solidFill>
                  <a:srgbClr val="000000"/>
                </a:solidFill>
                <a:latin typeface="Arial"/>
              </a:rPr>
              <a:t>タイトルテキストの書式を編集するにはクリックします。</a:t>
            </a:r>
            <a:endParaRPr lang="en-US" sz="1800" b="0" strike="noStrike" spc="-1">
              <a:solidFill>
                <a:srgbClr val="000000"/>
              </a:solidFill>
              <a:latin typeface="Arial"/>
            </a:endParaRPr>
          </a:p>
        </p:txBody>
      </p:sp>
      <p:sp>
        <p:nvSpPr>
          <p:cNvPr id="399"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77560" y="108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en-US" sz="2400" b="1" strike="noStrike" spc="-1">
                <a:solidFill>
                  <a:srgbClr val="0D79CA"/>
                </a:solidFill>
                <a:latin typeface="Segoe UI Semibold"/>
                <a:ea typeface="Meiryo UI"/>
              </a:rPr>
              <a:t>1. DX</a:t>
            </a:r>
            <a:r>
              <a:rPr lang="ja-JP" sz="2400" b="1" strike="noStrike" spc="-1">
                <a:solidFill>
                  <a:srgbClr val="0D79CA"/>
                </a:solidFill>
                <a:latin typeface="Segoe UI Semibold"/>
                <a:ea typeface="Meiryo UI"/>
              </a:rPr>
              <a:t>導入計画</a:t>
            </a:r>
            <a:r>
              <a:rPr lang="en-US" sz="2400" b="1" strike="noStrike" spc="-1">
                <a:solidFill>
                  <a:srgbClr val="0D79CA"/>
                </a:solidFill>
                <a:latin typeface="Segoe UI Semibold"/>
                <a:ea typeface="Meiryo UI"/>
              </a:rPr>
              <a:t>(1/3)</a:t>
            </a:r>
            <a:endParaRPr lang="en-US" sz="2400" b="0" strike="noStrike" spc="-1">
              <a:latin typeface="Arial"/>
            </a:endParaRPr>
          </a:p>
        </p:txBody>
      </p:sp>
      <p:graphicFrame>
        <p:nvGraphicFramePr>
          <p:cNvPr id="443" name="Table 2"/>
          <p:cNvGraphicFramePr/>
          <p:nvPr/>
        </p:nvGraphicFramePr>
        <p:xfrm>
          <a:off x="390240" y="647640"/>
          <a:ext cx="11427120" cy="748080"/>
        </p:xfrm>
        <a:graphic>
          <a:graphicData uri="http://schemas.openxmlformats.org/drawingml/2006/table">
            <a:tbl>
              <a:tblPr/>
              <a:tblGrid>
                <a:gridCol w="1142712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1.</a:t>
                      </a:r>
                      <a:r>
                        <a:rPr lang="ja-JP" sz="2000" b="1" strike="noStrike" spc="-1">
                          <a:solidFill>
                            <a:srgbClr val="1D2088"/>
                          </a:solidFill>
                          <a:latin typeface="Segoe UI"/>
                          <a:ea typeface="Meiryo UI"/>
                        </a:rPr>
                        <a:t>プロジェクトの大方針</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381960">
                <a:tc>
                  <a:txBody>
                    <a:bodyPr/>
                    <a:lstStyle/>
                    <a:p>
                      <a:pPr marL="180000" indent="-179280">
                        <a:lnSpc>
                          <a:spcPct val="90000"/>
                        </a:lnSpc>
                        <a:spcAft>
                          <a:spcPts val="601"/>
                        </a:spcAft>
                        <a:buClr>
                          <a:srgbClr val="BFEBFA"/>
                        </a:buClr>
                        <a:buFont typeface="Wingdings" charset="2"/>
                        <a:buChar char=""/>
                      </a:pPr>
                      <a:r>
                        <a:rPr lang="en-US" sz="1400" b="0" strike="noStrike" spc="-1">
                          <a:solidFill>
                            <a:srgbClr val="000000"/>
                          </a:solidFill>
                          <a:latin typeface="Segoe UI"/>
                          <a:ea typeface="Meiryo UI"/>
                        </a:rPr>
                        <a:t>PoC</a:t>
                      </a:r>
                      <a:r>
                        <a:rPr lang="ja-JP" sz="1400" b="0" strike="noStrike" spc="-1">
                          <a:solidFill>
                            <a:srgbClr val="000000"/>
                          </a:solidFill>
                          <a:latin typeface="Segoe UI"/>
                          <a:ea typeface="Meiryo UI"/>
                        </a:rPr>
                        <a:t>にて効果が確認された「</a:t>
                      </a:r>
                      <a:r>
                        <a:rPr lang="en-US" sz="1400" b="0" strike="noStrike" spc="-1">
                          <a:solidFill>
                            <a:srgbClr val="000000"/>
                          </a:solidFill>
                          <a:latin typeface="Segoe UI"/>
                          <a:ea typeface="Meiryo UI"/>
                        </a:rPr>
                        <a:t>2</a:t>
                      </a:r>
                      <a:r>
                        <a:rPr lang="ja-JP" sz="1400" b="0" strike="noStrike" spc="-1">
                          <a:solidFill>
                            <a:srgbClr val="000000"/>
                          </a:solidFill>
                          <a:latin typeface="Segoe UI"/>
                          <a:ea typeface="Meiryo UI"/>
                        </a:rPr>
                        <a:t>ヵ月先のトラック台数予測」について、実務導入に向けて必要な事項を定義の上、定常業務に取り組む。</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44" name="Table 3"/>
          <p:cNvGraphicFramePr/>
          <p:nvPr>
            <p:extLst>
              <p:ext uri="{D42A27DB-BD31-4B8C-83A1-F6EECF244321}">
                <p14:modId xmlns:p14="http://schemas.microsoft.com/office/powerpoint/2010/main" val="1489175706"/>
              </p:ext>
            </p:extLst>
          </p:nvPr>
        </p:nvGraphicFramePr>
        <p:xfrm>
          <a:off x="419400" y="3493080"/>
          <a:ext cx="5542560" cy="2528952"/>
        </p:xfrm>
        <a:graphic>
          <a:graphicData uri="http://schemas.openxmlformats.org/drawingml/2006/table">
            <a:tbl>
              <a:tblPr/>
              <a:tblGrid>
                <a:gridCol w="5542560">
                  <a:extLst>
                    <a:ext uri="{9D8B030D-6E8A-4147-A177-3AD203B41FA5}">
                      <a16:colId xmlns:a16="http://schemas.microsoft.com/office/drawing/2014/main" val="20000"/>
                    </a:ext>
                  </a:extLst>
                </a:gridCol>
              </a:tblGrid>
              <a:tr h="367920">
                <a:tc>
                  <a:txBody>
                    <a:bodyPr/>
                    <a:lstStyle/>
                    <a:p>
                      <a:pPr>
                        <a:lnSpc>
                          <a:spcPct val="90000"/>
                        </a:lnSpc>
                        <a:tabLst>
                          <a:tab pos="0" algn="l"/>
                        </a:tabLst>
                      </a:pPr>
                      <a:r>
                        <a:rPr lang="en-US" sz="2000" b="1" strike="noStrike" spc="-1">
                          <a:solidFill>
                            <a:srgbClr val="1D2088"/>
                          </a:solidFill>
                          <a:latin typeface="Segoe UI"/>
                          <a:ea typeface="Meiryo UI"/>
                        </a:rPr>
                        <a:t>3.</a:t>
                      </a:r>
                      <a:r>
                        <a:rPr lang="ja-JP" sz="2000" b="1" strike="noStrike" spc="-1">
                          <a:solidFill>
                            <a:srgbClr val="1D2088"/>
                          </a:solidFill>
                          <a:latin typeface="Segoe UI"/>
                          <a:ea typeface="Meiryo UI"/>
                        </a:rPr>
                        <a:t>投資計画</a:t>
                      </a:r>
                      <a:r>
                        <a:rPr lang="en-US" sz="2000" b="1" strike="noStrike" spc="-1">
                          <a:solidFill>
                            <a:srgbClr val="1D2088"/>
                          </a:solidFill>
                          <a:latin typeface="Segoe UI"/>
                          <a:ea typeface="Meiryo UI"/>
                        </a:rPr>
                        <a:t>(</a:t>
                      </a:r>
                      <a:r>
                        <a:rPr lang="ja-JP" sz="2000" b="1" strike="noStrike" spc="-1">
                          <a:solidFill>
                            <a:srgbClr val="1D2088"/>
                          </a:solidFill>
                          <a:latin typeface="Segoe UI"/>
                          <a:ea typeface="Meiryo UI"/>
                        </a:rPr>
                        <a:t>効果、費用、</a:t>
                      </a:r>
                      <a:r>
                        <a:rPr lang="en-US" sz="2000" b="1" strike="noStrike" spc="-1">
                          <a:solidFill>
                            <a:srgbClr val="1D2088"/>
                          </a:solidFill>
                          <a:latin typeface="Segoe UI"/>
                          <a:ea typeface="Meiryo UI"/>
                        </a:rPr>
                        <a:t>ROI</a:t>
                      </a:r>
                      <a:r>
                        <a:rPr lang="ja-JP" sz="2000" b="1" strike="noStrike" spc="-1">
                          <a:solidFill>
                            <a:srgbClr val="1D2088"/>
                          </a:solidFill>
                          <a:latin typeface="Segoe UI"/>
                          <a:ea typeface="Meiryo UI"/>
                        </a:rPr>
                        <a:t>等</a:t>
                      </a:r>
                      <a:r>
                        <a:rPr lang="en-US" sz="2000" b="1" strike="noStrike" spc="-1">
                          <a:solidFill>
                            <a:srgbClr val="1D2088"/>
                          </a:solidFill>
                          <a:latin typeface="Segoe UI"/>
                          <a:ea typeface="Meiryo UI"/>
                        </a:rPr>
                        <a:t>) </a:t>
                      </a:r>
                      <a:r>
                        <a:rPr lang="ja-JP" sz="2000" b="1" strike="noStrike" spc="-1">
                          <a:solidFill>
                            <a:srgbClr val="1D2088"/>
                          </a:solidFill>
                          <a:latin typeface="Segoe UI"/>
                          <a:ea typeface="Meiryo UI"/>
                        </a:rPr>
                        <a:t>参照</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1414800">
                <a:tc>
                  <a:txBody>
                    <a:bodyPr/>
                    <a:lstStyle/>
                    <a:p>
                      <a:pPr marL="180000" indent="-179280">
                        <a:lnSpc>
                          <a:spcPct val="90000"/>
                        </a:lnSpc>
                        <a:spcAft>
                          <a:spcPts val="601"/>
                        </a:spcAft>
                        <a:buClr>
                          <a:srgbClr val="BFEBFA"/>
                        </a:buClr>
                        <a:buFont typeface="Wingdings" charset="2"/>
                        <a:buChar char=""/>
                      </a:pPr>
                      <a:r>
                        <a:rPr lang="ja-JP" sz="1400" b="0" strike="noStrike" spc="-1" dirty="0">
                          <a:solidFill>
                            <a:srgbClr val="000000"/>
                          </a:solidFill>
                          <a:latin typeface="Segoe UI"/>
                          <a:ea typeface="Meiryo UI"/>
                        </a:rPr>
                        <a:t>期待効果</a:t>
                      </a:r>
                      <a:r>
                        <a:rPr lang="en-US" sz="1400" b="0" strike="noStrike" spc="-1" dirty="0">
                          <a:solidFill>
                            <a:srgbClr val="000000"/>
                          </a:solidFill>
                          <a:latin typeface="Segoe UI"/>
                          <a:ea typeface="Meiryo UI"/>
                        </a:rPr>
                        <a:t>(Return)</a:t>
                      </a:r>
                      <a:r>
                        <a:rPr lang="ja-JP" sz="1400" b="0" strike="noStrike" spc="-1" dirty="0">
                          <a:solidFill>
                            <a:srgbClr val="000000"/>
                          </a:solidFill>
                          <a:latin typeface="Segoe UI"/>
                          <a:ea typeface="Meiryo UI"/>
                        </a:rPr>
                        <a:t>：本プロジェクトにより以下の期待効果獲得を目指す。</a:t>
                      </a:r>
                      <a:endParaRPr lang="en-US" sz="1400" b="0" strike="noStrike" spc="-1" dirty="0">
                        <a:latin typeface="Arial"/>
                      </a:endParaRPr>
                    </a:p>
                    <a:p>
                      <a:pPr marL="720" indent="0">
                        <a:lnSpc>
                          <a:spcPct val="90000"/>
                        </a:lnSpc>
                        <a:spcAft>
                          <a:spcPts val="601"/>
                        </a:spcAft>
                        <a:buClr>
                          <a:srgbClr val="BFEBFA"/>
                        </a:buClr>
                        <a:buFont typeface="Wingdings" charset="2"/>
                        <a:buNone/>
                      </a:pPr>
                      <a:r>
                        <a:rPr lang="ja-JP" altLang="en-US"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・定量的な期待効果</a:t>
                      </a:r>
                      <a:endParaRPr lang="en-US" sz="1400" b="0" strike="noStrike" spc="-1" dirty="0">
                        <a:latin typeface="Arial"/>
                      </a:endParaRPr>
                    </a:p>
                    <a:p>
                      <a:pPr marL="720" indent="0">
                        <a:lnSpc>
                          <a:spcPct val="90000"/>
                        </a:lnSpc>
                        <a:spcAft>
                          <a:spcPts val="601"/>
                        </a:spcAft>
                        <a:buClr>
                          <a:srgbClr val="BFEBFA"/>
                        </a:buClr>
                        <a:buFont typeface="Wingdings" charset="2"/>
                        <a:buNone/>
                      </a:pPr>
                      <a:r>
                        <a:rPr lang="ja-JP" sz="1400" b="0" strike="noStrike" spc="-1" dirty="0">
                          <a:solidFill>
                            <a:srgbClr val="000000"/>
                          </a:solidFill>
                          <a:latin typeface="Segoe UI"/>
                          <a:ea typeface="Meiryo UI"/>
                        </a:rPr>
                        <a:t>　</a:t>
                      </a:r>
                      <a:r>
                        <a:rPr lang="en-US"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定期契約台数の削減による、毎月の輸送費用の削減</a:t>
                      </a:r>
                      <a:endParaRPr lang="en-US" sz="1400" b="0" strike="noStrike" spc="-1" dirty="0">
                        <a:latin typeface="Arial"/>
                      </a:endParaRPr>
                    </a:p>
                    <a:p>
                      <a:pPr marL="720" indent="0">
                        <a:lnSpc>
                          <a:spcPct val="90000"/>
                        </a:lnSpc>
                        <a:spcAft>
                          <a:spcPts val="601"/>
                        </a:spcAft>
                        <a:buClr>
                          <a:srgbClr val="BFEBFA"/>
                        </a:buClr>
                        <a:buFont typeface="Wingdings" charset="2"/>
                        <a:buNone/>
                      </a:pPr>
                      <a:r>
                        <a:rPr lang="ja-JP" sz="1400" b="0" strike="noStrike" spc="-1" dirty="0">
                          <a:solidFill>
                            <a:srgbClr val="000000"/>
                          </a:solidFill>
                          <a:latin typeface="Segoe UI"/>
                          <a:ea typeface="Meiryo UI"/>
                        </a:rPr>
                        <a:t>　</a:t>
                      </a:r>
                      <a:r>
                        <a:rPr lang="en-US"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担当者の見積工数の削減</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altLang="ja-JP"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・定性的な期待効果</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価値観・組織：データに基づく意思決定の浸透</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定着</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人材：データを取り扱える人材の育成</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排出</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データ：施策実行時のデータ収集 </a:t>
                      </a:r>
                      <a:endParaRPr lang="en-US" sz="1400" b="0" strike="noStrike" spc="-1" dirty="0">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sp>
        <p:nvSpPr>
          <p:cNvPr id="445" name="CustomShape 4"/>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P214</a:t>
            </a:r>
            <a:endParaRPr lang="en-US" sz="1800" b="0" strike="noStrike" spc="-1">
              <a:latin typeface="Arial"/>
            </a:endParaRPr>
          </a:p>
        </p:txBody>
      </p:sp>
      <p:sp>
        <p:nvSpPr>
          <p:cNvPr id="446" name="CustomShape 5"/>
          <p:cNvSpPr/>
          <p:nvPr/>
        </p:nvSpPr>
        <p:spPr>
          <a:xfrm>
            <a:off x="10620000" y="0"/>
            <a:ext cx="1571760" cy="899640"/>
          </a:xfrm>
          <a:prstGeom prst="rect">
            <a:avLst/>
          </a:prstGeom>
          <a:solidFill>
            <a:srgbClr val="FFFFFF"/>
          </a:solidFill>
          <a:ln w="0">
            <a:noFill/>
          </a:ln>
        </p:spPr>
        <p:style>
          <a:lnRef idx="0">
            <a:scrgbClr r="0" g="0" b="0"/>
          </a:lnRef>
          <a:fillRef idx="0">
            <a:scrgbClr r="0" g="0" b="0"/>
          </a:fillRef>
          <a:effectRef idx="0">
            <a:scrgbClr r="0" g="0" b="0"/>
          </a:effectRef>
          <a:fontRef idx="minor"/>
        </p:style>
      </p:sp>
      <p:graphicFrame>
        <p:nvGraphicFramePr>
          <p:cNvPr id="447" name="Table 6"/>
          <p:cNvGraphicFramePr/>
          <p:nvPr/>
        </p:nvGraphicFramePr>
        <p:xfrm>
          <a:off x="396000" y="1530360"/>
          <a:ext cx="11465640" cy="1722480"/>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2.</a:t>
                      </a:r>
                      <a:r>
                        <a:rPr lang="ja-JP" sz="2000" b="1" strike="noStrike" spc="-1">
                          <a:solidFill>
                            <a:srgbClr val="1D2088"/>
                          </a:solidFill>
                          <a:latin typeface="Segoe UI"/>
                          <a:ea typeface="Meiryo UI"/>
                        </a:rPr>
                        <a:t>プロジェクトの概要</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目的：トラック台数予測施策を実務に導入する上で必要な事項を定義する。</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ゴール：定常業務の中で、当該施策を実行し、運営状況をモニタリングの上、施策結果を評価する。</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スコープ：今後</a:t>
                      </a:r>
                      <a:r>
                        <a:rPr lang="en-US" sz="1400" b="0" strike="noStrike" spc="-1">
                          <a:solidFill>
                            <a:srgbClr val="000000"/>
                          </a:solidFill>
                          <a:latin typeface="Segoe UI"/>
                          <a:ea typeface="Meiryo UI"/>
                        </a:rPr>
                        <a:t>6</a:t>
                      </a:r>
                      <a:r>
                        <a:rPr lang="ja-JP" sz="1400" b="0" strike="noStrike" spc="-1">
                          <a:solidFill>
                            <a:srgbClr val="000000"/>
                          </a:solidFill>
                          <a:latin typeface="Segoe UI"/>
                          <a:ea typeface="Meiryo UI"/>
                        </a:rPr>
                        <a:t>ヵ月に対する定期便契約トラック台数の変更（削減）。</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予定成果物：本施策実施結果、及び今後の留意点等のとりまとめ。</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予定実施期間：</a:t>
                      </a:r>
                      <a:r>
                        <a:rPr lang="en-US" sz="1400" b="0" strike="noStrike" spc="-1">
                          <a:solidFill>
                            <a:srgbClr val="000000"/>
                          </a:solidFill>
                          <a:latin typeface="Segoe UI"/>
                          <a:ea typeface="Meiryo UI"/>
                        </a:rPr>
                        <a:t>2022</a:t>
                      </a:r>
                      <a:r>
                        <a:rPr lang="ja-JP" sz="1400" b="0" strike="noStrike" spc="-1">
                          <a:solidFill>
                            <a:srgbClr val="000000"/>
                          </a:solidFill>
                          <a:latin typeface="Segoe UI"/>
                          <a:ea typeface="Meiryo UI"/>
                        </a:rPr>
                        <a:t>年</a:t>
                      </a:r>
                      <a:r>
                        <a:rPr lang="en-US" sz="1400" b="0" strike="noStrike" spc="-1">
                          <a:solidFill>
                            <a:srgbClr val="000000"/>
                          </a:solidFill>
                          <a:latin typeface="Segoe UI"/>
                          <a:ea typeface="Meiryo UI"/>
                        </a:rPr>
                        <a:t>2</a:t>
                      </a:r>
                      <a:r>
                        <a:rPr lang="ja-JP" sz="1400" b="0" strike="noStrike" spc="-1">
                          <a:solidFill>
                            <a:srgbClr val="000000"/>
                          </a:solidFill>
                          <a:latin typeface="Segoe UI"/>
                          <a:ea typeface="Meiryo UI"/>
                        </a:rPr>
                        <a:t>月</a:t>
                      </a:r>
                      <a:r>
                        <a:rPr lang="en-US" sz="1400" b="0" strike="noStrike" spc="-1">
                          <a:solidFill>
                            <a:srgbClr val="000000"/>
                          </a:solidFill>
                          <a:latin typeface="Segoe UI"/>
                          <a:ea typeface="Meiryo UI"/>
                        </a:rPr>
                        <a:t>~7</a:t>
                      </a:r>
                      <a:r>
                        <a:rPr lang="ja-JP" sz="1400" b="0" strike="noStrike" spc="-1">
                          <a:solidFill>
                            <a:srgbClr val="000000"/>
                          </a:solidFill>
                          <a:latin typeface="Segoe UI"/>
                          <a:ea typeface="Meiryo UI"/>
                        </a:rPr>
                        <a:t>月の６か月間で評価する。</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48" name="Table 7"/>
          <p:cNvGraphicFramePr/>
          <p:nvPr/>
        </p:nvGraphicFramePr>
        <p:xfrm>
          <a:off x="4030560" y="7045560"/>
          <a:ext cx="5542560" cy="1178640"/>
        </p:xfrm>
        <a:graphic>
          <a:graphicData uri="http://schemas.openxmlformats.org/drawingml/2006/table">
            <a:tbl>
              <a:tblPr/>
              <a:tblGrid>
                <a:gridCol w="5542560">
                  <a:extLst>
                    <a:ext uri="{9D8B030D-6E8A-4147-A177-3AD203B41FA5}">
                      <a16:colId xmlns:a16="http://schemas.microsoft.com/office/drawing/2014/main" val="20000"/>
                    </a:ext>
                  </a:extLst>
                </a:gridCol>
              </a:tblGrid>
              <a:tr h="1178640">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graphicFrame>
        <p:nvGraphicFramePr>
          <p:cNvPr id="449" name="Table 8"/>
          <p:cNvGraphicFramePr/>
          <p:nvPr/>
        </p:nvGraphicFramePr>
        <p:xfrm>
          <a:off x="6452640" y="3821760"/>
          <a:ext cx="5542560" cy="2270520"/>
        </p:xfrm>
        <a:graphic>
          <a:graphicData uri="http://schemas.openxmlformats.org/drawingml/2006/table">
            <a:tbl>
              <a:tblPr/>
              <a:tblGrid>
                <a:gridCol w="5542560">
                  <a:extLst>
                    <a:ext uri="{9D8B030D-6E8A-4147-A177-3AD203B41FA5}">
                      <a16:colId xmlns:a16="http://schemas.microsoft.com/office/drawing/2014/main" val="20000"/>
                    </a:ext>
                  </a:extLst>
                </a:gridCol>
              </a:tblGrid>
              <a:tr h="227052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費用</a:t>
                      </a:r>
                      <a:r>
                        <a:rPr lang="en-US" sz="1400" b="0" strike="noStrike" spc="-1">
                          <a:solidFill>
                            <a:srgbClr val="000000"/>
                          </a:solidFill>
                          <a:latin typeface="Segoe UI"/>
                          <a:ea typeface="Meiryo UI"/>
                        </a:rPr>
                        <a:t>(Invest)</a:t>
                      </a:r>
                      <a:r>
                        <a:rPr lang="ja-JP" sz="1400" b="0" strike="noStrike" spc="-1">
                          <a:solidFill>
                            <a:srgbClr val="000000"/>
                          </a:solidFill>
                          <a:latin typeface="Segoe UI"/>
                          <a:ea typeface="Meiryo UI"/>
                        </a:rPr>
                        <a:t>：必要最低限の人件費にてプロジェクトを遂行する。</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・イニシャルコスト</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　</a:t>
                      </a:r>
                      <a:r>
                        <a:rPr lang="en-US" sz="1400" b="0" strike="noStrike" spc="-1">
                          <a:solidFill>
                            <a:srgbClr val="000000"/>
                          </a:solidFill>
                          <a:latin typeface="Segoe UI"/>
                          <a:ea typeface="Meiryo UI"/>
                        </a:rPr>
                        <a:t>- Excel</a:t>
                      </a:r>
                      <a:r>
                        <a:rPr lang="ja-JP" sz="1400" b="0" strike="noStrike" spc="-1">
                          <a:solidFill>
                            <a:srgbClr val="000000"/>
                          </a:solidFill>
                          <a:latin typeface="Segoe UI"/>
                          <a:ea typeface="Meiryo UI"/>
                        </a:rPr>
                        <a:t>のシミュレーションシートのアップデート：計４人日程度</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　</a:t>
                      </a:r>
                      <a:r>
                        <a:rPr lang="en-US" sz="1400" b="0" strike="noStrike" spc="-1">
                          <a:solidFill>
                            <a:srgbClr val="000000"/>
                          </a:solidFill>
                          <a:latin typeface="Segoe UI"/>
                          <a:ea typeface="Meiryo UI"/>
                        </a:rPr>
                        <a:t>- </a:t>
                      </a:r>
                      <a:r>
                        <a:rPr lang="ja-JP" sz="1400" b="0" strike="noStrike" spc="-1">
                          <a:solidFill>
                            <a:srgbClr val="000000"/>
                          </a:solidFill>
                          <a:latin typeface="Segoe UI"/>
                          <a:ea typeface="Meiryo UI"/>
                        </a:rPr>
                        <a:t>従業員への説明にかかる工数：計２人日程度</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・ランニングコスト</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en-US" sz="1400" b="0" strike="noStrike" spc="-1">
                          <a:solidFill>
                            <a:srgbClr val="000000"/>
                          </a:solidFill>
                          <a:latin typeface="Segoe UI"/>
                          <a:ea typeface="Meiryo UI"/>
                        </a:rPr>
                        <a:t>  - </a:t>
                      </a:r>
                      <a:r>
                        <a:rPr lang="ja-JP" sz="1400" b="0" strike="noStrike" spc="-1">
                          <a:solidFill>
                            <a:srgbClr val="000000"/>
                          </a:solidFill>
                          <a:latin typeface="Segoe UI"/>
                          <a:ea typeface="Meiryo UI"/>
                        </a:rPr>
                        <a:t>毎月の台数予測作業：月当たり１Ｈ程度</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en-US" sz="1400" b="0" strike="noStrike" spc="-1">
                          <a:solidFill>
                            <a:srgbClr val="000000"/>
                          </a:solidFill>
                          <a:latin typeface="Segoe UI"/>
                          <a:ea typeface="Meiryo UI"/>
                        </a:rPr>
                        <a:t>  </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sp>
        <p:nvSpPr>
          <p:cNvPr id="450" name="CustomShape 9"/>
          <p:cNvSpPr/>
          <p:nvPr/>
        </p:nvSpPr>
        <p:spPr>
          <a:xfrm>
            <a:off x="0" y="6192000"/>
            <a:ext cx="12192480" cy="53928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lIns="36000" tIns="0" rIns="360000" bIns="0" anchor="ctr">
            <a:noAutofit/>
          </a:bodyPr>
          <a:lstStyle/>
          <a:p>
            <a:pPr algn="r">
              <a:lnSpc>
                <a:spcPct val="90000"/>
              </a:lnSpc>
            </a:pPr>
            <a:r>
              <a:rPr lang="ja-JP" sz="1800" b="1" strike="noStrike" spc="-1">
                <a:solidFill>
                  <a:srgbClr val="FFFFFF"/>
                </a:solidFill>
                <a:latin typeface="Meiryo UI"/>
                <a:ea typeface="Meiryo UI"/>
              </a:rPr>
              <a:t>発生費用は人件費のみであることから、契約台数変更によるコスト削減分を純粋な期待効果</a:t>
            </a:r>
            <a:r>
              <a:rPr lang="en-US" sz="1800" b="1" strike="noStrike" spc="-1">
                <a:solidFill>
                  <a:srgbClr val="FFFFFF"/>
                </a:solidFill>
                <a:latin typeface="Meiryo UI"/>
                <a:ea typeface="Meiryo UI"/>
              </a:rPr>
              <a:t>(Return)</a:t>
            </a:r>
            <a:r>
              <a:rPr lang="ja-JP" sz="1800" b="1" strike="noStrike" spc="-1">
                <a:solidFill>
                  <a:srgbClr val="FFFFFF"/>
                </a:solidFill>
                <a:latin typeface="Meiryo UI"/>
                <a:ea typeface="Meiryo UI"/>
              </a:rPr>
              <a:t>として換算する</a:t>
            </a:r>
            <a:endParaRPr lang="en-US"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CustomShape 1"/>
          <p:cNvSpPr/>
          <p:nvPr/>
        </p:nvSpPr>
        <p:spPr>
          <a:xfrm>
            <a:off x="277560" y="108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en-US" sz="2400" b="1" strike="noStrike" spc="-1">
                <a:solidFill>
                  <a:srgbClr val="0D79CA"/>
                </a:solidFill>
                <a:latin typeface="Segoe UI Semibold"/>
                <a:ea typeface="Meiryo UI"/>
              </a:rPr>
              <a:t>1. DX</a:t>
            </a:r>
            <a:r>
              <a:rPr lang="ja-JP" sz="2400" b="1" strike="noStrike" spc="-1">
                <a:solidFill>
                  <a:srgbClr val="0D79CA"/>
                </a:solidFill>
                <a:latin typeface="Segoe UI Semibold"/>
                <a:ea typeface="Meiryo UI"/>
              </a:rPr>
              <a:t>導入計画</a:t>
            </a:r>
            <a:r>
              <a:rPr lang="en-US" sz="2400" b="1" strike="noStrike" spc="-1">
                <a:solidFill>
                  <a:srgbClr val="0D79CA"/>
                </a:solidFill>
                <a:latin typeface="Segoe UI Semibold"/>
                <a:ea typeface="Meiryo UI"/>
              </a:rPr>
              <a:t>(2/3)</a:t>
            </a:r>
            <a:endParaRPr lang="en-US" sz="2400" b="0" strike="noStrike" spc="-1">
              <a:latin typeface="Arial"/>
            </a:endParaRPr>
          </a:p>
        </p:txBody>
      </p:sp>
      <p:sp>
        <p:nvSpPr>
          <p:cNvPr id="452" name="CustomShape 2"/>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P214</a:t>
            </a:r>
            <a:endParaRPr lang="en-US" sz="1800" b="0" strike="noStrike" spc="-1">
              <a:latin typeface="Arial"/>
            </a:endParaRPr>
          </a:p>
        </p:txBody>
      </p:sp>
      <p:sp>
        <p:nvSpPr>
          <p:cNvPr id="453" name="CustomShape 3"/>
          <p:cNvSpPr/>
          <p:nvPr/>
        </p:nvSpPr>
        <p:spPr>
          <a:xfrm>
            <a:off x="10620000" y="0"/>
            <a:ext cx="1571760" cy="899640"/>
          </a:xfrm>
          <a:prstGeom prst="rect">
            <a:avLst/>
          </a:prstGeom>
          <a:solidFill>
            <a:srgbClr val="FFFFFF"/>
          </a:solidFill>
          <a:ln w="0">
            <a:noFill/>
          </a:ln>
        </p:spPr>
        <p:style>
          <a:lnRef idx="0">
            <a:scrgbClr r="0" g="0" b="0"/>
          </a:lnRef>
          <a:fillRef idx="0">
            <a:scrgbClr r="0" g="0" b="0"/>
          </a:fillRef>
          <a:effectRef idx="0">
            <a:scrgbClr r="0" g="0" b="0"/>
          </a:effectRef>
          <a:fontRef idx="minor"/>
        </p:style>
      </p:sp>
      <p:graphicFrame>
        <p:nvGraphicFramePr>
          <p:cNvPr id="454" name="Table 4"/>
          <p:cNvGraphicFramePr/>
          <p:nvPr/>
        </p:nvGraphicFramePr>
        <p:xfrm>
          <a:off x="399240" y="755640"/>
          <a:ext cx="11465640" cy="1454256"/>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4.</a:t>
                      </a:r>
                      <a:r>
                        <a:rPr lang="ja-JP" sz="2000" b="1" strike="noStrike" spc="-1">
                          <a:solidFill>
                            <a:srgbClr val="1D2088"/>
                          </a:solidFill>
                          <a:latin typeface="Segoe UI"/>
                          <a:ea typeface="Meiryo UI"/>
                        </a:rPr>
                        <a:t>組織計画</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本プロジェクトの最終意思決定</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定期便契約台数の合意</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は、副社長の最終承認をもって決定するのが望ましい。</a:t>
                      </a:r>
                      <a:endParaRPr lang="en-US" sz="1400" b="0" strike="noStrike" spc="-1">
                        <a:latin typeface="Arial"/>
                      </a:endParaRPr>
                    </a:p>
                    <a:p>
                      <a:pPr marL="360">
                        <a:lnSpc>
                          <a:spcPct val="90000"/>
                        </a:lnSpc>
                        <a:spcAft>
                          <a:spcPts val="601"/>
                        </a:spcAft>
                        <a:tabLst>
                          <a:tab pos="0" algn="l"/>
                        </a:tabLst>
                      </a:pPr>
                      <a:r>
                        <a:rPr lang="en-US" sz="1400" b="0" strike="noStrike" spc="-1">
                          <a:solidFill>
                            <a:srgbClr val="000000"/>
                          </a:solidFill>
                          <a:latin typeface="Segoe UI"/>
                          <a:ea typeface="Meiryo UI"/>
                        </a:rPr>
                        <a:t>   </a:t>
                      </a:r>
                      <a:r>
                        <a:rPr lang="en-US" sz="1400" b="0" strike="noStrike" spc="-1">
                          <a:solidFill>
                            <a:srgbClr val="000000"/>
                          </a:solidFill>
                          <a:latin typeface="Times New Roman"/>
                          <a:ea typeface="DejaVu Sans"/>
                        </a:rPr>
                        <a:t>- </a:t>
                      </a:r>
                      <a:r>
                        <a:rPr lang="ja-JP" sz="1400" b="0" strike="noStrike" spc="-1">
                          <a:solidFill>
                            <a:srgbClr val="000000"/>
                          </a:solidFill>
                          <a:latin typeface="Meiryo UI"/>
                          <a:ea typeface="Meiryo UI"/>
                        </a:rPr>
                        <a:t>最終意思決定者</a:t>
                      </a:r>
                      <a:r>
                        <a:rPr lang="en-US" sz="1400" b="0" strike="noStrike" spc="-1">
                          <a:solidFill>
                            <a:srgbClr val="000000"/>
                          </a:solidFill>
                          <a:latin typeface="Meiryo UI"/>
                          <a:ea typeface="Meiryo UI"/>
                        </a:rPr>
                        <a:t>(</a:t>
                      </a:r>
                      <a:r>
                        <a:rPr lang="ja-JP" sz="1400" b="0" strike="noStrike" spc="-1">
                          <a:solidFill>
                            <a:srgbClr val="000000"/>
                          </a:solidFill>
                          <a:latin typeface="Meiryo UI"/>
                          <a:ea typeface="Meiryo UI"/>
                        </a:rPr>
                        <a:t>定期便契約台数の合意</a:t>
                      </a:r>
                      <a:r>
                        <a:rPr lang="en-US" sz="1400" b="0" strike="noStrike" spc="-1">
                          <a:solidFill>
                            <a:srgbClr val="000000"/>
                          </a:solidFill>
                          <a:latin typeface="Meiryo UI"/>
                          <a:ea typeface="Meiryo UI"/>
                        </a:rPr>
                        <a:t>):</a:t>
                      </a:r>
                      <a:r>
                        <a:rPr lang="ja-JP" sz="1400" b="0" strike="noStrike" spc="-1">
                          <a:solidFill>
                            <a:srgbClr val="000000"/>
                          </a:solidFill>
                          <a:latin typeface="Meiryo UI"/>
                          <a:ea typeface="Meiryo UI"/>
                        </a:rPr>
                        <a:t>副社長</a:t>
                      </a:r>
                      <a:endParaRPr lang="en-US" sz="1400" b="0" strike="noStrike" spc="-1">
                        <a:latin typeface="Arial"/>
                      </a:endParaRPr>
                    </a:p>
                    <a:p>
                      <a:pPr marL="360">
                        <a:lnSpc>
                          <a:spcPct val="90000"/>
                        </a:lnSpc>
                        <a:spcAft>
                          <a:spcPts val="601"/>
                        </a:spcAft>
                        <a:tabLst>
                          <a:tab pos="0" algn="l"/>
                        </a:tabLst>
                      </a:pPr>
                      <a:r>
                        <a:rPr lang="en-US" sz="1400" b="0" strike="noStrike" spc="-1">
                          <a:solidFill>
                            <a:srgbClr val="000000"/>
                          </a:solidFill>
                          <a:latin typeface="Segoe UI"/>
                          <a:ea typeface="Meiryo UI"/>
                        </a:rPr>
                        <a:t>   </a:t>
                      </a:r>
                      <a:r>
                        <a:rPr lang="en-US" sz="1400" b="0" strike="noStrike" spc="-1">
                          <a:solidFill>
                            <a:srgbClr val="000000"/>
                          </a:solidFill>
                          <a:latin typeface="Times New Roman"/>
                          <a:ea typeface="DejaVu Sans"/>
                        </a:rPr>
                        <a:t>- </a:t>
                      </a:r>
                      <a:r>
                        <a:rPr lang="ja-JP" sz="1400" b="0" strike="noStrike" spc="-1">
                          <a:solidFill>
                            <a:srgbClr val="000000"/>
                          </a:solidFill>
                          <a:latin typeface="Meiryo UI"/>
                          <a:ea typeface="Meiryo UI"/>
                        </a:rPr>
                        <a:t>プロジェクト責任者</a:t>
                      </a:r>
                      <a:r>
                        <a:rPr lang="en-US" sz="1400" b="0" strike="noStrike" spc="-1">
                          <a:solidFill>
                            <a:srgbClr val="000000"/>
                          </a:solidFill>
                          <a:latin typeface="Meiryo UI"/>
                          <a:ea typeface="Meiryo UI"/>
                        </a:rPr>
                        <a:t>(</a:t>
                      </a:r>
                      <a:r>
                        <a:rPr lang="ja-JP" sz="1400" b="0" strike="noStrike" spc="-1">
                          <a:solidFill>
                            <a:srgbClr val="000000"/>
                          </a:solidFill>
                          <a:latin typeface="Meiryo UI"/>
                          <a:ea typeface="Meiryo UI"/>
                        </a:rPr>
                        <a:t>方針決定・品質管理責任</a:t>
                      </a:r>
                      <a:r>
                        <a:rPr lang="en-US" sz="1400" b="0" strike="noStrike" spc="-1">
                          <a:solidFill>
                            <a:srgbClr val="000000"/>
                          </a:solidFill>
                          <a:latin typeface="Meiryo UI"/>
                          <a:ea typeface="Meiryo UI"/>
                        </a:rPr>
                        <a:t>):</a:t>
                      </a:r>
                      <a:r>
                        <a:rPr lang="ja-JP" sz="1400" b="0" strike="noStrike" spc="-1">
                          <a:solidFill>
                            <a:srgbClr val="000000"/>
                          </a:solidFill>
                          <a:latin typeface="Meiryo UI"/>
                          <a:ea typeface="Meiryo UI"/>
                        </a:rPr>
                        <a:t>配送業務担当リーダー</a:t>
                      </a:r>
                      <a:endParaRPr lang="en-US" sz="1400" b="0" strike="noStrike" spc="-1">
                        <a:latin typeface="Arial"/>
                      </a:endParaRPr>
                    </a:p>
                    <a:p>
                      <a:pPr marL="360">
                        <a:lnSpc>
                          <a:spcPct val="90000"/>
                        </a:lnSpc>
                        <a:spcAft>
                          <a:spcPts val="601"/>
                        </a:spcAft>
                        <a:tabLst>
                          <a:tab pos="0" algn="l"/>
                        </a:tabLst>
                      </a:pPr>
                      <a:r>
                        <a:rPr lang="en-US" sz="1400" b="0" strike="noStrike" spc="-1">
                          <a:solidFill>
                            <a:srgbClr val="000000"/>
                          </a:solidFill>
                          <a:latin typeface="Segoe UI"/>
                          <a:ea typeface="Meiryo UI"/>
                        </a:rPr>
                        <a:t>   </a:t>
                      </a:r>
                      <a:r>
                        <a:rPr lang="en-US" sz="1400" b="0" strike="noStrike" spc="-1">
                          <a:solidFill>
                            <a:srgbClr val="000000"/>
                          </a:solidFill>
                          <a:latin typeface="Times New Roman"/>
                          <a:ea typeface="DejaVu Sans"/>
                        </a:rPr>
                        <a:t>- </a:t>
                      </a:r>
                      <a:r>
                        <a:rPr lang="ja-JP" sz="1400" b="0" strike="noStrike" spc="-1">
                          <a:solidFill>
                            <a:srgbClr val="000000"/>
                          </a:solidFill>
                          <a:latin typeface="Meiryo UI"/>
                          <a:ea typeface="Meiryo UI"/>
                        </a:rPr>
                        <a:t>プロジェクト実行者</a:t>
                      </a:r>
                      <a:r>
                        <a:rPr lang="en-US" sz="1400" b="0" strike="noStrike" spc="-1">
                          <a:solidFill>
                            <a:srgbClr val="000000"/>
                          </a:solidFill>
                          <a:latin typeface="Meiryo UI"/>
                          <a:ea typeface="Meiryo UI"/>
                        </a:rPr>
                        <a:t>(</a:t>
                      </a:r>
                      <a:r>
                        <a:rPr lang="ja-JP" sz="1400" b="0" strike="noStrike" spc="-1">
                          <a:solidFill>
                            <a:srgbClr val="000000"/>
                          </a:solidFill>
                          <a:latin typeface="Meiryo UI"/>
                          <a:ea typeface="Meiryo UI"/>
                        </a:rPr>
                        <a:t>シミュレーションシートの実行など</a:t>
                      </a:r>
                      <a:r>
                        <a:rPr lang="en-US" sz="1400" b="0" strike="noStrike" spc="-1">
                          <a:solidFill>
                            <a:srgbClr val="000000"/>
                          </a:solidFill>
                          <a:latin typeface="Meiryo UI"/>
                          <a:ea typeface="Meiryo UI"/>
                        </a:rPr>
                        <a:t>):</a:t>
                      </a:r>
                      <a:r>
                        <a:rPr lang="ja-JP" sz="1400" b="0" strike="noStrike" spc="-1">
                          <a:solidFill>
                            <a:srgbClr val="000000"/>
                          </a:solidFill>
                          <a:latin typeface="Meiryo UI"/>
                          <a:ea typeface="Meiryo UI"/>
                        </a:rPr>
                        <a:t>配送業務担当</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55" name="Table 5"/>
          <p:cNvGraphicFramePr/>
          <p:nvPr/>
        </p:nvGraphicFramePr>
        <p:xfrm>
          <a:off x="4030560" y="7045560"/>
          <a:ext cx="5542560" cy="1178640"/>
        </p:xfrm>
        <a:graphic>
          <a:graphicData uri="http://schemas.openxmlformats.org/drawingml/2006/table">
            <a:tbl>
              <a:tblPr/>
              <a:tblGrid>
                <a:gridCol w="5542560">
                  <a:extLst>
                    <a:ext uri="{9D8B030D-6E8A-4147-A177-3AD203B41FA5}">
                      <a16:colId xmlns:a16="http://schemas.microsoft.com/office/drawing/2014/main" val="20000"/>
                    </a:ext>
                  </a:extLst>
                </a:gridCol>
              </a:tblGrid>
              <a:tr h="1178640">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graphicFrame>
        <p:nvGraphicFramePr>
          <p:cNvPr id="456" name="Table 6"/>
          <p:cNvGraphicFramePr/>
          <p:nvPr/>
        </p:nvGraphicFramePr>
        <p:xfrm>
          <a:off x="400320" y="2445840"/>
          <a:ext cx="11465640" cy="937800"/>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5.</a:t>
                      </a:r>
                      <a:r>
                        <a:rPr lang="ja-JP" sz="2000" b="1" strike="noStrike" spc="-1">
                          <a:solidFill>
                            <a:srgbClr val="1D2088"/>
                          </a:solidFill>
                          <a:latin typeface="Segoe UI"/>
                          <a:ea typeface="Meiryo UI"/>
                        </a:rPr>
                        <a:t>進捗計画</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毎月月初に、前月のトラック定期便</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非定期便実績、及び前年同月比を取りまとめの上、副社長に報告する。</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本施策３か月経過後、クォーター単位での前年比較を行い、トラック定期便契約台数の妥当性を協議する。</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57" name="Table 7"/>
          <p:cNvGraphicFramePr/>
          <p:nvPr/>
        </p:nvGraphicFramePr>
        <p:xfrm>
          <a:off x="400320" y="3543120"/>
          <a:ext cx="11465640" cy="937800"/>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6.</a:t>
                      </a:r>
                      <a:r>
                        <a:rPr lang="ja-JP" sz="2000" b="1" strike="noStrike" spc="-1">
                          <a:solidFill>
                            <a:srgbClr val="1D2088"/>
                          </a:solidFill>
                          <a:latin typeface="Segoe UI"/>
                          <a:ea typeface="Meiryo UI"/>
                        </a:rPr>
                        <a:t>品質計画・リスクマネジメント</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毎月月初の取りまとめの結果、前年同月に比べて、大幅な非定期便台数の利用が確認できた場合、従来の方法に戻して、原因を究明する。</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58" name="Table 8"/>
          <p:cNvGraphicFramePr/>
          <p:nvPr/>
        </p:nvGraphicFramePr>
        <p:xfrm>
          <a:off x="400320" y="4366800"/>
          <a:ext cx="11465640" cy="937800"/>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7.</a:t>
                      </a:r>
                      <a:r>
                        <a:rPr lang="ja-JP" sz="2000" b="1" strike="noStrike" spc="-1">
                          <a:solidFill>
                            <a:srgbClr val="1D2088"/>
                          </a:solidFill>
                          <a:latin typeface="Segoe UI"/>
                          <a:ea typeface="Meiryo UI"/>
                        </a:rPr>
                        <a:t>システム構成</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トラック定期便台数決定の検証に留めるため、</a:t>
                      </a:r>
                      <a:r>
                        <a:rPr lang="en-US" sz="1400" b="0" strike="noStrike" spc="-1">
                          <a:solidFill>
                            <a:srgbClr val="000000"/>
                          </a:solidFill>
                          <a:latin typeface="Segoe UI"/>
                          <a:ea typeface="Meiryo UI"/>
                        </a:rPr>
                        <a:t>PoC</a:t>
                      </a:r>
                      <a:r>
                        <a:rPr lang="ja-JP" sz="1400" b="0" strike="noStrike" spc="-1">
                          <a:solidFill>
                            <a:srgbClr val="000000"/>
                          </a:solidFill>
                          <a:latin typeface="Segoe UI"/>
                          <a:ea typeface="Meiryo UI"/>
                        </a:rPr>
                        <a:t>で作成したシミュレーション</a:t>
                      </a:r>
                      <a:r>
                        <a:rPr lang="en-US" sz="1400" b="0" strike="noStrike" spc="-1">
                          <a:solidFill>
                            <a:srgbClr val="000000"/>
                          </a:solidFill>
                          <a:latin typeface="Segoe UI"/>
                          <a:ea typeface="Meiryo UI"/>
                        </a:rPr>
                        <a:t>(Excel)</a:t>
                      </a:r>
                      <a:r>
                        <a:rPr lang="ja-JP" sz="1400" b="0" strike="noStrike" spc="-1">
                          <a:solidFill>
                            <a:srgbClr val="000000"/>
                          </a:solidFill>
                          <a:latin typeface="Segoe UI"/>
                          <a:ea typeface="Meiryo UI"/>
                        </a:rPr>
                        <a:t>を継続利用することとし、システム開発・実装は行わない。</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59" name="Table 9"/>
          <p:cNvGraphicFramePr/>
          <p:nvPr/>
        </p:nvGraphicFramePr>
        <p:xfrm>
          <a:off x="400320" y="5194800"/>
          <a:ext cx="11465640" cy="937800"/>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8.</a:t>
                      </a:r>
                      <a:r>
                        <a:rPr lang="ja-JP" sz="2000" b="1" strike="noStrike" spc="-1">
                          <a:solidFill>
                            <a:srgbClr val="1D2088"/>
                          </a:solidFill>
                          <a:latin typeface="Segoe UI"/>
                          <a:ea typeface="Meiryo UI"/>
                        </a:rPr>
                        <a:t>データ管理・活用</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直近記録を始めたトラック使用台数データ</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定期便</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非定期便の使用実績</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は今後も継続的に取得・蓄積を行う。</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今後の展開</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外部倉庫からの客先輸送等</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を見据え、データ・シミュレーション結果ファイル等は月ごとにフォルダを作成して、バックアップを取っておく。</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1"/>
          <p:cNvSpPr/>
          <p:nvPr/>
        </p:nvSpPr>
        <p:spPr>
          <a:xfrm>
            <a:off x="277560" y="108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en-US" sz="2400" b="1" strike="noStrike" spc="-1">
                <a:solidFill>
                  <a:srgbClr val="0D79CA"/>
                </a:solidFill>
                <a:latin typeface="Segoe UI Semibold"/>
                <a:ea typeface="Meiryo UI"/>
              </a:rPr>
              <a:t>1. DX</a:t>
            </a:r>
            <a:r>
              <a:rPr lang="ja-JP" sz="2400" b="1" strike="noStrike" spc="-1">
                <a:solidFill>
                  <a:srgbClr val="0D79CA"/>
                </a:solidFill>
                <a:latin typeface="Segoe UI Semibold"/>
                <a:ea typeface="Meiryo UI"/>
              </a:rPr>
              <a:t>導入計画</a:t>
            </a:r>
            <a:r>
              <a:rPr lang="en-US" sz="2400" b="1" strike="noStrike" spc="-1">
                <a:solidFill>
                  <a:srgbClr val="0D79CA"/>
                </a:solidFill>
                <a:latin typeface="Segoe UI Semibold"/>
                <a:ea typeface="Meiryo UI"/>
              </a:rPr>
              <a:t>(3/3)</a:t>
            </a:r>
            <a:endParaRPr lang="en-US" sz="2400" b="0" strike="noStrike" spc="-1">
              <a:latin typeface="Arial"/>
            </a:endParaRPr>
          </a:p>
        </p:txBody>
      </p:sp>
      <p:sp>
        <p:nvSpPr>
          <p:cNvPr id="461" name="CustomShape 2"/>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P214</a:t>
            </a:r>
            <a:endParaRPr lang="en-US" sz="1800" b="0" strike="noStrike" spc="-1">
              <a:latin typeface="Arial"/>
            </a:endParaRPr>
          </a:p>
        </p:txBody>
      </p:sp>
      <p:sp>
        <p:nvSpPr>
          <p:cNvPr id="462" name="CustomShape 3"/>
          <p:cNvSpPr/>
          <p:nvPr/>
        </p:nvSpPr>
        <p:spPr>
          <a:xfrm>
            <a:off x="10620000" y="0"/>
            <a:ext cx="1571760" cy="899640"/>
          </a:xfrm>
          <a:prstGeom prst="rect">
            <a:avLst/>
          </a:prstGeom>
          <a:solidFill>
            <a:srgbClr val="FFFFFF"/>
          </a:solidFill>
          <a:ln w="0">
            <a:noFill/>
          </a:ln>
        </p:spPr>
        <p:style>
          <a:lnRef idx="0">
            <a:scrgbClr r="0" g="0" b="0"/>
          </a:lnRef>
          <a:fillRef idx="0">
            <a:scrgbClr r="0" g="0" b="0"/>
          </a:fillRef>
          <a:effectRef idx="0">
            <a:scrgbClr r="0" g="0" b="0"/>
          </a:effectRef>
          <a:fontRef idx="minor"/>
        </p:style>
      </p:sp>
      <p:graphicFrame>
        <p:nvGraphicFramePr>
          <p:cNvPr id="463" name="Table 4"/>
          <p:cNvGraphicFramePr/>
          <p:nvPr/>
        </p:nvGraphicFramePr>
        <p:xfrm>
          <a:off x="363240" y="755640"/>
          <a:ext cx="11465640" cy="1454256"/>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9.</a:t>
                      </a:r>
                      <a:r>
                        <a:rPr lang="ja-JP" sz="2000" b="1" strike="noStrike" spc="-1">
                          <a:solidFill>
                            <a:srgbClr val="1D2088"/>
                          </a:solidFill>
                          <a:latin typeface="Segoe UI"/>
                          <a:ea typeface="Meiryo UI"/>
                        </a:rPr>
                        <a:t>業務プロセスの変更</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毎月月末に、翌々月以降の定期便トラック台数を検討・決定するためのシミュレーション作業を追加する。</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配送業務担当がシミュレーション結果を副社長に報告し、副社長の承認をもって、翌々月以降に契約するトラック定期便台数を決定する。</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毎月月初に前月実績を集計し、前年同月実績と比較すうｒ。比較・考察結果を副社長に報告する。</a:t>
                      </a:r>
                      <a:endParaRPr lang="en-US" sz="1400" b="0" strike="noStrike" spc="-1">
                        <a:latin typeface="Arial"/>
                      </a:endParaRPr>
                    </a:p>
                    <a:p>
                      <a:pPr marL="180000" indent="-179280">
                        <a:lnSpc>
                          <a:spcPct val="90000"/>
                        </a:lnSpc>
                        <a:spcAft>
                          <a:spcPts val="601"/>
                        </a:spcAft>
                        <a:buClr>
                          <a:srgbClr val="BFEBFA"/>
                        </a:buClr>
                        <a:buFont typeface="Wingdings" charset="2"/>
                        <a:buChar char=""/>
                      </a:pP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64" name="Table 5"/>
          <p:cNvGraphicFramePr/>
          <p:nvPr/>
        </p:nvGraphicFramePr>
        <p:xfrm>
          <a:off x="4030560" y="7045560"/>
          <a:ext cx="5542560" cy="1178640"/>
        </p:xfrm>
        <a:graphic>
          <a:graphicData uri="http://schemas.openxmlformats.org/drawingml/2006/table">
            <a:tbl>
              <a:tblPr/>
              <a:tblGrid>
                <a:gridCol w="5542560">
                  <a:extLst>
                    <a:ext uri="{9D8B030D-6E8A-4147-A177-3AD203B41FA5}">
                      <a16:colId xmlns:a16="http://schemas.microsoft.com/office/drawing/2014/main" val="20000"/>
                    </a:ext>
                  </a:extLst>
                </a:gridCol>
              </a:tblGrid>
              <a:tr h="1178640">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graphicFrame>
        <p:nvGraphicFramePr>
          <p:cNvPr id="465" name="Table 6"/>
          <p:cNvGraphicFramePr/>
          <p:nvPr>
            <p:extLst>
              <p:ext uri="{D42A27DB-BD31-4B8C-83A1-F6EECF244321}">
                <p14:modId xmlns:p14="http://schemas.microsoft.com/office/powerpoint/2010/main" val="2846391837"/>
              </p:ext>
            </p:extLst>
          </p:nvPr>
        </p:nvGraphicFramePr>
        <p:xfrm>
          <a:off x="370800" y="2169000"/>
          <a:ext cx="11465640" cy="3331824"/>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10.</a:t>
                      </a:r>
                      <a:r>
                        <a:rPr lang="ja-JP" sz="2000" b="1" strike="noStrike" spc="-1">
                          <a:solidFill>
                            <a:srgbClr val="1D2088"/>
                          </a:solidFill>
                          <a:latin typeface="Segoe UI"/>
                          <a:ea typeface="Meiryo UI"/>
                        </a:rPr>
                        <a:t>具体的な検証方法</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dirty="0">
                          <a:solidFill>
                            <a:srgbClr val="000000"/>
                          </a:solidFill>
                          <a:latin typeface="Segoe UI"/>
                          <a:ea typeface="Meiryo UI"/>
                        </a:rPr>
                        <a:t>定量効果の算出</a:t>
                      </a:r>
                      <a:endParaRPr lang="en-US" sz="1400" b="0" strike="noStrike" spc="-1" dirty="0">
                        <a:latin typeface="Arial"/>
                      </a:endParaRPr>
                    </a:p>
                    <a:p>
                      <a:pPr>
                        <a:lnSpc>
                          <a:spcPct val="90000"/>
                        </a:lnSpc>
                        <a:spcAft>
                          <a:spcPts val="601"/>
                        </a:spcAft>
                      </a:pP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月当たりの、定期便費用計</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定期便単価</a:t>
                      </a:r>
                      <a:r>
                        <a:rPr lang="en-US" sz="1400" b="0" strike="noStrike" spc="-1" dirty="0">
                          <a:solidFill>
                            <a:srgbClr val="000000"/>
                          </a:solidFill>
                          <a:latin typeface="Segoe UI"/>
                          <a:ea typeface="Meiryo UI"/>
                        </a:rPr>
                        <a:t>] x [</a:t>
                      </a:r>
                      <a:r>
                        <a:rPr lang="ja-JP" sz="1400" b="0" strike="noStrike" spc="-1" dirty="0">
                          <a:solidFill>
                            <a:srgbClr val="000000"/>
                          </a:solidFill>
                          <a:latin typeface="Segoe UI"/>
                          <a:ea typeface="Meiryo UI"/>
                        </a:rPr>
                        <a:t>契約台数</a:t>
                      </a:r>
                      <a:r>
                        <a:rPr lang="en-US" sz="1400" b="0" strike="noStrike" spc="-1" dirty="0">
                          <a:solidFill>
                            <a:srgbClr val="000000"/>
                          </a:solidFill>
                          <a:latin typeface="Segoe UI"/>
                          <a:ea typeface="Meiryo UI"/>
                        </a:rPr>
                        <a:t>]</a:t>
                      </a:r>
                      <a:endParaRPr lang="en-US" sz="1400" b="0" strike="noStrike" spc="-1" dirty="0">
                        <a:solidFill>
                          <a:schemeClr val="tx1"/>
                        </a:solidFill>
                        <a:latin typeface="Arial"/>
                        <a:ea typeface="+mn-ea"/>
                      </a:endParaRPr>
                    </a:p>
                    <a:p>
                      <a:pPr>
                        <a:lnSpc>
                          <a:spcPct val="90000"/>
                        </a:lnSpc>
                        <a:spcAft>
                          <a:spcPts val="601"/>
                        </a:spcAft>
                      </a:pPr>
                      <a:r>
                        <a:rPr lang="en-US" sz="1400" b="0" strike="noStrike" spc="-1" dirty="0">
                          <a:solidFill>
                            <a:schemeClr val="tx1"/>
                          </a:solidFill>
                          <a:latin typeface="Arial"/>
                          <a:ea typeface="+mn-ea"/>
                        </a:rPr>
                        <a:t>    </a:t>
                      </a:r>
                      <a:r>
                        <a:rPr lang="en-US"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月当たりの、非定期便費用計</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非定期便単価</a:t>
                      </a:r>
                      <a:r>
                        <a:rPr lang="en-US" sz="1400" b="0" strike="noStrike" spc="-1" dirty="0">
                          <a:solidFill>
                            <a:srgbClr val="000000"/>
                          </a:solidFill>
                          <a:latin typeface="Segoe UI"/>
                          <a:ea typeface="Meiryo UI"/>
                        </a:rPr>
                        <a:t>] x [</a:t>
                      </a:r>
                      <a:r>
                        <a:rPr lang="ja-JP" sz="1400" b="0" strike="noStrike" spc="-1" dirty="0">
                          <a:solidFill>
                            <a:srgbClr val="000000"/>
                          </a:solidFill>
                          <a:latin typeface="Segoe UI"/>
                          <a:ea typeface="Meiryo UI"/>
                        </a:rPr>
                        <a:t>利用回数</a:t>
                      </a:r>
                      <a:r>
                        <a:rPr lang="en-US" sz="1400" b="0" strike="noStrike" spc="-1" dirty="0">
                          <a:solidFill>
                            <a:srgbClr val="000000"/>
                          </a:solidFill>
                          <a:latin typeface="Segoe UI"/>
                          <a:ea typeface="Meiryo UI"/>
                        </a:rPr>
                        <a:t>]</a:t>
                      </a:r>
                      <a:endParaRPr lang="en-US" sz="1400" b="0" strike="noStrike" spc="-1" dirty="0">
                        <a:solidFill>
                          <a:schemeClr val="tx1"/>
                        </a:solidFill>
                        <a:latin typeface="Arial"/>
                        <a:ea typeface="+mn-ea"/>
                      </a:endParaRPr>
                    </a:p>
                    <a:p>
                      <a:pPr>
                        <a:lnSpc>
                          <a:spcPct val="90000"/>
                        </a:lnSpc>
                        <a:spcAft>
                          <a:spcPts val="601"/>
                        </a:spcAft>
                      </a:pPr>
                      <a:r>
                        <a:rPr lang="en-US" sz="1400" b="0" strike="noStrike" spc="-1" dirty="0">
                          <a:solidFill>
                            <a:schemeClr val="tx1"/>
                          </a:solidFill>
                          <a:latin typeface="Arial"/>
                          <a:ea typeface="+mn-ea"/>
                        </a:rPr>
                        <a:t>    </a:t>
                      </a:r>
                      <a:r>
                        <a:rPr lang="en-US"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月当たりの、総配送費用</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月当たりの、定期便費用計</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月当たりの、非定期便費用計</a:t>
                      </a:r>
                      <a:r>
                        <a:rPr lang="en-US" sz="1400" b="0" strike="noStrike" spc="-1" dirty="0">
                          <a:solidFill>
                            <a:srgbClr val="000000"/>
                          </a:solidFill>
                          <a:latin typeface="Segoe UI"/>
                          <a:ea typeface="Meiryo UI"/>
                        </a:rPr>
                        <a:t>]</a:t>
                      </a:r>
                      <a:endParaRPr lang="en-US" sz="1400" b="0" strike="noStrike" spc="-1" dirty="0">
                        <a:solidFill>
                          <a:schemeClr val="tx1"/>
                        </a:solidFill>
                        <a:latin typeface="Arial"/>
                        <a:ea typeface="+mn-ea"/>
                      </a:endParaRPr>
                    </a:p>
                    <a:p>
                      <a:pPr>
                        <a:lnSpc>
                          <a:spcPct val="90000"/>
                        </a:lnSpc>
                        <a:spcAft>
                          <a:spcPts val="601"/>
                        </a:spcAft>
                      </a:pPr>
                      <a:r>
                        <a:rPr lang="en-US" sz="1400" b="0" strike="noStrike" spc="-1" dirty="0">
                          <a:solidFill>
                            <a:schemeClr val="tx1"/>
                          </a:solidFill>
                          <a:latin typeface="Arial"/>
                          <a:ea typeface="+mn-ea"/>
                        </a:rPr>
                        <a:t>    </a:t>
                      </a:r>
                      <a:r>
                        <a:rPr lang="en-US"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輸送費割合の、前年同月比較</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当年総配送費用</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当年売上</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前年総配送費用</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前年売上</a:t>
                      </a:r>
                      <a:r>
                        <a:rPr lang="en-US" sz="1400" b="0" strike="noStrike" spc="-1" dirty="0">
                          <a:solidFill>
                            <a:srgbClr val="000000"/>
                          </a:solidFill>
                          <a:latin typeface="Segoe UI"/>
                          <a:ea typeface="Meiryo UI"/>
                        </a:rPr>
                        <a:t>]) x100</a:t>
                      </a:r>
                      <a:endParaRPr lang="en-US" sz="1400" b="0" strike="noStrike" spc="-1" dirty="0">
                        <a:latin typeface="Arial"/>
                      </a:endParaRPr>
                    </a:p>
                    <a:p>
                      <a:pPr marL="180000" indent="-179280">
                        <a:lnSpc>
                          <a:spcPct val="90000"/>
                        </a:lnSpc>
                        <a:spcAft>
                          <a:spcPts val="601"/>
                        </a:spcAft>
                        <a:buClr>
                          <a:srgbClr val="BFEBFA"/>
                        </a:buClr>
                        <a:buFont typeface="Wingdings" charset="2"/>
                        <a:buChar char=""/>
                      </a:pPr>
                      <a:r>
                        <a:rPr lang="ja-JP" sz="1400" b="0" strike="noStrike" spc="-1" dirty="0">
                          <a:solidFill>
                            <a:srgbClr val="000000"/>
                          </a:solidFill>
                          <a:latin typeface="Segoe UI"/>
                          <a:ea typeface="Meiryo UI"/>
                        </a:rPr>
                        <a:t>定期便契約台数の妥当性検証</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- 1.</a:t>
                      </a:r>
                      <a:r>
                        <a:rPr lang="ja-JP" sz="1400" b="0" strike="noStrike" spc="-1" dirty="0">
                          <a:solidFill>
                            <a:srgbClr val="000000"/>
                          </a:solidFill>
                          <a:latin typeface="Segoe UI"/>
                          <a:ea typeface="Meiryo UI"/>
                        </a:rPr>
                        <a:t>直近需要量</a:t>
                      </a:r>
                      <a:r>
                        <a:rPr lang="en-US" sz="1400" b="0" strike="noStrike" spc="-1" dirty="0">
                          <a:solidFill>
                            <a:srgbClr val="000000"/>
                          </a:solidFill>
                          <a:latin typeface="Segoe UI"/>
                          <a:ea typeface="Meiryo UI"/>
                        </a:rPr>
                        <a:t>(2</a:t>
                      </a:r>
                      <a:r>
                        <a:rPr lang="ja-JP" sz="1400" b="0" strike="noStrike" spc="-1" dirty="0">
                          <a:solidFill>
                            <a:srgbClr val="000000"/>
                          </a:solidFill>
                          <a:latin typeface="Segoe UI"/>
                          <a:ea typeface="Meiryo UI"/>
                        </a:rPr>
                        <a:t>ヵ月前内示数量</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の確認</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- 2.</a:t>
                      </a:r>
                      <a:r>
                        <a:rPr lang="ja-JP" sz="1400" b="0" strike="noStrike" spc="-1" dirty="0">
                          <a:solidFill>
                            <a:srgbClr val="000000"/>
                          </a:solidFill>
                          <a:latin typeface="Segoe UI"/>
                          <a:ea typeface="Meiryo UI"/>
                        </a:rPr>
                        <a:t>翌々月以降の定期便契約台数の試算</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シミュレーション確認</a:t>
                      </a:r>
                      <a:r>
                        <a:rPr lang="en-US" sz="1400" b="0" strike="noStrike" spc="-1" dirty="0">
                          <a:solidFill>
                            <a:srgbClr val="000000"/>
                          </a:solidFill>
                          <a:latin typeface="Segoe UI"/>
                          <a:ea typeface="Meiryo UI"/>
                        </a:rPr>
                        <a:t>)</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- 3.</a:t>
                      </a:r>
                      <a:r>
                        <a:rPr lang="ja-JP" sz="1400" b="0" strike="noStrike" spc="-1" dirty="0">
                          <a:solidFill>
                            <a:srgbClr val="000000"/>
                          </a:solidFill>
                          <a:latin typeface="Segoe UI"/>
                          <a:ea typeface="Meiryo UI"/>
                        </a:rPr>
                        <a:t>トラック使用台数データ</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定期便・非定期便の使用実績</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の確認</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上記</a:t>
                      </a:r>
                      <a:r>
                        <a:rPr lang="en-US" sz="1400" b="0" strike="noStrike" spc="-1" dirty="0">
                          <a:solidFill>
                            <a:srgbClr val="000000"/>
                          </a:solidFill>
                          <a:latin typeface="Segoe UI"/>
                          <a:ea typeface="Meiryo UI"/>
                        </a:rPr>
                        <a:t>1.2.3</a:t>
                      </a:r>
                      <a:r>
                        <a:rPr lang="ja-JP" sz="1400" b="0" strike="noStrike" spc="-1" dirty="0">
                          <a:solidFill>
                            <a:srgbClr val="000000"/>
                          </a:solidFill>
                          <a:latin typeface="Segoe UI"/>
                          <a:ea typeface="Meiryo UI"/>
                        </a:rPr>
                        <a:t>を考慮した場合のトラック予測台数の妥当性検証 ※コロナパンデミックによる売上減少の影響も考慮</a:t>
                      </a:r>
                      <a:endParaRPr lang="en-US" sz="1400" b="0" strike="noStrike" spc="-1" dirty="0">
                        <a:latin typeface="Arial"/>
                      </a:endParaRPr>
                    </a:p>
                    <a:p>
                      <a:pPr>
                        <a:lnSpc>
                          <a:spcPct val="90000"/>
                        </a:lnSpc>
                        <a:spcAft>
                          <a:spcPts val="601"/>
                        </a:spcAft>
                      </a:pPr>
                      <a:endParaRPr lang="en-US" sz="1400" b="0" strike="noStrike" spc="-1" dirty="0">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66" name="Table 7"/>
          <p:cNvGraphicFramePr/>
          <p:nvPr/>
        </p:nvGraphicFramePr>
        <p:xfrm>
          <a:off x="358920" y="5585400"/>
          <a:ext cx="11465640" cy="968040"/>
        </p:xfrm>
        <a:graphic>
          <a:graphicData uri="http://schemas.openxmlformats.org/drawingml/2006/table">
            <a:tbl>
              <a:tblPr/>
              <a:tblGrid>
                <a:gridCol w="11465640">
                  <a:extLst>
                    <a:ext uri="{9D8B030D-6E8A-4147-A177-3AD203B41FA5}">
                      <a16:colId xmlns:a16="http://schemas.microsoft.com/office/drawing/2014/main" val="20000"/>
                    </a:ext>
                  </a:extLst>
                </a:gridCol>
              </a:tblGrid>
              <a:tr h="396360">
                <a:tc>
                  <a:txBody>
                    <a:bodyPr/>
                    <a:lstStyle/>
                    <a:p>
                      <a:pPr>
                        <a:lnSpc>
                          <a:spcPct val="90000"/>
                        </a:lnSpc>
                        <a:tabLst>
                          <a:tab pos="0" algn="l"/>
                        </a:tabLst>
                      </a:pPr>
                      <a:r>
                        <a:rPr lang="en-US" sz="2000" b="1" strike="noStrike" spc="-1">
                          <a:solidFill>
                            <a:srgbClr val="1D2088"/>
                          </a:solidFill>
                          <a:latin typeface="Segoe UI"/>
                          <a:ea typeface="Meiryo UI"/>
                        </a:rPr>
                        <a:t>11.</a:t>
                      </a:r>
                      <a:r>
                        <a:rPr lang="ja-JP" sz="2000" b="1" strike="noStrike" spc="-1">
                          <a:solidFill>
                            <a:srgbClr val="1D2088"/>
                          </a:solidFill>
                          <a:latin typeface="Segoe UI"/>
                          <a:ea typeface="Meiryo UI"/>
                        </a:rPr>
                        <a:t>本プロジェクト以降の展開計画に向けて検討すべきこと</a:t>
                      </a:r>
                      <a:r>
                        <a:rPr lang="en-US" sz="2000" b="1" strike="noStrike" spc="-1">
                          <a:solidFill>
                            <a:srgbClr val="1D2088"/>
                          </a:solidFill>
                          <a:latin typeface="Segoe UI"/>
                          <a:ea typeface="Meiryo UI"/>
                        </a:rPr>
                        <a:t>(</a:t>
                      </a:r>
                      <a:r>
                        <a:rPr lang="ja-JP" sz="2000" b="1" strike="noStrike" spc="-1">
                          <a:solidFill>
                            <a:srgbClr val="1D2088"/>
                          </a:solidFill>
                          <a:latin typeface="Segoe UI"/>
                          <a:ea typeface="Meiryo UI"/>
                        </a:rPr>
                        <a:t>参考</a:t>
                      </a:r>
                      <a:r>
                        <a:rPr lang="en-US" sz="2000" b="1" strike="noStrike" spc="-1">
                          <a:solidFill>
                            <a:srgbClr val="1D2088"/>
                          </a:solidFill>
                          <a:latin typeface="Segoe UI"/>
                          <a:ea typeface="Meiryo UI"/>
                        </a:rPr>
                        <a:t>)</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トラック使用台数データ</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定期便</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非定期便の使用実績</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の、より効果的なデータ収集、蓄積方法の検討</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例</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データベース化など</a:t>
                      </a:r>
                      <a:r>
                        <a:rPr lang="en-US" sz="1400" b="0" strike="noStrike" spc="-1">
                          <a:solidFill>
                            <a:srgbClr val="000000"/>
                          </a:solidFill>
                          <a:latin typeface="Segoe UI"/>
                          <a:ea typeface="Meiryo UI"/>
                        </a:rPr>
                        <a:t>)</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トラック台数予測の際に用いる</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倍率</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の妥当性の継続検証、見直し</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CustomShape 1"/>
          <p:cNvSpPr/>
          <p:nvPr/>
        </p:nvSpPr>
        <p:spPr>
          <a:xfrm>
            <a:off x="277560" y="108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en-US" sz="2400" b="1" strike="noStrike" spc="-1">
                <a:solidFill>
                  <a:srgbClr val="0D79CA"/>
                </a:solidFill>
                <a:latin typeface="Segoe UI Semibold"/>
                <a:ea typeface="Meiryo UI"/>
              </a:rPr>
              <a:t>2. DX</a:t>
            </a:r>
            <a:r>
              <a:rPr lang="ja-JP" sz="2400" b="1" strike="noStrike" spc="-1">
                <a:solidFill>
                  <a:srgbClr val="0D79CA"/>
                </a:solidFill>
                <a:latin typeface="Segoe UI Semibold"/>
                <a:ea typeface="Meiryo UI"/>
              </a:rPr>
              <a:t>展開計画</a:t>
            </a:r>
            <a:endParaRPr lang="en-US" sz="2400" b="0" strike="noStrike" spc="-1">
              <a:latin typeface="Arial"/>
            </a:endParaRPr>
          </a:p>
        </p:txBody>
      </p:sp>
      <p:sp>
        <p:nvSpPr>
          <p:cNvPr id="468" name="CustomShape 2"/>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P214</a:t>
            </a:r>
            <a:endParaRPr lang="en-US" sz="1800" b="0" strike="noStrike" spc="-1">
              <a:latin typeface="Arial"/>
            </a:endParaRPr>
          </a:p>
        </p:txBody>
      </p:sp>
      <p:sp>
        <p:nvSpPr>
          <p:cNvPr id="469" name="CustomShape 3"/>
          <p:cNvSpPr/>
          <p:nvPr/>
        </p:nvSpPr>
        <p:spPr>
          <a:xfrm>
            <a:off x="10620000" y="0"/>
            <a:ext cx="1571760" cy="899640"/>
          </a:xfrm>
          <a:prstGeom prst="rect">
            <a:avLst/>
          </a:prstGeom>
          <a:solidFill>
            <a:srgbClr val="FFFFFF"/>
          </a:solidFill>
          <a:ln w="0">
            <a:noFill/>
          </a:ln>
        </p:spPr>
        <p:style>
          <a:lnRef idx="0">
            <a:scrgbClr r="0" g="0" b="0"/>
          </a:lnRef>
          <a:fillRef idx="0">
            <a:scrgbClr r="0" g="0" b="0"/>
          </a:fillRef>
          <a:effectRef idx="0">
            <a:scrgbClr r="0" g="0" b="0"/>
          </a:effectRef>
          <a:fontRef idx="minor"/>
        </p:style>
      </p:sp>
      <p:graphicFrame>
        <p:nvGraphicFramePr>
          <p:cNvPr id="470" name="Table 4"/>
          <p:cNvGraphicFramePr/>
          <p:nvPr>
            <p:extLst>
              <p:ext uri="{D42A27DB-BD31-4B8C-83A1-F6EECF244321}">
                <p14:modId xmlns:p14="http://schemas.microsoft.com/office/powerpoint/2010/main" val="3887754189"/>
              </p:ext>
            </p:extLst>
          </p:nvPr>
        </p:nvGraphicFramePr>
        <p:xfrm>
          <a:off x="363240" y="755640"/>
          <a:ext cx="11465640" cy="3112008"/>
        </p:xfrm>
        <a:graphic>
          <a:graphicData uri="http://schemas.openxmlformats.org/drawingml/2006/table">
            <a:tbl>
              <a:tblPr/>
              <a:tblGrid>
                <a:gridCol w="11465640">
                  <a:extLst>
                    <a:ext uri="{9D8B030D-6E8A-4147-A177-3AD203B41FA5}">
                      <a16:colId xmlns:a16="http://schemas.microsoft.com/office/drawing/2014/main" val="20000"/>
                    </a:ext>
                  </a:extLst>
                </a:gridCol>
              </a:tblGrid>
              <a:tr h="296463">
                <a:tc>
                  <a:txBody>
                    <a:bodyPr/>
                    <a:lstStyle/>
                    <a:p>
                      <a:pPr>
                        <a:lnSpc>
                          <a:spcPct val="90000"/>
                        </a:lnSpc>
                        <a:tabLst>
                          <a:tab pos="0" algn="l"/>
                        </a:tabLst>
                      </a:pPr>
                      <a:r>
                        <a:rPr lang="en-US" sz="2000" b="1" strike="noStrike" spc="-1">
                          <a:solidFill>
                            <a:srgbClr val="1D2088"/>
                          </a:solidFill>
                          <a:latin typeface="Segoe UI"/>
                          <a:ea typeface="Meiryo UI"/>
                        </a:rPr>
                        <a:t>1.</a:t>
                      </a:r>
                      <a:r>
                        <a:rPr lang="ja-JP" sz="2000" b="1" strike="noStrike" spc="-1">
                          <a:solidFill>
                            <a:srgbClr val="1D2088"/>
                          </a:solidFill>
                          <a:latin typeface="Segoe UI"/>
                          <a:ea typeface="Meiryo UI"/>
                        </a:rPr>
                        <a:t>大方針</a:t>
                      </a:r>
                      <a:endParaRPr lang="en-US" sz="2000" b="0" strike="noStrike" spc="-1">
                        <a:latin typeface="Times New Roman"/>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2223757">
                <a:tc>
                  <a:txBody>
                    <a:bodyPr/>
                    <a:lstStyle/>
                    <a:p>
                      <a:pPr marL="180000" indent="-179280">
                        <a:lnSpc>
                          <a:spcPct val="90000"/>
                        </a:lnSpc>
                        <a:spcAft>
                          <a:spcPts val="601"/>
                        </a:spcAft>
                        <a:buClr>
                          <a:srgbClr val="BFEBFA"/>
                        </a:buClr>
                        <a:buFont typeface="Wingdings" charset="2"/>
                        <a:buChar char=""/>
                      </a:pPr>
                      <a:r>
                        <a:rPr lang="ja-JP" sz="1400" b="0" strike="noStrike" spc="-1" dirty="0">
                          <a:solidFill>
                            <a:srgbClr val="000000"/>
                          </a:solidFill>
                          <a:latin typeface="Segoe UI"/>
                          <a:ea typeface="Meiryo UI"/>
                        </a:rPr>
                        <a:t>方針①：打ち手の進化、横展開</a:t>
                      </a:r>
                      <a:endParaRPr lang="en-US" sz="1400" b="0" strike="noStrike" spc="-1" dirty="0">
                        <a:latin typeface="Times New Roman"/>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- 1.</a:t>
                      </a:r>
                      <a:r>
                        <a:rPr lang="ja-JP" sz="1400" b="0" strike="noStrike" spc="-1" dirty="0">
                          <a:solidFill>
                            <a:srgbClr val="000000"/>
                          </a:solidFill>
                          <a:latin typeface="Segoe UI"/>
                          <a:ea typeface="Meiryo UI"/>
                        </a:rPr>
                        <a:t>精度向上：トラック使用台数データ</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定期便</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非定期便の使用実績</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を蓄積し、より効果的なトラック台数予測の方法を模索する。</a:t>
                      </a:r>
                      <a:endParaRPr lang="en-US" sz="1400" b="0" strike="noStrike" spc="-1" dirty="0">
                        <a:latin typeface="Times New Roman"/>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- 2.</a:t>
                      </a:r>
                      <a:r>
                        <a:rPr lang="ja-JP" sz="1400" b="0" strike="noStrike" spc="-1" dirty="0">
                          <a:solidFill>
                            <a:srgbClr val="000000"/>
                          </a:solidFill>
                          <a:latin typeface="Segoe UI"/>
                          <a:ea typeface="Meiryo UI"/>
                        </a:rPr>
                        <a:t>システム化：１年程度の運用期間を経て効果が確認できた場合に、データ取集・蓄積・台数予測・配送業者への依頼の一連の業務プロセスを</a:t>
                      </a:r>
                      <a:endParaRPr lang="en-US" sz="1400" b="0" strike="noStrike" spc="-1" dirty="0">
                        <a:latin typeface="Times New Roman"/>
                      </a:endParaRPr>
                    </a:p>
                    <a:p>
                      <a:pPr marL="720" indent="0">
                        <a:lnSpc>
                          <a:spcPct val="90000"/>
                        </a:lnSpc>
                        <a:spcAft>
                          <a:spcPts val="601"/>
                        </a:spcAft>
                        <a:buClr>
                          <a:srgbClr val="BFEBFA"/>
                        </a:buClr>
                        <a:buFont typeface="Wingdings" charset="2"/>
                        <a:buNone/>
                      </a:pPr>
                      <a:r>
                        <a:rPr lang="en-US" altLang="ja-JP"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　　　　　　　　　　自動化する方法を検討する。</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ただし、</a:t>
                      </a:r>
                      <a:r>
                        <a:rPr lang="en-US" sz="1400" b="0" strike="noStrike" spc="-1" dirty="0">
                          <a:solidFill>
                            <a:srgbClr val="000000"/>
                          </a:solidFill>
                          <a:latin typeface="Segoe UI"/>
                          <a:ea typeface="Meiryo UI"/>
                        </a:rPr>
                        <a:t>ROI</a:t>
                      </a:r>
                      <a:r>
                        <a:rPr lang="ja-JP" sz="1400" b="0" strike="noStrike" spc="-1" dirty="0">
                          <a:solidFill>
                            <a:srgbClr val="000000"/>
                          </a:solidFill>
                          <a:latin typeface="Segoe UI"/>
                          <a:ea typeface="Meiryo UI"/>
                        </a:rPr>
                        <a:t>を検証し、中期的に投資回収が見込まれる場合のみ</a:t>
                      </a:r>
                      <a:r>
                        <a:rPr lang="en-US" sz="1400" b="0" strike="noStrike" spc="-1" dirty="0">
                          <a:solidFill>
                            <a:srgbClr val="000000"/>
                          </a:solidFill>
                          <a:latin typeface="Segoe UI"/>
                          <a:ea typeface="Meiryo UI"/>
                        </a:rPr>
                        <a:t>)</a:t>
                      </a:r>
                      <a:endParaRPr lang="en-US" sz="1400" b="0" strike="noStrike" spc="-1" dirty="0">
                        <a:latin typeface="Times New Roman"/>
                      </a:endParaRPr>
                    </a:p>
                    <a:p>
                      <a:pPr marL="180000" indent="-179280">
                        <a:lnSpc>
                          <a:spcPct val="90000"/>
                        </a:lnSpc>
                        <a:spcAft>
                          <a:spcPts val="601"/>
                        </a:spcAft>
                        <a:buClr>
                          <a:srgbClr val="BFEBFA"/>
                        </a:buClr>
                        <a:buFont typeface="Wingdings" charset="2"/>
                        <a:buChar char=""/>
                      </a:pPr>
                      <a:r>
                        <a:rPr lang="ja-JP" sz="1400" b="0" strike="noStrike" spc="-1" dirty="0">
                          <a:solidFill>
                            <a:srgbClr val="000000"/>
                          </a:solidFill>
                          <a:latin typeface="Segoe UI"/>
                          <a:ea typeface="Meiryo UI"/>
                        </a:rPr>
                        <a:t>方針②：その他</a:t>
                      </a:r>
                      <a:r>
                        <a:rPr lang="en-US" sz="1400" b="0" strike="noStrike" spc="-1" dirty="0">
                          <a:solidFill>
                            <a:srgbClr val="000000"/>
                          </a:solidFill>
                          <a:latin typeface="Segoe UI"/>
                          <a:ea typeface="Meiryo UI"/>
                        </a:rPr>
                        <a:t>DX</a:t>
                      </a:r>
                      <a:r>
                        <a:rPr lang="ja-JP" sz="1400" b="0" strike="noStrike" spc="-1" dirty="0">
                          <a:solidFill>
                            <a:srgbClr val="000000"/>
                          </a:solidFill>
                          <a:latin typeface="Segoe UI"/>
                          <a:ea typeface="Meiryo UI"/>
                        </a:rPr>
                        <a:t>施策の実施</a:t>
                      </a:r>
                      <a:endParaRPr lang="en-US" sz="1400" b="0" strike="noStrike" spc="-1" dirty="0">
                        <a:latin typeface="Times New Roman"/>
                      </a:endParaRPr>
                    </a:p>
                    <a:p>
                      <a:r>
                        <a:rPr lang="en-US" sz="1400" b="0" strike="noStrike" spc="-1" dirty="0">
                          <a:solidFill>
                            <a:srgbClr val="000000"/>
                          </a:solidFill>
                          <a:latin typeface="Segoe UI"/>
                          <a:ea typeface="Meiryo UI"/>
                        </a:rPr>
                        <a:t>     - 1.</a:t>
                      </a:r>
                      <a:r>
                        <a:rPr lang="ja-JP" altLang="en-US" sz="1400" b="0" strike="noStrike" spc="-1" dirty="0">
                          <a:solidFill>
                            <a:srgbClr val="000000"/>
                          </a:solidFill>
                          <a:latin typeface="Segoe UI"/>
                          <a:ea typeface="Meiryo UI"/>
                        </a:rPr>
                        <a:t>社内データの一元管理</a:t>
                      </a:r>
                      <a:r>
                        <a:rPr 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現在、</a:t>
                      </a:r>
                      <a:r>
                        <a:rPr lang="en-US" altLang="ja-JP" sz="1400" b="0" strike="noStrike" spc="-1" dirty="0">
                          <a:solidFill>
                            <a:srgbClr val="000000"/>
                          </a:solidFill>
                          <a:latin typeface="Segoe UI"/>
                          <a:ea typeface="Meiryo UI"/>
                        </a:rPr>
                        <a:t>Excel</a:t>
                      </a:r>
                      <a:r>
                        <a:rPr lang="ja-JP" altLang="en-US" sz="1400" b="0" strike="noStrike" spc="-1" dirty="0">
                          <a:solidFill>
                            <a:srgbClr val="000000"/>
                          </a:solidFill>
                          <a:latin typeface="Segoe UI"/>
                          <a:ea typeface="Meiryo UI"/>
                        </a:rPr>
                        <a:t>等で手作業にて記録・管理している種々のデータをデータ基盤にて一元管理する。</a:t>
                      </a:r>
                      <a:endParaRPr lang="en-US" sz="1400" b="0" strike="noStrike" spc="-1" dirty="0">
                        <a:latin typeface="Arial"/>
                      </a:endParaRPr>
                    </a:p>
                    <a:p>
                      <a:pPr>
                        <a:lnSpc>
                          <a:spcPct val="100000"/>
                        </a:lnSpc>
                      </a:pPr>
                      <a:r>
                        <a:rPr lang="en-US" sz="1400" b="0" strike="noStrike" spc="-1" dirty="0">
                          <a:solidFill>
                            <a:srgbClr val="000000"/>
                          </a:solidFill>
                          <a:latin typeface="Segoe UI"/>
                          <a:ea typeface="Meiryo UI"/>
                        </a:rPr>
                        <a:t>     - 2.</a:t>
                      </a:r>
                      <a:r>
                        <a:rPr lang="ja-JP" altLang="en-US" sz="1400" b="0" strike="noStrike" spc="-1" dirty="0">
                          <a:solidFill>
                            <a:srgbClr val="000000"/>
                          </a:solidFill>
                          <a:latin typeface="Segoe UI"/>
                          <a:ea typeface="Meiryo UI"/>
                        </a:rPr>
                        <a:t>その他</a:t>
                      </a:r>
                      <a:r>
                        <a:rPr lang="en-US" altLang="ja-JP" sz="1400" b="0" strike="noStrike" spc="-1" dirty="0">
                          <a:solidFill>
                            <a:srgbClr val="000000"/>
                          </a:solidFill>
                          <a:latin typeface="Segoe UI"/>
                          <a:ea typeface="Meiryo UI"/>
                        </a:rPr>
                        <a:t>DX</a:t>
                      </a:r>
                      <a:r>
                        <a:rPr lang="ja-JP" altLang="en-US" sz="1400" b="0" strike="noStrike" spc="-1" dirty="0">
                          <a:solidFill>
                            <a:srgbClr val="000000"/>
                          </a:solidFill>
                          <a:latin typeface="Segoe UI"/>
                          <a:ea typeface="Meiryo UI"/>
                        </a:rPr>
                        <a:t>施策の検討</a:t>
                      </a:r>
                      <a:r>
                        <a:rPr 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すでに顕在化しているその他業務課題の解決策を模索する。データ基盤を整えている間、各部から業務改善アイディアを募り</a:t>
                      </a:r>
                      <a:endParaRPr lang="en-US" altLang="ja-JP" sz="1400" b="0" strike="noStrike" spc="-1" dirty="0">
                        <a:solidFill>
                          <a:srgbClr val="000000"/>
                        </a:solidFill>
                        <a:latin typeface="Segoe UI"/>
                        <a:ea typeface="Meiryo UI"/>
                      </a:endParaRPr>
                    </a:p>
                    <a:p>
                      <a:pPr>
                        <a:lnSpc>
                          <a:spcPct val="100000"/>
                        </a:lnSpc>
                      </a:pPr>
                      <a:r>
                        <a:rPr lang="ja-JP" altLang="en-US" sz="1400" b="0" strike="noStrike" spc="-1" dirty="0">
                          <a:solidFill>
                            <a:srgbClr val="000000"/>
                          </a:solidFill>
                          <a:latin typeface="Segoe UI"/>
                          <a:ea typeface="Meiryo UI"/>
                        </a:rPr>
                        <a:t>　　　　　　　　　　　　　　　　　　　具体化に向けて検証を行う。</a:t>
                      </a:r>
                      <a:endParaRPr lang="en-US" sz="1400" b="0" strike="noStrike" spc="-1" dirty="0">
                        <a:latin typeface="Arial"/>
                      </a:endParaRPr>
                    </a:p>
                    <a:p>
                      <a:r>
                        <a:rPr lang="en-US" sz="1400" b="0" strike="noStrike" spc="-1" dirty="0">
                          <a:solidFill>
                            <a:srgbClr val="000000"/>
                          </a:solidFill>
                          <a:latin typeface="Segoe UI"/>
                          <a:ea typeface="Meiryo UI"/>
                        </a:rPr>
                        <a:t> </a:t>
                      </a:r>
                      <a:endParaRPr lang="en-US" sz="1400" b="0" strike="noStrike" spc="-1" dirty="0">
                        <a:latin typeface="Arial"/>
                      </a:endParaRPr>
                    </a:p>
                    <a:p>
                      <a:pPr marL="180000" indent="-179280">
                        <a:lnSpc>
                          <a:spcPct val="90000"/>
                        </a:lnSpc>
                        <a:spcAft>
                          <a:spcPts val="601"/>
                        </a:spcAft>
                        <a:buClr>
                          <a:srgbClr val="BFEBFA"/>
                        </a:buClr>
                        <a:buFont typeface="Wingdings" charset="2"/>
                        <a:buChar char=""/>
                      </a:pPr>
                      <a:endParaRPr lang="en-US" sz="1400" b="0" strike="noStrike" spc="-1" dirty="0">
                        <a:latin typeface="Times New Roman"/>
                      </a:endParaRPr>
                    </a:p>
                    <a:p>
                      <a:pPr marL="720" indent="0">
                        <a:lnSpc>
                          <a:spcPct val="90000"/>
                        </a:lnSpc>
                        <a:spcAft>
                          <a:spcPts val="601"/>
                        </a:spcAft>
                        <a:buClr>
                          <a:srgbClr val="BFEBFA"/>
                        </a:buClr>
                        <a:buFont typeface="Wingdings" charset="2"/>
                        <a:buNone/>
                      </a:pPr>
                      <a:endParaRPr lang="en-US" sz="1400" b="0" strike="noStrike" spc="-1" dirty="0">
                        <a:latin typeface="Times New Roman"/>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71" name="Table 5"/>
          <p:cNvGraphicFramePr/>
          <p:nvPr/>
        </p:nvGraphicFramePr>
        <p:xfrm>
          <a:off x="4030560" y="7045560"/>
          <a:ext cx="5542560" cy="1178640"/>
        </p:xfrm>
        <a:graphic>
          <a:graphicData uri="http://schemas.openxmlformats.org/drawingml/2006/table">
            <a:tbl>
              <a:tblPr/>
              <a:tblGrid>
                <a:gridCol w="5542560">
                  <a:extLst>
                    <a:ext uri="{9D8B030D-6E8A-4147-A177-3AD203B41FA5}">
                      <a16:colId xmlns:a16="http://schemas.microsoft.com/office/drawing/2014/main" val="20000"/>
                    </a:ext>
                  </a:extLst>
                </a:gridCol>
              </a:tblGrid>
              <a:tr h="1178640">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graphicFrame>
        <p:nvGraphicFramePr>
          <p:cNvPr id="472" name="Table 6"/>
          <p:cNvGraphicFramePr/>
          <p:nvPr>
            <p:extLst>
              <p:ext uri="{D42A27DB-BD31-4B8C-83A1-F6EECF244321}">
                <p14:modId xmlns:p14="http://schemas.microsoft.com/office/powerpoint/2010/main" val="2676778084"/>
              </p:ext>
            </p:extLst>
          </p:nvPr>
        </p:nvGraphicFramePr>
        <p:xfrm>
          <a:off x="390617" y="3507840"/>
          <a:ext cx="11478223" cy="2258942"/>
        </p:xfrm>
        <a:graphic>
          <a:graphicData uri="http://schemas.openxmlformats.org/drawingml/2006/table">
            <a:tbl>
              <a:tblPr/>
              <a:tblGrid>
                <a:gridCol w="11478223">
                  <a:extLst>
                    <a:ext uri="{9D8B030D-6E8A-4147-A177-3AD203B41FA5}">
                      <a16:colId xmlns:a16="http://schemas.microsoft.com/office/drawing/2014/main" val="20000"/>
                    </a:ext>
                  </a:extLst>
                </a:gridCol>
              </a:tblGrid>
              <a:tr h="218543">
                <a:tc>
                  <a:txBody>
                    <a:bodyPr/>
                    <a:lstStyle/>
                    <a:p>
                      <a:pPr>
                        <a:lnSpc>
                          <a:spcPct val="90000"/>
                        </a:lnSpc>
                        <a:tabLst>
                          <a:tab pos="0" algn="l"/>
                        </a:tabLst>
                      </a:pPr>
                      <a:r>
                        <a:rPr lang="ja-JP" altLang="en-US" sz="2000" b="1" strike="noStrike" spc="-1" dirty="0">
                          <a:solidFill>
                            <a:srgbClr val="1D2088"/>
                          </a:solidFill>
                          <a:latin typeface="Segoe UI"/>
                          <a:ea typeface="Meiryo UI"/>
                        </a:rPr>
                        <a:t>補足</a:t>
                      </a:r>
                      <a:r>
                        <a:rPr lang="en-US" altLang="ja-JP" sz="2000" b="1" strike="noStrike" spc="-1" dirty="0">
                          <a:solidFill>
                            <a:srgbClr val="1D2088"/>
                          </a:solidFill>
                          <a:latin typeface="Segoe UI"/>
                          <a:ea typeface="Meiryo UI"/>
                        </a:rPr>
                        <a:t>.</a:t>
                      </a:r>
                      <a:r>
                        <a:rPr lang="ja-JP" altLang="en-US" sz="2000" b="1" strike="noStrike" spc="-1" dirty="0">
                          <a:solidFill>
                            <a:srgbClr val="1D2088"/>
                          </a:solidFill>
                          <a:latin typeface="Segoe UI"/>
                          <a:ea typeface="Meiryo UI"/>
                        </a:rPr>
                        <a:t>上記方針の意図</a:t>
                      </a:r>
                      <a:endParaRPr lang="en-US" sz="2000" b="0" strike="noStrike" spc="-1" dirty="0">
                        <a:latin typeface="Times New Roman"/>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1893182">
                <a:tc>
                  <a:txBody>
                    <a:bodyPr/>
                    <a:lstStyle/>
                    <a:p>
                      <a:pPr marL="180000" indent="-179280">
                        <a:lnSpc>
                          <a:spcPct val="90000"/>
                        </a:lnSpc>
                        <a:spcAft>
                          <a:spcPts val="601"/>
                        </a:spcAft>
                        <a:buClr>
                          <a:srgbClr val="BFEBFA"/>
                        </a:buClr>
                        <a:buFont typeface="Wingdings" charset="2"/>
                        <a:buChar char=""/>
                      </a:pPr>
                      <a:r>
                        <a:rPr lang="ja-JP" altLang="en-US" sz="1400" b="0" strike="noStrike" spc="-1" dirty="0">
                          <a:solidFill>
                            <a:srgbClr val="000000"/>
                          </a:solidFill>
                          <a:latin typeface="Segoe UI"/>
                          <a:ea typeface="Meiryo UI"/>
                        </a:rPr>
                        <a:t>①</a:t>
                      </a:r>
                      <a:r>
                        <a:rPr lang="en-US" altLang="ja-JP" sz="1400" b="0" strike="noStrike" spc="-1" dirty="0">
                          <a:solidFill>
                            <a:srgbClr val="000000"/>
                          </a:solidFill>
                          <a:latin typeface="Segoe UI"/>
                          <a:ea typeface="Meiryo UI"/>
                        </a:rPr>
                        <a:t>-1.</a:t>
                      </a:r>
                      <a:r>
                        <a:rPr lang="ja-JP" altLang="en-US" sz="1400" b="0" strike="noStrike" spc="-1" dirty="0">
                          <a:solidFill>
                            <a:srgbClr val="000000"/>
                          </a:solidFill>
                          <a:latin typeface="Segoe UI"/>
                          <a:ea typeface="Meiryo UI"/>
                        </a:rPr>
                        <a:t>現状のトラック台数予測ロジックは、限られたデータを用いたルールベースの試算であり、データ追加や、他手法により改善の余地がある。</a:t>
                      </a:r>
                      <a:endParaRPr lang="en-US" sz="1400" b="0" strike="noStrike" spc="-1" dirty="0">
                        <a:latin typeface="Times New Roman"/>
                      </a:endParaRPr>
                    </a:p>
                    <a:p>
                      <a:pPr marL="180000" indent="-179280">
                        <a:lnSpc>
                          <a:spcPct val="90000"/>
                        </a:lnSpc>
                        <a:spcAft>
                          <a:spcPts val="601"/>
                        </a:spcAft>
                        <a:buClr>
                          <a:srgbClr val="BFEBFA"/>
                        </a:buClr>
                        <a:buFont typeface="Wingdings" charset="2"/>
                        <a:buChar char=""/>
                      </a:pPr>
                      <a:r>
                        <a:rPr lang="ja-JP" altLang="en-US" sz="1400" b="0" strike="noStrike" spc="-1" dirty="0">
                          <a:solidFill>
                            <a:srgbClr val="000000"/>
                          </a:solidFill>
                          <a:latin typeface="Segoe UI"/>
                          <a:ea typeface="Meiryo UI"/>
                        </a:rPr>
                        <a:t>①</a:t>
                      </a:r>
                      <a:r>
                        <a:rPr lang="en-US" altLang="ja-JP" sz="1400" b="0" strike="noStrike" spc="-1" dirty="0">
                          <a:solidFill>
                            <a:srgbClr val="000000"/>
                          </a:solidFill>
                          <a:latin typeface="Segoe UI"/>
                          <a:ea typeface="Meiryo UI"/>
                        </a:rPr>
                        <a:t>-2.</a:t>
                      </a:r>
                      <a:r>
                        <a:rPr lang="ja-JP" altLang="en-US" sz="1400" b="0" strike="noStrike" spc="-1" dirty="0">
                          <a:solidFill>
                            <a:srgbClr val="000000"/>
                          </a:solidFill>
                          <a:latin typeface="Segoe UI"/>
                          <a:ea typeface="Meiryo UI"/>
                        </a:rPr>
                        <a:t>今後数年の継続運用が見込まれる場合、</a:t>
                      </a:r>
                      <a:r>
                        <a:rPr lang="en-US" altLang="ja-JP" sz="1400" b="0" strike="noStrike" spc="-1" dirty="0">
                          <a:solidFill>
                            <a:srgbClr val="000000"/>
                          </a:solidFill>
                          <a:latin typeface="Segoe UI"/>
                          <a:ea typeface="Meiryo UI"/>
                        </a:rPr>
                        <a:t>SaaS</a:t>
                      </a:r>
                      <a:r>
                        <a:rPr lang="ja-JP" altLang="en-US" sz="1400" b="0" strike="noStrike" spc="-1" dirty="0">
                          <a:solidFill>
                            <a:srgbClr val="000000"/>
                          </a:solidFill>
                          <a:latin typeface="Segoe UI"/>
                          <a:ea typeface="Meiryo UI"/>
                        </a:rPr>
                        <a:t>等のシステムを導入したほうが中長期的にメリットがあると判断した場合、システム化を実施検討。</a:t>
                      </a:r>
                      <a:endParaRPr lang="en-US" sz="1400" b="0" strike="noStrike" spc="-1" dirty="0">
                        <a:latin typeface="Times New Roman"/>
                      </a:endParaRPr>
                    </a:p>
                    <a:p>
                      <a:pPr marL="180000" indent="-179280">
                        <a:lnSpc>
                          <a:spcPct val="90000"/>
                        </a:lnSpc>
                        <a:spcAft>
                          <a:spcPts val="601"/>
                        </a:spcAft>
                        <a:buClr>
                          <a:srgbClr val="BFEBFA"/>
                        </a:buClr>
                        <a:buFont typeface="Wingdings" charset="2"/>
                        <a:buChar char=""/>
                      </a:pPr>
                      <a:r>
                        <a:rPr lang="ja-JP" altLang="en-US" sz="1400" b="0" strike="noStrike" spc="-1" dirty="0">
                          <a:solidFill>
                            <a:srgbClr val="000000"/>
                          </a:solidFill>
                          <a:latin typeface="Segoe UI"/>
                          <a:ea typeface="Meiryo UI"/>
                        </a:rPr>
                        <a:t>②</a:t>
                      </a:r>
                      <a:r>
                        <a:rPr lang="en-US" altLang="ja-JP" sz="1400" b="0" strike="noStrike" spc="-1" dirty="0">
                          <a:solidFill>
                            <a:srgbClr val="000000"/>
                          </a:solidFill>
                          <a:latin typeface="Segoe UI"/>
                          <a:ea typeface="Meiryo UI"/>
                        </a:rPr>
                        <a:t>-1.</a:t>
                      </a:r>
                      <a:r>
                        <a:rPr lang="ja-JP" altLang="en-US" sz="1400" b="0" strike="noStrike" spc="-1" dirty="0">
                          <a:solidFill>
                            <a:srgbClr val="000000"/>
                          </a:solidFill>
                          <a:latin typeface="Segoe UI"/>
                          <a:ea typeface="Meiryo UI"/>
                        </a:rPr>
                        <a:t>より良い事業運営のためには、各拠点に点在したデータを一元管理し、データ分析による仮設</a:t>
                      </a:r>
                      <a:r>
                        <a:rPr lang="en-US" alt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検証</a:t>
                      </a:r>
                      <a:r>
                        <a:rPr lang="en-US" alt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実行を今後も継続すべきであるため。</a:t>
                      </a:r>
                      <a:endParaRPr lang="en-US" sz="1400" b="0" strike="noStrike" spc="-1" dirty="0">
                        <a:latin typeface="Times New Roman"/>
                      </a:endParaRPr>
                    </a:p>
                    <a:p>
                      <a:pPr marL="180000" indent="-179280">
                        <a:lnSpc>
                          <a:spcPct val="90000"/>
                        </a:lnSpc>
                        <a:spcAft>
                          <a:spcPts val="601"/>
                        </a:spcAft>
                        <a:buClr>
                          <a:srgbClr val="BFEBFA"/>
                        </a:buClr>
                        <a:buFont typeface="Wingdings" charset="2"/>
                        <a:buChar char=""/>
                      </a:pPr>
                      <a:r>
                        <a:rPr lang="ja-JP" altLang="en-US" sz="1400" b="0" strike="noStrike" spc="-1" dirty="0">
                          <a:solidFill>
                            <a:srgbClr val="000000"/>
                          </a:solidFill>
                          <a:latin typeface="Segoe UI"/>
                          <a:ea typeface="Meiryo UI"/>
                        </a:rPr>
                        <a:t>②</a:t>
                      </a:r>
                      <a:r>
                        <a:rPr lang="en-US" sz="1400" b="0" strike="noStrike" spc="-1" dirty="0">
                          <a:solidFill>
                            <a:srgbClr val="000000"/>
                          </a:solidFill>
                          <a:latin typeface="Segoe UI"/>
                          <a:ea typeface="Meiryo UI"/>
                        </a:rPr>
                        <a:t>-2.</a:t>
                      </a:r>
                      <a:r>
                        <a:rPr lang="ja-JP" altLang="en-US" sz="1400" b="0" strike="noStrike" spc="-1" dirty="0">
                          <a:solidFill>
                            <a:srgbClr val="000000"/>
                          </a:solidFill>
                          <a:latin typeface="Segoe UI"/>
                          <a:ea typeface="Meiryo UI"/>
                        </a:rPr>
                        <a:t>中長期的な視点で「会社のあるべき姿」を従業員皆で検討することで、データを活用した打ち手の検討プロセスに慣れていただき、帰属意識を高めていくため。</a:t>
                      </a:r>
                      <a:endParaRPr lang="en-US" sz="1400" b="0" strike="noStrike" spc="-1" dirty="0">
                        <a:latin typeface="Times New Roman"/>
                      </a:endParaRPr>
                    </a:p>
                    <a:p>
                      <a:pPr marL="720" indent="0">
                        <a:lnSpc>
                          <a:spcPct val="90000"/>
                        </a:lnSpc>
                        <a:spcAft>
                          <a:spcPts val="601"/>
                        </a:spcAft>
                        <a:buClr>
                          <a:srgbClr val="BFEBFA"/>
                        </a:buClr>
                        <a:buFont typeface="Wingdings" charset="2"/>
                        <a:buNone/>
                      </a:pPr>
                      <a:endParaRPr lang="en-US" sz="1400" b="0" strike="noStrike" spc="-1" dirty="0">
                        <a:latin typeface="Times New Roman"/>
                      </a:endParaRPr>
                    </a:p>
                    <a:p>
                      <a:pPr>
                        <a:lnSpc>
                          <a:spcPct val="90000"/>
                        </a:lnSpc>
                        <a:spcAft>
                          <a:spcPts val="601"/>
                        </a:spcAft>
                      </a:pPr>
                      <a:endParaRPr lang="en-US" sz="1400" b="0" strike="noStrike" spc="-1" dirty="0">
                        <a:latin typeface="Times New Roman"/>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CustomShape 1"/>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ja-JP" altLang="en-US" sz="2400" b="1" spc="-1" dirty="0">
                <a:solidFill>
                  <a:srgbClr val="0D79CA"/>
                </a:solidFill>
                <a:latin typeface="Segoe UI Semibold"/>
                <a:ea typeface="Meiryo UI"/>
              </a:rPr>
              <a:t>別紙①投資計画の策定</a:t>
            </a:r>
            <a:endParaRPr lang="en-US" sz="2400" b="0" strike="noStrike" spc="-1" dirty="0">
              <a:latin typeface="Arial"/>
            </a:endParaRPr>
          </a:p>
        </p:txBody>
      </p:sp>
      <p:sp>
        <p:nvSpPr>
          <p:cNvPr id="474" name="CustomShape 2"/>
          <p:cNvSpPr/>
          <p:nvPr/>
        </p:nvSpPr>
        <p:spPr>
          <a:xfrm>
            <a:off x="803694" y="2785885"/>
            <a:ext cx="2392088" cy="3292813"/>
          </a:xfrm>
          <a:prstGeom prst="rect">
            <a:avLst/>
          </a:prstGeom>
          <a:noFill/>
          <a:ln w="0">
            <a:solidFill>
              <a:schemeClr val="accent1">
                <a:shade val="95000"/>
                <a:satMod val="105000"/>
              </a:schemeClr>
            </a:solidFill>
            <a:prstDash val="sysDot"/>
          </a:ln>
        </p:spPr>
        <p:style>
          <a:lnRef idx="0">
            <a:scrgbClr r="0" g="0" b="0"/>
          </a:lnRef>
          <a:fillRef idx="0">
            <a:scrgbClr r="0" g="0" b="0"/>
          </a:fillRef>
          <a:effectRef idx="0">
            <a:scrgbClr r="0" g="0" b="0"/>
          </a:effectRef>
          <a:fontRef idx="minor"/>
        </p:style>
        <p:txBody>
          <a:bodyPr lIns="0" tIns="45000" rIns="0" bIns="45000">
            <a:noAutofit/>
          </a:bodyPr>
          <a:lstStyle/>
          <a:p>
            <a:pPr marL="720">
              <a:lnSpc>
                <a:spcPct val="90000"/>
              </a:lnSpc>
              <a:spcAft>
                <a:spcPts val="601"/>
              </a:spcAft>
              <a:buClr>
                <a:srgbClr val="9EE0F8"/>
              </a:buClr>
            </a:pPr>
            <a:r>
              <a:rPr lang="ja-JP" altLang="en-US" sz="1000" b="0" strike="noStrike" spc="-1" dirty="0">
                <a:solidFill>
                  <a:srgbClr val="000000"/>
                </a:solidFill>
                <a:latin typeface="Segoe UI"/>
                <a:ea typeface="Meiryo UI"/>
              </a:rPr>
              <a:t>投資費用</a:t>
            </a:r>
            <a:endParaRPr lang="en-US" altLang="ja-JP" sz="1000" b="0" strike="noStrike" spc="-1" dirty="0">
              <a:solidFill>
                <a:srgbClr val="000000"/>
              </a:solidFill>
              <a:latin typeface="Segoe UI"/>
              <a:ea typeface="Meiryo UI"/>
            </a:endParaRPr>
          </a:p>
          <a:p>
            <a:pPr marL="81000" indent="-80280">
              <a:lnSpc>
                <a:spcPct val="90000"/>
              </a:lnSpc>
              <a:spcAft>
                <a:spcPts val="601"/>
              </a:spcAft>
              <a:buClr>
                <a:srgbClr val="9EE0F8"/>
              </a:buClr>
              <a:buFont typeface="Arial"/>
              <a:buChar char="•"/>
            </a:pPr>
            <a:r>
              <a:rPr lang="ja-JP" altLang="en-US" sz="1000" spc="-1" dirty="0">
                <a:solidFill>
                  <a:srgbClr val="000000"/>
                </a:solidFill>
                <a:latin typeface="Segoe UI"/>
                <a:ea typeface="Meiryo UI"/>
              </a:rPr>
              <a:t>必要人件費</a:t>
            </a:r>
            <a:endParaRPr lang="en-US" altLang="ja-JP" sz="1000" spc="-1" dirty="0">
              <a:solidFill>
                <a:srgbClr val="000000"/>
              </a:solidFill>
              <a:latin typeface="Segoe UI"/>
              <a:ea typeface="Meiryo UI"/>
            </a:endParaRPr>
          </a:p>
          <a:p>
            <a:pPr marL="720">
              <a:lnSpc>
                <a:spcPct val="90000"/>
              </a:lnSpc>
              <a:spcAft>
                <a:spcPts val="601"/>
              </a:spcAft>
              <a:buClr>
                <a:srgbClr val="9EE0F8"/>
              </a:buClr>
            </a:pPr>
            <a:r>
              <a:rPr lang="en-US" altLang="ja-JP" sz="1000" spc="-1" dirty="0">
                <a:latin typeface="Arial"/>
                <a:ea typeface="Meiryo UI" panose="020B0604030504040204" pitchFamily="50" charset="-128"/>
              </a:rPr>
              <a:t> - </a:t>
            </a:r>
            <a:r>
              <a:rPr lang="ja-JP" altLang="en-US" sz="1000" b="0" strike="noStrike" spc="-1" dirty="0">
                <a:latin typeface="Meiryo UI" panose="020B0604030504040204" pitchFamily="50" charset="-128"/>
                <a:ea typeface="Meiryo UI" panose="020B0604030504040204" pitchFamily="50" charset="-128"/>
              </a:rPr>
              <a:t>シミュレーションシートのアップデート。</a:t>
            </a:r>
            <a:endParaRPr lang="en-US" altLang="ja-JP" sz="1000" spc="-1" dirty="0">
              <a:latin typeface="Meiryo UI" panose="020B0604030504040204" pitchFamily="50" charset="-128"/>
              <a:ea typeface="Meiryo UI" panose="020B0604030504040204" pitchFamily="50" charset="-128"/>
            </a:endParaRPr>
          </a:p>
          <a:p>
            <a:pPr marL="720">
              <a:lnSpc>
                <a:spcPct val="90000"/>
              </a:lnSpc>
              <a:spcAft>
                <a:spcPts val="601"/>
              </a:spcAft>
              <a:buClr>
                <a:srgbClr val="9EE0F8"/>
              </a:buClr>
            </a:pPr>
            <a:r>
              <a:rPr lang="en-US" altLang="ja-JP" sz="1000" b="0" strike="noStrike" spc="-1" dirty="0">
                <a:latin typeface="Meiryo UI" panose="020B0604030504040204" pitchFamily="50" charset="-128"/>
                <a:ea typeface="Meiryo UI" panose="020B0604030504040204" pitchFamily="50" charset="-128"/>
              </a:rPr>
              <a:t> </a:t>
            </a:r>
            <a:r>
              <a:rPr lang="en-US" altLang="ja-JP" sz="1000" spc="-1" dirty="0">
                <a:latin typeface="Arial"/>
                <a:ea typeface="Meiryo UI" panose="020B0604030504040204" pitchFamily="50" charset="-128"/>
              </a:rPr>
              <a:t> </a:t>
            </a:r>
            <a:r>
              <a:rPr lang="ja-JP" altLang="en-US" sz="1000" spc="-1" dirty="0">
                <a:latin typeface="Arial"/>
                <a:ea typeface="Meiryo UI" panose="020B0604030504040204" pitchFamily="50" charset="-128"/>
              </a:rPr>
              <a:t>→数日程度</a:t>
            </a:r>
            <a:endParaRPr lang="en-US" altLang="ja-JP" sz="1000" spc="-1" dirty="0">
              <a:latin typeface="Arial"/>
              <a:ea typeface="Meiryo UI" panose="020B0604030504040204" pitchFamily="50" charset="-128"/>
            </a:endParaRPr>
          </a:p>
          <a:p>
            <a:pPr marL="720">
              <a:lnSpc>
                <a:spcPct val="90000"/>
              </a:lnSpc>
              <a:spcAft>
                <a:spcPts val="601"/>
              </a:spcAft>
              <a:buClr>
                <a:srgbClr val="9EE0F8"/>
              </a:buClr>
            </a:pPr>
            <a:r>
              <a:rPr lang="ja-JP" altLang="en-US" sz="1000" spc="-1" dirty="0">
                <a:latin typeface="Arial"/>
                <a:ea typeface="Meiryo UI" panose="020B0604030504040204" pitchFamily="50" charset="-128"/>
              </a:rPr>
              <a:t> </a:t>
            </a:r>
            <a:r>
              <a:rPr lang="en-US" altLang="ja-JP" sz="1000" spc="-1" dirty="0">
                <a:latin typeface="Arial"/>
                <a:ea typeface="Meiryo UI" panose="020B0604030504040204" pitchFamily="50" charset="-128"/>
              </a:rPr>
              <a:t>- </a:t>
            </a:r>
            <a:r>
              <a:rPr lang="ja-JP" altLang="en-US" sz="1000" spc="-1" dirty="0">
                <a:latin typeface="Meiryo UI" panose="020B0604030504040204" pitchFamily="50" charset="-128"/>
                <a:ea typeface="Meiryo UI" panose="020B0604030504040204" pitchFamily="50" charset="-128"/>
              </a:rPr>
              <a:t>従業員への説明</a:t>
            </a:r>
            <a:r>
              <a:rPr lang="ja-JP" altLang="en-US" sz="1000" b="0" strike="noStrike" spc="-1" dirty="0">
                <a:latin typeface="Meiryo UI" panose="020B0604030504040204" pitchFamily="50" charset="-128"/>
                <a:ea typeface="Meiryo UI" panose="020B0604030504040204" pitchFamily="50" charset="-128"/>
              </a:rPr>
              <a:t>。</a:t>
            </a:r>
            <a:endParaRPr lang="en-US" altLang="ja-JP" sz="1000" b="0" strike="noStrike" spc="-1" dirty="0">
              <a:latin typeface="Meiryo UI" panose="020B0604030504040204" pitchFamily="50" charset="-128"/>
              <a:ea typeface="Meiryo UI" panose="020B0604030504040204" pitchFamily="50" charset="-128"/>
            </a:endParaRPr>
          </a:p>
          <a:p>
            <a:pPr marL="720">
              <a:lnSpc>
                <a:spcPct val="90000"/>
              </a:lnSpc>
              <a:spcAft>
                <a:spcPts val="601"/>
              </a:spcAft>
              <a:buClr>
                <a:srgbClr val="9EE0F8"/>
              </a:buClr>
            </a:pPr>
            <a:r>
              <a:rPr lang="en-US" altLang="ja-JP" sz="1000" spc="-1" dirty="0">
                <a:latin typeface="Arial"/>
                <a:ea typeface="Meiryo UI" panose="020B0604030504040204" pitchFamily="50" charset="-128"/>
              </a:rPr>
              <a:t>  </a:t>
            </a:r>
            <a:r>
              <a:rPr lang="ja-JP" altLang="en-US" sz="1000" spc="-1" dirty="0">
                <a:latin typeface="Arial"/>
                <a:ea typeface="Meiryo UI" panose="020B0604030504040204" pitchFamily="50" charset="-128"/>
              </a:rPr>
              <a:t>→数日程度</a:t>
            </a:r>
            <a:endParaRPr lang="en-US" sz="1000" b="0" strike="noStrike" spc="-1" dirty="0">
              <a:latin typeface="Arial"/>
            </a:endParaRPr>
          </a:p>
          <a:p>
            <a:pPr marL="81000" indent="-80280">
              <a:lnSpc>
                <a:spcPct val="90000"/>
              </a:lnSpc>
              <a:spcAft>
                <a:spcPts val="601"/>
              </a:spcAft>
              <a:buClr>
                <a:srgbClr val="9EE0F8"/>
              </a:buClr>
              <a:buFont typeface="Arial"/>
              <a:buChar char="•"/>
            </a:pPr>
            <a:r>
              <a:rPr lang="ja-JP" altLang="en-US" sz="1000" b="0" strike="noStrike" spc="-1" dirty="0">
                <a:solidFill>
                  <a:srgbClr val="000000"/>
                </a:solidFill>
                <a:latin typeface="Segoe UI"/>
                <a:ea typeface="Meiryo UI"/>
              </a:rPr>
              <a:t>イニシャルコスト</a:t>
            </a:r>
            <a:endParaRPr lang="en-US" altLang="ja-JP" sz="1000" b="0" strike="noStrike" spc="-1" dirty="0">
              <a:solidFill>
                <a:srgbClr val="000000"/>
              </a:solidFill>
              <a:latin typeface="Segoe UI"/>
              <a:ea typeface="Meiryo UI"/>
            </a:endParaRPr>
          </a:p>
          <a:p>
            <a:pPr marL="720">
              <a:lnSpc>
                <a:spcPct val="90000"/>
              </a:lnSpc>
              <a:spcAft>
                <a:spcPts val="601"/>
              </a:spcAft>
              <a:buClr>
                <a:srgbClr val="9EE0F8"/>
              </a:buClr>
            </a:pPr>
            <a:r>
              <a:rPr lang="en-US" sz="1000" spc="-1" dirty="0">
                <a:solidFill>
                  <a:srgbClr val="000000"/>
                </a:solidFill>
                <a:latin typeface="Segoe UI"/>
                <a:ea typeface="Meiryo UI"/>
              </a:rPr>
              <a:t> </a:t>
            </a:r>
            <a:r>
              <a:rPr lang="en-US" sz="1000" spc="-1" dirty="0">
                <a:solidFill>
                  <a:srgbClr val="000000"/>
                </a:solidFill>
                <a:latin typeface="Meiryo UI" panose="020B0604030504040204" pitchFamily="50" charset="-128"/>
                <a:ea typeface="Meiryo UI" panose="020B0604030504040204" pitchFamily="50" charset="-128"/>
              </a:rPr>
              <a:t>-</a:t>
            </a:r>
            <a:r>
              <a:rPr lang="en-US" sz="1000" spc="-1" dirty="0">
                <a:solidFill>
                  <a:srgbClr val="000000"/>
                </a:solidFill>
                <a:latin typeface="Segoe UI"/>
                <a:ea typeface="Meiryo UI"/>
              </a:rPr>
              <a:t> </a:t>
            </a:r>
            <a:r>
              <a:rPr lang="ja-JP" altLang="en-US" sz="1000" spc="-1" dirty="0">
                <a:solidFill>
                  <a:srgbClr val="000000"/>
                </a:solidFill>
                <a:latin typeface="Segoe UI"/>
                <a:ea typeface="Meiryo UI"/>
              </a:rPr>
              <a:t>既成</a:t>
            </a:r>
            <a:r>
              <a:rPr lang="en-US" altLang="ja-JP" sz="1000" spc="-1" dirty="0">
                <a:solidFill>
                  <a:srgbClr val="000000"/>
                </a:solidFill>
                <a:latin typeface="Segoe UI"/>
                <a:ea typeface="Meiryo UI"/>
              </a:rPr>
              <a:t>Excel</a:t>
            </a:r>
            <a:r>
              <a:rPr lang="ja-JP" altLang="en-US" sz="1000" spc="-1" dirty="0">
                <a:solidFill>
                  <a:srgbClr val="000000"/>
                </a:solidFill>
                <a:latin typeface="Segoe UI"/>
                <a:ea typeface="Meiryo UI"/>
              </a:rPr>
              <a:t>を継続運用する場合</a:t>
            </a:r>
            <a:endParaRPr lang="en-US" altLang="ja-JP" sz="1000" spc="-1" dirty="0">
              <a:solidFill>
                <a:srgbClr val="000000"/>
              </a:solidFill>
              <a:latin typeface="Segoe UI"/>
              <a:ea typeface="Meiryo UI"/>
            </a:endParaRPr>
          </a:p>
          <a:p>
            <a:pPr marL="720">
              <a:lnSpc>
                <a:spcPct val="90000"/>
              </a:lnSpc>
              <a:spcAft>
                <a:spcPts val="601"/>
              </a:spcAft>
              <a:buClr>
                <a:srgbClr val="9EE0F8"/>
              </a:buClr>
            </a:pPr>
            <a:r>
              <a:rPr lang="en-US" altLang="ja-JP" sz="1000" spc="-1" dirty="0">
                <a:latin typeface="Arial"/>
                <a:ea typeface="Meiryo UI" panose="020B0604030504040204" pitchFamily="50" charset="-128"/>
              </a:rPr>
              <a:t>  </a:t>
            </a:r>
            <a:r>
              <a:rPr lang="ja-JP" altLang="en-US" sz="1000" spc="-1" dirty="0">
                <a:latin typeface="Arial"/>
                <a:ea typeface="Meiryo UI" panose="020B0604030504040204" pitchFamily="50" charset="-128"/>
              </a:rPr>
              <a:t>→イニシャルコスト無し</a:t>
            </a:r>
            <a:endParaRPr lang="en-US" altLang="ja-JP" sz="1000" spc="-1" dirty="0">
              <a:solidFill>
                <a:srgbClr val="000000"/>
              </a:solidFill>
              <a:latin typeface="Segoe UI"/>
              <a:ea typeface="Meiryo UI"/>
            </a:endParaRPr>
          </a:p>
          <a:p>
            <a:pPr marL="720">
              <a:lnSpc>
                <a:spcPct val="90000"/>
              </a:lnSpc>
              <a:spcAft>
                <a:spcPts val="601"/>
              </a:spcAft>
              <a:buClr>
                <a:srgbClr val="9EE0F8"/>
              </a:buClr>
            </a:pPr>
            <a:r>
              <a:rPr lang="en-US" altLang="ja-JP" sz="1000" spc="-1" dirty="0">
                <a:solidFill>
                  <a:srgbClr val="000000"/>
                </a:solidFill>
                <a:latin typeface="Segoe UI"/>
                <a:ea typeface="Meiryo UI"/>
              </a:rPr>
              <a:t> </a:t>
            </a:r>
            <a:r>
              <a:rPr lang="en-US" altLang="ja-JP" sz="1000" spc="-1" dirty="0">
                <a:solidFill>
                  <a:srgbClr val="000000"/>
                </a:solidFill>
                <a:latin typeface="Meiryo UI" panose="020B0604030504040204" pitchFamily="50" charset="-128"/>
                <a:ea typeface="Meiryo UI" panose="020B0604030504040204" pitchFamily="50" charset="-128"/>
              </a:rPr>
              <a:t>-</a:t>
            </a:r>
            <a:r>
              <a:rPr lang="en-US" altLang="ja-JP" sz="1000" spc="-1" dirty="0">
                <a:solidFill>
                  <a:srgbClr val="000000"/>
                </a:solidFill>
                <a:latin typeface="Segoe UI"/>
                <a:ea typeface="Meiryo UI"/>
              </a:rPr>
              <a:t> </a:t>
            </a:r>
            <a:r>
              <a:rPr lang="ja-JP" altLang="en-US" sz="1000" spc="-1" dirty="0">
                <a:solidFill>
                  <a:srgbClr val="000000"/>
                </a:solidFill>
                <a:latin typeface="Segoe UI"/>
                <a:ea typeface="Meiryo UI"/>
              </a:rPr>
              <a:t>もしシステム化する場合</a:t>
            </a:r>
            <a:endParaRPr lang="en-US" altLang="ja-JP" sz="1000" spc="-1" dirty="0">
              <a:solidFill>
                <a:srgbClr val="000000"/>
              </a:solidFill>
              <a:latin typeface="Segoe UI"/>
              <a:ea typeface="Meiryo UI"/>
            </a:endParaRPr>
          </a:p>
          <a:p>
            <a:pPr marL="720">
              <a:lnSpc>
                <a:spcPct val="90000"/>
              </a:lnSpc>
              <a:spcAft>
                <a:spcPts val="601"/>
              </a:spcAft>
              <a:buClr>
                <a:srgbClr val="9EE0F8"/>
              </a:buClr>
            </a:pPr>
            <a:r>
              <a:rPr lang="en-US" altLang="ja-JP" sz="1000" spc="-1" dirty="0">
                <a:latin typeface="Arial"/>
                <a:ea typeface="Meiryo UI" panose="020B0604030504040204" pitchFamily="50" charset="-128"/>
              </a:rPr>
              <a:t>  </a:t>
            </a:r>
            <a:r>
              <a:rPr lang="ja-JP" altLang="en-US" sz="1000" spc="-1" dirty="0">
                <a:latin typeface="Arial"/>
                <a:ea typeface="Meiryo UI" panose="020B0604030504040204" pitchFamily="50" charset="-128"/>
              </a:rPr>
              <a:t>→エンジニア１人月</a:t>
            </a:r>
            <a:r>
              <a:rPr lang="en-US" altLang="ja-JP" sz="1000" spc="-1" dirty="0">
                <a:latin typeface="Arial"/>
                <a:ea typeface="Meiryo UI" panose="020B0604030504040204" pitchFamily="50" charset="-128"/>
              </a:rPr>
              <a:t>150</a:t>
            </a:r>
            <a:r>
              <a:rPr lang="ja-JP" altLang="en-US" sz="1000" spc="-1" dirty="0">
                <a:latin typeface="Arial"/>
                <a:ea typeface="Meiryo UI" panose="020B0604030504040204" pitchFamily="50" charset="-128"/>
              </a:rPr>
              <a:t>万として</a:t>
            </a:r>
            <a:endParaRPr lang="en-US" altLang="ja-JP" sz="1000" spc="-1" dirty="0">
              <a:latin typeface="Arial"/>
              <a:ea typeface="Meiryo UI" panose="020B0604030504040204" pitchFamily="50" charset="-128"/>
            </a:endParaRPr>
          </a:p>
          <a:p>
            <a:pPr marL="720">
              <a:lnSpc>
                <a:spcPct val="90000"/>
              </a:lnSpc>
              <a:spcAft>
                <a:spcPts val="601"/>
              </a:spcAft>
              <a:buClr>
                <a:srgbClr val="9EE0F8"/>
              </a:buClr>
            </a:pPr>
            <a:r>
              <a:rPr lang="ja-JP" altLang="en-US" sz="1000" spc="-1" dirty="0">
                <a:latin typeface="Arial"/>
                <a:ea typeface="Meiryo UI" panose="020B0604030504040204" pitchFamily="50" charset="-128"/>
              </a:rPr>
              <a:t>　　要件定義・設計 ：</a:t>
            </a:r>
            <a:r>
              <a:rPr lang="en-US" altLang="ja-JP" sz="1000" spc="-1" dirty="0">
                <a:latin typeface="Arial"/>
                <a:ea typeface="Meiryo UI" panose="020B0604030504040204" pitchFamily="50" charset="-128"/>
              </a:rPr>
              <a:t>2.0</a:t>
            </a:r>
            <a:r>
              <a:rPr lang="ja-JP" altLang="en-US" sz="1000" spc="-1" dirty="0">
                <a:latin typeface="Arial"/>
                <a:ea typeface="Meiryo UI" panose="020B0604030504040204" pitchFamily="50" charset="-128"/>
              </a:rPr>
              <a:t>人月</a:t>
            </a:r>
            <a:endParaRPr lang="en-US" altLang="ja-JP" sz="1000" spc="-1" dirty="0">
              <a:latin typeface="Arial"/>
              <a:ea typeface="Meiryo UI" panose="020B0604030504040204" pitchFamily="50" charset="-128"/>
            </a:endParaRPr>
          </a:p>
          <a:p>
            <a:pPr marL="720">
              <a:lnSpc>
                <a:spcPct val="90000"/>
              </a:lnSpc>
              <a:spcAft>
                <a:spcPts val="601"/>
              </a:spcAft>
              <a:buClr>
                <a:srgbClr val="9EE0F8"/>
              </a:buClr>
            </a:pPr>
            <a:r>
              <a:rPr lang="ja-JP" altLang="en-US" sz="1000" b="0" strike="noStrike" spc="-1" dirty="0">
                <a:latin typeface="Arial"/>
                <a:ea typeface="Meiryo UI" panose="020B0604030504040204" pitchFamily="50" charset="-128"/>
              </a:rPr>
              <a:t>　　開発・テスト：</a:t>
            </a:r>
            <a:r>
              <a:rPr lang="en-US" altLang="ja-JP" sz="1000" spc="-1" dirty="0">
                <a:latin typeface="Arial"/>
                <a:ea typeface="Meiryo UI" panose="020B0604030504040204" pitchFamily="50" charset="-128"/>
              </a:rPr>
              <a:t>4</a:t>
            </a:r>
            <a:r>
              <a:rPr lang="en-US" altLang="ja-JP" sz="1000" b="0" strike="noStrike" spc="-1" dirty="0">
                <a:latin typeface="Arial"/>
                <a:ea typeface="Meiryo UI" panose="020B0604030504040204" pitchFamily="50" charset="-128"/>
              </a:rPr>
              <a:t>.0</a:t>
            </a:r>
            <a:r>
              <a:rPr lang="ja-JP" altLang="en-US" sz="1000" b="0" strike="noStrike" spc="-1" dirty="0">
                <a:latin typeface="Arial"/>
                <a:ea typeface="Meiryo UI" panose="020B0604030504040204" pitchFamily="50" charset="-128"/>
              </a:rPr>
              <a:t>人月</a:t>
            </a:r>
            <a:endParaRPr lang="en-US" sz="1000" b="0" strike="noStrike" spc="-1" dirty="0">
              <a:latin typeface="Arial"/>
            </a:endParaRPr>
          </a:p>
        </p:txBody>
      </p:sp>
      <p:cxnSp>
        <p:nvCxnSpPr>
          <p:cNvPr id="3" name="直線矢印コネクタ 2">
            <a:extLst>
              <a:ext uri="{FF2B5EF4-FFF2-40B4-BE49-F238E27FC236}">
                <a16:creationId xmlns:a16="http://schemas.microsoft.com/office/drawing/2014/main" id="{4324D69F-57A2-44CC-B35E-AEFF39EA4871}"/>
              </a:ext>
            </a:extLst>
          </p:cNvPr>
          <p:cNvCxnSpPr>
            <a:cxnSpLocks/>
          </p:cNvCxnSpPr>
          <p:nvPr/>
        </p:nvCxnSpPr>
        <p:spPr>
          <a:xfrm>
            <a:off x="1100831" y="1366727"/>
            <a:ext cx="0" cy="808302"/>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0E91D098-586F-4821-8D9C-6631FEDFFCDF}"/>
              </a:ext>
            </a:extLst>
          </p:cNvPr>
          <p:cNvSpPr txBox="1"/>
          <p:nvPr/>
        </p:nvSpPr>
        <p:spPr>
          <a:xfrm>
            <a:off x="881291" y="870424"/>
            <a:ext cx="486722" cy="726358"/>
          </a:xfrm>
          <a:prstGeom prst="rect">
            <a:avLst/>
          </a:prstGeom>
          <a:noFill/>
        </p:spPr>
        <p:txBody>
          <a:bodyPr wrap="square" rtlCol="0">
            <a:spAutoFit/>
          </a:bodyPr>
          <a:lstStyle/>
          <a:p>
            <a:r>
              <a:rPr kumimoji="1" lang="ja-JP" altLang="en-US" sz="4000" dirty="0"/>
              <a:t>⊕</a:t>
            </a:r>
          </a:p>
        </p:txBody>
      </p:sp>
      <p:sp>
        <p:nvSpPr>
          <p:cNvPr id="7" name="テキスト ボックス 6">
            <a:extLst>
              <a:ext uri="{FF2B5EF4-FFF2-40B4-BE49-F238E27FC236}">
                <a16:creationId xmlns:a16="http://schemas.microsoft.com/office/drawing/2014/main" id="{D0489F21-D02E-4BF7-9B00-5B896AE7A7E3}"/>
              </a:ext>
            </a:extLst>
          </p:cNvPr>
          <p:cNvSpPr txBox="1"/>
          <p:nvPr/>
        </p:nvSpPr>
        <p:spPr>
          <a:xfrm>
            <a:off x="880259" y="2075754"/>
            <a:ext cx="957777" cy="400110"/>
          </a:xfrm>
          <a:prstGeom prst="rect">
            <a:avLst/>
          </a:prstGeom>
          <a:noFill/>
        </p:spPr>
        <p:txBody>
          <a:bodyPr wrap="square" rtlCol="0">
            <a:spAutoFit/>
          </a:bodyPr>
          <a:lstStyle/>
          <a:p>
            <a:r>
              <a:rPr lang="ja-JP" altLang="en-US" sz="2000" dirty="0"/>
              <a:t>⊝</a:t>
            </a:r>
            <a:endParaRPr kumimoji="1" lang="ja-JP" altLang="en-US" sz="2000" dirty="0"/>
          </a:p>
        </p:txBody>
      </p:sp>
      <p:sp>
        <p:nvSpPr>
          <p:cNvPr id="8" name="テキスト ボックス 7">
            <a:extLst>
              <a:ext uri="{FF2B5EF4-FFF2-40B4-BE49-F238E27FC236}">
                <a16:creationId xmlns:a16="http://schemas.microsoft.com/office/drawing/2014/main" id="{64A64855-9241-4A8C-867D-6293D0646BFF}"/>
              </a:ext>
            </a:extLst>
          </p:cNvPr>
          <p:cNvSpPr txBox="1"/>
          <p:nvPr/>
        </p:nvSpPr>
        <p:spPr>
          <a:xfrm>
            <a:off x="360348" y="1522110"/>
            <a:ext cx="620411" cy="461665"/>
          </a:xfrm>
          <a:prstGeom prst="rect">
            <a:avLst/>
          </a:prstGeom>
          <a:noFill/>
        </p:spPr>
        <p:txBody>
          <a:bodyPr wrap="square" rtlCol="0">
            <a:spAutoFit/>
          </a:bodyPr>
          <a:lstStyle/>
          <a:p>
            <a:r>
              <a:rPr kumimoji="1" lang="en-US" altLang="ja-JP" sz="2400" dirty="0">
                <a:latin typeface="Meiryo UI" panose="020B0604030504040204" pitchFamily="50" charset="-128"/>
                <a:ea typeface="Meiryo UI" panose="020B0604030504040204" pitchFamily="50" charset="-128"/>
              </a:rPr>
              <a:t>CF</a:t>
            </a:r>
            <a:endParaRPr kumimoji="1" lang="ja-JP" altLang="en-US" sz="240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DFAD57EF-DFBC-4F90-8CA0-A35F5F6880E1}"/>
              </a:ext>
            </a:extLst>
          </p:cNvPr>
          <p:cNvSpPr/>
          <p:nvPr/>
        </p:nvSpPr>
        <p:spPr>
          <a:xfrm>
            <a:off x="1416931" y="1807013"/>
            <a:ext cx="1579414" cy="78769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a:t>
            </a:r>
            <a:r>
              <a:rPr lang="en-US" altLang="ja-JP" dirty="0"/>
              <a:t>900</a:t>
            </a:r>
            <a:r>
              <a:rPr lang="ja-JP" altLang="en-US" dirty="0"/>
              <a:t>万円</a:t>
            </a:r>
            <a:endParaRPr lang="en-US" altLang="ja-JP" dirty="0"/>
          </a:p>
          <a:p>
            <a:pPr algn="ctr"/>
            <a:r>
              <a:rPr kumimoji="1" lang="en-US" altLang="ja-JP" dirty="0"/>
              <a:t>※</a:t>
            </a:r>
            <a:r>
              <a:rPr lang="ja-JP" altLang="en-US" dirty="0"/>
              <a:t>仮</a:t>
            </a:r>
            <a:endParaRPr kumimoji="1" lang="ja-JP" altLang="en-US" dirty="0"/>
          </a:p>
        </p:txBody>
      </p:sp>
      <p:cxnSp>
        <p:nvCxnSpPr>
          <p:cNvPr id="9" name="直線コネクタ 8">
            <a:extLst>
              <a:ext uri="{FF2B5EF4-FFF2-40B4-BE49-F238E27FC236}">
                <a16:creationId xmlns:a16="http://schemas.microsoft.com/office/drawing/2014/main" id="{69F130F6-2E4F-4700-A058-DF1F30E7CA6D}"/>
              </a:ext>
            </a:extLst>
          </p:cNvPr>
          <p:cNvCxnSpPr>
            <a:cxnSpLocks/>
          </p:cNvCxnSpPr>
          <p:nvPr/>
        </p:nvCxnSpPr>
        <p:spPr>
          <a:xfrm>
            <a:off x="2996345" y="2576239"/>
            <a:ext cx="68896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07A8F44E-CFB8-40DA-9658-629AEC239787}"/>
              </a:ext>
            </a:extLst>
          </p:cNvPr>
          <p:cNvSpPr/>
          <p:nvPr/>
        </p:nvSpPr>
        <p:spPr>
          <a:xfrm>
            <a:off x="3685845" y="2272785"/>
            <a:ext cx="1579414" cy="3225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r>
              <a:rPr kumimoji="1" lang="ja-JP" altLang="en-US" dirty="0"/>
              <a:t>年目</a:t>
            </a:r>
          </a:p>
        </p:txBody>
      </p:sp>
      <p:sp>
        <p:nvSpPr>
          <p:cNvPr id="13" name="正方形/長方形 12">
            <a:extLst>
              <a:ext uri="{FF2B5EF4-FFF2-40B4-BE49-F238E27FC236}">
                <a16:creationId xmlns:a16="http://schemas.microsoft.com/office/drawing/2014/main" id="{8E097608-4B06-44FA-95C7-F1B05B8B52EF}"/>
              </a:ext>
            </a:extLst>
          </p:cNvPr>
          <p:cNvSpPr/>
          <p:nvPr/>
        </p:nvSpPr>
        <p:spPr>
          <a:xfrm>
            <a:off x="5935751" y="1951803"/>
            <a:ext cx="1579414" cy="3225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２年目</a:t>
            </a:r>
          </a:p>
        </p:txBody>
      </p:sp>
      <p:cxnSp>
        <p:nvCxnSpPr>
          <p:cNvPr id="17" name="直線コネクタ 16">
            <a:extLst>
              <a:ext uri="{FF2B5EF4-FFF2-40B4-BE49-F238E27FC236}">
                <a16:creationId xmlns:a16="http://schemas.microsoft.com/office/drawing/2014/main" id="{9600B285-A0FE-4035-9F7B-16EF8C5B41E0}"/>
              </a:ext>
            </a:extLst>
          </p:cNvPr>
          <p:cNvCxnSpPr>
            <a:cxnSpLocks/>
          </p:cNvCxnSpPr>
          <p:nvPr/>
        </p:nvCxnSpPr>
        <p:spPr>
          <a:xfrm>
            <a:off x="5256023" y="2276696"/>
            <a:ext cx="68896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11A31739-C4E7-48EC-8CA0-10250F9D705B}"/>
              </a:ext>
            </a:extLst>
          </p:cNvPr>
          <p:cNvCxnSpPr>
            <a:cxnSpLocks/>
          </p:cNvCxnSpPr>
          <p:nvPr/>
        </p:nvCxnSpPr>
        <p:spPr>
          <a:xfrm>
            <a:off x="7515165" y="1951803"/>
            <a:ext cx="71990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6E255D0-5738-4333-908B-F082FAF1F4E2}"/>
              </a:ext>
            </a:extLst>
          </p:cNvPr>
          <p:cNvCxnSpPr>
            <a:cxnSpLocks/>
          </p:cNvCxnSpPr>
          <p:nvPr/>
        </p:nvCxnSpPr>
        <p:spPr>
          <a:xfrm>
            <a:off x="1100831" y="1789893"/>
            <a:ext cx="889291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ECCA603B-EC7C-4CB0-AEE1-93C4C96B673A}"/>
              </a:ext>
            </a:extLst>
          </p:cNvPr>
          <p:cNvSpPr/>
          <p:nvPr/>
        </p:nvSpPr>
        <p:spPr>
          <a:xfrm>
            <a:off x="8235074" y="1628610"/>
            <a:ext cx="1579414" cy="3225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３年目</a:t>
            </a:r>
          </a:p>
        </p:txBody>
      </p:sp>
      <p:cxnSp>
        <p:nvCxnSpPr>
          <p:cNvPr id="28" name="直線コネクタ 27">
            <a:extLst>
              <a:ext uri="{FF2B5EF4-FFF2-40B4-BE49-F238E27FC236}">
                <a16:creationId xmlns:a16="http://schemas.microsoft.com/office/drawing/2014/main" id="{9D879E6C-D224-4B2D-9768-59E635F4C94D}"/>
              </a:ext>
            </a:extLst>
          </p:cNvPr>
          <p:cNvCxnSpPr>
            <a:cxnSpLocks/>
          </p:cNvCxnSpPr>
          <p:nvPr/>
        </p:nvCxnSpPr>
        <p:spPr>
          <a:xfrm>
            <a:off x="3685309" y="1366727"/>
            <a:ext cx="6129179" cy="0"/>
          </a:xfrm>
          <a:prstGeom prst="line">
            <a:avLst/>
          </a:prstGeom>
          <a:ln w="28575">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29" name="CustomShape 3">
            <a:extLst>
              <a:ext uri="{FF2B5EF4-FFF2-40B4-BE49-F238E27FC236}">
                <a16:creationId xmlns:a16="http://schemas.microsoft.com/office/drawing/2014/main" id="{DDAB8C24-1647-4007-8C37-F6C42AF9B849}"/>
              </a:ext>
            </a:extLst>
          </p:cNvPr>
          <p:cNvSpPr/>
          <p:nvPr/>
        </p:nvSpPr>
        <p:spPr>
          <a:xfrm>
            <a:off x="10620000" y="0"/>
            <a:ext cx="1571760" cy="899640"/>
          </a:xfrm>
          <a:prstGeom prst="rect">
            <a:avLst/>
          </a:prstGeom>
          <a:solidFill>
            <a:srgbClr val="FFFFFF"/>
          </a:solidFill>
          <a:ln w="0">
            <a:noFill/>
          </a:ln>
        </p:spPr>
        <p:style>
          <a:lnRef idx="0">
            <a:scrgbClr r="0" g="0" b="0"/>
          </a:lnRef>
          <a:fillRef idx="0">
            <a:scrgbClr r="0" g="0" b="0"/>
          </a:fillRef>
          <a:effectRef idx="0">
            <a:scrgbClr r="0" g="0" b="0"/>
          </a:effectRef>
          <a:fontRef idx="minor"/>
        </p:style>
      </p:sp>
      <p:sp>
        <p:nvSpPr>
          <p:cNvPr id="33" name="テキスト ボックス 32">
            <a:extLst>
              <a:ext uri="{FF2B5EF4-FFF2-40B4-BE49-F238E27FC236}">
                <a16:creationId xmlns:a16="http://schemas.microsoft.com/office/drawing/2014/main" id="{A9FB8CD8-CDDD-4D15-BDB9-09BC46026219}"/>
              </a:ext>
            </a:extLst>
          </p:cNvPr>
          <p:cNvSpPr txBox="1"/>
          <p:nvPr/>
        </p:nvSpPr>
        <p:spPr>
          <a:xfrm>
            <a:off x="6096000" y="1077740"/>
            <a:ext cx="1334280" cy="307777"/>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投資回収期間</a:t>
            </a:r>
            <a:endParaRPr kumimoji="1" lang="ja-JP" altLang="en-US" sz="1400" dirty="0">
              <a:latin typeface="Meiryo UI" panose="020B0604030504040204" pitchFamily="50" charset="-128"/>
              <a:ea typeface="Meiryo UI" panose="020B0604030504040204" pitchFamily="50" charset="-128"/>
            </a:endParaRPr>
          </a:p>
        </p:txBody>
      </p:sp>
      <p:sp>
        <p:nvSpPr>
          <p:cNvPr id="34" name="CustomShape 2">
            <a:extLst>
              <a:ext uri="{FF2B5EF4-FFF2-40B4-BE49-F238E27FC236}">
                <a16:creationId xmlns:a16="http://schemas.microsoft.com/office/drawing/2014/main" id="{CD822662-A6AD-4B18-B439-8D40C8590744}"/>
              </a:ext>
            </a:extLst>
          </p:cNvPr>
          <p:cNvSpPr/>
          <p:nvPr/>
        </p:nvSpPr>
        <p:spPr>
          <a:xfrm>
            <a:off x="3340828" y="2785885"/>
            <a:ext cx="6126446" cy="2189975"/>
          </a:xfrm>
          <a:prstGeom prst="rect">
            <a:avLst/>
          </a:prstGeom>
          <a:noFill/>
          <a:ln w="0">
            <a:solidFill>
              <a:schemeClr val="accent1">
                <a:shade val="95000"/>
                <a:satMod val="105000"/>
              </a:schemeClr>
            </a:solidFill>
            <a:prstDash val="sysDot"/>
          </a:ln>
        </p:spPr>
        <p:style>
          <a:lnRef idx="0">
            <a:scrgbClr r="0" g="0" b="0"/>
          </a:lnRef>
          <a:fillRef idx="0">
            <a:scrgbClr r="0" g="0" b="0"/>
          </a:fillRef>
          <a:effectRef idx="0">
            <a:scrgbClr r="0" g="0" b="0"/>
          </a:effectRef>
          <a:fontRef idx="minor"/>
        </p:style>
        <p:txBody>
          <a:bodyPr lIns="0" tIns="45000" rIns="0" bIns="45000">
            <a:noAutofit/>
          </a:bodyPr>
          <a:lstStyle/>
          <a:p>
            <a:pPr marL="720">
              <a:lnSpc>
                <a:spcPct val="90000"/>
              </a:lnSpc>
              <a:spcAft>
                <a:spcPts val="601"/>
              </a:spcAft>
              <a:buClr>
                <a:srgbClr val="9EE0F8"/>
              </a:buClr>
            </a:pPr>
            <a:r>
              <a:rPr lang="ja-JP" altLang="en-US" sz="1000" b="0" strike="noStrike" spc="-1" dirty="0">
                <a:solidFill>
                  <a:srgbClr val="000000"/>
                </a:solidFill>
                <a:latin typeface="Segoe UI"/>
                <a:ea typeface="Meiryo UI"/>
              </a:rPr>
              <a:t>リターン①</a:t>
            </a:r>
            <a:r>
              <a:rPr lang="en-US" altLang="ja-JP" sz="1000" b="0" strike="noStrike" spc="-1" dirty="0">
                <a:solidFill>
                  <a:srgbClr val="000000"/>
                </a:solidFill>
                <a:latin typeface="Segoe UI"/>
                <a:ea typeface="Meiryo UI"/>
              </a:rPr>
              <a:t>:</a:t>
            </a:r>
            <a:r>
              <a:rPr lang="ja-JP" altLang="en-US" sz="1000" b="0" strike="noStrike" spc="-1" dirty="0">
                <a:solidFill>
                  <a:srgbClr val="000000"/>
                </a:solidFill>
                <a:latin typeface="Segoe UI"/>
                <a:ea typeface="Meiryo UI"/>
              </a:rPr>
              <a:t>定量的な効果</a:t>
            </a:r>
            <a:endParaRPr lang="en-US" altLang="ja-JP" sz="1000" b="0" strike="noStrike" spc="-1" dirty="0">
              <a:solidFill>
                <a:srgbClr val="000000"/>
              </a:solidFill>
              <a:latin typeface="Segoe UI"/>
              <a:ea typeface="Meiryo UI"/>
            </a:endParaRPr>
          </a:p>
          <a:p>
            <a:pPr marL="81000" indent="-80280">
              <a:lnSpc>
                <a:spcPct val="90000"/>
              </a:lnSpc>
              <a:spcAft>
                <a:spcPts val="601"/>
              </a:spcAft>
              <a:buClr>
                <a:srgbClr val="9EE0F8"/>
              </a:buClr>
              <a:buFont typeface="Arial"/>
              <a:buChar char="•"/>
            </a:pPr>
            <a:r>
              <a:rPr lang="ja-JP" altLang="en-US" sz="1000" spc="-1" dirty="0">
                <a:solidFill>
                  <a:srgbClr val="000000"/>
                </a:solidFill>
                <a:latin typeface="Segoe UI"/>
                <a:ea typeface="Meiryo UI"/>
              </a:rPr>
              <a:t>「売上に占める輸送費の割合」を試算し、前年同月比と比較する。</a:t>
            </a:r>
            <a:endParaRPr lang="en-US" altLang="ja-JP" sz="1000" spc="-1" dirty="0">
              <a:solidFill>
                <a:srgbClr val="000000"/>
              </a:solidFill>
              <a:latin typeface="Segoe UI"/>
              <a:ea typeface="Meiryo UI"/>
            </a:endParaRPr>
          </a:p>
          <a:p>
            <a:pPr marL="720">
              <a:lnSpc>
                <a:spcPct val="90000"/>
              </a:lnSpc>
              <a:spcAft>
                <a:spcPts val="601"/>
              </a:spcAft>
              <a:buClr>
                <a:srgbClr val="9EE0F8"/>
              </a:buClr>
            </a:pPr>
            <a:r>
              <a:rPr lang="en-US" altLang="ja-JP" sz="1000" spc="-1" dirty="0">
                <a:latin typeface="Arial"/>
                <a:ea typeface="Meiryo UI" panose="020B0604030504040204" pitchFamily="50" charset="-128"/>
              </a:rPr>
              <a:t> - </a:t>
            </a:r>
            <a:r>
              <a:rPr lang="ja-JP" altLang="en-US" sz="1000" spc="-1" dirty="0">
                <a:latin typeface="Arial"/>
                <a:ea typeface="Meiryo UI" panose="020B0604030504040204" pitchFamily="50" charset="-128"/>
              </a:rPr>
              <a:t>予測したトラック台数における、月次の総支出を集計</a:t>
            </a:r>
            <a:endParaRPr lang="en-US" altLang="ja-JP" sz="1000" spc="-1" dirty="0">
              <a:latin typeface="Meiryo UI" panose="020B0604030504040204" pitchFamily="50" charset="-128"/>
              <a:ea typeface="Meiryo UI" panose="020B0604030504040204" pitchFamily="50" charset="-128"/>
            </a:endParaRPr>
          </a:p>
          <a:p>
            <a:pPr>
              <a:lnSpc>
                <a:spcPct val="90000"/>
              </a:lnSpc>
              <a:spcAft>
                <a:spcPts val="601"/>
              </a:spcAft>
            </a:pPr>
            <a:r>
              <a:rPr lang="ja-JP" altLang="en-US" sz="1000" spc="-1" dirty="0">
                <a:solidFill>
                  <a:srgbClr val="000000"/>
                </a:solidFill>
                <a:latin typeface="Segoe UI"/>
                <a:ea typeface="Meiryo UI"/>
              </a:rPr>
              <a:t>   </a:t>
            </a:r>
            <a:r>
              <a:rPr lang="en-US" altLang="ja-JP" sz="1000" b="0" strike="noStrike" spc="-1" dirty="0">
                <a:solidFill>
                  <a:srgbClr val="000000"/>
                </a:solidFill>
                <a:latin typeface="Segoe UI"/>
                <a:ea typeface="Meiryo UI"/>
              </a:rPr>
              <a:t>- [</a:t>
            </a:r>
            <a:r>
              <a:rPr lang="ja-JP" altLang="ja-JP" sz="1000" b="0" strike="noStrike" spc="-1" dirty="0">
                <a:solidFill>
                  <a:srgbClr val="000000"/>
                </a:solidFill>
                <a:latin typeface="Segoe UI"/>
                <a:ea typeface="Meiryo UI"/>
              </a:rPr>
              <a:t>月当たりの、定期便費用計</a:t>
            </a:r>
            <a:r>
              <a:rPr lang="en-US" altLang="ja-JP" sz="1000" b="0" strike="noStrike" spc="-1" dirty="0">
                <a:solidFill>
                  <a:srgbClr val="000000"/>
                </a:solidFill>
                <a:latin typeface="Segoe UI"/>
                <a:ea typeface="Meiryo UI"/>
              </a:rPr>
              <a:t>] = [</a:t>
            </a:r>
            <a:r>
              <a:rPr lang="ja-JP" altLang="ja-JP" sz="1000" b="0" strike="noStrike" spc="-1" dirty="0">
                <a:solidFill>
                  <a:srgbClr val="000000"/>
                </a:solidFill>
                <a:latin typeface="Segoe UI"/>
                <a:ea typeface="Meiryo UI"/>
              </a:rPr>
              <a:t>定期便単価</a:t>
            </a:r>
            <a:r>
              <a:rPr lang="en-US" altLang="ja-JP" sz="1000" b="0" strike="noStrike" spc="-1" dirty="0">
                <a:solidFill>
                  <a:srgbClr val="000000"/>
                </a:solidFill>
                <a:latin typeface="Segoe UI"/>
                <a:ea typeface="Meiryo UI"/>
              </a:rPr>
              <a:t>] x [</a:t>
            </a:r>
            <a:r>
              <a:rPr lang="ja-JP" altLang="ja-JP" sz="1000" b="0" strike="noStrike" spc="-1" dirty="0">
                <a:solidFill>
                  <a:srgbClr val="000000"/>
                </a:solidFill>
                <a:latin typeface="Segoe UI"/>
                <a:ea typeface="Meiryo UI"/>
              </a:rPr>
              <a:t>契約台数</a:t>
            </a:r>
            <a:r>
              <a:rPr lang="en-US" altLang="ja-JP" sz="1000" b="0" strike="noStrike" spc="-1" dirty="0">
                <a:solidFill>
                  <a:srgbClr val="000000"/>
                </a:solidFill>
                <a:latin typeface="Segoe UI"/>
                <a:ea typeface="Meiryo UI"/>
              </a:rPr>
              <a:t>]</a:t>
            </a:r>
            <a:endParaRPr lang="en-US" altLang="ja-JP" sz="1000" b="0" strike="noStrike" spc="-1" dirty="0">
              <a:solidFill>
                <a:schemeClr val="tx1"/>
              </a:solidFill>
              <a:latin typeface="Arial"/>
              <a:ea typeface="+mn-ea"/>
            </a:endParaRPr>
          </a:p>
          <a:p>
            <a:pPr>
              <a:lnSpc>
                <a:spcPct val="90000"/>
              </a:lnSpc>
              <a:spcAft>
                <a:spcPts val="601"/>
              </a:spcAft>
            </a:pPr>
            <a:r>
              <a:rPr lang="en-US" altLang="ja-JP" sz="1000" b="0" strike="noStrike" spc="-1" dirty="0">
                <a:solidFill>
                  <a:schemeClr val="tx1"/>
                </a:solidFill>
                <a:latin typeface="Arial"/>
                <a:ea typeface="+mn-ea"/>
              </a:rPr>
              <a:t>   </a:t>
            </a:r>
            <a:r>
              <a:rPr lang="en-US" altLang="ja-JP" sz="1000" b="0" strike="noStrike" spc="-1" dirty="0">
                <a:solidFill>
                  <a:srgbClr val="000000"/>
                </a:solidFill>
                <a:latin typeface="Segoe UI"/>
                <a:ea typeface="Meiryo UI"/>
              </a:rPr>
              <a:t>- [</a:t>
            </a:r>
            <a:r>
              <a:rPr lang="ja-JP" altLang="ja-JP" sz="1000" b="0" strike="noStrike" spc="-1" dirty="0">
                <a:solidFill>
                  <a:srgbClr val="000000"/>
                </a:solidFill>
                <a:latin typeface="Segoe UI"/>
                <a:ea typeface="Meiryo UI"/>
              </a:rPr>
              <a:t>月当たりの、非定期便費用計</a:t>
            </a:r>
            <a:r>
              <a:rPr lang="en-US" altLang="ja-JP" sz="1000" b="0" strike="noStrike" spc="-1" dirty="0">
                <a:solidFill>
                  <a:srgbClr val="000000"/>
                </a:solidFill>
                <a:latin typeface="Segoe UI"/>
                <a:ea typeface="Meiryo UI"/>
              </a:rPr>
              <a:t>] = [</a:t>
            </a:r>
            <a:r>
              <a:rPr lang="ja-JP" altLang="ja-JP" sz="1000" b="0" strike="noStrike" spc="-1" dirty="0">
                <a:solidFill>
                  <a:srgbClr val="000000"/>
                </a:solidFill>
                <a:latin typeface="Segoe UI"/>
                <a:ea typeface="Meiryo UI"/>
              </a:rPr>
              <a:t>非定期便単価</a:t>
            </a:r>
            <a:r>
              <a:rPr lang="en-US" altLang="ja-JP" sz="1000" b="0" strike="noStrike" spc="-1" dirty="0">
                <a:solidFill>
                  <a:srgbClr val="000000"/>
                </a:solidFill>
                <a:latin typeface="Segoe UI"/>
                <a:ea typeface="Meiryo UI"/>
              </a:rPr>
              <a:t>] x [</a:t>
            </a:r>
            <a:r>
              <a:rPr lang="ja-JP" altLang="ja-JP" sz="1000" b="0" strike="noStrike" spc="-1" dirty="0">
                <a:solidFill>
                  <a:srgbClr val="000000"/>
                </a:solidFill>
                <a:latin typeface="Segoe UI"/>
                <a:ea typeface="Meiryo UI"/>
              </a:rPr>
              <a:t>利用回数</a:t>
            </a:r>
            <a:r>
              <a:rPr lang="en-US" altLang="ja-JP" sz="1000" b="0" strike="noStrike" spc="-1" dirty="0">
                <a:solidFill>
                  <a:srgbClr val="000000"/>
                </a:solidFill>
                <a:latin typeface="Segoe UI"/>
                <a:ea typeface="Meiryo UI"/>
              </a:rPr>
              <a:t>]</a:t>
            </a:r>
            <a:endParaRPr lang="en-US" altLang="ja-JP" sz="1000" b="0" strike="noStrike" spc="-1" dirty="0">
              <a:solidFill>
                <a:schemeClr val="tx1"/>
              </a:solidFill>
              <a:latin typeface="Arial"/>
              <a:ea typeface="+mn-ea"/>
            </a:endParaRPr>
          </a:p>
          <a:p>
            <a:pPr>
              <a:lnSpc>
                <a:spcPct val="90000"/>
              </a:lnSpc>
              <a:spcAft>
                <a:spcPts val="601"/>
              </a:spcAft>
            </a:pPr>
            <a:r>
              <a:rPr lang="en-US" altLang="ja-JP" sz="1000" b="0" strike="noStrike" spc="-1" dirty="0">
                <a:solidFill>
                  <a:schemeClr val="tx1"/>
                </a:solidFill>
                <a:latin typeface="Arial"/>
                <a:ea typeface="+mn-ea"/>
              </a:rPr>
              <a:t>   </a:t>
            </a:r>
            <a:r>
              <a:rPr lang="en-US" altLang="ja-JP" sz="1000" b="0" strike="noStrike" spc="-1" dirty="0">
                <a:solidFill>
                  <a:srgbClr val="000000"/>
                </a:solidFill>
                <a:latin typeface="Segoe UI"/>
                <a:ea typeface="Meiryo UI"/>
              </a:rPr>
              <a:t>- [</a:t>
            </a:r>
            <a:r>
              <a:rPr lang="ja-JP" altLang="ja-JP" sz="1000" b="0" strike="noStrike" spc="-1" dirty="0">
                <a:solidFill>
                  <a:srgbClr val="000000"/>
                </a:solidFill>
                <a:latin typeface="Segoe UI"/>
                <a:ea typeface="Meiryo UI"/>
              </a:rPr>
              <a:t>月当たりの、総配送費用</a:t>
            </a:r>
            <a:r>
              <a:rPr lang="en-US" altLang="ja-JP" sz="1000" b="0" strike="noStrike" spc="-1" dirty="0">
                <a:solidFill>
                  <a:srgbClr val="000000"/>
                </a:solidFill>
                <a:latin typeface="Segoe UI"/>
                <a:ea typeface="Meiryo UI"/>
              </a:rPr>
              <a:t>] = [</a:t>
            </a:r>
            <a:r>
              <a:rPr lang="ja-JP" altLang="ja-JP" sz="1000" b="0" strike="noStrike" spc="-1" dirty="0">
                <a:solidFill>
                  <a:srgbClr val="000000"/>
                </a:solidFill>
                <a:latin typeface="Segoe UI"/>
                <a:ea typeface="Meiryo UI"/>
              </a:rPr>
              <a:t>月当たりの、定期便費用計</a:t>
            </a:r>
            <a:r>
              <a:rPr lang="en-US" altLang="ja-JP" sz="1000" b="0" strike="noStrike" spc="-1" dirty="0">
                <a:solidFill>
                  <a:srgbClr val="000000"/>
                </a:solidFill>
                <a:latin typeface="Segoe UI"/>
                <a:ea typeface="Meiryo UI"/>
              </a:rPr>
              <a:t>] + [</a:t>
            </a:r>
            <a:r>
              <a:rPr lang="ja-JP" altLang="ja-JP" sz="1000" b="0" strike="noStrike" spc="-1" dirty="0">
                <a:solidFill>
                  <a:srgbClr val="000000"/>
                </a:solidFill>
                <a:latin typeface="Segoe UI"/>
                <a:ea typeface="Meiryo UI"/>
              </a:rPr>
              <a:t>月当たりの、非定期便費用計</a:t>
            </a:r>
            <a:r>
              <a:rPr lang="en-US" altLang="ja-JP" sz="1000" b="0" strike="noStrike" spc="-1" dirty="0">
                <a:solidFill>
                  <a:srgbClr val="000000"/>
                </a:solidFill>
                <a:latin typeface="Segoe UI"/>
                <a:ea typeface="Meiryo UI"/>
              </a:rPr>
              <a:t>]</a:t>
            </a:r>
          </a:p>
          <a:p>
            <a:pPr>
              <a:lnSpc>
                <a:spcPct val="90000"/>
              </a:lnSpc>
              <a:spcAft>
                <a:spcPts val="601"/>
              </a:spcAft>
            </a:pPr>
            <a:r>
              <a:rPr lang="en-US" altLang="ja-JP" sz="1000" b="0" strike="noStrike" spc="-1" dirty="0">
                <a:solidFill>
                  <a:srgbClr val="000000"/>
                </a:solidFill>
                <a:latin typeface="Segoe UI"/>
                <a:ea typeface="Meiryo UI"/>
              </a:rPr>
              <a:t>   - [</a:t>
            </a:r>
            <a:r>
              <a:rPr lang="ja-JP" altLang="ja-JP" sz="1000" b="0" strike="noStrike" spc="-1" dirty="0">
                <a:solidFill>
                  <a:srgbClr val="000000"/>
                </a:solidFill>
                <a:latin typeface="Segoe UI"/>
                <a:ea typeface="Meiryo UI"/>
              </a:rPr>
              <a:t>輸送費割合の、前年同月比較</a:t>
            </a:r>
            <a:r>
              <a:rPr lang="en-US" altLang="ja-JP" sz="1000" b="0" strike="noStrike" spc="-1" dirty="0">
                <a:solidFill>
                  <a:srgbClr val="000000"/>
                </a:solidFill>
                <a:latin typeface="Segoe UI"/>
                <a:ea typeface="Meiryo UI"/>
              </a:rPr>
              <a:t>] = ([</a:t>
            </a:r>
            <a:r>
              <a:rPr lang="ja-JP" altLang="ja-JP" sz="1000" b="0" strike="noStrike" spc="-1" dirty="0">
                <a:solidFill>
                  <a:srgbClr val="000000"/>
                </a:solidFill>
                <a:latin typeface="Segoe UI"/>
                <a:ea typeface="Meiryo UI"/>
              </a:rPr>
              <a:t>当年総配送費用</a:t>
            </a:r>
            <a:r>
              <a:rPr lang="en-US" altLang="ja-JP" sz="1000" b="0" strike="noStrike" spc="-1" dirty="0">
                <a:solidFill>
                  <a:srgbClr val="000000"/>
                </a:solidFill>
                <a:latin typeface="Segoe UI"/>
                <a:ea typeface="Meiryo UI"/>
              </a:rPr>
              <a:t>] ÷ [</a:t>
            </a:r>
            <a:r>
              <a:rPr lang="ja-JP" altLang="ja-JP" sz="1000" b="0" strike="noStrike" spc="-1" dirty="0">
                <a:solidFill>
                  <a:srgbClr val="000000"/>
                </a:solidFill>
                <a:latin typeface="Segoe UI"/>
                <a:ea typeface="Meiryo UI"/>
              </a:rPr>
              <a:t>当年売上</a:t>
            </a:r>
            <a:r>
              <a:rPr lang="en-US" altLang="ja-JP" sz="1000" b="0" strike="noStrike" spc="-1" dirty="0">
                <a:solidFill>
                  <a:srgbClr val="000000"/>
                </a:solidFill>
                <a:latin typeface="Segoe UI"/>
                <a:ea typeface="Meiryo UI"/>
              </a:rPr>
              <a:t>]) ÷ ([</a:t>
            </a:r>
            <a:r>
              <a:rPr lang="ja-JP" altLang="ja-JP" sz="1000" b="0" strike="noStrike" spc="-1" dirty="0">
                <a:solidFill>
                  <a:srgbClr val="000000"/>
                </a:solidFill>
                <a:latin typeface="Segoe UI"/>
                <a:ea typeface="Meiryo UI"/>
              </a:rPr>
              <a:t>前年総配送費用</a:t>
            </a:r>
            <a:r>
              <a:rPr lang="en-US" altLang="ja-JP" sz="1000" b="0" strike="noStrike" spc="-1" dirty="0">
                <a:solidFill>
                  <a:srgbClr val="000000"/>
                </a:solidFill>
                <a:latin typeface="Segoe UI"/>
                <a:ea typeface="Meiryo UI"/>
              </a:rPr>
              <a:t>] ÷ [</a:t>
            </a:r>
            <a:r>
              <a:rPr lang="ja-JP" altLang="ja-JP" sz="1000" b="0" strike="noStrike" spc="-1" dirty="0">
                <a:solidFill>
                  <a:srgbClr val="000000"/>
                </a:solidFill>
                <a:latin typeface="Segoe UI"/>
                <a:ea typeface="Meiryo UI"/>
              </a:rPr>
              <a:t>前年売上</a:t>
            </a:r>
            <a:r>
              <a:rPr lang="en-US" altLang="ja-JP" sz="1000" b="0" strike="noStrike" spc="-1" dirty="0">
                <a:solidFill>
                  <a:srgbClr val="000000"/>
                </a:solidFill>
                <a:latin typeface="Segoe UI"/>
                <a:ea typeface="Meiryo UI"/>
              </a:rPr>
              <a:t>]) x100</a:t>
            </a:r>
          </a:p>
          <a:p>
            <a:pPr>
              <a:lnSpc>
                <a:spcPct val="90000"/>
              </a:lnSpc>
              <a:spcAft>
                <a:spcPts val="601"/>
              </a:spcAft>
            </a:pPr>
            <a:r>
              <a:rPr lang="en-US" altLang="ja-JP" sz="1000" spc="-1" dirty="0">
                <a:solidFill>
                  <a:srgbClr val="000000"/>
                </a:solidFill>
                <a:latin typeface="Segoe UI"/>
                <a:ea typeface="Meiryo UI"/>
              </a:rPr>
              <a:t>  </a:t>
            </a:r>
            <a:r>
              <a:rPr lang="ja-JP" altLang="en-US" sz="1000" spc="-1" dirty="0">
                <a:solidFill>
                  <a:srgbClr val="000000"/>
                </a:solidFill>
                <a:latin typeface="Segoe UI"/>
                <a:ea typeface="Meiryo UI"/>
              </a:rPr>
              <a:t> </a:t>
            </a:r>
            <a:r>
              <a:rPr lang="en-US" altLang="ja-JP" sz="1000" b="0" strike="noStrike" spc="-1" dirty="0">
                <a:solidFill>
                  <a:srgbClr val="000000"/>
                </a:solidFill>
                <a:latin typeface="Segoe UI"/>
                <a:ea typeface="Meiryo UI"/>
              </a:rPr>
              <a:t>-</a:t>
            </a:r>
            <a:r>
              <a:rPr lang="ja-JP" altLang="en-US" sz="1000" spc="-1" dirty="0">
                <a:solidFill>
                  <a:srgbClr val="000000"/>
                </a:solidFill>
                <a:latin typeface="Segoe UI"/>
                <a:ea typeface="Meiryo UI"/>
              </a:rPr>
              <a:t> </a:t>
            </a:r>
            <a:r>
              <a:rPr lang="ja-JP" altLang="en-US" sz="1000" b="0" strike="noStrike" spc="-1" dirty="0">
                <a:solidFill>
                  <a:srgbClr val="000000"/>
                </a:solidFill>
                <a:latin typeface="Segoe UI"/>
                <a:ea typeface="Meiryo UI"/>
              </a:rPr>
              <a:t>輸送</a:t>
            </a:r>
            <a:r>
              <a:rPr lang="ja-JP" altLang="en-US" sz="1000" spc="-1" dirty="0">
                <a:solidFill>
                  <a:srgbClr val="000000"/>
                </a:solidFill>
                <a:latin typeface="Segoe UI"/>
                <a:ea typeface="Meiryo UI"/>
              </a:rPr>
              <a:t>費割合が前年に比べて減少している場合、コスト削減できたと見なす。</a:t>
            </a:r>
            <a:endParaRPr lang="en-US" altLang="ja-JP" sz="1000" spc="-1" dirty="0">
              <a:solidFill>
                <a:srgbClr val="000000"/>
              </a:solidFill>
              <a:latin typeface="Segoe UI"/>
              <a:ea typeface="Meiryo UI"/>
            </a:endParaRPr>
          </a:p>
          <a:p>
            <a:pPr>
              <a:lnSpc>
                <a:spcPct val="90000"/>
              </a:lnSpc>
              <a:spcAft>
                <a:spcPts val="601"/>
              </a:spcAft>
            </a:pPr>
            <a:r>
              <a:rPr lang="ja-JP" altLang="en-US" sz="1000" spc="-1" dirty="0">
                <a:latin typeface="Arial"/>
                <a:ea typeface="Meiryo UI" panose="020B0604030504040204" pitchFamily="50" charset="-128"/>
              </a:rPr>
              <a:t>   →削減効果</a:t>
            </a:r>
            <a:r>
              <a:rPr lang="en-US" altLang="ja-JP" sz="1000" spc="-1" dirty="0">
                <a:latin typeface="Arial"/>
                <a:ea typeface="Meiryo UI" panose="020B0604030504040204" pitchFamily="50" charset="-128"/>
              </a:rPr>
              <a:t>XX</a:t>
            </a:r>
            <a:r>
              <a:rPr lang="ja-JP" altLang="en-US" sz="1000" spc="-1" dirty="0">
                <a:latin typeface="Arial"/>
                <a:ea typeface="Meiryo UI" panose="020B0604030504040204" pitchFamily="50" charset="-128"/>
              </a:rPr>
              <a:t>万円</a:t>
            </a:r>
            <a:r>
              <a:rPr lang="en-US" altLang="ja-JP" sz="1000" spc="-1" dirty="0">
                <a:latin typeface="Arial"/>
                <a:ea typeface="Meiryo UI" panose="020B0604030504040204" pitchFamily="50" charset="-128"/>
              </a:rPr>
              <a:t>x12</a:t>
            </a:r>
            <a:r>
              <a:rPr lang="ja-JP" altLang="en-US" sz="1000" spc="-1" dirty="0">
                <a:latin typeface="Arial"/>
                <a:ea typeface="Meiryo UI" panose="020B0604030504040204" pitchFamily="50" charset="-128"/>
              </a:rPr>
              <a:t>か月</a:t>
            </a:r>
            <a:r>
              <a:rPr lang="en-US" altLang="ja-JP" sz="1000" spc="-1" dirty="0">
                <a:latin typeface="Arial"/>
                <a:ea typeface="Meiryo UI" panose="020B0604030504040204" pitchFamily="50" charset="-128"/>
              </a:rPr>
              <a:t>x3</a:t>
            </a:r>
            <a:r>
              <a:rPr lang="ja-JP" altLang="en-US" sz="1000" spc="-1" dirty="0">
                <a:latin typeface="Arial"/>
                <a:ea typeface="Meiryo UI" panose="020B0604030504040204" pitchFamily="50" charset="-128"/>
              </a:rPr>
              <a:t>年</a:t>
            </a:r>
            <a:r>
              <a:rPr lang="en-US" altLang="ja-JP" sz="1000" spc="-1" dirty="0">
                <a:latin typeface="Arial"/>
                <a:ea typeface="Meiryo UI" panose="020B0604030504040204" pitchFamily="50" charset="-128"/>
              </a:rPr>
              <a:t>=XXX(</a:t>
            </a:r>
            <a:r>
              <a:rPr lang="ja-JP" altLang="en-US" sz="1000" spc="-1" dirty="0">
                <a:latin typeface="Arial"/>
                <a:ea typeface="Meiryo UI" panose="020B0604030504040204" pitchFamily="50" charset="-128"/>
              </a:rPr>
              <a:t>想定</a:t>
            </a:r>
            <a:r>
              <a:rPr lang="en-US" altLang="ja-JP" sz="1000" spc="-1" dirty="0">
                <a:latin typeface="Arial"/>
                <a:ea typeface="Meiryo UI" panose="020B0604030504040204" pitchFamily="50" charset="-128"/>
              </a:rPr>
              <a:t>Return)</a:t>
            </a:r>
            <a:endParaRPr lang="en-US" altLang="ja-JP" sz="1000" b="0" strike="noStrike" spc="-1" dirty="0">
              <a:solidFill>
                <a:schemeClr val="tx1"/>
              </a:solidFill>
              <a:latin typeface="Arial"/>
              <a:ea typeface="+mn-ea"/>
            </a:endParaRPr>
          </a:p>
          <a:p>
            <a:pPr marL="81000" indent="-80280">
              <a:lnSpc>
                <a:spcPct val="90000"/>
              </a:lnSpc>
              <a:spcAft>
                <a:spcPts val="601"/>
              </a:spcAft>
              <a:buClr>
                <a:srgbClr val="9EE0F8"/>
              </a:buClr>
              <a:buFont typeface="Arial"/>
              <a:buChar char="•"/>
            </a:pPr>
            <a:r>
              <a:rPr lang="ja-JP" altLang="en-US" sz="1000" b="0" strike="noStrike" spc="-1" dirty="0">
                <a:solidFill>
                  <a:srgbClr val="000000"/>
                </a:solidFill>
                <a:latin typeface="Segoe UI"/>
                <a:ea typeface="Meiryo UI"/>
              </a:rPr>
              <a:t>ランニングコスト：毎月の上記検証作業に</a:t>
            </a:r>
            <a:r>
              <a:rPr lang="en-US" altLang="ja-JP" sz="1000" b="0" strike="noStrike" spc="-1" dirty="0">
                <a:solidFill>
                  <a:srgbClr val="000000"/>
                </a:solidFill>
                <a:latin typeface="Segoe UI"/>
                <a:ea typeface="Meiryo UI"/>
              </a:rPr>
              <a:t>3</a:t>
            </a:r>
            <a:r>
              <a:rPr lang="ja-JP" altLang="en-US" sz="1000" b="0" strike="noStrike" spc="-1" dirty="0">
                <a:solidFill>
                  <a:srgbClr val="000000"/>
                </a:solidFill>
                <a:latin typeface="Segoe UI"/>
                <a:ea typeface="Meiryo UI"/>
              </a:rPr>
              <a:t>人日程度</a:t>
            </a:r>
            <a:endParaRPr lang="en-US" altLang="ja-JP" sz="1000" spc="-1" dirty="0">
              <a:solidFill>
                <a:srgbClr val="000000"/>
              </a:solidFill>
              <a:latin typeface="Segoe UI"/>
              <a:ea typeface="Meiryo UI"/>
            </a:endParaRPr>
          </a:p>
          <a:p>
            <a:pPr marL="720">
              <a:lnSpc>
                <a:spcPct val="90000"/>
              </a:lnSpc>
              <a:spcAft>
                <a:spcPts val="601"/>
              </a:spcAft>
              <a:buClr>
                <a:srgbClr val="9EE0F8"/>
              </a:buClr>
            </a:pPr>
            <a:endParaRPr lang="en-US" altLang="ja-JP" sz="1000" b="0" strike="noStrike" spc="-1" dirty="0">
              <a:solidFill>
                <a:srgbClr val="000000"/>
              </a:solidFill>
              <a:latin typeface="Segoe UI"/>
              <a:ea typeface="Meiryo UI"/>
            </a:endParaRPr>
          </a:p>
        </p:txBody>
      </p:sp>
      <p:sp>
        <p:nvSpPr>
          <p:cNvPr id="20" name="CustomShape 2">
            <a:extLst>
              <a:ext uri="{FF2B5EF4-FFF2-40B4-BE49-F238E27FC236}">
                <a16:creationId xmlns:a16="http://schemas.microsoft.com/office/drawing/2014/main" id="{16A949E2-0CD8-48CD-A2D3-758691CE3F8D}"/>
              </a:ext>
            </a:extLst>
          </p:cNvPr>
          <p:cNvSpPr/>
          <p:nvPr/>
        </p:nvSpPr>
        <p:spPr>
          <a:xfrm>
            <a:off x="6001659" y="5006340"/>
            <a:ext cx="3470761" cy="1733547"/>
          </a:xfrm>
          <a:prstGeom prst="rect">
            <a:avLst/>
          </a:prstGeom>
          <a:noFill/>
          <a:ln w="0">
            <a:solidFill>
              <a:schemeClr val="accent1">
                <a:shade val="95000"/>
                <a:satMod val="105000"/>
              </a:schemeClr>
            </a:solidFill>
            <a:prstDash val="sysDot"/>
          </a:ln>
        </p:spPr>
        <p:style>
          <a:lnRef idx="0">
            <a:scrgbClr r="0" g="0" b="0"/>
          </a:lnRef>
          <a:fillRef idx="0">
            <a:scrgbClr r="0" g="0" b="0"/>
          </a:fillRef>
          <a:effectRef idx="0">
            <a:scrgbClr r="0" g="0" b="0"/>
          </a:effectRef>
          <a:fontRef idx="minor"/>
        </p:style>
        <p:txBody>
          <a:bodyPr lIns="0" tIns="45000" rIns="0" bIns="45000">
            <a:noAutofit/>
          </a:bodyPr>
          <a:lstStyle/>
          <a:p>
            <a:pPr marL="720">
              <a:lnSpc>
                <a:spcPct val="90000"/>
              </a:lnSpc>
              <a:spcAft>
                <a:spcPts val="601"/>
              </a:spcAft>
              <a:buClr>
                <a:srgbClr val="9EE0F8"/>
              </a:buClr>
            </a:pPr>
            <a:r>
              <a:rPr lang="ja-JP" altLang="en-US" sz="1000" b="0" strike="noStrike" spc="-1" dirty="0">
                <a:solidFill>
                  <a:srgbClr val="000000"/>
                </a:solidFill>
                <a:latin typeface="Segoe UI"/>
                <a:ea typeface="Meiryo UI"/>
              </a:rPr>
              <a:t>リターン②</a:t>
            </a:r>
            <a:r>
              <a:rPr lang="en-US" altLang="ja-JP" sz="1000" b="0" strike="noStrike" spc="-1" dirty="0">
                <a:solidFill>
                  <a:srgbClr val="000000"/>
                </a:solidFill>
                <a:latin typeface="Segoe UI"/>
                <a:ea typeface="Meiryo UI"/>
              </a:rPr>
              <a:t>:</a:t>
            </a:r>
            <a:r>
              <a:rPr lang="ja-JP" altLang="en-US" sz="1000" spc="-1" dirty="0">
                <a:solidFill>
                  <a:srgbClr val="000000"/>
                </a:solidFill>
                <a:latin typeface="Segoe UI"/>
                <a:ea typeface="Meiryo UI"/>
              </a:rPr>
              <a:t>本打ち手導入による副次的な効果</a:t>
            </a:r>
            <a:endParaRPr lang="en-US" altLang="ja-JP" sz="1000" b="0" strike="noStrike" spc="-1" dirty="0">
              <a:solidFill>
                <a:srgbClr val="000000"/>
              </a:solidFill>
              <a:latin typeface="Segoe UI"/>
              <a:ea typeface="Meiryo UI"/>
            </a:endParaRPr>
          </a:p>
          <a:p>
            <a:pPr marL="81000" indent="-80280">
              <a:lnSpc>
                <a:spcPct val="90000"/>
              </a:lnSpc>
              <a:spcAft>
                <a:spcPts val="601"/>
              </a:spcAft>
              <a:buClr>
                <a:srgbClr val="9EE0F8"/>
              </a:buClr>
              <a:buFont typeface="Arial"/>
              <a:buChar char="•"/>
            </a:pPr>
            <a:r>
              <a:rPr lang="ja-JP" altLang="en-US" sz="1000" spc="-1" dirty="0">
                <a:solidFill>
                  <a:srgbClr val="000000"/>
                </a:solidFill>
                <a:latin typeface="Segoe UI"/>
                <a:ea typeface="Meiryo UI"/>
              </a:rPr>
              <a:t>価値観・組織風土の改善</a:t>
            </a:r>
            <a:endParaRPr lang="en-US" altLang="ja-JP" sz="1000" spc="-1" dirty="0">
              <a:solidFill>
                <a:srgbClr val="000000"/>
              </a:solidFill>
              <a:latin typeface="Segoe UI"/>
              <a:ea typeface="Meiryo UI"/>
            </a:endParaRPr>
          </a:p>
          <a:p>
            <a:pPr marL="720">
              <a:lnSpc>
                <a:spcPct val="90000"/>
              </a:lnSpc>
              <a:spcAft>
                <a:spcPts val="601"/>
              </a:spcAft>
              <a:buClr>
                <a:srgbClr val="9EE0F8"/>
              </a:buClr>
            </a:pPr>
            <a:r>
              <a:rPr lang="ja-JP" altLang="en-US" sz="1000" spc="-1" dirty="0">
                <a:solidFill>
                  <a:srgbClr val="000000"/>
                </a:solidFill>
                <a:latin typeface="Segoe UI"/>
                <a:ea typeface="Meiryo UI"/>
              </a:rPr>
              <a:t>　</a:t>
            </a:r>
            <a:r>
              <a:rPr lang="en-US" altLang="ja-JP" sz="1000" spc="-1" dirty="0">
                <a:solidFill>
                  <a:srgbClr val="000000"/>
                </a:solidFill>
                <a:latin typeface="Segoe UI"/>
                <a:ea typeface="Meiryo UI"/>
              </a:rPr>
              <a:t>- </a:t>
            </a:r>
            <a:r>
              <a:rPr lang="ja-JP" altLang="en-US" sz="1000" spc="-1" dirty="0">
                <a:solidFill>
                  <a:srgbClr val="000000"/>
                </a:solidFill>
                <a:latin typeface="Segoe UI"/>
                <a:ea typeface="Meiryo UI"/>
              </a:rPr>
              <a:t>「データに基づく意思決定」業務の進め方が定着する。</a:t>
            </a:r>
            <a:endParaRPr lang="en-US" altLang="ja-JP" sz="1000" spc="-1" dirty="0">
              <a:solidFill>
                <a:srgbClr val="000000"/>
              </a:solidFill>
              <a:latin typeface="Segoe UI"/>
              <a:ea typeface="Meiryo UI"/>
            </a:endParaRPr>
          </a:p>
          <a:p>
            <a:pPr marL="81000" indent="-80280">
              <a:lnSpc>
                <a:spcPct val="90000"/>
              </a:lnSpc>
              <a:spcAft>
                <a:spcPts val="601"/>
              </a:spcAft>
              <a:buClr>
                <a:srgbClr val="9EE0F8"/>
              </a:buClr>
              <a:buFont typeface="Arial"/>
              <a:buChar char="•"/>
            </a:pPr>
            <a:r>
              <a:rPr lang="ja-JP" altLang="en-US" sz="1000" spc="-1" dirty="0">
                <a:solidFill>
                  <a:srgbClr val="000000"/>
                </a:solidFill>
                <a:latin typeface="Segoe UI"/>
                <a:ea typeface="Meiryo UI"/>
              </a:rPr>
              <a:t>人材育成</a:t>
            </a:r>
            <a:endParaRPr lang="en-US" altLang="ja-JP" sz="1000" spc="-1" dirty="0">
              <a:solidFill>
                <a:srgbClr val="000000"/>
              </a:solidFill>
              <a:latin typeface="Segoe UI"/>
              <a:ea typeface="Meiryo UI"/>
            </a:endParaRPr>
          </a:p>
          <a:p>
            <a:pPr marL="720">
              <a:lnSpc>
                <a:spcPct val="90000"/>
              </a:lnSpc>
              <a:spcAft>
                <a:spcPts val="601"/>
              </a:spcAft>
              <a:buClr>
                <a:srgbClr val="9EE0F8"/>
              </a:buClr>
            </a:pPr>
            <a:r>
              <a:rPr lang="en-US" altLang="ja-JP" sz="1000" spc="-1" dirty="0">
                <a:solidFill>
                  <a:srgbClr val="000000"/>
                </a:solidFill>
                <a:latin typeface="Segoe UI"/>
                <a:ea typeface="Meiryo UI"/>
              </a:rPr>
              <a:t>  -</a:t>
            </a:r>
            <a:r>
              <a:rPr lang="ja-JP" altLang="en-US" sz="1000" spc="-1" dirty="0">
                <a:solidFill>
                  <a:srgbClr val="000000"/>
                </a:solidFill>
                <a:latin typeface="Segoe UI"/>
                <a:ea typeface="Meiryo UI"/>
              </a:rPr>
              <a:t>データを取り扱えるデータ人材が、最低</a:t>
            </a:r>
            <a:r>
              <a:rPr lang="en-US" altLang="ja-JP" sz="1000" spc="-1" dirty="0">
                <a:solidFill>
                  <a:srgbClr val="000000"/>
                </a:solidFill>
                <a:latin typeface="Segoe UI"/>
                <a:ea typeface="Meiryo UI"/>
              </a:rPr>
              <a:t>1</a:t>
            </a:r>
            <a:r>
              <a:rPr lang="ja-JP" altLang="en-US" sz="1000" spc="-1" dirty="0">
                <a:solidFill>
                  <a:srgbClr val="000000"/>
                </a:solidFill>
                <a:latin typeface="Segoe UI"/>
                <a:ea typeface="Meiryo UI"/>
              </a:rPr>
              <a:t>名以上育成できる。</a:t>
            </a:r>
            <a:endParaRPr lang="en-US" altLang="ja-JP" sz="1000" spc="-1" dirty="0">
              <a:solidFill>
                <a:srgbClr val="000000"/>
              </a:solidFill>
              <a:latin typeface="Segoe UI"/>
              <a:ea typeface="Meiryo UI"/>
            </a:endParaRPr>
          </a:p>
          <a:p>
            <a:pPr marL="81000" indent="-80280">
              <a:lnSpc>
                <a:spcPct val="90000"/>
              </a:lnSpc>
              <a:spcAft>
                <a:spcPts val="601"/>
              </a:spcAft>
              <a:buClr>
                <a:srgbClr val="9EE0F8"/>
              </a:buClr>
              <a:buFont typeface="Arial"/>
              <a:buChar char="•"/>
            </a:pPr>
            <a:r>
              <a:rPr lang="ja-JP" altLang="en-US" sz="1000" spc="-1" dirty="0">
                <a:solidFill>
                  <a:srgbClr val="000000"/>
                </a:solidFill>
                <a:latin typeface="Segoe UI"/>
                <a:ea typeface="Meiryo UI"/>
              </a:rPr>
              <a:t>データ</a:t>
            </a:r>
            <a:r>
              <a:rPr lang="en-US" altLang="ja-JP" sz="1000" spc="-1" dirty="0">
                <a:solidFill>
                  <a:srgbClr val="000000"/>
                </a:solidFill>
                <a:latin typeface="Segoe UI"/>
                <a:ea typeface="Meiryo UI"/>
              </a:rPr>
              <a:t>/</a:t>
            </a:r>
            <a:r>
              <a:rPr lang="ja-JP" altLang="en-US" sz="1000" spc="-1" dirty="0">
                <a:solidFill>
                  <a:srgbClr val="000000"/>
                </a:solidFill>
                <a:latin typeface="Segoe UI"/>
                <a:ea typeface="Meiryo UI"/>
              </a:rPr>
              <a:t>システム環境の改善</a:t>
            </a:r>
            <a:endParaRPr lang="en-US" altLang="ja-JP" sz="1000" spc="-1" dirty="0">
              <a:solidFill>
                <a:srgbClr val="000000"/>
              </a:solidFill>
              <a:latin typeface="Segoe UI"/>
              <a:ea typeface="Meiryo UI"/>
            </a:endParaRPr>
          </a:p>
          <a:p>
            <a:pPr marL="720">
              <a:lnSpc>
                <a:spcPct val="90000"/>
              </a:lnSpc>
              <a:spcAft>
                <a:spcPts val="601"/>
              </a:spcAft>
              <a:buClr>
                <a:srgbClr val="9EE0F8"/>
              </a:buClr>
            </a:pPr>
            <a:r>
              <a:rPr lang="en-US" altLang="ja-JP" sz="1000" spc="-1" dirty="0">
                <a:solidFill>
                  <a:srgbClr val="000000"/>
                </a:solidFill>
                <a:latin typeface="Segoe UI"/>
                <a:ea typeface="Meiryo UI"/>
              </a:rPr>
              <a:t> - </a:t>
            </a:r>
            <a:r>
              <a:rPr lang="ja-JP" altLang="en-US" sz="1000" spc="-1" dirty="0">
                <a:solidFill>
                  <a:srgbClr val="000000"/>
                </a:solidFill>
                <a:latin typeface="Segoe UI"/>
                <a:ea typeface="Meiryo UI"/>
              </a:rPr>
              <a:t>トラック台数の予測結果、利用実績データが蓄積されることで、</a:t>
            </a:r>
            <a:endParaRPr lang="en-US" altLang="ja-JP" sz="1000" spc="-1" dirty="0">
              <a:solidFill>
                <a:srgbClr val="000000"/>
              </a:solidFill>
              <a:latin typeface="Segoe UI"/>
              <a:ea typeface="Meiryo UI"/>
            </a:endParaRPr>
          </a:p>
          <a:p>
            <a:pPr marL="720">
              <a:lnSpc>
                <a:spcPct val="90000"/>
              </a:lnSpc>
              <a:spcAft>
                <a:spcPts val="601"/>
              </a:spcAft>
              <a:buClr>
                <a:srgbClr val="9EE0F8"/>
              </a:buClr>
            </a:pPr>
            <a:r>
              <a:rPr lang="ja-JP" altLang="en-US" sz="1000" spc="-1" dirty="0">
                <a:solidFill>
                  <a:srgbClr val="000000"/>
                </a:solidFill>
                <a:latin typeface="Segoe UI"/>
                <a:ea typeface="Meiryo UI"/>
              </a:rPr>
              <a:t>　　将来的には</a:t>
            </a:r>
            <a:r>
              <a:rPr lang="en-US" altLang="ja-JP" sz="1000" spc="-1" dirty="0">
                <a:solidFill>
                  <a:srgbClr val="000000"/>
                </a:solidFill>
                <a:latin typeface="Segoe UI"/>
                <a:ea typeface="Meiryo UI"/>
              </a:rPr>
              <a:t>XXX</a:t>
            </a:r>
            <a:r>
              <a:rPr lang="ja-JP" altLang="en-US" sz="1000" spc="-1" dirty="0">
                <a:solidFill>
                  <a:srgbClr val="000000"/>
                </a:solidFill>
                <a:latin typeface="Segoe UI"/>
                <a:ea typeface="Meiryo UI"/>
              </a:rPr>
              <a:t>などへの活用が考える。</a:t>
            </a:r>
            <a:endParaRPr lang="en-US" altLang="ja-JP" sz="1000" spc="-1" dirty="0">
              <a:solidFill>
                <a:srgbClr val="000000"/>
              </a:solidFill>
              <a:latin typeface="Segoe UI"/>
              <a:ea typeface="Meiryo UI"/>
            </a:endParaRPr>
          </a:p>
          <a:p>
            <a:pPr marL="81000" indent="-80280">
              <a:lnSpc>
                <a:spcPct val="90000"/>
              </a:lnSpc>
              <a:spcAft>
                <a:spcPts val="601"/>
              </a:spcAft>
              <a:buClr>
                <a:srgbClr val="9EE0F8"/>
              </a:buClr>
              <a:buFont typeface="Arial"/>
              <a:buChar char="•"/>
            </a:pPr>
            <a:endParaRPr lang="en-US" altLang="ja-JP" sz="1000" spc="-1" dirty="0">
              <a:solidFill>
                <a:srgbClr val="000000"/>
              </a:solidFill>
              <a:latin typeface="Segoe UI"/>
              <a:ea typeface="Meiryo UI"/>
            </a:endParaRPr>
          </a:p>
          <a:p>
            <a:pPr marL="720">
              <a:lnSpc>
                <a:spcPct val="90000"/>
              </a:lnSpc>
              <a:spcAft>
                <a:spcPts val="601"/>
              </a:spcAft>
              <a:buClr>
                <a:srgbClr val="9EE0F8"/>
              </a:buClr>
            </a:pPr>
            <a:endParaRPr lang="en-US" altLang="ja-JP" sz="1000" b="0" strike="noStrike" spc="-1" dirty="0">
              <a:solidFill>
                <a:srgbClr val="000000"/>
              </a:solidFill>
              <a:latin typeface="Segoe UI"/>
              <a:ea typeface="Meiryo UI"/>
            </a:endParaRPr>
          </a:p>
        </p:txBody>
      </p:sp>
      <p:sp>
        <p:nvSpPr>
          <p:cNvPr id="21" name="CustomShape 2">
            <a:extLst>
              <a:ext uri="{FF2B5EF4-FFF2-40B4-BE49-F238E27FC236}">
                <a16:creationId xmlns:a16="http://schemas.microsoft.com/office/drawing/2014/main" id="{1454C4AE-364E-487A-A423-74A8DDC079B5}"/>
              </a:ext>
            </a:extLst>
          </p:cNvPr>
          <p:cNvSpPr/>
          <p:nvPr/>
        </p:nvSpPr>
        <p:spPr>
          <a:xfrm>
            <a:off x="9508524" y="2785884"/>
            <a:ext cx="1345240" cy="3953997"/>
          </a:xfrm>
          <a:prstGeom prst="rect">
            <a:avLst/>
          </a:prstGeom>
          <a:noFill/>
          <a:ln w="0">
            <a:solidFill>
              <a:schemeClr val="accent1">
                <a:shade val="95000"/>
                <a:satMod val="105000"/>
              </a:schemeClr>
            </a:solidFill>
            <a:prstDash val="sysDot"/>
          </a:ln>
        </p:spPr>
        <p:style>
          <a:lnRef idx="0">
            <a:scrgbClr r="0" g="0" b="0"/>
          </a:lnRef>
          <a:fillRef idx="0">
            <a:scrgbClr r="0" g="0" b="0"/>
          </a:fillRef>
          <a:effectRef idx="0">
            <a:scrgbClr r="0" g="0" b="0"/>
          </a:effectRef>
          <a:fontRef idx="minor"/>
        </p:style>
        <p:txBody>
          <a:bodyPr lIns="0" tIns="45000" rIns="0" bIns="45000">
            <a:noAutofit/>
          </a:bodyPr>
          <a:lstStyle/>
          <a:p>
            <a:pPr marL="720">
              <a:lnSpc>
                <a:spcPct val="90000"/>
              </a:lnSpc>
              <a:spcAft>
                <a:spcPts val="601"/>
              </a:spcAft>
              <a:buClr>
                <a:srgbClr val="9EE0F8"/>
              </a:buClr>
            </a:pPr>
            <a:r>
              <a:rPr lang="en-US" altLang="ja-JP" sz="1000" spc="-1" dirty="0">
                <a:solidFill>
                  <a:srgbClr val="000000"/>
                </a:solidFill>
                <a:latin typeface="Segoe UI"/>
                <a:ea typeface="Meiryo UI"/>
              </a:rPr>
              <a:t>ROI</a:t>
            </a:r>
            <a:endParaRPr lang="en-US" altLang="ja-JP" sz="1000" b="0" strike="noStrike" spc="-1" dirty="0">
              <a:solidFill>
                <a:srgbClr val="000000"/>
              </a:solidFill>
              <a:latin typeface="Segoe UI"/>
              <a:ea typeface="Meiryo UI"/>
            </a:endParaRPr>
          </a:p>
          <a:p>
            <a:pPr marL="81000" indent="-80280">
              <a:lnSpc>
                <a:spcPct val="90000"/>
              </a:lnSpc>
              <a:spcAft>
                <a:spcPts val="601"/>
              </a:spcAft>
              <a:buClr>
                <a:srgbClr val="9EE0F8"/>
              </a:buClr>
              <a:buFont typeface="Arial"/>
              <a:buChar char="•"/>
            </a:pPr>
            <a:r>
              <a:rPr lang="en-US" altLang="ja-JP" sz="1000" spc="-1" dirty="0">
                <a:solidFill>
                  <a:srgbClr val="000000"/>
                </a:solidFill>
                <a:latin typeface="Segoe UI"/>
                <a:ea typeface="Meiryo UI"/>
              </a:rPr>
              <a:t>Return</a:t>
            </a:r>
          </a:p>
          <a:p>
            <a:pPr marL="720">
              <a:lnSpc>
                <a:spcPct val="90000"/>
              </a:lnSpc>
              <a:spcAft>
                <a:spcPts val="601"/>
              </a:spcAft>
              <a:buClr>
                <a:srgbClr val="9EE0F8"/>
              </a:buClr>
            </a:pPr>
            <a:r>
              <a:rPr lang="ja-JP" altLang="en-US" sz="1000" spc="-1" dirty="0">
                <a:solidFill>
                  <a:srgbClr val="000000"/>
                </a:solidFill>
                <a:latin typeface="Segoe UI"/>
                <a:ea typeface="Meiryo UI"/>
              </a:rPr>
              <a:t>　</a:t>
            </a:r>
            <a:r>
              <a:rPr lang="en-US" altLang="ja-JP" sz="1000" spc="-1" dirty="0">
                <a:solidFill>
                  <a:srgbClr val="000000"/>
                </a:solidFill>
                <a:latin typeface="Segoe UI"/>
                <a:ea typeface="Meiryo UI"/>
              </a:rPr>
              <a:t>- (</a:t>
            </a:r>
            <a:r>
              <a:rPr lang="ja-JP" altLang="en-US" sz="1000" spc="-1" dirty="0">
                <a:solidFill>
                  <a:srgbClr val="000000"/>
                </a:solidFill>
                <a:latin typeface="Segoe UI"/>
                <a:ea typeface="Meiryo UI"/>
              </a:rPr>
              <a:t>３年</a:t>
            </a:r>
            <a:r>
              <a:rPr lang="en-US" altLang="ja-JP" sz="1000" spc="-1" dirty="0">
                <a:solidFill>
                  <a:srgbClr val="000000"/>
                </a:solidFill>
                <a:latin typeface="Segoe UI"/>
                <a:ea typeface="Meiryo UI"/>
              </a:rPr>
              <a:t>)=XXX</a:t>
            </a:r>
          </a:p>
          <a:p>
            <a:pPr marL="81000" indent="-80280">
              <a:lnSpc>
                <a:spcPct val="90000"/>
              </a:lnSpc>
              <a:spcAft>
                <a:spcPts val="601"/>
              </a:spcAft>
              <a:buClr>
                <a:srgbClr val="9EE0F8"/>
              </a:buClr>
              <a:buFont typeface="Arial"/>
              <a:buChar char="•"/>
            </a:pPr>
            <a:r>
              <a:rPr lang="en-US" altLang="ja-JP" sz="1000" spc="-1" dirty="0">
                <a:solidFill>
                  <a:srgbClr val="000000"/>
                </a:solidFill>
                <a:latin typeface="Segoe UI"/>
                <a:ea typeface="Meiryo UI"/>
              </a:rPr>
              <a:t>Invest</a:t>
            </a:r>
          </a:p>
          <a:p>
            <a:pPr marL="720">
              <a:lnSpc>
                <a:spcPct val="90000"/>
              </a:lnSpc>
              <a:spcAft>
                <a:spcPts val="601"/>
              </a:spcAft>
              <a:buClr>
                <a:srgbClr val="9EE0F8"/>
              </a:buClr>
            </a:pPr>
            <a:r>
              <a:rPr lang="en-US" altLang="ja-JP" sz="1000" spc="-1" dirty="0">
                <a:solidFill>
                  <a:srgbClr val="000000"/>
                </a:solidFill>
                <a:latin typeface="Segoe UI"/>
                <a:ea typeface="Meiryo UI"/>
              </a:rPr>
              <a:t>  -1000+</a:t>
            </a:r>
            <a:r>
              <a:rPr lang="ja-JP" altLang="en-US" sz="1000" spc="-1" dirty="0">
                <a:solidFill>
                  <a:srgbClr val="000000"/>
                </a:solidFill>
                <a:latin typeface="Segoe UI"/>
                <a:ea typeface="Meiryo UI"/>
              </a:rPr>
              <a:t>人件費</a:t>
            </a:r>
            <a:r>
              <a:rPr lang="en-US" altLang="ja-JP" sz="1000" spc="-1" dirty="0">
                <a:solidFill>
                  <a:srgbClr val="000000"/>
                </a:solidFill>
                <a:latin typeface="Segoe UI"/>
                <a:ea typeface="Meiryo UI"/>
              </a:rPr>
              <a:t>XX</a:t>
            </a:r>
            <a:r>
              <a:rPr lang="ja-JP" altLang="en-US" sz="1000" spc="-1" dirty="0">
                <a:solidFill>
                  <a:srgbClr val="000000"/>
                </a:solidFill>
                <a:latin typeface="Segoe UI"/>
                <a:ea typeface="Meiryo UI"/>
              </a:rPr>
              <a:t>人月</a:t>
            </a:r>
            <a:endParaRPr lang="en-US" altLang="ja-JP" sz="1000" spc="-1" dirty="0">
              <a:solidFill>
                <a:srgbClr val="000000"/>
              </a:solidFill>
              <a:latin typeface="Segoe UI"/>
              <a:ea typeface="Meiryo UI"/>
            </a:endParaRPr>
          </a:p>
          <a:p>
            <a:pPr marL="81000" indent="-80280">
              <a:lnSpc>
                <a:spcPct val="90000"/>
              </a:lnSpc>
              <a:spcAft>
                <a:spcPts val="601"/>
              </a:spcAft>
              <a:buClr>
                <a:srgbClr val="9EE0F8"/>
              </a:buClr>
              <a:buFont typeface="Arial"/>
              <a:buChar char="•"/>
            </a:pPr>
            <a:r>
              <a:rPr lang="en-US" altLang="ja-JP" sz="1000" spc="-1" dirty="0">
                <a:solidFill>
                  <a:srgbClr val="000000"/>
                </a:solidFill>
                <a:latin typeface="Segoe UI"/>
                <a:ea typeface="Meiryo UI"/>
              </a:rPr>
              <a:t>ROI</a:t>
            </a:r>
          </a:p>
          <a:p>
            <a:pPr marL="720">
              <a:lnSpc>
                <a:spcPct val="90000"/>
              </a:lnSpc>
              <a:spcAft>
                <a:spcPts val="601"/>
              </a:spcAft>
              <a:buClr>
                <a:srgbClr val="9EE0F8"/>
              </a:buClr>
            </a:pPr>
            <a:r>
              <a:rPr lang="en-US" altLang="ja-JP" sz="1000" spc="-1" dirty="0">
                <a:solidFill>
                  <a:srgbClr val="000000"/>
                </a:solidFill>
                <a:latin typeface="Segoe UI"/>
                <a:ea typeface="Meiryo UI"/>
              </a:rPr>
              <a:t> - XXX/1,000 = XXX%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CustomShape 1"/>
          <p:cNvSpPr/>
          <p:nvPr/>
        </p:nvSpPr>
        <p:spPr>
          <a:xfrm>
            <a:off x="275664" y="148184"/>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ja-JP" altLang="en-US" sz="2400" b="1" spc="-1" dirty="0">
                <a:solidFill>
                  <a:srgbClr val="0D79CA"/>
                </a:solidFill>
                <a:latin typeface="Segoe UI Semibold"/>
                <a:ea typeface="Meiryo UI"/>
              </a:rPr>
              <a:t>別紙②業務フローの変更</a:t>
            </a:r>
            <a:endParaRPr lang="en-US" sz="2400" b="0" strike="noStrike" spc="-1" dirty="0">
              <a:latin typeface="Arial"/>
            </a:endParaRPr>
          </a:p>
        </p:txBody>
      </p:sp>
      <p:sp>
        <p:nvSpPr>
          <p:cNvPr id="5" name="正方形/長方形 4">
            <a:extLst>
              <a:ext uri="{FF2B5EF4-FFF2-40B4-BE49-F238E27FC236}">
                <a16:creationId xmlns:a16="http://schemas.microsoft.com/office/drawing/2014/main" id="{DFAD57EF-DFBC-4F90-8CA0-A35F5F6880E1}"/>
              </a:ext>
            </a:extLst>
          </p:cNvPr>
          <p:cNvSpPr/>
          <p:nvPr/>
        </p:nvSpPr>
        <p:spPr>
          <a:xfrm>
            <a:off x="471716" y="2813427"/>
            <a:ext cx="534233" cy="252276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latin typeface="Meiryo UI" panose="020B0604030504040204" pitchFamily="50" charset="-128"/>
                <a:ea typeface="Meiryo UI" panose="020B0604030504040204" pitchFamily="50" charset="-128"/>
              </a:rPr>
              <a:t>自社</a:t>
            </a:r>
            <a:endParaRPr lang="en-US" altLang="ja-JP" sz="1200" dirty="0">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07A8F44E-CFB8-40DA-9658-629AEC239787}"/>
              </a:ext>
            </a:extLst>
          </p:cNvPr>
          <p:cNvSpPr/>
          <p:nvPr/>
        </p:nvSpPr>
        <p:spPr>
          <a:xfrm>
            <a:off x="4290253" y="1449407"/>
            <a:ext cx="715013" cy="999485"/>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需要量</a:t>
            </a: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確定</a:t>
            </a: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の受領</a:t>
            </a:r>
          </a:p>
        </p:txBody>
      </p:sp>
      <p:sp>
        <p:nvSpPr>
          <p:cNvPr id="29" name="CustomShape 3">
            <a:extLst>
              <a:ext uri="{FF2B5EF4-FFF2-40B4-BE49-F238E27FC236}">
                <a16:creationId xmlns:a16="http://schemas.microsoft.com/office/drawing/2014/main" id="{DDAB8C24-1647-4007-8C37-F6C42AF9B849}"/>
              </a:ext>
            </a:extLst>
          </p:cNvPr>
          <p:cNvSpPr/>
          <p:nvPr/>
        </p:nvSpPr>
        <p:spPr>
          <a:xfrm>
            <a:off x="10620000" y="0"/>
            <a:ext cx="1571760" cy="899640"/>
          </a:xfrm>
          <a:prstGeom prst="rect">
            <a:avLst/>
          </a:prstGeom>
          <a:solidFill>
            <a:srgbClr val="FFFFFF"/>
          </a:solidFill>
          <a:ln w="0">
            <a:noFill/>
          </a:ln>
        </p:spPr>
        <p:style>
          <a:lnRef idx="0">
            <a:scrgbClr r="0" g="0" b="0"/>
          </a:lnRef>
          <a:fillRef idx="0">
            <a:scrgbClr r="0" g="0" b="0"/>
          </a:fillRef>
          <a:effectRef idx="0">
            <a:scrgbClr r="0" g="0" b="0"/>
          </a:effectRef>
          <a:fontRef idx="minor"/>
        </p:style>
      </p:sp>
      <p:sp>
        <p:nvSpPr>
          <p:cNvPr id="22" name="正方形/長方形 21">
            <a:extLst>
              <a:ext uri="{FF2B5EF4-FFF2-40B4-BE49-F238E27FC236}">
                <a16:creationId xmlns:a16="http://schemas.microsoft.com/office/drawing/2014/main" id="{DBFC8272-6B4D-43B2-9494-61E413C851A4}"/>
              </a:ext>
            </a:extLst>
          </p:cNvPr>
          <p:cNvSpPr/>
          <p:nvPr/>
        </p:nvSpPr>
        <p:spPr>
          <a:xfrm>
            <a:off x="1100869" y="2813427"/>
            <a:ext cx="367839" cy="101357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latin typeface="Meiryo UI" panose="020B0604030504040204" pitchFamily="50" charset="-128"/>
                <a:ea typeface="Meiryo UI" panose="020B0604030504040204" pitchFamily="50" charset="-128"/>
              </a:rPr>
              <a:t>製造組立部</a:t>
            </a:r>
            <a:endParaRPr lang="en-US" altLang="ja-JP" sz="1200" dirty="0">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8F2092F8-16BE-4FA4-9680-648F5B8B11B4}"/>
              </a:ext>
            </a:extLst>
          </p:cNvPr>
          <p:cNvSpPr/>
          <p:nvPr/>
        </p:nvSpPr>
        <p:spPr>
          <a:xfrm>
            <a:off x="1114500" y="4239075"/>
            <a:ext cx="367839" cy="108877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latin typeface="Meiryo UI" panose="020B0604030504040204" pitchFamily="50" charset="-128"/>
                <a:ea typeface="Meiryo UI" panose="020B0604030504040204" pitchFamily="50" charset="-128"/>
              </a:rPr>
              <a:t>物流管理部</a:t>
            </a:r>
            <a:endParaRPr lang="en-US" altLang="ja-JP" sz="1200" dirty="0">
              <a:latin typeface="Meiryo UI" panose="020B0604030504040204" pitchFamily="50" charset="-128"/>
              <a:ea typeface="Meiryo UI" panose="020B0604030504040204" pitchFamily="50" charset="-128"/>
            </a:endParaRPr>
          </a:p>
        </p:txBody>
      </p:sp>
      <p:sp>
        <p:nvSpPr>
          <p:cNvPr id="24" name="正方形/長方形 23">
            <a:extLst>
              <a:ext uri="{FF2B5EF4-FFF2-40B4-BE49-F238E27FC236}">
                <a16:creationId xmlns:a16="http://schemas.microsoft.com/office/drawing/2014/main" id="{C0741661-3A9A-4D08-AF96-2DE4A4D729C8}"/>
              </a:ext>
            </a:extLst>
          </p:cNvPr>
          <p:cNvSpPr/>
          <p:nvPr/>
        </p:nvSpPr>
        <p:spPr>
          <a:xfrm>
            <a:off x="471716" y="1449407"/>
            <a:ext cx="996992" cy="10224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50" charset="-128"/>
                <a:ea typeface="Meiryo UI" panose="020B0604030504040204" pitchFamily="50" charset="-128"/>
              </a:rPr>
              <a:t>取引先</a:t>
            </a:r>
            <a:endParaRPr lang="en-US" altLang="ja-JP" sz="1400" dirty="0">
              <a:latin typeface="Meiryo UI" panose="020B0604030504040204" pitchFamily="50" charset="-128"/>
              <a:ea typeface="Meiryo UI" panose="020B0604030504040204" pitchFamily="50" charset="-128"/>
            </a:endParaRPr>
          </a:p>
        </p:txBody>
      </p:sp>
      <p:sp>
        <p:nvSpPr>
          <p:cNvPr id="25" name="正方形/長方形 24">
            <a:extLst>
              <a:ext uri="{FF2B5EF4-FFF2-40B4-BE49-F238E27FC236}">
                <a16:creationId xmlns:a16="http://schemas.microsoft.com/office/drawing/2014/main" id="{E639D738-59A0-437E-BB9A-E9447D93451D}"/>
              </a:ext>
            </a:extLst>
          </p:cNvPr>
          <p:cNvSpPr/>
          <p:nvPr/>
        </p:nvSpPr>
        <p:spPr>
          <a:xfrm>
            <a:off x="471716" y="5774050"/>
            <a:ext cx="1258306" cy="10135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50" charset="-128"/>
                <a:ea typeface="Meiryo UI" panose="020B0604030504040204" pitchFamily="50" charset="-128"/>
              </a:rPr>
              <a:t>外部輸送</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業者</a:t>
            </a:r>
            <a:endParaRPr lang="en-US" altLang="ja-JP" sz="1400" dirty="0">
              <a:latin typeface="Meiryo UI" panose="020B0604030504040204" pitchFamily="50" charset="-128"/>
              <a:ea typeface="Meiryo UI" panose="020B0604030504040204" pitchFamily="50" charset="-128"/>
            </a:endParaRPr>
          </a:p>
        </p:txBody>
      </p:sp>
      <p:cxnSp>
        <p:nvCxnSpPr>
          <p:cNvPr id="6" name="直線コネクタ 5">
            <a:extLst>
              <a:ext uri="{FF2B5EF4-FFF2-40B4-BE49-F238E27FC236}">
                <a16:creationId xmlns:a16="http://schemas.microsoft.com/office/drawing/2014/main" id="{9140A7FE-E290-42CF-9640-5CAE9463854A}"/>
              </a:ext>
            </a:extLst>
          </p:cNvPr>
          <p:cNvCxnSpPr/>
          <p:nvPr/>
        </p:nvCxnSpPr>
        <p:spPr>
          <a:xfrm>
            <a:off x="471716" y="2654718"/>
            <a:ext cx="109341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5F5919AF-B480-4D0B-8EA2-5CB43D53A3D1}"/>
              </a:ext>
            </a:extLst>
          </p:cNvPr>
          <p:cNvCxnSpPr/>
          <p:nvPr/>
        </p:nvCxnSpPr>
        <p:spPr>
          <a:xfrm>
            <a:off x="471716" y="5596501"/>
            <a:ext cx="109341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359A912E-B4B9-4067-A1F2-621A73721039}"/>
              </a:ext>
            </a:extLst>
          </p:cNvPr>
          <p:cNvSpPr/>
          <p:nvPr/>
        </p:nvSpPr>
        <p:spPr>
          <a:xfrm>
            <a:off x="1730022" y="2813427"/>
            <a:ext cx="733755" cy="10135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生産</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計画の</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仮定</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5" name="正方形/長方形 34">
            <a:extLst>
              <a:ext uri="{FF2B5EF4-FFF2-40B4-BE49-F238E27FC236}">
                <a16:creationId xmlns:a16="http://schemas.microsoft.com/office/drawing/2014/main" id="{BE110C71-7C1D-44A8-A811-95E5A387ABA0}"/>
              </a:ext>
            </a:extLst>
          </p:cNvPr>
          <p:cNvSpPr/>
          <p:nvPr/>
        </p:nvSpPr>
        <p:spPr>
          <a:xfrm>
            <a:off x="6543063" y="4314276"/>
            <a:ext cx="733755" cy="10135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月契約のトラック台数の設定</a:t>
            </a:r>
          </a:p>
        </p:txBody>
      </p:sp>
      <p:sp>
        <p:nvSpPr>
          <p:cNvPr id="36" name="正方形/長方形 35">
            <a:extLst>
              <a:ext uri="{FF2B5EF4-FFF2-40B4-BE49-F238E27FC236}">
                <a16:creationId xmlns:a16="http://schemas.microsoft.com/office/drawing/2014/main" id="{884C5359-B17D-4E40-AC1E-3B0182D3BB53}"/>
              </a:ext>
            </a:extLst>
          </p:cNvPr>
          <p:cNvSpPr/>
          <p:nvPr/>
        </p:nvSpPr>
        <p:spPr>
          <a:xfrm>
            <a:off x="3416638" y="5774050"/>
            <a:ext cx="735797" cy="10135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個別</a:t>
            </a:r>
            <a:endParaRPr kumimoji="1" lang="en-US" altLang="ja-JP" sz="1200" dirty="0">
              <a:solidFill>
                <a:schemeClr val="tx1"/>
              </a:solidFill>
              <a:latin typeface="Meiryo UI" panose="020B0604030504040204" pitchFamily="50" charset="-128"/>
              <a:ea typeface="Meiryo UI" panose="020B0604030504040204" pitchFamily="50" charset="-128"/>
            </a:endParaRPr>
          </a:p>
          <a:p>
            <a:pPr algn="ctr"/>
            <a:r>
              <a:rPr kumimoji="1" lang="ja-JP" altLang="en-US" sz="1200" dirty="0">
                <a:solidFill>
                  <a:schemeClr val="tx1"/>
                </a:solidFill>
                <a:latin typeface="Meiryo UI" panose="020B0604030504040204" pitchFamily="50" charset="-128"/>
                <a:ea typeface="Meiryo UI" panose="020B0604030504040204" pitchFamily="50" charset="-128"/>
              </a:rPr>
              <a:t>トラックの割り振り</a:t>
            </a:r>
          </a:p>
        </p:txBody>
      </p:sp>
      <p:sp>
        <p:nvSpPr>
          <p:cNvPr id="37" name="正方形/長方形 36">
            <a:extLst>
              <a:ext uri="{FF2B5EF4-FFF2-40B4-BE49-F238E27FC236}">
                <a16:creationId xmlns:a16="http://schemas.microsoft.com/office/drawing/2014/main" id="{E737845A-024D-4CFE-832C-35D803295EEF}"/>
              </a:ext>
            </a:extLst>
          </p:cNvPr>
          <p:cNvSpPr/>
          <p:nvPr/>
        </p:nvSpPr>
        <p:spPr>
          <a:xfrm>
            <a:off x="4271003" y="5774050"/>
            <a:ext cx="735797" cy="10135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実配車</a:t>
            </a:r>
          </a:p>
        </p:txBody>
      </p:sp>
      <p:sp>
        <p:nvSpPr>
          <p:cNvPr id="38" name="正方形/長方形 37">
            <a:extLst>
              <a:ext uri="{FF2B5EF4-FFF2-40B4-BE49-F238E27FC236}">
                <a16:creationId xmlns:a16="http://schemas.microsoft.com/office/drawing/2014/main" id="{C0C59334-6B36-4EE0-A89C-30A925B917D4}"/>
              </a:ext>
            </a:extLst>
          </p:cNvPr>
          <p:cNvSpPr/>
          <p:nvPr/>
        </p:nvSpPr>
        <p:spPr>
          <a:xfrm>
            <a:off x="7398931" y="4314276"/>
            <a:ext cx="733755" cy="10135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日</a:t>
            </a:r>
            <a:r>
              <a:rPr kumimoji="1" lang="ja-JP" altLang="en-US" sz="1200" dirty="0">
                <a:solidFill>
                  <a:schemeClr val="tx1"/>
                </a:solidFill>
                <a:latin typeface="Meiryo UI" panose="020B0604030504040204" pitchFamily="50" charset="-128"/>
                <a:ea typeface="Meiryo UI" panose="020B0604030504040204" pitchFamily="50" charset="-128"/>
              </a:rPr>
              <a:t>契約のトラック台数の設定</a:t>
            </a:r>
          </a:p>
        </p:txBody>
      </p:sp>
      <p:sp>
        <p:nvSpPr>
          <p:cNvPr id="39" name="正方形/長方形 38">
            <a:extLst>
              <a:ext uri="{FF2B5EF4-FFF2-40B4-BE49-F238E27FC236}">
                <a16:creationId xmlns:a16="http://schemas.microsoft.com/office/drawing/2014/main" id="{63DC62CE-C19A-45F7-ADF0-7D5604683D6D}"/>
              </a:ext>
            </a:extLst>
          </p:cNvPr>
          <p:cNvSpPr/>
          <p:nvPr/>
        </p:nvSpPr>
        <p:spPr>
          <a:xfrm>
            <a:off x="3418680" y="2813427"/>
            <a:ext cx="733755" cy="10135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生産</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計画の</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確定</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40" name="正方形/長方形 39">
            <a:extLst>
              <a:ext uri="{FF2B5EF4-FFF2-40B4-BE49-F238E27FC236}">
                <a16:creationId xmlns:a16="http://schemas.microsoft.com/office/drawing/2014/main" id="{B863B77A-86FC-42EC-A8A3-2B8E714FF0D9}"/>
              </a:ext>
            </a:extLst>
          </p:cNvPr>
          <p:cNvSpPr/>
          <p:nvPr/>
        </p:nvSpPr>
        <p:spPr>
          <a:xfrm>
            <a:off x="1739647" y="1449407"/>
            <a:ext cx="715013" cy="999485"/>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需要量</a:t>
            </a: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予測</a:t>
            </a:r>
            <a:r>
              <a:rPr kumimoji="1" lang="en-US" altLang="ja-JP" sz="1200" dirty="0">
                <a:solidFill>
                  <a:schemeClr val="tx1"/>
                </a:solidFill>
                <a:latin typeface="Meiryo UI" panose="020B0604030504040204" pitchFamily="50" charset="-128"/>
                <a:ea typeface="Meiryo UI" panose="020B0604030504040204" pitchFamily="50" charset="-128"/>
              </a:rPr>
              <a:t>)</a:t>
            </a:r>
          </a:p>
          <a:p>
            <a:pPr algn="ctr"/>
            <a:r>
              <a:rPr kumimoji="1" lang="ja-JP" altLang="en-US" sz="1200" dirty="0">
                <a:solidFill>
                  <a:schemeClr val="tx1"/>
                </a:solidFill>
                <a:latin typeface="Meiryo UI" panose="020B0604030504040204" pitchFamily="50" charset="-128"/>
                <a:ea typeface="Meiryo UI" panose="020B0604030504040204" pitchFamily="50" charset="-128"/>
              </a:rPr>
              <a:t>の受領</a:t>
            </a:r>
          </a:p>
        </p:txBody>
      </p:sp>
      <p:cxnSp>
        <p:nvCxnSpPr>
          <p:cNvPr id="15" name="直線コネクタ 14">
            <a:extLst>
              <a:ext uri="{FF2B5EF4-FFF2-40B4-BE49-F238E27FC236}">
                <a16:creationId xmlns:a16="http://schemas.microsoft.com/office/drawing/2014/main" id="{0BC843B8-8B70-4B6A-81ED-62AD863D2D59}"/>
              </a:ext>
            </a:extLst>
          </p:cNvPr>
          <p:cNvCxnSpPr>
            <a:cxnSpLocks/>
          </p:cNvCxnSpPr>
          <p:nvPr/>
        </p:nvCxnSpPr>
        <p:spPr>
          <a:xfrm>
            <a:off x="5153335" y="452614"/>
            <a:ext cx="9410" cy="6344244"/>
          </a:xfrm>
          <a:prstGeom prst="line">
            <a:avLst/>
          </a:prstGeom>
        </p:spPr>
        <p:style>
          <a:lnRef idx="1">
            <a:schemeClr val="accent1"/>
          </a:lnRef>
          <a:fillRef idx="0">
            <a:schemeClr val="accent1"/>
          </a:fillRef>
          <a:effectRef idx="0">
            <a:schemeClr val="accent1"/>
          </a:effectRef>
          <a:fontRef idx="minor">
            <a:schemeClr val="tx1"/>
          </a:fontRef>
        </p:style>
      </p:cxnSp>
      <p:sp>
        <p:nvSpPr>
          <p:cNvPr id="10" name="矢印: 山形 9">
            <a:extLst>
              <a:ext uri="{FF2B5EF4-FFF2-40B4-BE49-F238E27FC236}">
                <a16:creationId xmlns:a16="http://schemas.microsoft.com/office/drawing/2014/main" id="{B00C27E5-DC74-4E5A-937A-BCD495E108F4}"/>
              </a:ext>
            </a:extLst>
          </p:cNvPr>
          <p:cNvSpPr/>
          <p:nvPr/>
        </p:nvSpPr>
        <p:spPr>
          <a:xfrm>
            <a:off x="4916410" y="4087210"/>
            <a:ext cx="534233" cy="416360"/>
          </a:xfrm>
          <a:prstGeom prst="chevron">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1" name="正方形/長方形 40">
            <a:extLst>
              <a:ext uri="{FF2B5EF4-FFF2-40B4-BE49-F238E27FC236}">
                <a16:creationId xmlns:a16="http://schemas.microsoft.com/office/drawing/2014/main" id="{6662983A-8797-475E-A163-25974A4A7130}"/>
              </a:ext>
            </a:extLst>
          </p:cNvPr>
          <p:cNvSpPr/>
          <p:nvPr/>
        </p:nvSpPr>
        <p:spPr>
          <a:xfrm>
            <a:off x="5630150" y="2813427"/>
            <a:ext cx="733755" cy="10135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生産</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計画の</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仮定</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42" name="正方形/長方形 41">
            <a:extLst>
              <a:ext uri="{FF2B5EF4-FFF2-40B4-BE49-F238E27FC236}">
                <a16:creationId xmlns:a16="http://schemas.microsoft.com/office/drawing/2014/main" id="{751E8EE1-6181-4574-BD83-DEE54F6B0982}"/>
              </a:ext>
            </a:extLst>
          </p:cNvPr>
          <p:cNvSpPr/>
          <p:nvPr/>
        </p:nvSpPr>
        <p:spPr>
          <a:xfrm>
            <a:off x="5640164" y="1449407"/>
            <a:ext cx="715013" cy="999485"/>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需要量</a:t>
            </a: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予測</a:t>
            </a:r>
            <a:r>
              <a:rPr kumimoji="1" lang="en-US" altLang="ja-JP" sz="1200" dirty="0">
                <a:solidFill>
                  <a:schemeClr val="tx1"/>
                </a:solidFill>
                <a:latin typeface="Meiryo UI" panose="020B0604030504040204" pitchFamily="50" charset="-128"/>
                <a:ea typeface="Meiryo UI" panose="020B0604030504040204" pitchFamily="50" charset="-128"/>
              </a:rPr>
              <a:t>)</a:t>
            </a:r>
          </a:p>
          <a:p>
            <a:pPr algn="ctr"/>
            <a:r>
              <a:rPr kumimoji="1" lang="ja-JP" altLang="en-US" sz="1200" dirty="0">
                <a:solidFill>
                  <a:schemeClr val="tx1"/>
                </a:solidFill>
                <a:latin typeface="Meiryo UI" panose="020B0604030504040204" pitchFamily="50" charset="-128"/>
                <a:ea typeface="Meiryo UI" panose="020B0604030504040204" pitchFamily="50" charset="-128"/>
              </a:rPr>
              <a:t>の受領</a:t>
            </a:r>
          </a:p>
        </p:txBody>
      </p:sp>
      <p:sp>
        <p:nvSpPr>
          <p:cNvPr id="43" name="正方形/長方形 42">
            <a:extLst>
              <a:ext uri="{FF2B5EF4-FFF2-40B4-BE49-F238E27FC236}">
                <a16:creationId xmlns:a16="http://schemas.microsoft.com/office/drawing/2014/main" id="{36164A95-3DFB-4619-B72F-FAA067E76E98}"/>
              </a:ext>
            </a:extLst>
          </p:cNvPr>
          <p:cNvSpPr/>
          <p:nvPr/>
        </p:nvSpPr>
        <p:spPr>
          <a:xfrm>
            <a:off x="4284845" y="2813427"/>
            <a:ext cx="733755" cy="10135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生産</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計画の</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修正・</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確定</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44" name="正方形/長方形 43">
            <a:extLst>
              <a:ext uri="{FF2B5EF4-FFF2-40B4-BE49-F238E27FC236}">
                <a16:creationId xmlns:a16="http://schemas.microsoft.com/office/drawing/2014/main" id="{E27A0998-0C75-4883-B58A-06A6FC11482E}"/>
              </a:ext>
            </a:extLst>
          </p:cNvPr>
          <p:cNvSpPr/>
          <p:nvPr/>
        </p:nvSpPr>
        <p:spPr>
          <a:xfrm>
            <a:off x="7392455" y="5774050"/>
            <a:ext cx="735797" cy="10135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個別</a:t>
            </a:r>
            <a:endParaRPr kumimoji="1" lang="en-US" altLang="ja-JP" sz="1200" dirty="0">
              <a:solidFill>
                <a:schemeClr val="tx1"/>
              </a:solidFill>
              <a:latin typeface="Meiryo UI" panose="020B0604030504040204" pitchFamily="50" charset="-128"/>
              <a:ea typeface="Meiryo UI" panose="020B0604030504040204" pitchFamily="50" charset="-128"/>
            </a:endParaRPr>
          </a:p>
          <a:p>
            <a:pPr algn="ctr"/>
            <a:r>
              <a:rPr kumimoji="1" lang="ja-JP" altLang="en-US" sz="1200" dirty="0">
                <a:solidFill>
                  <a:schemeClr val="tx1"/>
                </a:solidFill>
                <a:latin typeface="Meiryo UI" panose="020B0604030504040204" pitchFamily="50" charset="-128"/>
                <a:ea typeface="Meiryo UI" panose="020B0604030504040204" pitchFamily="50" charset="-128"/>
              </a:rPr>
              <a:t>トラックの割り振り</a:t>
            </a:r>
          </a:p>
        </p:txBody>
      </p:sp>
      <p:sp>
        <p:nvSpPr>
          <p:cNvPr id="45" name="正方形/長方形 44">
            <a:extLst>
              <a:ext uri="{FF2B5EF4-FFF2-40B4-BE49-F238E27FC236}">
                <a16:creationId xmlns:a16="http://schemas.microsoft.com/office/drawing/2014/main" id="{6B3F742F-62AF-4F6A-88BF-5C2956614332}"/>
              </a:ext>
            </a:extLst>
          </p:cNvPr>
          <p:cNvSpPr/>
          <p:nvPr/>
        </p:nvSpPr>
        <p:spPr>
          <a:xfrm>
            <a:off x="8246820" y="5774050"/>
            <a:ext cx="735797" cy="10135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実配車</a:t>
            </a:r>
          </a:p>
        </p:txBody>
      </p:sp>
      <p:sp>
        <p:nvSpPr>
          <p:cNvPr id="46" name="正方形/長方形 45">
            <a:extLst>
              <a:ext uri="{FF2B5EF4-FFF2-40B4-BE49-F238E27FC236}">
                <a16:creationId xmlns:a16="http://schemas.microsoft.com/office/drawing/2014/main" id="{E4EA2670-6FA5-47B3-AEBE-D86B0DFD96CF}"/>
              </a:ext>
            </a:extLst>
          </p:cNvPr>
          <p:cNvSpPr/>
          <p:nvPr/>
        </p:nvSpPr>
        <p:spPr>
          <a:xfrm>
            <a:off x="7402205" y="2813427"/>
            <a:ext cx="733755" cy="10135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生産</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計画の</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確定</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47" name="正方形/長方形 46">
            <a:extLst>
              <a:ext uri="{FF2B5EF4-FFF2-40B4-BE49-F238E27FC236}">
                <a16:creationId xmlns:a16="http://schemas.microsoft.com/office/drawing/2014/main" id="{D2538941-3CD1-45C8-8277-2742B31E21F3}"/>
              </a:ext>
            </a:extLst>
          </p:cNvPr>
          <p:cNvSpPr/>
          <p:nvPr/>
        </p:nvSpPr>
        <p:spPr>
          <a:xfrm>
            <a:off x="8249320" y="2813427"/>
            <a:ext cx="733755" cy="10135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生産</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計画の</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修正・</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確定</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48" name="正方形/長方形 47">
            <a:extLst>
              <a:ext uri="{FF2B5EF4-FFF2-40B4-BE49-F238E27FC236}">
                <a16:creationId xmlns:a16="http://schemas.microsoft.com/office/drawing/2014/main" id="{B47F51DB-3D5C-4172-A45D-6FAE8DEACB24}"/>
              </a:ext>
            </a:extLst>
          </p:cNvPr>
          <p:cNvSpPr/>
          <p:nvPr/>
        </p:nvSpPr>
        <p:spPr>
          <a:xfrm>
            <a:off x="8262236" y="1449407"/>
            <a:ext cx="715013" cy="999485"/>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需要量</a:t>
            </a: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確定</a:t>
            </a: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の受領</a:t>
            </a:r>
          </a:p>
        </p:txBody>
      </p:sp>
      <p:sp>
        <p:nvSpPr>
          <p:cNvPr id="49" name="正方形/長方形 48">
            <a:extLst>
              <a:ext uri="{FF2B5EF4-FFF2-40B4-BE49-F238E27FC236}">
                <a16:creationId xmlns:a16="http://schemas.microsoft.com/office/drawing/2014/main" id="{19421248-620B-40F9-ACE0-6AEFDA27DE70}"/>
              </a:ext>
            </a:extLst>
          </p:cNvPr>
          <p:cNvSpPr/>
          <p:nvPr/>
        </p:nvSpPr>
        <p:spPr>
          <a:xfrm>
            <a:off x="5704427" y="4314276"/>
            <a:ext cx="733755" cy="1013572"/>
          </a:xfrm>
          <a:prstGeom prst="rect">
            <a:avLst/>
          </a:prstGeom>
          <a:solidFill>
            <a:schemeClr val="accent2">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rPr>
              <a:t>トラック台数</a:t>
            </a:r>
            <a:endParaRPr kumimoji="1" lang="en-US" altLang="ja-JP" sz="1200" dirty="0">
              <a:solidFill>
                <a:schemeClr val="bg1"/>
              </a:solidFill>
              <a:latin typeface="Meiryo UI" panose="020B0604030504040204" pitchFamily="50" charset="-128"/>
              <a:ea typeface="Meiryo UI" panose="020B0604030504040204" pitchFamily="50" charset="-128"/>
            </a:endParaRPr>
          </a:p>
          <a:p>
            <a:pPr algn="ctr"/>
            <a:r>
              <a:rPr kumimoji="1" lang="ja-JP" altLang="en-US" sz="1200" dirty="0">
                <a:solidFill>
                  <a:schemeClr val="bg1"/>
                </a:solidFill>
                <a:latin typeface="Meiryo UI" panose="020B0604030504040204" pitchFamily="50" charset="-128"/>
                <a:ea typeface="Meiryo UI" panose="020B0604030504040204" pitchFamily="50" charset="-128"/>
              </a:rPr>
              <a:t>の予測</a:t>
            </a:r>
          </a:p>
        </p:txBody>
      </p:sp>
      <p:sp>
        <p:nvSpPr>
          <p:cNvPr id="50" name="正方形/長方形 49">
            <a:extLst>
              <a:ext uri="{FF2B5EF4-FFF2-40B4-BE49-F238E27FC236}">
                <a16:creationId xmlns:a16="http://schemas.microsoft.com/office/drawing/2014/main" id="{1840AAB1-CC8F-49D7-8614-C3574C991D3B}"/>
              </a:ext>
            </a:extLst>
          </p:cNvPr>
          <p:cNvSpPr/>
          <p:nvPr/>
        </p:nvSpPr>
        <p:spPr>
          <a:xfrm>
            <a:off x="9090714" y="2803902"/>
            <a:ext cx="733755" cy="1013572"/>
          </a:xfrm>
          <a:prstGeom prst="rect">
            <a:avLst/>
          </a:prstGeom>
          <a:solidFill>
            <a:schemeClr val="accent2">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rPr>
              <a:t>トラック利用</a:t>
            </a:r>
            <a:endParaRPr kumimoji="1" lang="en-US" altLang="ja-JP" sz="1200" dirty="0">
              <a:solidFill>
                <a:schemeClr val="bg1"/>
              </a:solidFill>
              <a:latin typeface="Meiryo UI" panose="020B0604030504040204" pitchFamily="50" charset="-128"/>
              <a:ea typeface="Meiryo UI" panose="020B0604030504040204" pitchFamily="50" charset="-128"/>
            </a:endParaRPr>
          </a:p>
          <a:p>
            <a:pPr algn="ctr"/>
            <a:r>
              <a:rPr kumimoji="1" lang="ja-JP" altLang="en-US" sz="1200" dirty="0">
                <a:solidFill>
                  <a:schemeClr val="bg1"/>
                </a:solidFill>
                <a:latin typeface="Meiryo UI" panose="020B0604030504040204" pitchFamily="50" charset="-128"/>
                <a:ea typeface="Meiryo UI" panose="020B0604030504040204" pitchFamily="50" charset="-128"/>
              </a:rPr>
              <a:t>実績</a:t>
            </a:r>
            <a:endParaRPr kumimoji="1" lang="en-US" altLang="ja-JP" sz="1200" dirty="0">
              <a:solidFill>
                <a:schemeClr val="bg1"/>
              </a:solidFill>
              <a:latin typeface="Meiryo UI" panose="020B0604030504040204" pitchFamily="50" charset="-128"/>
              <a:ea typeface="Meiryo UI" panose="020B0604030504040204" pitchFamily="50" charset="-128"/>
            </a:endParaRPr>
          </a:p>
          <a:p>
            <a:pPr algn="ctr"/>
            <a:r>
              <a:rPr kumimoji="1" lang="ja-JP" altLang="en-US" sz="1200" dirty="0">
                <a:solidFill>
                  <a:schemeClr val="bg1"/>
                </a:solidFill>
                <a:latin typeface="Meiryo UI" panose="020B0604030504040204" pitchFamily="50" charset="-128"/>
                <a:ea typeface="Meiryo UI" panose="020B0604030504040204" pitchFamily="50" charset="-128"/>
              </a:rPr>
              <a:t>の記録</a:t>
            </a:r>
            <a:endParaRPr kumimoji="1" lang="en-US" altLang="ja-JP" sz="1200" dirty="0">
              <a:solidFill>
                <a:schemeClr val="bg1"/>
              </a:solidFill>
              <a:latin typeface="Meiryo UI" panose="020B0604030504040204" pitchFamily="50" charset="-128"/>
              <a:ea typeface="Meiryo UI" panose="020B0604030504040204" pitchFamily="50" charset="-128"/>
            </a:endParaRPr>
          </a:p>
        </p:txBody>
      </p:sp>
      <p:sp>
        <p:nvSpPr>
          <p:cNvPr id="51" name="正方形/長方形 50">
            <a:extLst>
              <a:ext uri="{FF2B5EF4-FFF2-40B4-BE49-F238E27FC236}">
                <a16:creationId xmlns:a16="http://schemas.microsoft.com/office/drawing/2014/main" id="{FE0246DB-9665-4212-BAC8-6B0E529411D8}"/>
              </a:ext>
            </a:extLst>
          </p:cNvPr>
          <p:cNvSpPr/>
          <p:nvPr/>
        </p:nvSpPr>
        <p:spPr>
          <a:xfrm>
            <a:off x="9931636" y="2794377"/>
            <a:ext cx="1193670" cy="1013572"/>
          </a:xfrm>
          <a:prstGeom prst="rect">
            <a:avLst/>
          </a:prstGeom>
          <a:solidFill>
            <a:schemeClr val="accent2">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rPr>
              <a:t>輸送費割合の試算、前年同月比較</a:t>
            </a:r>
            <a:endParaRPr kumimoji="1" lang="en-US" altLang="ja-JP" sz="1200" dirty="0">
              <a:solidFill>
                <a:schemeClr val="bg1"/>
              </a:solidFill>
              <a:latin typeface="Meiryo UI" panose="020B0604030504040204" pitchFamily="50" charset="-128"/>
              <a:ea typeface="Meiryo UI" panose="020B0604030504040204" pitchFamily="50" charset="-128"/>
            </a:endParaRPr>
          </a:p>
        </p:txBody>
      </p:sp>
      <p:sp>
        <p:nvSpPr>
          <p:cNvPr id="52" name="正方形/長方形 51">
            <a:extLst>
              <a:ext uri="{FF2B5EF4-FFF2-40B4-BE49-F238E27FC236}">
                <a16:creationId xmlns:a16="http://schemas.microsoft.com/office/drawing/2014/main" id="{4888EC15-F84D-49CC-90BA-842D6EF0183B}"/>
              </a:ext>
            </a:extLst>
          </p:cNvPr>
          <p:cNvSpPr/>
          <p:nvPr/>
        </p:nvSpPr>
        <p:spPr>
          <a:xfrm>
            <a:off x="9931636" y="4314276"/>
            <a:ext cx="1193670" cy="10135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毎月月初の定常オペレーションとする</a:t>
            </a:r>
            <a:endParaRPr kumimoji="1" lang="en-US" altLang="ja-JP" sz="1200" dirty="0">
              <a:solidFill>
                <a:schemeClr val="tx1"/>
              </a:solidFill>
              <a:latin typeface="Meiryo UI" panose="020B0604030504040204" pitchFamily="50" charset="-128"/>
              <a:ea typeface="Meiryo UI" panose="020B0604030504040204" pitchFamily="50" charset="-128"/>
            </a:endParaRPr>
          </a:p>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予測の精度を検証するため</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53" name="正方形/長方形 52">
            <a:extLst>
              <a:ext uri="{FF2B5EF4-FFF2-40B4-BE49-F238E27FC236}">
                <a16:creationId xmlns:a16="http://schemas.microsoft.com/office/drawing/2014/main" id="{995D7B20-DC62-4559-9419-E500A80BEF2D}"/>
              </a:ext>
            </a:extLst>
          </p:cNvPr>
          <p:cNvSpPr/>
          <p:nvPr/>
        </p:nvSpPr>
        <p:spPr>
          <a:xfrm>
            <a:off x="9873025" y="430980"/>
            <a:ext cx="1571760" cy="240163"/>
          </a:xfrm>
          <a:prstGeom prst="rect">
            <a:avLst/>
          </a:prstGeom>
          <a:solidFill>
            <a:schemeClr val="accent2">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rPr>
              <a:t>凡例：変更箇所</a:t>
            </a:r>
            <a:endParaRPr kumimoji="1" lang="en-US" altLang="ja-JP" sz="1200" dirty="0">
              <a:solidFill>
                <a:schemeClr val="bg1"/>
              </a:solidFill>
              <a:latin typeface="Meiryo UI" panose="020B0604030504040204" pitchFamily="50" charset="-128"/>
              <a:ea typeface="Meiryo UI" panose="020B0604030504040204" pitchFamily="50" charset="-128"/>
            </a:endParaRPr>
          </a:p>
        </p:txBody>
      </p:sp>
      <p:sp>
        <p:nvSpPr>
          <p:cNvPr id="54" name="正方形/長方形 53">
            <a:extLst>
              <a:ext uri="{FF2B5EF4-FFF2-40B4-BE49-F238E27FC236}">
                <a16:creationId xmlns:a16="http://schemas.microsoft.com/office/drawing/2014/main" id="{00968220-F31A-4D09-82A2-09285B43E91A}"/>
              </a:ext>
            </a:extLst>
          </p:cNvPr>
          <p:cNvSpPr/>
          <p:nvPr/>
        </p:nvSpPr>
        <p:spPr>
          <a:xfrm>
            <a:off x="1482340" y="772303"/>
            <a:ext cx="809388" cy="63441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latin typeface="Meiryo UI" panose="020B0604030504040204" pitchFamily="50" charset="-128"/>
                <a:ea typeface="Meiryo UI" panose="020B0604030504040204" pitchFamily="50" charset="-128"/>
              </a:rPr>
              <a:t>X</a:t>
            </a:r>
            <a:r>
              <a:rPr lang="ja-JP" altLang="en-US" sz="1200" dirty="0">
                <a:latin typeface="Meiryo UI" panose="020B0604030504040204" pitchFamily="50" charset="-128"/>
                <a:ea typeface="Meiryo UI" panose="020B0604030504040204" pitchFamily="50" charset="-128"/>
              </a:rPr>
              <a:t>カ月前</a:t>
            </a:r>
            <a:endParaRPr lang="en-US" altLang="ja-JP" sz="1200" dirty="0">
              <a:latin typeface="Meiryo UI" panose="020B0604030504040204" pitchFamily="50" charset="-128"/>
              <a:ea typeface="Meiryo UI" panose="020B0604030504040204" pitchFamily="50" charset="-128"/>
            </a:endParaRPr>
          </a:p>
        </p:txBody>
      </p:sp>
      <p:sp>
        <p:nvSpPr>
          <p:cNvPr id="55" name="正方形/長方形 54">
            <a:extLst>
              <a:ext uri="{FF2B5EF4-FFF2-40B4-BE49-F238E27FC236}">
                <a16:creationId xmlns:a16="http://schemas.microsoft.com/office/drawing/2014/main" id="{9414489A-06B6-417E-A05F-6E4B093E114C}"/>
              </a:ext>
            </a:extLst>
          </p:cNvPr>
          <p:cNvSpPr/>
          <p:nvPr/>
        </p:nvSpPr>
        <p:spPr>
          <a:xfrm>
            <a:off x="2351260" y="770025"/>
            <a:ext cx="809388" cy="63441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latin typeface="Meiryo UI" panose="020B0604030504040204" pitchFamily="50" charset="-128"/>
                <a:ea typeface="Meiryo UI" panose="020B0604030504040204" pitchFamily="50" charset="-128"/>
              </a:rPr>
              <a:t>2</a:t>
            </a:r>
            <a:r>
              <a:rPr lang="ja-JP" altLang="en-US" sz="1200" dirty="0">
                <a:latin typeface="Meiryo UI" panose="020B0604030504040204" pitchFamily="50" charset="-128"/>
                <a:ea typeface="Meiryo UI" panose="020B0604030504040204" pitchFamily="50" charset="-128"/>
              </a:rPr>
              <a:t>カ月前</a:t>
            </a:r>
            <a:endParaRPr lang="en-US" altLang="ja-JP" sz="1200" dirty="0">
              <a:latin typeface="Meiryo UI" panose="020B0604030504040204" pitchFamily="50" charset="-128"/>
              <a:ea typeface="Meiryo UI" panose="020B0604030504040204" pitchFamily="50" charset="-128"/>
            </a:endParaRPr>
          </a:p>
        </p:txBody>
      </p:sp>
      <p:sp>
        <p:nvSpPr>
          <p:cNvPr id="56" name="正方形/長方形 55">
            <a:extLst>
              <a:ext uri="{FF2B5EF4-FFF2-40B4-BE49-F238E27FC236}">
                <a16:creationId xmlns:a16="http://schemas.microsoft.com/office/drawing/2014/main" id="{5E2D528E-4748-497C-904D-FEC88EDBA8E7}"/>
              </a:ext>
            </a:extLst>
          </p:cNvPr>
          <p:cNvSpPr/>
          <p:nvPr/>
        </p:nvSpPr>
        <p:spPr>
          <a:xfrm>
            <a:off x="2544158" y="4314276"/>
            <a:ext cx="733755" cy="10135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月契約のトラック台数の設定</a:t>
            </a:r>
          </a:p>
        </p:txBody>
      </p:sp>
      <p:sp>
        <p:nvSpPr>
          <p:cNvPr id="57" name="正方形/長方形 56">
            <a:extLst>
              <a:ext uri="{FF2B5EF4-FFF2-40B4-BE49-F238E27FC236}">
                <a16:creationId xmlns:a16="http://schemas.microsoft.com/office/drawing/2014/main" id="{5CA3E15B-3308-4375-891A-1A23578D1057}"/>
              </a:ext>
            </a:extLst>
          </p:cNvPr>
          <p:cNvSpPr/>
          <p:nvPr/>
        </p:nvSpPr>
        <p:spPr>
          <a:xfrm>
            <a:off x="3419276" y="4314276"/>
            <a:ext cx="733755" cy="10135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日</a:t>
            </a:r>
            <a:r>
              <a:rPr kumimoji="1" lang="ja-JP" altLang="en-US" sz="1200" dirty="0">
                <a:solidFill>
                  <a:schemeClr val="tx1"/>
                </a:solidFill>
                <a:latin typeface="Meiryo UI" panose="020B0604030504040204" pitchFamily="50" charset="-128"/>
                <a:ea typeface="Meiryo UI" panose="020B0604030504040204" pitchFamily="50" charset="-128"/>
              </a:rPr>
              <a:t>契約のトラック台数の設定</a:t>
            </a:r>
          </a:p>
        </p:txBody>
      </p:sp>
      <p:sp>
        <p:nvSpPr>
          <p:cNvPr id="62" name="正方形/長方形 61">
            <a:extLst>
              <a:ext uri="{FF2B5EF4-FFF2-40B4-BE49-F238E27FC236}">
                <a16:creationId xmlns:a16="http://schemas.microsoft.com/office/drawing/2014/main" id="{46CB498E-1B2B-4FD5-BC47-2C7D17C35CB7}"/>
              </a:ext>
            </a:extLst>
          </p:cNvPr>
          <p:cNvSpPr/>
          <p:nvPr/>
        </p:nvSpPr>
        <p:spPr>
          <a:xfrm>
            <a:off x="3211470" y="770025"/>
            <a:ext cx="484631" cy="63441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latin typeface="Meiryo UI" panose="020B0604030504040204" pitchFamily="50" charset="-128"/>
                <a:ea typeface="Meiryo UI" panose="020B0604030504040204" pitchFamily="50" charset="-128"/>
              </a:rPr>
              <a:t>1</a:t>
            </a:r>
            <a:r>
              <a:rPr lang="ja-JP" altLang="en-US" sz="1200" dirty="0">
                <a:latin typeface="Meiryo UI" panose="020B0604030504040204" pitchFamily="50" charset="-128"/>
                <a:ea typeface="Meiryo UI" panose="020B0604030504040204" pitchFamily="50" charset="-128"/>
              </a:rPr>
              <a:t>カ月前</a:t>
            </a:r>
            <a:endParaRPr lang="en-US" altLang="ja-JP" sz="1200" dirty="0">
              <a:latin typeface="Meiryo UI" panose="020B0604030504040204" pitchFamily="50" charset="-128"/>
              <a:ea typeface="Meiryo UI" panose="020B0604030504040204" pitchFamily="50" charset="-128"/>
            </a:endParaRPr>
          </a:p>
        </p:txBody>
      </p:sp>
      <p:sp>
        <p:nvSpPr>
          <p:cNvPr id="63" name="正方形/長方形 62">
            <a:extLst>
              <a:ext uri="{FF2B5EF4-FFF2-40B4-BE49-F238E27FC236}">
                <a16:creationId xmlns:a16="http://schemas.microsoft.com/office/drawing/2014/main" id="{99C76064-DD93-4A79-929F-19C97649F6E8}"/>
              </a:ext>
            </a:extLst>
          </p:cNvPr>
          <p:cNvSpPr/>
          <p:nvPr/>
        </p:nvSpPr>
        <p:spPr>
          <a:xfrm>
            <a:off x="3767997" y="770024"/>
            <a:ext cx="1218019" cy="63441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latin typeface="Meiryo UI" panose="020B0604030504040204" pitchFamily="50" charset="-128"/>
                <a:ea typeface="Meiryo UI" panose="020B0604030504040204" pitchFamily="50" charset="-128"/>
              </a:rPr>
              <a:t>当月</a:t>
            </a:r>
            <a:endParaRPr lang="en-US" altLang="ja-JP" sz="1200" dirty="0">
              <a:latin typeface="Meiryo UI" panose="020B0604030504040204" pitchFamily="50" charset="-128"/>
              <a:ea typeface="Meiryo UI" panose="020B0604030504040204" pitchFamily="50" charset="-128"/>
            </a:endParaRPr>
          </a:p>
        </p:txBody>
      </p:sp>
      <p:sp>
        <p:nvSpPr>
          <p:cNvPr id="64" name="正方形/長方形 63">
            <a:extLst>
              <a:ext uri="{FF2B5EF4-FFF2-40B4-BE49-F238E27FC236}">
                <a16:creationId xmlns:a16="http://schemas.microsoft.com/office/drawing/2014/main" id="{F6CC34BC-68E1-4427-9ED0-D8A22BCBCCFA}"/>
              </a:ext>
            </a:extLst>
          </p:cNvPr>
          <p:cNvSpPr/>
          <p:nvPr/>
        </p:nvSpPr>
        <p:spPr>
          <a:xfrm>
            <a:off x="5326141" y="772303"/>
            <a:ext cx="809388" cy="63441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latin typeface="Meiryo UI" panose="020B0604030504040204" pitchFamily="50" charset="-128"/>
                <a:ea typeface="Meiryo UI" panose="020B0604030504040204" pitchFamily="50" charset="-128"/>
              </a:rPr>
              <a:t>X</a:t>
            </a:r>
            <a:r>
              <a:rPr lang="ja-JP" altLang="en-US" sz="1200" dirty="0">
                <a:latin typeface="Meiryo UI" panose="020B0604030504040204" pitchFamily="50" charset="-128"/>
                <a:ea typeface="Meiryo UI" panose="020B0604030504040204" pitchFamily="50" charset="-128"/>
              </a:rPr>
              <a:t>カ月前</a:t>
            </a:r>
            <a:endParaRPr lang="en-US" altLang="ja-JP" sz="1200" dirty="0">
              <a:latin typeface="Meiryo UI" panose="020B0604030504040204" pitchFamily="50" charset="-128"/>
              <a:ea typeface="Meiryo UI" panose="020B0604030504040204" pitchFamily="50" charset="-128"/>
            </a:endParaRPr>
          </a:p>
        </p:txBody>
      </p:sp>
      <p:sp>
        <p:nvSpPr>
          <p:cNvPr id="65" name="正方形/長方形 64">
            <a:extLst>
              <a:ext uri="{FF2B5EF4-FFF2-40B4-BE49-F238E27FC236}">
                <a16:creationId xmlns:a16="http://schemas.microsoft.com/office/drawing/2014/main" id="{9A9196F5-A433-455D-A08B-9C6C0F33E115}"/>
              </a:ext>
            </a:extLst>
          </p:cNvPr>
          <p:cNvSpPr/>
          <p:nvPr/>
        </p:nvSpPr>
        <p:spPr>
          <a:xfrm>
            <a:off x="6195061" y="770025"/>
            <a:ext cx="809388" cy="63441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latin typeface="Meiryo UI" panose="020B0604030504040204" pitchFamily="50" charset="-128"/>
                <a:ea typeface="Meiryo UI" panose="020B0604030504040204" pitchFamily="50" charset="-128"/>
              </a:rPr>
              <a:t>2</a:t>
            </a:r>
            <a:r>
              <a:rPr lang="ja-JP" altLang="en-US" sz="1200" dirty="0">
                <a:latin typeface="Meiryo UI" panose="020B0604030504040204" pitchFamily="50" charset="-128"/>
                <a:ea typeface="Meiryo UI" panose="020B0604030504040204" pitchFamily="50" charset="-128"/>
              </a:rPr>
              <a:t>カ月前</a:t>
            </a:r>
            <a:endParaRPr lang="en-US" altLang="ja-JP" sz="1200" dirty="0">
              <a:latin typeface="Meiryo UI" panose="020B0604030504040204" pitchFamily="50" charset="-128"/>
              <a:ea typeface="Meiryo UI" panose="020B0604030504040204" pitchFamily="50" charset="-128"/>
            </a:endParaRPr>
          </a:p>
        </p:txBody>
      </p:sp>
      <p:sp>
        <p:nvSpPr>
          <p:cNvPr id="66" name="正方形/長方形 65">
            <a:extLst>
              <a:ext uri="{FF2B5EF4-FFF2-40B4-BE49-F238E27FC236}">
                <a16:creationId xmlns:a16="http://schemas.microsoft.com/office/drawing/2014/main" id="{6D3FDD40-F147-41D0-8B51-871300E3EB25}"/>
              </a:ext>
            </a:extLst>
          </p:cNvPr>
          <p:cNvSpPr/>
          <p:nvPr/>
        </p:nvSpPr>
        <p:spPr>
          <a:xfrm>
            <a:off x="7091402" y="770025"/>
            <a:ext cx="891262" cy="63441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latin typeface="Meiryo UI" panose="020B0604030504040204" pitchFamily="50" charset="-128"/>
                <a:ea typeface="Meiryo UI" panose="020B0604030504040204" pitchFamily="50" charset="-128"/>
              </a:rPr>
              <a:t>1</a:t>
            </a:r>
            <a:r>
              <a:rPr lang="ja-JP" altLang="en-US" sz="1200" dirty="0">
                <a:latin typeface="Meiryo UI" panose="020B0604030504040204" pitchFamily="50" charset="-128"/>
                <a:ea typeface="Meiryo UI" panose="020B0604030504040204" pitchFamily="50" charset="-128"/>
              </a:rPr>
              <a:t>カ月前</a:t>
            </a:r>
            <a:endParaRPr lang="en-US" altLang="ja-JP" sz="1200" dirty="0">
              <a:latin typeface="Meiryo UI" panose="020B0604030504040204" pitchFamily="50" charset="-128"/>
              <a:ea typeface="Meiryo UI" panose="020B0604030504040204" pitchFamily="50" charset="-128"/>
            </a:endParaRPr>
          </a:p>
        </p:txBody>
      </p:sp>
      <p:sp>
        <p:nvSpPr>
          <p:cNvPr id="67" name="正方形/長方形 66">
            <a:extLst>
              <a:ext uri="{FF2B5EF4-FFF2-40B4-BE49-F238E27FC236}">
                <a16:creationId xmlns:a16="http://schemas.microsoft.com/office/drawing/2014/main" id="{9D4FD731-1E9A-484B-A349-C6FE5D14F63D}"/>
              </a:ext>
            </a:extLst>
          </p:cNvPr>
          <p:cNvSpPr/>
          <p:nvPr/>
        </p:nvSpPr>
        <p:spPr>
          <a:xfrm>
            <a:off x="8054559" y="770024"/>
            <a:ext cx="1737141" cy="63441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latin typeface="Meiryo UI" panose="020B0604030504040204" pitchFamily="50" charset="-128"/>
                <a:ea typeface="Meiryo UI" panose="020B0604030504040204" pitchFamily="50" charset="-128"/>
              </a:rPr>
              <a:t>当月</a:t>
            </a:r>
            <a:endParaRPr lang="en-US" altLang="ja-JP" sz="1200" dirty="0">
              <a:latin typeface="Meiryo UI" panose="020B0604030504040204" pitchFamily="50" charset="-128"/>
              <a:ea typeface="Meiryo UI" panose="020B0604030504040204" pitchFamily="50" charset="-128"/>
            </a:endParaRPr>
          </a:p>
        </p:txBody>
      </p:sp>
      <p:sp>
        <p:nvSpPr>
          <p:cNvPr id="68" name="正方形/長方形 67">
            <a:extLst>
              <a:ext uri="{FF2B5EF4-FFF2-40B4-BE49-F238E27FC236}">
                <a16:creationId xmlns:a16="http://schemas.microsoft.com/office/drawing/2014/main" id="{2DBCE69E-582F-42C2-9B8E-2CB3724D5D7E}"/>
              </a:ext>
            </a:extLst>
          </p:cNvPr>
          <p:cNvSpPr/>
          <p:nvPr/>
        </p:nvSpPr>
        <p:spPr>
          <a:xfrm>
            <a:off x="9901694" y="768969"/>
            <a:ext cx="1262183" cy="63441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latin typeface="Meiryo UI" panose="020B0604030504040204" pitchFamily="50" charset="-128"/>
                <a:ea typeface="Meiryo UI" panose="020B0604030504040204" pitchFamily="50" charset="-128"/>
              </a:rPr>
              <a:t>翌月月初</a:t>
            </a:r>
            <a:endParaRPr lang="en-US" altLang="ja-JP" sz="12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89C94D95-53F4-4C8B-BFEE-0ED88B83F55F}"/>
              </a:ext>
            </a:extLst>
          </p:cNvPr>
          <p:cNvSpPr txBox="1"/>
          <p:nvPr/>
        </p:nvSpPr>
        <p:spPr>
          <a:xfrm>
            <a:off x="4224241" y="452614"/>
            <a:ext cx="1877437" cy="369332"/>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変更前　　</a:t>
            </a:r>
            <a:r>
              <a:rPr kumimoji="1" lang="ja-JP" altLang="en-US" dirty="0">
                <a:solidFill>
                  <a:srgbClr val="00B0F0"/>
                </a:solidFill>
                <a:latin typeface="Meiryo UI" panose="020B0604030504040204" pitchFamily="50" charset="-128"/>
                <a:ea typeface="Meiryo UI" panose="020B0604030504040204" pitchFamily="50" charset="-128"/>
              </a:rPr>
              <a:t>変更後</a:t>
            </a:r>
          </a:p>
        </p:txBody>
      </p:sp>
      <p:cxnSp>
        <p:nvCxnSpPr>
          <p:cNvPr id="449" name="直線矢印コネクタ 448">
            <a:extLst>
              <a:ext uri="{FF2B5EF4-FFF2-40B4-BE49-F238E27FC236}">
                <a16:creationId xmlns:a16="http://schemas.microsoft.com/office/drawing/2014/main" id="{7F7689CB-162A-45E7-99CD-FE09F7B2AF5F}"/>
              </a:ext>
            </a:extLst>
          </p:cNvPr>
          <p:cNvCxnSpPr>
            <a:stCxn id="40" idx="2"/>
            <a:endCxn id="32" idx="0"/>
          </p:cNvCxnSpPr>
          <p:nvPr/>
        </p:nvCxnSpPr>
        <p:spPr>
          <a:xfrm flipH="1">
            <a:off x="2096900" y="2448892"/>
            <a:ext cx="254" cy="364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1" name="直線矢印コネクタ 450">
            <a:extLst>
              <a:ext uri="{FF2B5EF4-FFF2-40B4-BE49-F238E27FC236}">
                <a16:creationId xmlns:a16="http://schemas.microsoft.com/office/drawing/2014/main" id="{1F3BD0CB-841D-493D-8BA5-EA066721AE5F}"/>
              </a:ext>
            </a:extLst>
          </p:cNvPr>
          <p:cNvCxnSpPr>
            <a:stCxn id="32" idx="3"/>
            <a:endCxn id="39" idx="1"/>
          </p:cNvCxnSpPr>
          <p:nvPr/>
        </p:nvCxnSpPr>
        <p:spPr>
          <a:xfrm>
            <a:off x="2463777" y="3320213"/>
            <a:ext cx="954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1" name="コネクタ: カギ線 460">
            <a:extLst>
              <a:ext uri="{FF2B5EF4-FFF2-40B4-BE49-F238E27FC236}">
                <a16:creationId xmlns:a16="http://schemas.microsoft.com/office/drawing/2014/main" id="{A3D82868-5F7D-433A-B899-DFDFAF97750A}"/>
              </a:ext>
            </a:extLst>
          </p:cNvPr>
          <p:cNvCxnSpPr>
            <a:cxnSpLocks/>
            <a:stCxn id="32" idx="2"/>
            <a:endCxn id="56" idx="1"/>
          </p:cNvCxnSpPr>
          <p:nvPr/>
        </p:nvCxnSpPr>
        <p:spPr>
          <a:xfrm rot="16200000" flipH="1">
            <a:off x="1823498" y="4100401"/>
            <a:ext cx="994063" cy="4472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4" name="コネクタ: カギ線 463">
            <a:extLst>
              <a:ext uri="{FF2B5EF4-FFF2-40B4-BE49-F238E27FC236}">
                <a16:creationId xmlns:a16="http://schemas.microsoft.com/office/drawing/2014/main" id="{51347482-749F-4939-8612-4B60ECF05EF2}"/>
              </a:ext>
            </a:extLst>
          </p:cNvPr>
          <p:cNvCxnSpPr>
            <a:stCxn id="56" idx="2"/>
            <a:endCxn id="36" idx="1"/>
          </p:cNvCxnSpPr>
          <p:nvPr/>
        </p:nvCxnSpPr>
        <p:spPr>
          <a:xfrm rot="16200000" flipH="1">
            <a:off x="2687343" y="5551541"/>
            <a:ext cx="952988" cy="5056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6" name="直線矢印コネクタ 465">
            <a:extLst>
              <a:ext uri="{FF2B5EF4-FFF2-40B4-BE49-F238E27FC236}">
                <a16:creationId xmlns:a16="http://schemas.microsoft.com/office/drawing/2014/main" id="{5F3DF3BB-61F4-46BA-A3EF-D7E90ECC17B9}"/>
              </a:ext>
            </a:extLst>
          </p:cNvPr>
          <p:cNvCxnSpPr>
            <a:stCxn id="36" idx="3"/>
            <a:endCxn id="37" idx="1"/>
          </p:cNvCxnSpPr>
          <p:nvPr/>
        </p:nvCxnSpPr>
        <p:spPr>
          <a:xfrm>
            <a:off x="4152435" y="6280836"/>
            <a:ext cx="118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8" name="直線矢印コネクタ 467">
            <a:extLst>
              <a:ext uri="{FF2B5EF4-FFF2-40B4-BE49-F238E27FC236}">
                <a16:creationId xmlns:a16="http://schemas.microsoft.com/office/drawing/2014/main" id="{40221FE7-439C-479A-ADFF-5F0F83C02763}"/>
              </a:ext>
            </a:extLst>
          </p:cNvPr>
          <p:cNvCxnSpPr>
            <a:stCxn id="57" idx="2"/>
            <a:endCxn id="36" idx="0"/>
          </p:cNvCxnSpPr>
          <p:nvPr/>
        </p:nvCxnSpPr>
        <p:spPr>
          <a:xfrm flipH="1">
            <a:off x="3784537" y="5327848"/>
            <a:ext cx="1617" cy="446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0" name="直線矢印コネクタ 469">
            <a:extLst>
              <a:ext uri="{FF2B5EF4-FFF2-40B4-BE49-F238E27FC236}">
                <a16:creationId xmlns:a16="http://schemas.microsoft.com/office/drawing/2014/main" id="{46A46B5F-0E74-48A3-90CF-4857FF61640A}"/>
              </a:ext>
            </a:extLst>
          </p:cNvPr>
          <p:cNvCxnSpPr>
            <a:stCxn id="39" idx="2"/>
            <a:endCxn id="57" idx="0"/>
          </p:cNvCxnSpPr>
          <p:nvPr/>
        </p:nvCxnSpPr>
        <p:spPr>
          <a:xfrm>
            <a:off x="3785558" y="3826999"/>
            <a:ext cx="596" cy="487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2" name="直線矢印コネクタ 471">
            <a:extLst>
              <a:ext uri="{FF2B5EF4-FFF2-40B4-BE49-F238E27FC236}">
                <a16:creationId xmlns:a16="http://schemas.microsoft.com/office/drawing/2014/main" id="{C8A285AE-02BF-4FF0-A378-76AB08D19308}"/>
              </a:ext>
            </a:extLst>
          </p:cNvPr>
          <p:cNvCxnSpPr>
            <a:stCxn id="39" idx="3"/>
            <a:endCxn id="43" idx="1"/>
          </p:cNvCxnSpPr>
          <p:nvPr/>
        </p:nvCxnSpPr>
        <p:spPr>
          <a:xfrm>
            <a:off x="4152435" y="3320213"/>
            <a:ext cx="132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6" name="直線矢印コネクタ 475">
            <a:extLst>
              <a:ext uri="{FF2B5EF4-FFF2-40B4-BE49-F238E27FC236}">
                <a16:creationId xmlns:a16="http://schemas.microsoft.com/office/drawing/2014/main" id="{6A697324-D3C3-4EDD-A435-471FEAB9F22A}"/>
              </a:ext>
            </a:extLst>
          </p:cNvPr>
          <p:cNvCxnSpPr>
            <a:stCxn id="40" idx="3"/>
            <a:endCxn id="12" idx="1"/>
          </p:cNvCxnSpPr>
          <p:nvPr/>
        </p:nvCxnSpPr>
        <p:spPr>
          <a:xfrm>
            <a:off x="2454660" y="1949150"/>
            <a:ext cx="18355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9233676C-228A-4208-84F4-0DAB28197AD8}"/>
              </a:ext>
            </a:extLst>
          </p:cNvPr>
          <p:cNvCxnSpPr>
            <a:stCxn id="12" idx="2"/>
            <a:endCxn id="43" idx="0"/>
          </p:cNvCxnSpPr>
          <p:nvPr/>
        </p:nvCxnSpPr>
        <p:spPr>
          <a:xfrm>
            <a:off x="4647760" y="2448892"/>
            <a:ext cx="3963" cy="364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274A9BF1-F237-4093-9A52-0783B0CAB013}"/>
              </a:ext>
            </a:extLst>
          </p:cNvPr>
          <p:cNvCxnSpPr>
            <a:stCxn id="42" idx="2"/>
            <a:endCxn id="41" idx="0"/>
          </p:cNvCxnSpPr>
          <p:nvPr/>
        </p:nvCxnSpPr>
        <p:spPr>
          <a:xfrm flipH="1">
            <a:off x="5997028" y="2448892"/>
            <a:ext cx="643" cy="364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コネクタ: カギ線 72">
            <a:extLst>
              <a:ext uri="{FF2B5EF4-FFF2-40B4-BE49-F238E27FC236}">
                <a16:creationId xmlns:a16="http://schemas.microsoft.com/office/drawing/2014/main" id="{C0877C38-1624-4030-88BB-4046E4322CAD}"/>
              </a:ext>
            </a:extLst>
          </p:cNvPr>
          <p:cNvCxnSpPr>
            <a:stCxn id="41" idx="2"/>
            <a:endCxn id="49" idx="0"/>
          </p:cNvCxnSpPr>
          <p:nvPr/>
        </p:nvCxnSpPr>
        <p:spPr>
          <a:xfrm rot="16200000" flipH="1">
            <a:off x="5790528" y="4033498"/>
            <a:ext cx="487277" cy="742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05D00567-313B-48CA-847D-C6FB94A08894}"/>
              </a:ext>
            </a:extLst>
          </p:cNvPr>
          <p:cNvCxnSpPr>
            <a:stCxn id="49" idx="3"/>
            <a:endCxn id="35" idx="1"/>
          </p:cNvCxnSpPr>
          <p:nvPr/>
        </p:nvCxnSpPr>
        <p:spPr>
          <a:xfrm>
            <a:off x="6438182" y="4821062"/>
            <a:ext cx="1048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A90E82D5-3090-4A65-8F9B-458C82F7719F}"/>
              </a:ext>
            </a:extLst>
          </p:cNvPr>
          <p:cNvCxnSpPr>
            <a:stCxn id="35" idx="2"/>
            <a:endCxn id="44" idx="1"/>
          </p:cNvCxnSpPr>
          <p:nvPr/>
        </p:nvCxnSpPr>
        <p:spPr>
          <a:xfrm rot="16200000" flipH="1">
            <a:off x="6674704" y="5563085"/>
            <a:ext cx="952988" cy="4825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50729164-5DF2-4DA5-BC69-CD8F0BAC01DA}"/>
              </a:ext>
            </a:extLst>
          </p:cNvPr>
          <p:cNvCxnSpPr>
            <a:stCxn id="38" idx="2"/>
            <a:endCxn id="44" idx="0"/>
          </p:cNvCxnSpPr>
          <p:nvPr/>
        </p:nvCxnSpPr>
        <p:spPr>
          <a:xfrm flipH="1">
            <a:off x="7760354" y="5327848"/>
            <a:ext cx="5455" cy="446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10178A3B-7319-459E-AFF0-3DF222354EED}"/>
              </a:ext>
            </a:extLst>
          </p:cNvPr>
          <p:cNvCxnSpPr>
            <a:stCxn id="44" idx="3"/>
            <a:endCxn id="45" idx="1"/>
          </p:cNvCxnSpPr>
          <p:nvPr/>
        </p:nvCxnSpPr>
        <p:spPr>
          <a:xfrm>
            <a:off x="8128252" y="6280836"/>
            <a:ext cx="118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FD0AEF76-CF20-4CE5-840E-E048BE6BBDAE}"/>
              </a:ext>
            </a:extLst>
          </p:cNvPr>
          <p:cNvCxnSpPr>
            <a:stCxn id="41" idx="3"/>
            <a:endCxn id="46" idx="1"/>
          </p:cNvCxnSpPr>
          <p:nvPr/>
        </p:nvCxnSpPr>
        <p:spPr>
          <a:xfrm>
            <a:off x="6363905" y="3320213"/>
            <a:ext cx="1038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CA0B74BE-1CD3-471B-A7AF-ECA220F9C79F}"/>
              </a:ext>
            </a:extLst>
          </p:cNvPr>
          <p:cNvCxnSpPr>
            <a:stCxn id="42" idx="3"/>
            <a:endCxn id="48" idx="1"/>
          </p:cNvCxnSpPr>
          <p:nvPr/>
        </p:nvCxnSpPr>
        <p:spPr>
          <a:xfrm>
            <a:off x="6355177" y="1949150"/>
            <a:ext cx="19070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421961F8-5C77-4DD4-A213-89E5B1394F7E}"/>
              </a:ext>
            </a:extLst>
          </p:cNvPr>
          <p:cNvCxnSpPr>
            <a:stCxn id="46" idx="2"/>
            <a:endCxn id="38" idx="0"/>
          </p:cNvCxnSpPr>
          <p:nvPr/>
        </p:nvCxnSpPr>
        <p:spPr>
          <a:xfrm flipH="1">
            <a:off x="7765809" y="3826999"/>
            <a:ext cx="3274" cy="487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FCE0F108-1B4A-4E8E-BC11-36B2D72D2E0C}"/>
              </a:ext>
            </a:extLst>
          </p:cNvPr>
          <p:cNvCxnSpPr>
            <a:stCxn id="46" idx="3"/>
            <a:endCxn id="47" idx="1"/>
          </p:cNvCxnSpPr>
          <p:nvPr/>
        </p:nvCxnSpPr>
        <p:spPr>
          <a:xfrm>
            <a:off x="8135960" y="3320213"/>
            <a:ext cx="1133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B75AFEDF-01EA-494B-AAAE-4A5DAA0129BD}"/>
              </a:ext>
            </a:extLst>
          </p:cNvPr>
          <p:cNvCxnSpPr>
            <a:stCxn id="48" idx="2"/>
            <a:endCxn id="47" idx="0"/>
          </p:cNvCxnSpPr>
          <p:nvPr/>
        </p:nvCxnSpPr>
        <p:spPr>
          <a:xfrm flipH="1">
            <a:off x="8616198" y="2448892"/>
            <a:ext cx="3545" cy="364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C3A4DE3F-4A78-4C5E-BFEA-06C15D345B95}"/>
              </a:ext>
            </a:extLst>
          </p:cNvPr>
          <p:cNvCxnSpPr>
            <a:stCxn id="47" idx="3"/>
            <a:endCxn id="50" idx="1"/>
          </p:cNvCxnSpPr>
          <p:nvPr/>
        </p:nvCxnSpPr>
        <p:spPr>
          <a:xfrm flipV="1">
            <a:off x="8983075" y="3310688"/>
            <a:ext cx="107639"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1" name="直線矢印コネクタ 480">
            <a:extLst>
              <a:ext uri="{FF2B5EF4-FFF2-40B4-BE49-F238E27FC236}">
                <a16:creationId xmlns:a16="http://schemas.microsoft.com/office/drawing/2014/main" id="{A8F7D2E8-BDFF-4026-8B57-1B3E2340730F}"/>
              </a:ext>
            </a:extLst>
          </p:cNvPr>
          <p:cNvCxnSpPr>
            <a:stCxn id="50" idx="3"/>
            <a:endCxn id="51" idx="1"/>
          </p:cNvCxnSpPr>
          <p:nvPr/>
        </p:nvCxnSpPr>
        <p:spPr>
          <a:xfrm flipV="1">
            <a:off x="9824469" y="3301163"/>
            <a:ext cx="107167"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3" name="直線コネクタ 482">
            <a:extLst>
              <a:ext uri="{FF2B5EF4-FFF2-40B4-BE49-F238E27FC236}">
                <a16:creationId xmlns:a16="http://schemas.microsoft.com/office/drawing/2014/main" id="{47F66269-099A-451B-AA55-C9A9D92F1ACC}"/>
              </a:ext>
            </a:extLst>
          </p:cNvPr>
          <p:cNvCxnSpPr>
            <a:stCxn id="51" idx="2"/>
            <a:endCxn id="52" idx="0"/>
          </p:cNvCxnSpPr>
          <p:nvPr/>
        </p:nvCxnSpPr>
        <p:spPr>
          <a:xfrm>
            <a:off x="10528471" y="3807949"/>
            <a:ext cx="0" cy="5063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5" name="コネクタ: カギ線 484">
            <a:extLst>
              <a:ext uri="{FF2B5EF4-FFF2-40B4-BE49-F238E27FC236}">
                <a16:creationId xmlns:a16="http://schemas.microsoft.com/office/drawing/2014/main" id="{EF4129B6-FAFB-49FC-913A-60674C8A5D11}"/>
              </a:ext>
            </a:extLst>
          </p:cNvPr>
          <p:cNvCxnSpPr>
            <a:stCxn id="45" idx="3"/>
            <a:endCxn id="50" idx="2"/>
          </p:cNvCxnSpPr>
          <p:nvPr/>
        </p:nvCxnSpPr>
        <p:spPr>
          <a:xfrm flipV="1">
            <a:off x="8982617" y="3817474"/>
            <a:ext cx="474975" cy="24633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8A8BD428-71C0-4934-9CB2-30932940A805}"/>
              </a:ext>
            </a:extLst>
          </p:cNvPr>
          <p:cNvCxnSpPr>
            <a:cxnSpLocks/>
          </p:cNvCxnSpPr>
          <p:nvPr/>
        </p:nvCxnSpPr>
        <p:spPr>
          <a:xfrm>
            <a:off x="1114500" y="4056954"/>
            <a:ext cx="1023317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239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a:extLst>
              <a:ext uri="{FF2B5EF4-FFF2-40B4-BE49-F238E27FC236}">
                <a16:creationId xmlns:a16="http://schemas.microsoft.com/office/drawing/2014/main" id="{9140A7FE-E290-42CF-9640-5CAE9463854A}"/>
              </a:ext>
            </a:extLst>
          </p:cNvPr>
          <p:cNvCxnSpPr>
            <a:cxnSpLocks/>
          </p:cNvCxnSpPr>
          <p:nvPr/>
        </p:nvCxnSpPr>
        <p:spPr>
          <a:xfrm>
            <a:off x="1005949" y="2551257"/>
            <a:ext cx="10399931" cy="2355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73" name="CustomShape 1"/>
          <p:cNvSpPr/>
          <p:nvPr/>
        </p:nvSpPr>
        <p:spPr>
          <a:xfrm>
            <a:off x="275664" y="148184"/>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ja-JP" altLang="en-US" sz="2400" b="1" spc="-1" dirty="0">
                <a:solidFill>
                  <a:srgbClr val="0D79CA"/>
                </a:solidFill>
                <a:latin typeface="Segoe UI Semibold"/>
                <a:ea typeface="Meiryo UI"/>
              </a:rPr>
              <a:t>別紙③</a:t>
            </a:r>
            <a:r>
              <a:rPr lang="en-US" altLang="ja-JP" sz="2400" b="1" spc="-1" dirty="0">
                <a:solidFill>
                  <a:srgbClr val="0D79CA"/>
                </a:solidFill>
                <a:latin typeface="Segoe UI Semibold"/>
                <a:ea typeface="Meiryo UI"/>
              </a:rPr>
              <a:t>DX</a:t>
            </a:r>
            <a:r>
              <a:rPr lang="ja-JP" altLang="en-US" sz="2400" b="1" spc="-1" dirty="0">
                <a:solidFill>
                  <a:srgbClr val="0D79CA"/>
                </a:solidFill>
                <a:latin typeface="Segoe UI Semibold"/>
                <a:ea typeface="Meiryo UI"/>
              </a:rPr>
              <a:t>導入・展開ロードマップの策定</a:t>
            </a:r>
            <a:endParaRPr lang="en-US" sz="2400" b="0" strike="noStrike" spc="-1" dirty="0">
              <a:latin typeface="Arial"/>
            </a:endParaRPr>
          </a:p>
        </p:txBody>
      </p:sp>
      <p:sp>
        <p:nvSpPr>
          <p:cNvPr id="5" name="正方形/長方形 4">
            <a:extLst>
              <a:ext uri="{FF2B5EF4-FFF2-40B4-BE49-F238E27FC236}">
                <a16:creationId xmlns:a16="http://schemas.microsoft.com/office/drawing/2014/main" id="{DFAD57EF-DFBC-4F90-8CA0-A35F5F6880E1}"/>
              </a:ext>
            </a:extLst>
          </p:cNvPr>
          <p:cNvSpPr/>
          <p:nvPr/>
        </p:nvSpPr>
        <p:spPr>
          <a:xfrm>
            <a:off x="409570" y="1239007"/>
            <a:ext cx="534233" cy="25205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latin typeface="Meiryo UI" panose="020B0604030504040204" pitchFamily="50" charset="-128"/>
                <a:ea typeface="Meiryo UI" panose="020B0604030504040204" pitchFamily="50" charset="-128"/>
              </a:rPr>
              <a:t>①</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打</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ち</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手</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の</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進</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化</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横</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展</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開</a:t>
            </a:r>
            <a:endParaRPr lang="en-US" altLang="ja-JP" sz="1200" dirty="0">
              <a:latin typeface="Meiryo UI" panose="020B0604030504040204" pitchFamily="50" charset="-128"/>
              <a:ea typeface="Meiryo UI" panose="020B0604030504040204" pitchFamily="50" charset="-128"/>
            </a:endParaRPr>
          </a:p>
        </p:txBody>
      </p:sp>
      <p:sp>
        <p:nvSpPr>
          <p:cNvPr id="29" name="CustomShape 3">
            <a:extLst>
              <a:ext uri="{FF2B5EF4-FFF2-40B4-BE49-F238E27FC236}">
                <a16:creationId xmlns:a16="http://schemas.microsoft.com/office/drawing/2014/main" id="{DDAB8C24-1647-4007-8C37-F6C42AF9B849}"/>
              </a:ext>
            </a:extLst>
          </p:cNvPr>
          <p:cNvSpPr/>
          <p:nvPr/>
        </p:nvSpPr>
        <p:spPr>
          <a:xfrm>
            <a:off x="10620000" y="0"/>
            <a:ext cx="1571760" cy="899640"/>
          </a:xfrm>
          <a:prstGeom prst="rect">
            <a:avLst/>
          </a:prstGeom>
          <a:solidFill>
            <a:srgbClr val="FFFFFF"/>
          </a:solidFill>
          <a:ln w="0">
            <a:noFill/>
          </a:ln>
        </p:spPr>
        <p:style>
          <a:lnRef idx="0">
            <a:scrgbClr r="0" g="0" b="0"/>
          </a:lnRef>
          <a:fillRef idx="0">
            <a:scrgbClr r="0" g="0" b="0"/>
          </a:fillRef>
          <a:effectRef idx="0">
            <a:scrgbClr r="0" g="0" b="0"/>
          </a:effectRef>
          <a:fontRef idx="minor"/>
        </p:style>
      </p:sp>
      <p:cxnSp>
        <p:nvCxnSpPr>
          <p:cNvPr id="31" name="直線コネクタ 30">
            <a:extLst>
              <a:ext uri="{FF2B5EF4-FFF2-40B4-BE49-F238E27FC236}">
                <a16:creationId xmlns:a16="http://schemas.microsoft.com/office/drawing/2014/main" id="{5F5919AF-B480-4D0B-8EA2-5CB43D53A3D1}"/>
              </a:ext>
            </a:extLst>
          </p:cNvPr>
          <p:cNvCxnSpPr/>
          <p:nvPr/>
        </p:nvCxnSpPr>
        <p:spPr>
          <a:xfrm>
            <a:off x="396231" y="3848324"/>
            <a:ext cx="109341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359A912E-B4B9-4067-A1F2-621A73721039}"/>
              </a:ext>
            </a:extLst>
          </p:cNvPr>
          <p:cNvSpPr/>
          <p:nvPr/>
        </p:nvSpPr>
        <p:spPr>
          <a:xfrm>
            <a:off x="997071" y="2611642"/>
            <a:ext cx="964894" cy="1179484"/>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latin typeface="Meiryo UI" panose="020B0604030504040204" pitchFamily="50" charset="-128"/>
                <a:ea typeface="Meiryo UI" panose="020B0604030504040204" pitchFamily="50" charset="-128"/>
              </a:rPr>
              <a:t>トラック</a:t>
            </a:r>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台数予測の</a:t>
            </a:r>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システム化</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40" name="正方形/長方形 39">
            <a:extLst>
              <a:ext uri="{FF2B5EF4-FFF2-40B4-BE49-F238E27FC236}">
                <a16:creationId xmlns:a16="http://schemas.microsoft.com/office/drawing/2014/main" id="{B863B77A-86FC-42EC-A8A3-2B8E714FF0D9}"/>
              </a:ext>
            </a:extLst>
          </p:cNvPr>
          <p:cNvSpPr/>
          <p:nvPr/>
        </p:nvSpPr>
        <p:spPr>
          <a:xfrm>
            <a:off x="1005949" y="1286627"/>
            <a:ext cx="964894" cy="1179484"/>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latin typeface="Meiryo UI" panose="020B0604030504040204" pitchFamily="50" charset="-128"/>
                <a:ea typeface="Meiryo UI" panose="020B0604030504040204" pitchFamily="50" charset="-128"/>
              </a:rPr>
              <a:t>トラック</a:t>
            </a:r>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台数予測の精度向上</a:t>
            </a:r>
            <a:endParaRPr kumimoji="1" lang="en-US" altLang="ja-JP" sz="1200" dirty="0">
              <a:solidFill>
                <a:schemeClr val="tx1"/>
              </a:solidFill>
              <a:latin typeface="Meiryo UI" panose="020B0604030504040204" pitchFamily="50" charset="-128"/>
              <a:ea typeface="Meiryo UI" panose="020B0604030504040204" pitchFamily="50" charset="-128"/>
            </a:endParaRPr>
          </a:p>
        </p:txBody>
      </p:sp>
      <p:sp>
        <p:nvSpPr>
          <p:cNvPr id="56" name="正方形/長方形 55">
            <a:extLst>
              <a:ext uri="{FF2B5EF4-FFF2-40B4-BE49-F238E27FC236}">
                <a16:creationId xmlns:a16="http://schemas.microsoft.com/office/drawing/2014/main" id="{5E2D528E-4748-497C-904D-FEC88EDBA8E7}"/>
              </a:ext>
            </a:extLst>
          </p:cNvPr>
          <p:cNvSpPr/>
          <p:nvPr/>
        </p:nvSpPr>
        <p:spPr>
          <a:xfrm>
            <a:off x="1012470" y="3926989"/>
            <a:ext cx="964894" cy="1179484"/>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latin typeface="Meiryo UI" panose="020B0604030504040204" pitchFamily="50" charset="-128"/>
                <a:ea typeface="Meiryo UI" panose="020B0604030504040204" pitchFamily="50" charset="-128"/>
              </a:rPr>
              <a:t>社内データの</a:t>
            </a:r>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一元管理</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57" name="正方形/長方形 56">
            <a:extLst>
              <a:ext uri="{FF2B5EF4-FFF2-40B4-BE49-F238E27FC236}">
                <a16:creationId xmlns:a16="http://schemas.microsoft.com/office/drawing/2014/main" id="{5CA3E15B-3308-4375-891A-1A23578D1057}"/>
              </a:ext>
            </a:extLst>
          </p:cNvPr>
          <p:cNvSpPr/>
          <p:nvPr/>
        </p:nvSpPr>
        <p:spPr>
          <a:xfrm>
            <a:off x="1012470" y="5253152"/>
            <a:ext cx="964894" cy="1179147"/>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Meiryo UI" panose="020B0604030504040204" pitchFamily="50" charset="-128"/>
                <a:ea typeface="Meiryo UI" panose="020B0604030504040204" pitchFamily="50" charset="-128"/>
              </a:rPr>
              <a:t>その他</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en-US" altLang="ja-JP" sz="1200" dirty="0">
                <a:solidFill>
                  <a:schemeClr val="tx1"/>
                </a:solidFill>
                <a:latin typeface="Meiryo UI" panose="020B0604030504040204" pitchFamily="50" charset="-128"/>
                <a:ea typeface="Meiryo UI" panose="020B0604030504040204" pitchFamily="50" charset="-128"/>
              </a:rPr>
              <a:t>DX</a:t>
            </a:r>
            <a:r>
              <a:rPr kumimoji="1" lang="ja-JP" altLang="en-US" sz="1200" dirty="0">
                <a:solidFill>
                  <a:schemeClr val="tx1"/>
                </a:solidFill>
                <a:latin typeface="Meiryo UI" panose="020B0604030504040204" pitchFamily="50" charset="-128"/>
                <a:ea typeface="Meiryo UI" panose="020B0604030504040204" pitchFamily="50" charset="-128"/>
              </a:rPr>
              <a:t>施策の検討</a:t>
            </a:r>
          </a:p>
        </p:txBody>
      </p:sp>
      <p:sp>
        <p:nvSpPr>
          <p:cNvPr id="68" name="正方形/長方形 67">
            <a:extLst>
              <a:ext uri="{FF2B5EF4-FFF2-40B4-BE49-F238E27FC236}">
                <a16:creationId xmlns:a16="http://schemas.microsoft.com/office/drawing/2014/main" id="{2DBCE69E-582F-42C2-9B8E-2CB3724D5D7E}"/>
              </a:ext>
            </a:extLst>
          </p:cNvPr>
          <p:cNvSpPr/>
          <p:nvPr/>
        </p:nvSpPr>
        <p:spPr>
          <a:xfrm>
            <a:off x="2015233" y="835648"/>
            <a:ext cx="1571760" cy="40999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latin typeface="Meiryo UI" panose="020B0604030504040204" pitchFamily="50" charset="-128"/>
                <a:ea typeface="Meiryo UI" panose="020B0604030504040204" pitchFamily="50" charset="-128"/>
              </a:rPr>
              <a:t>短期・中期で</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目指す状態</a:t>
            </a:r>
            <a:endParaRPr lang="en-US" altLang="ja-JP" sz="1200" dirty="0">
              <a:latin typeface="Meiryo UI" panose="020B0604030504040204" pitchFamily="50" charset="-128"/>
              <a:ea typeface="Meiryo UI" panose="020B0604030504040204" pitchFamily="50" charset="-128"/>
            </a:endParaRPr>
          </a:p>
        </p:txBody>
      </p:sp>
      <p:sp>
        <p:nvSpPr>
          <p:cNvPr id="72" name="正方形/長方形 71">
            <a:extLst>
              <a:ext uri="{FF2B5EF4-FFF2-40B4-BE49-F238E27FC236}">
                <a16:creationId xmlns:a16="http://schemas.microsoft.com/office/drawing/2014/main" id="{5D96A447-F034-4527-9D0C-A2B9201FC612}"/>
              </a:ext>
            </a:extLst>
          </p:cNvPr>
          <p:cNvSpPr/>
          <p:nvPr/>
        </p:nvSpPr>
        <p:spPr>
          <a:xfrm>
            <a:off x="396231" y="3951284"/>
            <a:ext cx="534233" cy="252053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latin typeface="Meiryo UI" panose="020B0604030504040204" pitchFamily="50" charset="-128"/>
                <a:ea typeface="Meiryo UI" panose="020B0604030504040204" pitchFamily="50" charset="-128"/>
              </a:rPr>
              <a:t>②</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そ</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の</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他</a:t>
            </a:r>
            <a:endParaRPr lang="en-US" altLang="ja-JP" sz="1200" dirty="0">
              <a:latin typeface="Meiryo UI" panose="020B0604030504040204" pitchFamily="50" charset="-128"/>
              <a:ea typeface="Meiryo UI" panose="020B0604030504040204" pitchFamily="50" charset="-128"/>
            </a:endParaRPr>
          </a:p>
          <a:p>
            <a:pPr algn="ctr"/>
            <a:r>
              <a:rPr lang="en-US" altLang="ja-JP" sz="1200" dirty="0">
                <a:latin typeface="Meiryo UI" panose="020B0604030504040204" pitchFamily="50" charset="-128"/>
                <a:ea typeface="Meiryo UI" panose="020B0604030504040204" pitchFamily="50" charset="-128"/>
              </a:rPr>
              <a:t>/</a:t>
            </a:r>
          </a:p>
          <a:p>
            <a:pPr algn="ctr"/>
            <a:r>
              <a:rPr lang="en-US" altLang="ja-JP" sz="1200" dirty="0">
                <a:latin typeface="Meiryo UI" panose="020B0604030504040204" pitchFamily="50" charset="-128"/>
                <a:ea typeface="Meiryo UI" panose="020B0604030504040204" pitchFamily="50" charset="-128"/>
              </a:rPr>
              <a:t>D</a:t>
            </a:r>
          </a:p>
          <a:p>
            <a:pPr algn="ctr"/>
            <a:r>
              <a:rPr lang="en-US" altLang="ja-JP" sz="1200" dirty="0">
                <a:latin typeface="Meiryo UI" panose="020B0604030504040204" pitchFamily="50" charset="-128"/>
                <a:ea typeface="Meiryo UI" panose="020B0604030504040204" pitchFamily="50" charset="-128"/>
              </a:rPr>
              <a:t>X</a:t>
            </a:r>
          </a:p>
          <a:p>
            <a:pPr algn="ctr"/>
            <a:r>
              <a:rPr lang="ja-JP" altLang="en-US" sz="1200" dirty="0">
                <a:latin typeface="Meiryo UI" panose="020B0604030504040204" pitchFamily="50" charset="-128"/>
                <a:ea typeface="Meiryo UI" panose="020B0604030504040204" pitchFamily="50" charset="-128"/>
              </a:rPr>
              <a:t>へ</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の</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展</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開</a:t>
            </a:r>
            <a:endParaRPr lang="en-US" altLang="ja-JP" sz="1200" dirty="0">
              <a:latin typeface="Meiryo UI" panose="020B0604030504040204" pitchFamily="50" charset="-128"/>
              <a:ea typeface="Meiryo UI" panose="020B0604030504040204" pitchFamily="50" charset="-128"/>
            </a:endParaRPr>
          </a:p>
        </p:txBody>
      </p:sp>
      <p:cxnSp>
        <p:nvCxnSpPr>
          <p:cNvPr id="76" name="直線コネクタ 75">
            <a:extLst>
              <a:ext uri="{FF2B5EF4-FFF2-40B4-BE49-F238E27FC236}">
                <a16:creationId xmlns:a16="http://schemas.microsoft.com/office/drawing/2014/main" id="{ABC6CB14-448E-4AF8-834C-37471C642CDE}"/>
              </a:ext>
            </a:extLst>
          </p:cNvPr>
          <p:cNvCxnSpPr>
            <a:cxnSpLocks/>
          </p:cNvCxnSpPr>
          <p:nvPr/>
        </p:nvCxnSpPr>
        <p:spPr>
          <a:xfrm>
            <a:off x="943803" y="5154725"/>
            <a:ext cx="10399931" cy="2355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DC150F5F-5DEC-4001-B2B9-04F386819FDE}"/>
              </a:ext>
            </a:extLst>
          </p:cNvPr>
          <p:cNvCxnSpPr/>
          <p:nvPr/>
        </p:nvCxnSpPr>
        <p:spPr>
          <a:xfrm>
            <a:off x="396231" y="6539734"/>
            <a:ext cx="109341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FAEF872-D23F-4D9E-898E-84AB0B556EDE}"/>
              </a:ext>
            </a:extLst>
          </p:cNvPr>
          <p:cNvCxnSpPr/>
          <p:nvPr/>
        </p:nvCxnSpPr>
        <p:spPr>
          <a:xfrm>
            <a:off x="2015233" y="1286627"/>
            <a:ext cx="9390647" cy="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A022171-A188-4360-B8BD-6E33D07C25D9}"/>
              </a:ext>
            </a:extLst>
          </p:cNvPr>
          <p:cNvCxnSpPr>
            <a:cxnSpLocks/>
          </p:cNvCxnSpPr>
          <p:nvPr/>
        </p:nvCxnSpPr>
        <p:spPr>
          <a:xfrm>
            <a:off x="3675355" y="1171854"/>
            <a:ext cx="0" cy="221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D4652E30-83A5-4FDA-828D-B7B68277476D}"/>
              </a:ext>
            </a:extLst>
          </p:cNvPr>
          <p:cNvCxnSpPr>
            <a:cxnSpLocks/>
          </p:cNvCxnSpPr>
          <p:nvPr/>
        </p:nvCxnSpPr>
        <p:spPr>
          <a:xfrm>
            <a:off x="6071304" y="1167227"/>
            <a:ext cx="0" cy="221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7368B88-8FC1-4011-A506-D1F8C8E98BF1}"/>
              </a:ext>
            </a:extLst>
          </p:cNvPr>
          <p:cNvCxnSpPr>
            <a:cxnSpLocks/>
          </p:cNvCxnSpPr>
          <p:nvPr/>
        </p:nvCxnSpPr>
        <p:spPr>
          <a:xfrm>
            <a:off x="8510992" y="1176463"/>
            <a:ext cx="0" cy="221942"/>
          </a:xfrm>
          <a:prstGeom prst="line">
            <a:avLst/>
          </a:prstGeom>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3DFFA2D3-1AAE-4F30-BBF1-2A9540CE45EB}"/>
              </a:ext>
            </a:extLst>
          </p:cNvPr>
          <p:cNvSpPr txBox="1"/>
          <p:nvPr/>
        </p:nvSpPr>
        <p:spPr>
          <a:xfrm>
            <a:off x="1939553" y="1274219"/>
            <a:ext cx="1707519" cy="1015663"/>
          </a:xfrm>
          <a:prstGeom prst="rect">
            <a:avLst/>
          </a:prstGeom>
          <a:noFill/>
        </p:spPr>
        <p:txBody>
          <a:bodyPr wrap="none" rtlCol="0">
            <a:spAutoFit/>
          </a:bodyPr>
          <a:lstStyle/>
          <a:p>
            <a:r>
              <a:rPr lang="ja-JP" altLang="en-US" sz="1200" dirty="0">
                <a:latin typeface="Meiryo UI" panose="020B0604030504040204" pitchFamily="50" charset="-128"/>
                <a:ea typeface="Meiryo UI" panose="020B0604030504040204" pitchFamily="50" charset="-128"/>
              </a:rPr>
              <a:t>トラック使用台数データ</a:t>
            </a:r>
            <a:endParaRPr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定期便</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非定期便の</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使用実績</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を蓄積し、</a:t>
            </a:r>
            <a:endParaRPr kumimoji="1"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より効果的なトラック台数</a:t>
            </a:r>
            <a:endParaRPr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予測の方法を模索する。</a:t>
            </a:r>
          </a:p>
        </p:txBody>
      </p:sp>
      <p:sp>
        <p:nvSpPr>
          <p:cNvPr id="88" name="テキスト ボックス 87">
            <a:extLst>
              <a:ext uri="{FF2B5EF4-FFF2-40B4-BE49-F238E27FC236}">
                <a16:creationId xmlns:a16="http://schemas.microsoft.com/office/drawing/2014/main" id="{EDFA009A-B43D-46CF-BC45-C250F6B6DA1A}"/>
              </a:ext>
            </a:extLst>
          </p:cNvPr>
          <p:cNvSpPr txBox="1"/>
          <p:nvPr/>
        </p:nvSpPr>
        <p:spPr>
          <a:xfrm>
            <a:off x="1961965" y="2562060"/>
            <a:ext cx="1818126" cy="1015663"/>
          </a:xfrm>
          <a:prstGeom prst="rect">
            <a:avLst/>
          </a:prstGeom>
          <a:noFill/>
        </p:spPr>
        <p:txBody>
          <a:bodyPr wrap="none" rtlCol="0">
            <a:spAutoFit/>
          </a:bodyPr>
          <a:lstStyle/>
          <a:p>
            <a:r>
              <a:rPr lang="ja-JP" altLang="en-US" sz="1200" dirty="0">
                <a:latin typeface="Meiryo UI" panose="020B0604030504040204" pitchFamily="50" charset="-128"/>
                <a:ea typeface="Meiryo UI" panose="020B0604030504040204" pitchFamily="50" charset="-128"/>
              </a:rPr>
              <a:t>効果が確認できた場合に</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データ収集・蓄積・台数予</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測・配送業者への依頼の</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一連の業務プロセスを自動</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化する方法を検討する。</a:t>
            </a:r>
            <a:endParaRPr lang="en-US" altLang="ja-JP" sz="1200" dirty="0">
              <a:latin typeface="Meiryo UI" panose="020B0604030504040204" pitchFamily="50" charset="-128"/>
              <a:ea typeface="Meiryo UI" panose="020B0604030504040204" pitchFamily="50" charset="-128"/>
            </a:endParaRPr>
          </a:p>
        </p:txBody>
      </p:sp>
      <p:sp>
        <p:nvSpPr>
          <p:cNvPr id="92" name="テキスト ボックス 91">
            <a:extLst>
              <a:ext uri="{FF2B5EF4-FFF2-40B4-BE49-F238E27FC236}">
                <a16:creationId xmlns:a16="http://schemas.microsoft.com/office/drawing/2014/main" id="{CD7749F6-B6F7-464B-ADB3-95947796DA7E}"/>
              </a:ext>
            </a:extLst>
          </p:cNvPr>
          <p:cNvSpPr txBox="1"/>
          <p:nvPr/>
        </p:nvSpPr>
        <p:spPr>
          <a:xfrm>
            <a:off x="1977364" y="3960296"/>
            <a:ext cx="1838965" cy="830997"/>
          </a:xfrm>
          <a:prstGeom prst="rect">
            <a:avLst/>
          </a:prstGeom>
          <a:noFill/>
        </p:spPr>
        <p:txBody>
          <a:bodyPr wrap="none" rtlCol="0">
            <a:spAutoFit/>
          </a:bodyPr>
          <a:lstStyle/>
          <a:p>
            <a:r>
              <a:rPr lang="ja-JP" altLang="en-US" sz="1200" dirty="0">
                <a:latin typeface="Meiryo UI" panose="020B0604030504040204" pitchFamily="50" charset="-128"/>
                <a:ea typeface="Meiryo UI" panose="020B0604030504040204" pitchFamily="50" charset="-128"/>
              </a:rPr>
              <a:t>現在、</a:t>
            </a:r>
            <a:r>
              <a:rPr lang="en-US" altLang="ja-JP" sz="1200" dirty="0">
                <a:latin typeface="Meiryo UI" panose="020B0604030504040204" pitchFamily="50" charset="-128"/>
                <a:ea typeface="Meiryo UI" panose="020B0604030504040204" pitchFamily="50" charset="-128"/>
              </a:rPr>
              <a:t>Excel</a:t>
            </a:r>
            <a:r>
              <a:rPr lang="ja-JP" altLang="en-US" sz="1200" dirty="0">
                <a:latin typeface="Meiryo UI" panose="020B0604030504040204" pitchFamily="50" charset="-128"/>
                <a:ea typeface="Meiryo UI" panose="020B0604030504040204" pitchFamily="50" charset="-128"/>
              </a:rPr>
              <a:t>等で手作業</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にて記録・管理している種</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々のデータをデータ基盤にて</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一元管理する。</a:t>
            </a:r>
            <a:endParaRPr lang="en-US" altLang="ja-JP" sz="1200" dirty="0">
              <a:latin typeface="Meiryo UI" panose="020B0604030504040204" pitchFamily="50" charset="-128"/>
              <a:ea typeface="Meiryo UI" panose="020B0604030504040204" pitchFamily="50" charset="-128"/>
            </a:endParaRPr>
          </a:p>
        </p:txBody>
      </p:sp>
      <p:sp>
        <p:nvSpPr>
          <p:cNvPr id="94" name="テキスト ボックス 93">
            <a:extLst>
              <a:ext uri="{FF2B5EF4-FFF2-40B4-BE49-F238E27FC236}">
                <a16:creationId xmlns:a16="http://schemas.microsoft.com/office/drawing/2014/main" id="{77E0F1A6-08BA-421B-9740-3F09FD007068}"/>
              </a:ext>
            </a:extLst>
          </p:cNvPr>
          <p:cNvSpPr txBox="1"/>
          <p:nvPr/>
        </p:nvSpPr>
        <p:spPr>
          <a:xfrm>
            <a:off x="1939553" y="5246198"/>
            <a:ext cx="1891865" cy="1015663"/>
          </a:xfrm>
          <a:prstGeom prst="rect">
            <a:avLst/>
          </a:prstGeom>
          <a:noFill/>
        </p:spPr>
        <p:txBody>
          <a:bodyPr wrap="none" rtlCol="0">
            <a:spAutoFit/>
          </a:bodyPr>
          <a:lstStyle/>
          <a:p>
            <a:r>
              <a:rPr lang="ja-JP" altLang="en-US" sz="1200" dirty="0">
                <a:latin typeface="Meiryo UI" panose="020B0604030504040204" pitchFamily="50" charset="-128"/>
                <a:ea typeface="Meiryo UI" panose="020B0604030504040204" pitchFamily="50" charset="-128"/>
              </a:rPr>
              <a:t>顕在化している業務課題</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の解決策を模索する</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各部から業務改善アイディア</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を募り、具体化に向けて検</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証を行う。</a:t>
            </a:r>
            <a:endParaRPr lang="en-US" altLang="ja-JP" sz="1200" dirty="0">
              <a:latin typeface="Meiryo UI" panose="020B0604030504040204" pitchFamily="50" charset="-128"/>
              <a:ea typeface="Meiryo UI" panose="020B0604030504040204" pitchFamily="50" charset="-128"/>
            </a:endParaRPr>
          </a:p>
        </p:txBody>
      </p:sp>
      <p:sp>
        <p:nvSpPr>
          <p:cNvPr id="21" name="テキスト ボックス 20">
            <a:extLst>
              <a:ext uri="{FF2B5EF4-FFF2-40B4-BE49-F238E27FC236}">
                <a16:creationId xmlns:a16="http://schemas.microsoft.com/office/drawing/2014/main" id="{1D49E0D6-C93C-40F6-81FA-B525B7CE056B}"/>
              </a:ext>
            </a:extLst>
          </p:cNvPr>
          <p:cNvSpPr txBox="1"/>
          <p:nvPr/>
        </p:nvSpPr>
        <p:spPr>
          <a:xfrm>
            <a:off x="4633558" y="562372"/>
            <a:ext cx="513282" cy="307777"/>
          </a:xfrm>
          <a:prstGeom prst="rect">
            <a:avLst/>
          </a:prstGeom>
          <a:noFill/>
        </p:spPr>
        <p:txBody>
          <a:bodyPr wrap="none" rtlCol="0">
            <a:spAutoFit/>
          </a:bodyPr>
          <a:lstStyle/>
          <a:p>
            <a:r>
              <a:rPr kumimoji="1" lang="en-US" altLang="ja-JP" sz="1400" dirty="0">
                <a:latin typeface="Meiryo UI" panose="020B0604030504040204" pitchFamily="50" charset="-128"/>
                <a:ea typeface="Meiryo UI" panose="020B0604030504040204" pitchFamily="50" charset="-128"/>
              </a:rPr>
              <a:t>FY1</a:t>
            </a:r>
            <a:endParaRPr kumimoji="1" lang="ja-JP" altLang="en-US" sz="1400" dirty="0">
              <a:latin typeface="Meiryo UI" panose="020B0604030504040204" pitchFamily="50" charset="-128"/>
              <a:ea typeface="Meiryo UI" panose="020B0604030504040204" pitchFamily="50" charset="-128"/>
            </a:endParaRPr>
          </a:p>
        </p:txBody>
      </p:sp>
      <p:sp>
        <p:nvSpPr>
          <p:cNvPr id="101" name="テキスト ボックス 100">
            <a:extLst>
              <a:ext uri="{FF2B5EF4-FFF2-40B4-BE49-F238E27FC236}">
                <a16:creationId xmlns:a16="http://schemas.microsoft.com/office/drawing/2014/main" id="{1C7ABDBA-D545-49DA-9DB8-6BEFB01179FB}"/>
              </a:ext>
            </a:extLst>
          </p:cNvPr>
          <p:cNvSpPr txBox="1"/>
          <p:nvPr/>
        </p:nvSpPr>
        <p:spPr>
          <a:xfrm>
            <a:off x="7045162" y="551686"/>
            <a:ext cx="513282" cy="307777"/>
          </a:xfrm>
          <a:prstGeom prst="rect">
            <a:avLst/>
          </a:prstGeom>
          <a:noFill/>
        </p:spPr>
        <p:txBody>
          <a:bodyPr wrap="none" rtlCol="0">
            <a:spAutoFit/>
          </a:bodyPr>
          <a:lstStyle/>
          <a:p>
            <a:r>
              <a:rPr kumimoji="1" lang="en-US" altLang="ja-JP" sz="1400" dirty="0">
                <a:latin typeface="Meiryo UI" panose="020B0604030504040204" pitchFamily="50" charset="-128"/>
                <a:ea typeface="Meiryo UI" panose="020B0604030504040204" pitchFamily="50" charset="-128"/>
              </a:rPr>
              <a:t>FY2</a:t>
            </a:r>
            <a:endParaRPr kumimoji="1" lang="ja-JP" altLang="en-US" sz="1400" dirty="0">
              <a:latin typeface="Meiryo UI" panose="020B0604030504040204" pitchFamily="50" charset="-128"/>
              <a:ea typeface="Meiryo UI" panose="020B0604030504040204" pitchFamily="50" charset="-128"/>
            </a:endParaRPr>
          </a:p>
        </p:txBody>
      </p:sp>
      <p:sp>
        <p:nvSpPr>
          <p:cNvPr id="102" name="テキスト ボックス 101">
            <a:extLst>
              <a:ext uri="{FF2B5EF4-FFF2-40B4-BE49-F238E27FC236}">
                <a16:creationId xmlns:a16="http://schemas.microsoft.com/office/drawing/2014/main" id="{A89B9DA8-02DE-42DF-83DC-0460328B648B}"/>
              </a:ext>
            </a:extLst>
          </p:cNvPr>
          <p:cNvSpPr txBox="1"/>
          <p:nvPr/>
        </p:nvSpPr>
        <p:spPr>
          <a:xfrm>
            <a:off x="9411732" y="547275"/>
            <a:ext cx="513282" cy="307777"/>
          </a:xfrm>
          <a:prstGeom prst="rect">
            <a:avLst/>
          </a:prstGeom>
          <a:noFill/>
        </p:spPr>
        <p:txBody>
          <a:bodyPr wrap="none" rtlCol="0">
            <a:spAutoFit/>
          </a:bodyPr>
          <a:lstStyle/>
          <a:p>
            <a:r>
              <a:rPr kumimoji="1" lang="en-US" altLang="ja-JP" sz="1400" dirty="0">
                <a:latin typeface="Meiryo UI" panose="020B0604030504040204" pitchFamily="50" charset="-128"/>
                <a:ea typeface="Meiryo UI" panose="020B0604030504040204" pitchFamily="50" charset="-128"/>
              </a:rPr>
              <a:t>FY3</a:t>
            </a:r>
            <a:endParaRPr kumimoji="1" lang="ja-JP" altLang="en-US" sz="1400" dirty="0">
              <a:latin typeface="Meiryo UI" panose="020B0604030504040204" pitchFamily="50" charset="-128"/>
              <a:ea typeface="Meiryo UI" panose="020B0604030504040204" pitchFamily="50" charset="-128"/>
            </a:endParaRPr>
          </a:p>
        </p:txBody>
      </p:sp>
      <p:sp>
        <p:nvSpPr>
          <p:cNvPr id="26" name="矢印: 五方向 25">
            <a:extLst>
              <a:ext uri="{FF2B5EF4-FFF2-40B4-BE49-F238E27FC236}">
                <a16:creationId xmlns:a16="http://schemas.microsoft.com/office/drawing/2014/main" id="{A45CCEE8-5C98-4CA8-B9CB-560E66BC6859}"/>
              </a:ext>
            </a:extLst>
          </p:cNvPr>
          <p:cNvSpPr/>
          <p:nvPr/>
        </p:nvSpPr>
        <p:spPr>
          <a:xfrm>
            <a:off x="3736406" y="808534"/>
            <a:ext cx="2307586" cy="437636"/>
          </a:xfrm>
          <a:prstGeom prst="homePlat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latin typeface="Meiryo UI" panose="020B0604030504040204" pitchFamily="50" charset="-128"/>
                <a:ea typeface="Meiryo UI" panose="020B0604030504040204" pitchFamily="50" charset="-128"/>
              </a:rPr>
              <a:t>PoC</a:t>
            </a:r>
            <a:r>
              <a:rPr lang="ja-JP" altLang="en-US" sz="1200" dirty="0">
                <a:latin typeface="Meiryo UI" panose="020B0604030504040204" pitchFamily="50" charset="-128"/>
                <a:ea typeface="Meiryo UI" panose="020B0604030504040204" pitchFamily="50" charset="-128"/>
              </a:rPr>
              <a:t>・データ蓄積</a:t>
            </a:r>
            <a:endParaRPr kumimoji="1" lang="ja-JP" altLang="en-US" sz="1200" dirty="0">
              <a:latin typeface="Meiryo UI" panose="020B0604030504040204" pitchFamily="50" charset="-128"/>
              <a:ea typeface="Meiryo UI" panose="020B0604030504040204" pitchFamily="50" charset="-128"/>
            </a:endParaRPr>
          </a:p>
        </p:txBody>
      </p:sp>
      <p:sp>
        <p:nvSpPr>
          <p:cNvPr id="108" name="矢印: 五方向 107">
            <a:extLst>
              <a:ext uri="{FF2B5EF4-FFF2-40B4-BE49-F238E27FC236}">
                <a16:creationId xmlns:a16="http://schemas.microsoft.com/office/drawing/2014/main" id="{2DD548C7-E168-4BD2-AFD8-E629ED0D2F03}"/>
              </a:ext>
            </a:extLst>
          </p:cNvPr>
          <p:cNvSpPr/>
          <p:nvPr/>
        </p:nvSpPr>
        <p:spPr>
          <a:xfrm>
            <a:off x="6143768" y="821651"/>
            <a:ext cx="2307586" cy="437636"/>
          </a:xfrm>
          <a:prstGeom prst="homePlat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latin typeface="Meiryo UI" panose="020B0604030504040204" pitchFamily="50" charset="-128"/>
                <a:ea typeface="Meiryo UI" panose="020B0604030504040204" pitchFamily="50" charset="-128"/>
              </a:rPr>
              <a:t>システム開発・実装</a:t>
            </a:r>
          </a:p>
        </p:txBody>
      </p:sp>
      <p:sp>
        <p:nvSpPr>
          <p:cNvPr id="109" name="矢印: 五方向 108">
            <a:extLst>
              <a:ext uri="{FF2B5EF4-FFF2-40B4-BE49-F238E27FC236}">
                <a16:creationId xmlns:a16="http://schemas.microsoft.com/office/drawing/2014/main" id="{B21091DB-247B-461B-B86B-77EF293DA0BA}"/>
              </a:ext>
            </a:extLst>
          </p:cNvPr>
          <p:cNvSpPr/>
          <p:nvPr/>
        </p:nvSpPr>
        <p:spPr>
          <a:xfrm>
            <a:off x="8573297" y="825436"/>
            <a:ext cx="2307586" cy="437636"/>
          </a:xfrm>
          <a:prstGeom prst="homePlat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latin typeface="Meiryo UI" panose="020B0604030504040204" pitchFamily="50" charset="-128"/>
                <a:ea typeface="Meiryo UI" panose="020B0604030504040204" pitchFamily="50" charset="-128"/>
              </a:rPr>
              <a:t>運用・展開</a:t>
            </a:r>
            <a:endParaRPr kumimoji="1" lang="ja-JP" altLang="en-US" sz="1200" dirty="0">
              <a:latin typeface="Meiryo UI" panose="020B0604030504040204" pitchFamily="50" charset="-128"/>
              <a:ea typeface="Meiryo UI" panose="020B0604030504040204" pitchFamily="50" charset="-128"/>
            </a:endParaRPr>
          </a:p>
        </p:txBody>
      </p:sp>
      <p:sp>
        <p:nvSpPr>
          <p:cNvPr id="27" name="正方形/長方形 26">
            <a:extLst>
              <a:ext uri="{FF2B5EF4-FFF2-40B4-BE49-F238E27FC236}">
                <a16:creationId xmlns:a16="http://schemas.microsoft.com/office/drawing/2014/main" id="{CA6D0A42-11DE-4EE4-9721-30EB94DAB9F5}"/>
              </a:ext>
            </a:extLst>
          </p:cNvPr>
          <p:cNvSpPr/>
          <p:nvPr/>
        </p:nvSpPr>
        <p:spPr>
          <a:xfrm>
            <a:off x="3735434" y="1367518"/>
            <a:ext cx="2245858" cy="40212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トラック台数予測を用いた</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実務利用による検証</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10" name="正方形/長方形 109">
            <a:extLst>
              <a:ext uri="{FF2B5EF4-FFF2-40B4-BE49-F238E27FC236}">
                <a16:creationId xmlns:a16="http://schemas.microsoft.com/office/drawing/2014/main" id="{6537D860-3BC2-4695-A4C2-E3D7426CBDF5}"/>
              </a:ext>
            </a:extLst>
          </p:cNvPr>
          <p:cNvSpPr/>
          <p:nvPr/>
        </p:nvSpPr>
        <p:spPr>
          <a:xfrm>
            <a:off x="3735434" y="1837556"/>
            <a:ext cx="2245858" cy="1854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データ蓄積</a:t>
            </a:r>
          </a:p>
        </p:txBody>
      </p:sp>
      <p:sp>
        <p:nvSpPr>
          <p:cNvPr id="111" name="正方形/長方形 110">
            <a:extLst>
              <a:ext uri="{FF2B5EF4-FFF2-40B4-BE49-F238E27FC236}">
                <a16:creationId xmlns:a16="http://schemas.microsoft.com/office/drawing/2014/main" id="{30CE4CE4-41DF-4FCD-BAD8-92317D60F607}"/>
              </a:ext>
            </a:extLst>
          </p:cNvPr>
          <p:cNvSpPr/>
          <p:nvPr/>
        </p:nvSpPr>
        <p:spPr>
          <a:xfrm>
            <a:off x="4642822" y="2108147"/>
            <a:ext cx="1338470" cy="20042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ロジック見直し</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12" name="正方形/長方形 111">
            <a:extLst>
              <a:ext uri="{FF2B5EF4-FFF2-40B4-BE49-F238E27FC236}">
                <a16:creationId xmlns:a16="http://schemas.microsoft.com/office/drawing/2014/main" id="{E80A42D1-5FA0-4803-BB25-31B06EB05273}"/>
              </a:ext>
            </a:extLst>
          </p:cNvPr>
          <p:cNvSpPr/>
          <p:nvPr/>
        </p:nvSpPr>
        <p:spPr>
          <a:xfrm>
            <a:off x="3735434" y="2650346"/>
            <a:ext cx="1085948" cy="110919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トラック台数予測機能を用いた業務プロセスへの変更・運用</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13" name="正方形/長方形 112">
            <a:extLst>
              <a:ext uri="{FF2B5EF4-FFF2-40B4-BE49-F238E27FC236}">
                <a16:creationId xmlns:a16="http://schemas.microsoft.com/office/drawing/2014/main" id="{34A6DEE0-4A4D-44B3-B078-E5A092FE62B4}"/>
              </a:ext>
            </a:extLst>
          </p:cNvPr>
          <p:cNvSpPr/>
          <p:nvPr/>
        </p:nvSpPr>
        <p:spPr>
          <a:xfrm>
            <a:off x="4895344" y="2646785"/>
            <a:ext cx="1085948" cy="110919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一連業務をシステム化した場合の効果とシステム化の費用を試算。導入可否を判断</a:t>
            </a:r>
          </a:p>
        </p:txBody>
      </p:sp>
      <p:sp>
        <p:nvSpPr>
          <p:cNvPr id="114" name="正方形/長方形 113">
            <a:extLst>
              <a:ext uri="{FF2B5EF4-FFF2-40B4-BE49-F238E27FC236}">
                <a16:creationId xmlns:a16="http://schemas.microsoft.com/office/drawing/2014/main" id="{C4F4BE61-7093-4F16-85F0-063E1E823FFC}"/>
              </a:ext>
            </a:extLst>
          </p:cNvPr>
          <p:cNvSpPr/>
          <p:nvPr/>
        </p:nvSpPr>
        <p:spPr>
          <a:xfrm>
            <a:off x="3735434" y="3946926"/>
            <a:ext cx="1085948" cy="110919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実績データフォーマットの統一化検討</a:t>
            </a:r>
          </a:p>
        </p:txBody>
      </p:sp>
      <p:sp>
        <p:nvSpPr>
          <p:cNvPr id="115" name="正方形/長方形 114">
            <a:extLst>
              <a:ext uri="{FF2B5EF4-FFF2-40B4-BE49-F238E27FC236}">
                <a16:creationId xmlns:a16="http://schemas.microsoft.com/office/drawing/2014/main" id="{95D64E48-1EBE-4243-91E8-796D306FC0B3}"/>
              </a:ext>
            </a:extLst>
          </p:cNvPr>
          <p:cNvSpPr/>
          <p:nvPr/>
        </p:nvSpPr>
        <p:spPr>
          <a:xfrm>
            <a:off x="4890199" y="3946926"/>
            <a:ext cx="1085948" cy="110919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業務での利用、業務担当者からのフィードバックを受けフォーマット修正</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16" name="正方形/長方形 115">
            <a:extLst>
              <a:ext uri="{FF2B5EF4-FFF2-40B4-BE49-F238E27FC236}">
                <a16:creationId xmlns:a16="http://schemas.microsoft.com/office/drawing/2014/main" id="{9126E019-41B3-41E5-8855-A4A50F6011FF}"/>
              </a:ext>
            </a:extLst>
          </p:cNvPr>
          <p:cNvSpPr/>
          <p:nvPr/>
        </p:nvSpPr>
        <p:spPr>
          <a:xfrm>
            <a:off x="3735434" y="5246198"/>
            <a:ext cx="1085948" cy="73259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日々の各トラックへの「荷積計画の自動化」方法検討</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17" name="正方形/長方形 116">
            <a:extLst>
              <a:ext uri="{FF2B5EF4-FFF2-40B4-BE49-F238E27FC236}">
                <a16:creationId xmlns:a16="http://schemas.microsoft.com/office/drawing/2014/main" id="{CA496263-B91E-485B-9192-DC13904E1BC9}"/>
              </a:ext>
            </a:extLst>
          </p:cNvPr>
          <p:cNvSpPr/>
          <p:nvPr/>
        </p:nvSpPr>
        <p:spPr>
          <a:xfrm>
            <a:off x="4890199" y="5246197"/>
            <a:ext cx="1085948" cy="73259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デジタル活用による打ち手の検証</a:t>
            </a:r>
          </a:p>
        </p:txBody>
      </p:sp>
      <p:sp>
        <p:nvSpPr>
          <p:cNvPr id="118" name="正方形/長方形 117">
            <a:extLst>
              <a:ext uri="{FF2B5EF4-FFF2-40B4-BE49-F238E27FC236}">
                <a16:creationId xmlns:a16="http://schemas.microsoft.com/office/drawing/2014/main" id="{29A3DB70-456C-40AE-8F22-18F2B9279D0E}"/>
              </a:ext>
            </a:extLst>
          </p:cNvPr>
          <p:cNvSpPr/>
          <p:nvPr/>
        </p:nvSpPr>
        <p:spPr>
          <a:xfrm>
            <a:off x="3735434" y="6017287"/>
            <a:ext cx="2251792" cy="49888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全社業務改善</a:t>
            </a:r>
            <a:r>
              <a:rPr lang="ja-JP" altLang="en-US" sz="1200" dirty="0">
                <a:solidFill>
                  <a:schemeClr val="tx1"/>
                </a:solidFill>
                <a:latin typeface="Meiryo UI" panose="020B0604030504040204" pitchFamily="50" charset="-128"/>
                <a:ea typeface="Meiryo UI" panose="020B0604030504040204" pitchFamily="50" charset="-128"/>
              </a:rPr>
              <a:t>に向けた</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kumimoji="1" lang="ja-JP" altLang="en-US" sz="1200" dirty="0">
                <a:solidFill>
                  <a:schemeClr val="tx1"/>
                </a:solidFill>
                <a:latin typeface="Meiryo UI" panose="020B0604030504040204" pitchFamily="50" charset="-128"/>
                <a:ea typeface="Meiryo UI" panose="020B0604030504040204" pitchFamily="50" charset="-128"/>
              </a:rPr>
              <a:t>アイディアの収取</a:t>
            </a:r>
            <a:endParaRPr kumimoji="1" lang="en-US" altLang="ja-JP" sz="1200" dirty="0">
              <a:solidFill>
                <a:schemeClr val="tx1"/>
              </a:solidFill>
              <a:latin typeface="Meiryo UI" panose="020B0604030504040204" pitchFamily="50" charset="-128"/>
              <a:ea typeface="Meiryo UI" panose="020B0604030504040204" pitchFamily="50" charset="-128"/>
            </a:endParaRPr>
          </a:p>
        </p:txBody>
      </p:sp>
      <p:sp>
        <p:nvSpPr>
          <p:cNvPr id="119" name="正方形/長方形 118">
            <a:extLst>
              <a:ext uri="{FF2B5EF4-FFF2-40B4-BE49-F238E27FC236}">
                <a16:creationId xmlns:a16="http://schemas.microsoft.com/office/drawing/2014/main" id="{480F0606-2EA6-4FE4-B8B1-FA1DFC2088A6}"/>
              </a:ext>
            </a:extLst>
          </p:cNvPr>
          <p:cNvSpPr/>
          <p:nvPr/>
        </p:nvSpPr>
        <p:spPr>
          <a:xfrm>
            <a:off x="6103460" y="1371774"/>
            <a:ext cx="759160" cy="238238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要件</a:t>
            </a:r>
            <a:endParaRPr kumimoji="1" lang="en-US" altLang="ja-JP" sz="1200" dirty="0">
              <a:solidFill>
                <a:schemeClr val="tx1"/>
              </a:solidFill>
              <a:latin typeface="Meiryo UI" panose="020B0604030504040204" pitchFamily="50" charset="-128"/>
              <a:ea typeface="Meiryo UI" panose="020B0604030504040204" pitchFamily="50" charset="-128"/>
            </a:endParaRPr>
          </a:p>
          <a:p>
            <a:pPr algn="ctr"/>
            <a:r>
              <a:rPr kumimoji="1" lang="ja-JP" altLang="en-US" sz="1200" dirty="0">
                <a:solidFill>
                  <a:schemeClr val="tx1"/>
                </a:solidFill>
                <a:latin typeface="Meiryo UI" panose="020B0604030504040204" pitchFamily="50" charset="-128"/>
                <a:ea typeface="Meiryo UI" panose="020B0604030504040204" pitchFamily="50" charset="-128"/>
              </a:rPr>
              <a:t>定義</a:t>
            </a:r>
          </a:p>
        </p:txBody>
      </p:sp>
      <p:sp>
        <p:nvSpPr>
          <p:cNvPr id="124" name="正方形/長方形 123">
            <a:extLst>
              <a:ext uri="{FF2B5EF4-FFF2-40B4-BE49-F238E27FC236}">
                <a16:creationId xmlns:a16="http://schemas.microsoft.com/office/drawing/2014/main" id="{B704D0B4-8D03-4FBF-A88D-E06EC6720849}"/>
              </a:ext>
            </a:extLst>
          </p:cNvPr>
          <p:cNvSpPr/>
          <p:nvPr/>
        </p:nvSpPr>
        <p:spPr>
          <a:xfrm>
            <a:off x="6903154" y="1377675"/>
            <a:ext cx="759160" cy="235867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latin typeface="Meiryo UI" panose="020B0604030504040204" pitchFamily="50" charset="-128"/>
                <a:ea typeface="Meiryo UI" panose="020B0604030504040204" pitchFamily="50" charset="-128"/>
              </a:rPr>
              <a:t>SaaS</a:t>
            </a:r>
          </a:p>
          <a:p>
            <a:pPr algn="ctr"/>
            <a:r>
              <a:rPr lang="en-US" altLang="ja-JP" sz="1200" dirty="0">
                <a:solidFill>
                  <a:schemeClr val="tx1"/>
                </a:solidFill>
                <a:latin typeface="Meiryo UI" panose="020B0604030504040204" pitchFamily="50" charset="-128"/>
                <a:ea typeface="Meiryo UI" panose="020B0604030504040204" pitchFamily="50" charset="-128"/>
              </a:rPr>
              <a:t>or</a:t>
            </a:r>
          </a:p>
          <a:p>
            <a:pPr algn="ctr"/>
            <a:r>
              <a:rPr lang="ja-JP" altLang="en-US" sz="1200" dirty="0">
                <a:solidFill>
                  <a:schemeClr val="tx1"/>
                </a:solidFill>
                <a:latin typeface="Meiryo UI" panose="020B0604030504040204" pitchFamily="50" charset="-128"/>
                <a:ea typeface="Meiryo UI" panose="020B0604030504040204" pitchFamily="50" charset="-128"/>
              </a:rPr>
              <a:t>ベンダー</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kumimoji="1" lang="ja-JP" altLang="en-US" sz="1200" dirty="0">
                <a:solidFill>
                  <a:schemeClr val="tx1"/>
                </a:solidFill>
                <a:latin typeface="Meiryo UI" panose="020B0604030504040204" pitchFamily="50" charset="-128"/>
                <a:ea typeface="Meiryo UI" panose="020B0604030504040204" pitchFamily="50" charset="-128"/>
              </a:rPr>
              <a:t>選定</a:t>
            </a:r>
          </a:p>
        </p:txBody>
      </p:sp>
      <p:sp>
        <p:nvSpPr>
          <p:cNvPr id="125" name="正方形/長方形 124">
            <a:extLst>
              <a:ext uri="{FF2B5EF4-FFF2-40B4-BE49-F238E27FC236}">
                <a16:creationId xmlns:a16="http://schemas.microsoft.com/office/drawing/2014/main" id="{8D51C94C-0B6E-41A6-8C5A-041BEF756689}"/>
              </a:ext>
            </a:extLst>
          </p:cNvPr>
          <p:cNvSpPr/>
          <p:nvPr/>
        </p:nvSpPr>
        <p:spPr>
          <a:xfrm>
            <a:off x="7703373" y="1373176"/>
            <a:ext cx="759160" cy="23586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開発</a:t>
            </a:r>
            <a:endParaRPr kumimoji="1"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実装</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26" name="正方形/長方形 125">
            <a:extLst>
              <a:ext uri="{FF2B5EF4-FFF2-40B4-BE49-F238E27FC236}">
                <a16:creationId xmlns:a16="http://schemas.microsoft.com/office/drawing/2014/main" id="{7EFC6EAA-C4E2-4236-8C4F-2EA0AD049365}"/>
              </a:ext>
            </a:extLst>
          </p:cNvPr>
          <p:cNvSpPr/>
          <p:nvPr/>
        </p:nvSpPr>
        <p:spPr>
          <a:xfrm>
            <a:off x="8563577" y="1377676"/>
            <a:ext cx="759160" cy="236761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運用</a:t>
            </a:r>
          </a:p>
        </p:txBody>
      </p:sp>
      <p:sp>
        <p:nvSpPr>
          <p:cNvPr id="127" name="正方形/長方形 126">
            <a:extLst>
              <a:ext uri="{FF2B5EF4-FFF2-40B4-BE49-F238E27FC236}">
                <a16:creationId xmlns:a16="http://schemas.microsoft.com/office/drawing/2014/main" id="{275E058C-C891-4E1F-A453-77A1278702D9}"/>
              </a:ext>
            </a:extLst>
          </p:cNvPr>
          <p:cNvSpPr/>
          <p:nvPr/>
        </p:nvSpPr>
        <p:spPr>
          <a:xfrm>
            <a:off x="9359670" y="1363394"/>
            <a:ext cx="1521211" cy="236760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他システム連携等</a:t>
            </a:r>
          </a:p>
        </p:txBody>
      </p:sp>
      <p:sp>
        <p:nvSpPr>
          <p:cNvPr id="128" name="正方形/長方形 127">
            <a:extLst>
              <a:ext uri="{FF2B5EF4-FFF2-40B4-BE49-F238E27FC236}">
                <a16:creationId xmlns:a16="http://schemas.microsoft.com/office/drawing/2014/main" id="{6FEA8814-62E0-4C55-B421-9C04D8413067}"/>
              </a:ext>
            </a:extLst>
          </p:cNvPr>
          <p:cNvSpPr/>
          <p:nvPr/>
        </p:nvSpPr>
        <p:spPr>
          <a:xfrm>
            <a:off x="6103460" y="3951363"/>
            <a:ext cx="1085948" cy="110919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データベース</a:t>
            </a:r>
            <a:endParaRPr kumimoji="1"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システム化の検討</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29" name="正方形/長方形 128">
            <a:extLst>
              <a:ext uri="{FF2B5EF4-FFF2-40B4-BE49-F238E27FC236}">
                <a16:creationId xmlns:a16="http://schemas.microsoft.com/office/drawing/2014/main" id="{F9608E39-B749-4A53-96D2-F5141599CCAA}"/>
              </a:ext>
            </a:extLst>
          </p:cNvPr>
          <p:cNvSpPr/>
          <p:nvPr/>
        </p:nvSpPr>
        <p:spPr>
          <a:xfrm>
            <a:off x="7263370" y="3947802"/>
            <a:ext cx="1085948" cy="110919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開発・実装</a:t>
            </a:r>
            <a:endParaRPr kumimoji="1" lang="en-US" altLang="ja-JP" sz="1200" dirty="0">
              <a:solidFill>
                <a:schemeClr val="tx1"/>
              </a:solidFill>
              <a:latin typeface="Meiryo UI" panose="020B0604030504040204" pitchFamily="50" charset="-128"/>
              <a:ea typeface="Meiryo UI" panose="020B0604030504040204" pitchFamily="50" charset="-128"/>
            </a:endParaRPr>
          </a:p>
          <a:p>
            <a:pPr algn="ctr"/>
            <a:r>
              <a:rPr kumimoji="1" lang="en-US" altLang="ja-JP" sz="1200" dirty="0">
                <a:solidFill>
                  <a:schemeClr val="tx1"/>
                </a:solidFill>
                <a:latin typeface="Meiryo UI" panose="020B0604030504040204" pitchFamily="50" charset="-128"/>
                <a:ea typeface="Meiryo UI" panose="020B0604030504040204" pitchFamily="50" charset="-128"/>
              </a:rPr>
              <a:t>(ETL</a:t>
            </a:r>
            <a:r>
              <a:rPr kumimoji="1" lang="ja-JP" altLang="en-US" sz="1200" dirty="0">
                <a:solidFill>
                  <a:schemeClr val="tx1"/>
                </a:solidFill>
                <a:latin typeface="Meiryo UI" panose="020B0604030504040204" pitchFamily="50" charset="-128"/>
                <a:ea typeface="Meiryo UI" panose="020B0604030504040204" pitchFamily="50" charset="-128"/>
              </a:rPr>
              <a:t>処理含む</a:t>
            </a:r>
            <a:r>
              <a:rPr kumimoji="1" lang="en-US" altLang="ja-JP" sz="1200" dirty="0">
                <a:solidFill>
                  <a:schemeClr val="tx1"/>
                </a:solidFill>
                <a:latin typeface="Meiryo UI" panose="020B0604030504040204" pitchFamily="50" charset="-128"/>
                <a:ea typeface="Meiryo UI" panose="020B0604030504040204" pitchFamily="50" charset="-128"/>
              </a:rPr>
              <a:t>)</a:t>
            </a:r>
          </a:p>
        </p:txBody>
      </p:sp>
      <p:sp>
        <p:nvSpPr>
          <p:cNvPr id="130" name="正方形/長方形 129">
            <a:extLst>
              <a:ext uri="{FF2B5EF4-FFF2-40B4-BE49-F238E27FC236}">
                <a16:creationId xmlns:a16="http://schemas.microsoft.com/office/drawing/2014/main" id="{2B7305D9-8EE5-4608-86FC-92C3B84AEB7C}"/>
              </a:ext>
            </a:extLst>
          </p:cNvPr>
          <p:cNvSpPr/>
          <p:nvPr/>
        </p:nvSpPr>
        <p:spPr>
          <a:xfrm>
            <a:off x="6095322" y="6013522"/>
            <a:ext cx="2352164" cy="49888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全社業務改善に向けた施策の具体化、検証寳保の具体化</a:t>
            </a:r>
            <a:endParaRPr kumimoji="1" lang="en-US" altLang="ja-JP" sz="1200" dirty="0">
              <a:solidFill>
                <a:schemeClr val="tx1"/>
              </a:solidFill>
              <a:latin typeface="Meiryo UI" panose="020B0604030504040204" pitchFamily="50" charset="-128"/>
              <a:ea typeface="Meiryo UI" panose="020B0604030504040204" pitchFamily="50" charset="-128"/>
            </a:endParaRPr>
          </a:p>
        </p:txBody>
      </p:sp>
      <p:sp>
        <p:nvSpPr>
          <p:cNvPr id="131" name="正方形/長方形 130">
            <a:extLst>
              <a:ext uri="{FF2B5EF4-FFF2-40B4-BE49-F238E27FC236}">
                <a16:creationId xmlns:a16="http://schemas.microsoft.com/office/drawing/2014/main" id="{60C08C83-B584-492C-862C-A961A6719243}"/>
              </a:ext>
            </a:extLst>
          </p:cNvPr>
          <p:cNvSpPr/>
          <p:nvPr/>
        </p:nvSpPr>
        <p:spPr>
          <a:xfrm>
            <a:off x="6103460" y="5253152"/>
            <a:ext cx="759160" cy="73259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要件</a:t>
            </a:r>
            <a:endParaRPr kumimoji="1" lang="en-US" altLang="ja-JP" sz="1200" dirty="0">
              <a:solidFill>
                <a:schemeClr val="tx1"/>
              </a:solidFill>
              <a:latin typeface="Meiryo UI" panose="020B0604030504040204" pitchFamily="50" charset="-128"/>
              <a:ea typeface="Meiryo UI" panose="020B0604030504040204" pitchFamily="50" charset="-128"/>
            </a:endParaRPr>
          </a:p>
          <a:p>
            <a:pPr algn="ctr"/>
            <a:r>
              <a:rPr kumimoji="1" lang="ja-JP" altLang="en-US" sz="1200" dirty="0">
                <a:solidFill>
                  <a:schemeClr val="tx1"/>
                </a:solidFill>
                <a:latin typeface="Meiryo UI" panose="020B0604030504040204" pitchFamily="50" charset="-128"/>
                <a:ea typeface="Meiryo UI" panose="020B0604030504040204" pitchFamily="50" charset="-128"/>
              </a:rPr>
              <a:t>定義</a:t>
            </a:r>
          </a:p>
        </p:txBody>
      </p:sp>
      <p:sp>
        <p:nvSpPr>
          <p:cNvPr id="132" name="正方形/長方形 131">
            <a:extLst>
              <a:ext uri="{FF2B5EF4-FFF2-40B4-BE49-F238E27FC236}">
                <a16:creationId xmlns:a16="http://schemas.microsoft.com/office/drawing/2014/main" id="{2EBBA03E-BA8C-48EA-8281-2011DF9D51A1}"/>
              </a:ext>
            </a:extLst>
          </p:cNvPr>
          <p:cNvSpPr/>
          <p:nvPr/>
        </p:nvSpPr>
        <p:spPr>
          <a:xfrm>
            <a:off x="6903154" y="5253152"/>
            <a:ext cx="759160" cy="73259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latin typeface="Meiryo UI" panose="020B0604030504040204" pitchFamily="50" charset="-128"/>
                <a:ea typeface="Meiryo UI" panose="020B0604030504040204" pitchFamily="50" charset="-128"/>
              </a:rPr>
              <a:t>SaaS</a:t>
            </a:r>
            <a:r>
              <a:rPr lang="ja-JP" altLang="en-US"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rPr>
              <a:t>o</a:t>
            </a:r>
            <a:r>
              <a:rPr kumimoji="1" lang="en-US" altLang="ja-JP" sz="1200" dirty="0">
                <a:solidFill>
                  <a:schemeClr val="tx1"/>
                </a:solidFill>
                <a:latin typeface="Meiryo UI" panose="020B0604030504040204" pitchFamily="50" charset="-128"/>
                <a:ea typeface="Meiryo UI" panose="020B0604030504040204" pitchFamily="50" charset="-128"/>
              </a:rPr>
              <a:t>r</a:t>
            </a:r>
          </a:p>
          <a:p>
            <a:pPr algn="ctr"/>
            <a:r>
              <a:rPr lang="ja-JP" altLang="en-US" sz="1200" dirty="0">
                <a:solidFill>
                  <a:schemeClr val="tx1"/>
                </a:solidFill>
                <a:latin typeface="Meiryo UI" panose="020B0604030504040204" pitchFamily="50" charset="-128"/>
                <a:ea typeface="Meiryo UI" panose="020B0604030504040204" pitchFamily="50" charset="-128"/>
              </a:rPr>
              <a:t>ベンダー選定</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33" name="正方形/長方形 132">
            <a:extLst>
              <a:ext uri="{FF2B5EF4-FFF2-40B4-BE49-F238E27FC236}">
                <a16:creationId xmlns:a16="http://schemas.microsoft.com/office/drawing/2014/main" id="{013AD2CD-ECD1-41F9-80B7-BFB3D83DB3F2}"/>
              </a:ext>
            </a:extLst>
          </p:cNvPr>
          <p:cNvSpPr/>
          <p:nvPr/>
        </p:nvSpPr>
        <p:spPr>
          <a:xfrm>
            <a:off x="7688326" y="5257311"/>
            <a:ext cx="759160" cy="73259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開発</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kumimoji="1" lang="ja-JP" altLang="en-US" sz="1200" dirty="0">
                <a:solidFill>
                  <a:schemeClr val="tx1"/>
                </a:solidFill>
                <a:latin typeface="Meiryo UI" panose="020B0604030504040204" pitchFamily="50" charset="-128"/>
                <a:ea typeface="Meiryo UI" panose="020B0604030504040204" pitchFamily="50" charset="-128"/>
              </a:rPr>
              <a:t>実装</a:t>
            </a:r>
          </a:p>
        </p:txBody>
      </p:sp>
      <p:sp>
        <p:nvSpPr>
          <p:cNvPr id="134" name="正方形/長方形 133">
            <a:extLst>
              <a:ext uri="{FF2B5EF4-FFF2-40B4-BE49-F238E27FC236}">
                <a16:creationId xmlns:a16="http://schemas.microsoft.com/office/drawing/2014/main" id="{86CED96F-01D2-4E10-9B79-D2A67C154E19}"/>
              </a:ext>
            </a:extLst>
          </p:cNvPr>
          <p:cNvSpPr/>
          <p:nvPr/>
        </p:nvSpPr>
        <p:spPr>
          <a:xfrm>
            <a:off x="8530215" y="3943118"/>
            <a:ext cx="2785289" cy="256929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全拠点データの分析</a:t>
            </a:r>
          </a:p>
        </p:txBody>
      </p:sp>
      <p:sp>
        <p:nvSpPr>
          <p:cNvPr id="135" name="正方形/長方形 134">
            <a:extLst>
              <a:ext uri="{FF2B5EF4-FFF2-40B4-BE49-F238E27FC236}">
                <a16:creationId xmlns:a16="http://schemas.microsoft.com/office/drawing/2014/main" id="{68FCEFD4-0DEB-4BE2-817A-C0C1331FB062}"/>
              </a:ext>
            </a:extLst>
          </p:cNvPr>
          <p:cNvSpPr/>
          <p:nvPr/>
        </p:nvSpPr>
        <p:spPr>
          <a:xfrm>
            <a:off x="8746944" y="5608333"/>
            <a:ext cx="759160" cy="73259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仮設</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立案</a:t>
            </a:r>
            <a:endParaRPr kumimoji="1" lang="en-US" altLang="ja-JP" sz="1200" dirty="0">
              <a:solidFill>
                <a:schemeClr val="tx1"/>
              </a:solidFill>
              <a:latin typeface="Meiryo UI" panose="020B0604030504040204" pitchFamily="50" charset="-128"/>
              <a:ea typeface="Meiryo UI" panose="020B0604030504040204" pitchFamily="50" charset="-128"/>
            </a:endParaRPr>
          </a:p>
        </p:txBody>
      </p:sp>
      <p:sp>
        <p:nvSpPr>
          <p:cNvPr id="136" name="正方形/長方形 135">
            <a:extLst>
              <a:ext uri="{FF2B5EF4-FFF2-40B4-BE49-F238E27FC236}">
                <a16:creationId xmlns:a16="http://schemas.microsoft.com/office/drawing/2014/main" id="{9D7AECBC-FEEF-4643-B212-F2DEC421A46C}"/>
              </a:ext>
            </a:extLst>
          </p:cNvPr>
          <p:cNvSpPr/>
          <p:nvPr/>
        </p:nvSpPr>
        <p:spPr>
          <a:xfrm>
            <a:off x="9546638" y="5608333"/>
            <a:ext cx="759160" cy="73259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rPr>
              <a:t>検証</a:t>
            </a:r>
            <a:endParaRPr kumimoji="1" lang="en-US" altLang="ja-JP" sz="1200" dirty="0">
              <a:solidFill>
                <a:schemeClr val="tx1"/>
              </a:solidFill>
              <a:latin typeface="Meiryo UI" panose="020B0604030504040204" pitchFamily="50" charset="-128"/>
              <a:ea typeface="Meiryo UI" panose="020B0604030504040204" pitchFamily="50" charset="-128"/>
            </a:endParaRPr>
          </a:p>
        </p:txBody>
      </p:sp>
      <p:sp>
        <p:nvSpPr>
          <p:cNvPr id="137" name="正方形/長方形 136">
            <a:extLst>
              <a:ext uri="{FF2B5EF4-FFF2-40B4-BE49-F238E27FC236}">
                <a16:creationId xmlns:a16="http://schemas.microsoft.com/office/drawing/2014/main" id="{1DA09E2E-771C-4A21-AC76-B0089855CBFC}"/>
              </a:ext>
            </a:extLst>
          </p:cNvPr>
          <p:cNvSpPr/>
          <p:nvPr/>
        </p:nvSpPr>
        <p:spPr>
          <a:xfrm>
            <a:off x="10331810" y="5612492"/>
            <a:ext cx="759160" cy="73259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Meiryo UI" panose="020B0604030504040204" pitchFamily="50" charset="-128"/>
                <a:ea typeface="Meiryo UI" panose="020B0604030504040204" pitchFamily="50" charset="-128"/>
              </a:rPr>
              <a:t>DX</a:t>
            </a:r>
            <a:r>
              <a:rPr lang="ja-JP" altLang="en-US" sz="1200" dirty="0">
                <a:solidFill>
                  <a:schemeClr val="tx1"/>
                </a:solidFill>
                <a:latin typeface="Meiryo UI" panose="020B0604030504040204" pitchFamily="50" charset="-128"/>
                <a:ea typeface="Meiryo UI" panose="020B0604030504040204" pitchFamily="50" charset="-128"/>
              </a:rPr>
              <a:t>施策</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ja-JP" altLang="en-US" sz="1200" dirty="0">
                <a:solidFill>
                  <a:schemeClr val="tx1"/>
                </a:solidFill>
                <a:latin typeface="Meiryo UI" panose="020B0604030504040204" pitchFamily="50" charset="-128"/>
                <a:ea typeface="Meiryo UI" panose="020B0604030504040204" pitchFamily="50" charset="-128"/>
              </a:rPr>
              <a:t>の実行</a:t>
            </a:r>
            <a:endParaRPr lang="en-US"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1894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TYNテンプレート16-9</Template>
  <TotalTime>11682</TotalTime>
  <Words>2237</Words>
  <Application>Microsoft Office PowerPoint</Application>
  <PresentationFormat>ワイド画面</PresentationFormat>
  <Paragraphs>289</Paragraphs>
  <Slides>7</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3</vt:i4>
      </vt:variant>
      <vt:variant>
        <vt:lpstr>スライド タイトル</vt:lpstr>
      </vt:variant>
      <vt:variant>
        <vt:i4>7</vt:i4>
      </vt:variant>
    </vt:vector>
  </HeadingPairs>
  <TitlesOfParts>
    <vt:vector size="17" baseType="lpstr">
      <vt:lpstr>Meiryo UI</vt:lpstr>
      <vt:lpstr>Arial</vt:lpstr>
      <vt:lpstr>Segoe UI</vt:lpstr>
      <vt:lpstr>Segoe UI Semibold</vt:lpstr>
      <vt:lpstr>Symbol</vt:lpstr>
      <vt:lpstr>Times New Roman</vt:lpstr>
      <vt:lpstr>Wingdings</vt:lpstr>
      <vt:lpstr>Office Theme</vt:lpstr>
      <vt:lpstr>Office Theme</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MASAYUKI FUKUMOTO</dc:creator>
  <dc:description/>
  <cp:lastModifiedBy>Morita Kiyoaki</cp:lastModifiedBy>
  <cp:revision>171</cp:revision>
  <dcterms:created xsi:type="dcterms:W3CDTF">2020-06-15T03:41:59Z</dcterms:created>
  <dcterms:modified xsi:type="dcterms:W3CDTF">2022-10-21T08:08:39Z</dcterms:modified>
  <dc:language>ja-JP</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ワイド画面</vt:lpwstr>
  </property>
  <property fmtid="{D5CDD505-2E9C-101B-9397-08002B2CF9AE}" pid="9" name="ScaleCrop">
    <vt:bool>false</vt:bool>
  </property>
  <property fmtid="{D5CDD505-2E9C-101B-9397-08002B2CF9AE}" pid="10" name="ShareDoc">
    <vt:bool>false</vt:bool>
  </property>
  <property fmtid="{D5CDD505-2E9C-101B-9397-08002B2CF9AE}" pid="11" name="Slides">
    <vt:i4>27</vt:i4>
  </property>
</Properties>
</file>