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37"/>
  </p:notesMasterIdLst>
  <p:sldIdLst>
    <p:sldId id="256" r:id="rId10"/>
    <p:sldId id="257" r:id="rId11"/>
    <p:sldId id="282"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073C65"/>
              </a:solidFill>
              <a:ln w="19080">
                <a:noFill/>
              </a:ln>
            </c:spPr>
            <c:extLst>
              <c:ext xmlns:c16="http://schemas.microsoft.com/office/drawing/2014/chart" uri="{C3380CC4-5D6E-409C-BE32-E72D297353CC}">
                <c16:uniqueId val="{00000001-C021-47F2-BD1E-704D8E7E347D}"/>
              </c:ext>
            </c:extLst>
          </c:dPt>
          <c:dPt>
            <c:idx val="1"/>
            <c:bubble3D val="0"/>
            <c:spPr>
              <a:solidFill>
                <a:srgbClr val="0D79CA"/>
              </a:solidFill>
              <a:ln w="19080">
                <a:noFill/>
              </a:ln>
            </c:spPr>
            <c:extLst>
              <c:ext xmlns:c16="http://schemas.microsoft.com/office/drawing/2014/chart" uri="{C3380CC4-5D6E-409C-BE32-E72D297353CC}">
                <c16:uniqueId val="{00000003-C021-47F2-BD1E-704D8E7E347D}"/>
              </c:ext>
            </c:extLst>
          </c:dPt>
          <c:dPt>
            <c:idx val="2"/>
            <c:bubble3D val="0"/>
            <c:spPr>
              <a:solidFill>
                <a:srgbClr val="4FADF3"/>
              </a:solidFill>
              <a:ln w="19080">
                <a:noFill/>
              </a:ln>
            </c:spPr>
            <c:extLst>
              <c:ext xmlns:c16="http://schemas.microsoft.com/office/drawing/2014/chart" uri="{C3380CC4-5D6E-409C-BE32-E72D297353CC}">
                <c16:uniqueId val="{00000005-C021-47F2-BD1E-704D8E7E347D}"/>
              </c:ext>
            </c:extLst>
          </c:dPt>
          <c:dPt>
            <c:idx val="3"/>
            <c:bubble3D val="0"/>
            <c:spPr>
              <a:solidFill>
                <a:srgbClr val="8CC9F7"/>
              </a:solidFill>
              <a:ln w="19080">
                <a:noFill/>
              </a:ln>
            </c:spPr>
            <c:extLst>
              <c:ext xmlns:c16="http://schemas.microsoft.com/office/drawing/2014/chart" uri="{C3380CC4-5D6E-409C-BE32-E72D297353CC}">
                <c16:uniqueId val="{00000007-C021-47F2-BD1E-704D8E7E347D}"/>
              </c:ext>
            </c:extLst>
          </c:dPt>
          <c:dPt>
            <c:idx val="4"/>
            <c:bubble3D val="0"/>
            <c:spPr>
              <a:solidFill>
                <a:srgbClr val="B4DCFA"/>
              </a:solidFill>
              <a:ln w="19080">
                <a:noFill/>
              </a:ln>
            </c:spPr>
            <c:extLst>
              <c:ext xmlns:c16="http://schemas.microsoft.com/office/drawing/2014/chart" uri="{C3380CC4-5D6E-409C-BE32-E72D297353CC}">
                <c16:uniqueId val="{00000009-C021-47F2-BD1E-704D8E7E347D}"/>
              </c:ext>
            </c:extLst>
          </c:dPt>
          <c:dPt>
            <c:idx val="5"/>
            <c:bubble3D val="0"/>
            <c:spPr>
              <a:noFill/>
              <a:ln w="19080">
                <a:noFill/>
              </a:ln>
            </c:spPr>
            <c:extLst>
              <c:ext xmlns:c16="http://schemas.microsoft.com/office/drawing/2014/chart" uri="{C3380CC4-5D6E-409C-BE32-E72D297353CC}">
                <c16:uniqueId val="{0000000B-C021-47F2-BD1E-704D8E7E347D}"/>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C021-47F2-BD1E-704D8E7E347D}"/>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C021-47F2-BD1E-704D8E7E347D}"/>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C021-47F2-BD1E-704D8E7E347D}"/>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C021-47F2-BD1E-704D8E7E347D}"/>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C021-47F2-BD1E-704D8E7E347D}"/>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C021-47F2-BD1E-704D8E7E347D}"/>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C-C021-47F2-BD1E-704D8E7E347D}"/>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06FA-4F82-BA89-05498F168763}"/>
              </c:ext>
            </c:extLst>
          </c:dPt>
          <c:dPt>
            <c:idx val="1"/>
            <c:bubble3D val="0"/>
            <c:spPr>
              <a:solidFill>
                <a:srgbClr val="073C65"/>
              </a:solidFill>
              <a:ln w="19080">
                <a:noFill/>
              </a:ln>
            </c:spPr>
            <c:extLst>
              <c:ext xmlns:c16="http://schemas.microsoft.com/office/drawing/2014/chart" uri="{C3380CC4-5D6E-409C-BE32-E72D297353CC}">
                <c16:uniqueId val="{00000003-06FA-4F82-BA89-05498F168763}"/>
              </c:ext>
            </c:extLst>
          </c:dPt>
          <c:dPt>
            <c:idx val="2"/>
            <c:bubble3D val="0"/>
            <c:spPr>
              <a:solidFill>
                <a:srgbClr val="0D79CA"/>
              </a:solidFill>
              <a:ln w="19080">
                <a:noFill/>
              </a:ln>
            </c:spPr>
            <c:extLst>
              <c:ext xmlns:c16="http://schemas.microsoft.com/office/drawing/2014/chart" uri="{C3380CC4-5D6E-409C-BE32-E72D297353CC}">
                <c16:uniqueId val="{00000005-06FA-4F82-BA89-05498F168763}"/>
              </c:ext>
            </c:extLst>
          </c:dPt>
          <c:dPt>
            <c:idx val="3"/>
            <c:bubble3D val="0"/>
            <c:spPr>
              <a:solidFill>
                <a:srgbClr val="4FADF3"/>
              </a:solidFill>
              <a:ln w="19080">
                <a:noFill/>
              </a:ln>
            </c:spPr>
            <c:extLst>
              <c:ext xmlns:c16="http://schemas.microsoft.com/office/drawing/2014/chart" uri="{C3380CC4-5D6E-409C-BE32-E72D297353CC}">
                <c16:uniqueId val="{00000007-06FA-4F82-BA89-05498F168763}"/>
              </c:ext>
            </c:extLst>
          </c:dPt>
          <c:dPt>
            <c:idx val="4"/>
            <c:bubble3D val="0"/>
            <c:spPr>
              <a:solidFill>
                <a:srgbClr val="8CC9F7"/>
              </a:solidFill>
              <a:ln w="19080">
                <a:noFill/>
              </a:ln>
            </c:spPr>
            <c:extLst>
              <c:ext xmlns:c16="http://schemas.microsoft.com/office/drawing/2014/chart" uri="{C3380CC4-5D6E-409C-BE32-E72D297353CC}">
                <c16:uniqueId val="{00000009-06FA-4F82-BA89-05498F168763}"/>
              </c:ext>
            </c:extLst>
          </c:dPt>
          <c:dPt>
            <c:idx val="5"/>
            <c:bubble3D val="0"/>
            <c:spPr>
              <a:noFill/>
              <a:ln w="19080">
                <a:noFill/>
              </a:ln>
            </c:spPr>
            <c:extLst>
              <c:ext xmlns:c16="http://schemas.microsoft.com/office/drawing/2014/chart" uri="{C3380CC4-5D6E-409C-BE32-E72D297353CC}">
                <c16:uniqueId val="{0000000B-06FA-4F82-BA89-05498F168763}"/>
              </c:ext>
            </c:extLst>
          </c:dPt>
          <c:dPt>
            <c:idx val="6"/>
            <c:bubble3D val="0"/>
            <c:spPr>
              <a:noFill/>
              <a:ln w="19080">
                <a:noFill/>
              </a:ln>
            </c:spPr>
            <c:extLst>
              <c:ext xmlns:c16="http://schemas.microsoft.com/office/drawing/2014/chart" uri="{C3380CC4-5D6E-409C-BE32-E72D297353CC}">
                <c16:uniqueId val="{0000000D-06FA-4F82-BA89-05498F168763}"/>
              </c:ext>
            </c:extLst>
          </c:dPt>
          <c:dPt>
            <c:idx val="7"/>
            <c:bubble3D val="0"/>
            <c:spPr>
              <a:solidFill>
                <a:srgbClr val="8CC9F7"/>
              </a:solidFill>
              <a:ln w="19080">
                <a:noFill/>
              </a:ln>
            </c:spPr>
            <c:extLst>
              <c:ext xmlns:c16="http://schemas.microsoft.com/office/drawing/2014/chart" uri="{C3380CC4-5D6E-409C-BE32-E72D297353CC}">
                <c16:uniqueId val="{0000000F-06FA-4F82-BA89-05498F168763}"/>
              </c:ext>
            </c:extLst>
          </c:dPt>
          <c:dPt>
            <c:idx val="8"/>
            <c:bubble3D val="0"/>
            <c:spPr>
              <a:solidFill>
                <a:srgbClr val="4FADF3"/>
              </a:solidFill>
              <a:ln w="19080">
                <a:noFill/>
              </a:ln>
            </c:spPr>
            <c:extLst>
              <c:ext xmlns:c16="http://schemas.microsoft.com/office/drawing/2014/chart" uri="{C3380CC4-5D6E-409C-BE32-E72D297353CC}">
                <c16:uniqueId val="{00000011-06FA-4F82-BA89-05498F168763}"/>
              </c:ext>
            </c:extLst>
          </c:dPt>
          <c:dPt>
            <c:idx val="9"/>
            <c:bubble3D val="0"/>
            <c:spPr>
              <a:solidFill>
                <a:srgbClr val="0D79CA"/>
              </a:solidFill>
              <a:ln w="19080">
                <a:noFill/>
              </a:ln>
            </c:spPr>
            <c:extLst>
              <c:ext xmlns:c16="http://schemas.microsoft.com/office/drawing/2014/chart" uri="{C3380CC4-5D6E-409C-BE32-E72D297353CC}">
                <c16:uniqueId val="{00000013-06FA-4F82-BA89-05498F168763}"/>
              </c:ext>
            </c:extLst>
          </c:dPt>
          <c:dPt>
            <c:idx val="10"/>
            <c:bubble3D val="0"/>
            <c:spPr>
              <a:solidFill>
                <a:srgbClr val="073C65"/>
              </a:solidFill>
              <a:ln w="19080">
                <a:noFill/>
              </a:ln>
            </c:spPr>
            <c:extLst>
              <c:ext xmlns:c16="http://schemas.microsoft.com/office/drawing/2014/chart" uri="{C3380CC4-5D6E-409C-BE32-E72D297353CC}">
                <c16:uniqueId val="{00000015-06FA-4F82-BA89-05498F168763}"/>
              </c:ext>
            </c:extLst>
          </c:dPt>
          <c:dPt>
            <c:idx val="11"/>
            <c:bubble3D val="0"/>
            <c:spPr>
              <a:noFill/>
              <a:ln w="19080">
                <a:noFill/>
              </a:ln>
            </c:spPr>
            <c:extLst>
              <c:ext xmlns:c16="http://schemas.microsoft.com/office/drawing/2014/chart" uri="{C3380CC4-5D6E-409C-BE32-E72D297353CC}">
                <c16:uniqueId val="{00000017-06FA-4F82-BA89-05498F168763}"/>
              </c:ext>
            </c:extLst>
          </c:dPt>
          <c:dPt>
            <c:idx val="12"/>
            <c:bubble3D val="0"/>
            <c:spPr>
              <a:solidFill>
                <a:srgbClr val="7185D3"/>
              </a:solidFill>
              <a:ln w="19080">
                <a:noFill/>
              </a:ln>
            </c:spPr>
            <c:extLst>
              <c:ext xmlns:c16="http://schemas.microsoft.com/office/drawing/2014/chart" uri="{C3380CC4-5D6E-409C-BE32-E72D297353CC}">
                <c16:uniqueId val="{00000019-06FA-4F82-BA89-05498F168763}"/>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06FA-4F82-BA89-05498F168763}"/>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06FA-4F82-BA89-05498F168763}"/>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06FA-4F82-BA89-05498F168763}"/>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06FA-4F82-BA89-05498F168763}"/>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06FA-4F82-BA89-05498F168763}"/>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06FA-4F82-BA89-05498F168763}"/>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D-06FA-4F82-BA89-05498F168763}"/>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F-06FA-4F82-BA89-05498F168763}"/>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1-06FA-4F82-BA89-05498F168763}"/>
                </c:ext>
              </c:extLst>
            </c:dLbl>
            <c:dLbl>
              <c:idx val="9"/>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3-06FA-4F82-BA89-05498F168763}"/>
                </c:ext>
              </c:extLst>
            </c:dLbl>
            <c:dLbl>
              <c:idx val="1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5-06FA-4F82-BA89-05498F168763}"/>
                </c:ext>
              </c:extLst>
            </c:dLbl>
            <c:dLbl>
              <c:idx val="1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7-06FA-4F82-BA89-05498F168763}"/>
                </c:ext>
              </c:extLst>
            </c:dLbl>
            <c:dLbl>
              <c:idx val="1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9-06FA-4F82-BA89-05498F168763}"/>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3"/>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1A-06FA-4F82-BA89-05498F168763}"/>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54FD-4B0A-80FF-4D6839B6F118}"/>
              </c:ext>
            </c:extLst>
          </c:dPt>
          <c:dPt>
            <c:idx val="1"/>
            <c:bubble3D val="0"/>
            <c:spPr>
              <a:solidFill>
                <a:srgbClr val="A6A6A6"/>
              </a:solidFill>
              <a:ln w="19080">
                <a:noFill/>
              </a:ln>
            </c:spPr>
            <c:extLst>
              <c:ext xmlns:c16="http://schemas.microsoft.com/office/drawing/2014/chart" uri="{C3380CC4-5D6E-409C-BE32-E72D297353CC}">
                <c16:uniqueId val="{00000003-54FD-4B0A-80FF-4D6839B6F118}"/>
              </c:ext>
            </c:extLst>
          </c:dPt>
          <c:dPt>
            <c:idx val="2"/>
            <c:bubble3D val="0"/>
            <c:spPr>
              <a:solidFill>
                <a:srgbClr val="BFBFBF"/>
              </a:solidFill>
              <a:ln w="19080">
                <a:noFill/>
              </a:ln>
            </c:spPr>
            <c:extLst>
              <c:ext xmlns:c16="http://schemas.microsoft.com/office/drawing/2014/chart" uri="{C3380CC4-5D6E-409C-BE32-E72D297353CC}">
                <c16:uniqueId val="{00000005-54FD-4B0A-80FF-4D6839B6F118}"/>
              </c:ext>
            </c:extLst>
          </c:dPt>
          <c:dPt>
            <c:idx val="3"/>
            <c:bubble3D val="0"/>
            <c:spPr>
              <a:solidFill>
                <a:srgbClr val="D9D9D9"/>
              </a:solidFill>
              <a:ln w="19080">
                <a:noFill/>
              </a:ln>
            </c:spPr>
            <c:extLst>
              <c:ext xmlns:c16="http://schemas.microsoft.com/office/drawing/2014/chart" uri="{C3380CC4-5D6E-409C-BE32-E72D297353CC}">
                <c16:uniqueId val="{00000007-54FD-4B0A-80FF-4D6839B6F118}"/>
              </c:ext>
            </c:extLst>
          </c:dPt>
          <c:dPt>
            <c:idx val="4"/>
            <c:bubble3D val="0"/>
            <c:spPr>
              <a:solidFill>
                <a:srgbClr val="F2F2F2"/>
              </a:solidFill>
              <a:ln w="19080">
                <a:noFill/>
              </a:ln>
            </c:spPr>
            <c:extLst>
              <c:ext xmlns:c16="http://schemas.microsoft.com/office/drawing/2014/chart" uri="{C3380CC4-5D6E-409C-BE32-E72D297353CC}">
                <c16:uniqueId val="{00000009-54FD-4B0A-80FF-4D6839B6F118}"/>
              </c:ext>
            </c:extLst>
          </c:dPt>
          <c:dPt>
            <c:idx val="5"/>
            <c:bubble3D val="0"/>
            <c:spPr>
              <a:noFill/>
              <a:ln w="19080">
                <a:noFill/>
              </a:ln>
            </c:spPr>
            <c:extLst>
              <c:ext xmlns:c16="http://schemas.microsoft.com/office/drawing/2014/chart" uri="{C3380CC4-5D6E-409C-BE32-E72D297353CC}">
                <c16:uniqueId val="{0000000B-54FD-4B0A-80FF-4D6839B6F118}"/>
              </c:ext>
            </c:extLst>
          </c:dPt>
          <c:dPt>
            <c:idx val="6"/>
            <c:bubble3D val="0"/>
            <c:spPr>
              <a:noFill/>
              <a:ln w="19080">
                <a:noFill/>
              </a:ln>
            </c:spPr>
            <c:extLst>
              <c:ext xmlns:c16="http://schemas.microsoft.com/office/drawing/2014/chart" uri="{C3380CC4-5D6E-409C-BE32-E72D297353CC}">
                <c16:uniqueId val="{0000000D-54FD-4B0A-80FF-4D6839B6F118}"/>
              </c:ext>
            </c:extLst>
          </c:dPt>
          <c:dPt>
            <c:idx val="7"/>
            <c:bubble3D val="0"/>
            <c:spPr>
              <a:solidFill>
                <a:srgbClr val="F2F2F2"/>
              </a:solidFill>
              <a:ln w="19080">
                <a:noFill/>
              </a:ln>
            </c:spPr>
            <c:extLst>
              <c:ext xmlns:c16="http://schemas.microsoft.com/office/drawing/2014/chart" uri="{C3380CC4-5D6E-409C-BE32-E72D297353CC}">
                <c16:uniqueId val="{0000000F-54FD-4B0A-80FF-4D6839B6F118}"/>
              </c:ext>
            </c:extLst>
          </c:dPt>
          <c:dPt>
            <c:idx val="8"/>
            <c:bubble3D val="0"/>
            <c:spPr>
              <a:solidFill>
                <a:srgbClr val="D9D9D9"/>
              </a:solidFill>
              <a:ln w="19080">
                <a:noFill/>
              </a:ln>
            </c:spPr>
            <c:extLst>
              <c:ext xmlns:c16="http://schemas.microsoft.com/office/drawing/2014/chart" uri="{C3380CC4-5D6E-409C-BE32-E72D297353CC}">
                <c16:uniqueId val="{00000011-54FD-4B0A-80FF-4D6839B6F118}"/>
              </c:ext>
            </c:extLst>
          </c:dPt>
          <c:dPt>
            <c:idx val="9"/>
            <c:bubble3D val="0"/>
            <c:spPr>
              <a:solidFill>
                <a:srgbClr val="BFBFBF"/>
              </a:solidFill>
              <a:ln w="19080">
                <a:noFill/>
              </a:ln>
            </c:spPr>
            <c:extLst>
              <c:ext xmlns:c16="http://schemas.microsoft.com/office/drawing/2014/chart" uri="{C3380CC4-5D6E-409C-BE32-E72D297353CC}">
                <c16:uniqueId val="{00000013-54FD-4B0A-80FF-4D6839B6F118}"/>
              </c:ext>
            </c:extLst>
          </c:dPt>
          <c:dPt>
            <c:idx val="10"/>
            <c:bubble3D val="0"/>
            <c:spPr>
              <a:solidFill>
                <a:srgbClr val="A6A6A6"/>
              </a:solidFill>
              <a:ln w="19080">
                <a:noFill/>
              </a:ln>
            </c:spPr>
            <c:extLst>
              <c:ext xmlns:c16="http://schemas.microsoft.com/office/drawing/2014/chart" uri="{C3380CC4-5D6E-409C-BE32-E72D297353CC}">
                <c16:uniqueId val="{00000015-54FD-4B0A-80FF-4D6839B6F118}"/>
              </c:ext>
            </c:extLst>
          </c:dPt>
          <c:dPt>
            <c:idx val="11"/>
            <c:bubble3D val="0"/>
            <c:spPr>
              <a:noFill/>
              <a:ln w="19080">
                <a:noFill/>
              </a:ln>
            </c:spPr>
            <c:extLst>
              <c:ext xmlns:c16="http://schemas.microsoft.com/office/drawing/2014/chart" uri="{C3380CC4-5D6E-409C-BE32-E72D297353CC}">
                <c16:uniqueId val="{00000017-54FD-4B0A-80FF-4D6839B6F118}"/>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54FD-4B0A-80FF-4D6839B6F118}"/>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54FD-4B0A-80FF-4D6839B6F118}"/>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54FD-4B0A-80FF-4D6839B6F118}"/>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54FD-4B0A-80FF-4D6839B6F118}"/>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54FD-4B0A-80FF-4D6839B6F118}"/>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54FD-4B0A-80FF-4D6839B6F118}"/>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D-54FD-4B0A-80FF-4D6839B6F118}"/>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F-54FD-4B0A-80FF-4D6839B6F118}"/>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1-54FD-4B0A-80FF-4D6839B6F118}"/>
                </c:ext>
              </c:extLst>
            </c:dLbl>
            <c:dLbl>
              <c:idx val="9"/>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3-54FD-4B0A-80FF-4D6839B6F118}"/>
                </c:ext>
              </c:extLst>
            </c:dLbl>
            <c:dLbl>
              <c:idx val="1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5-54FD-4B0A-80FF-4D6839B6F118}"/>
                </c:ext>
              </c:extLst>
            </c:dLbl>
            <c:dLbl>
              <c:idx val="1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7-54FD-4B0A-80FF-4D6839B6F118}"/>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2"/>
                <c:pt idx="0">
                  <c:v>0.5</c:v>
                </c:pt>
                <c:pt idx="1">
                  <c:v>1</c:v>
                </c:pt>
                <c:pt idx="2">
                  <c:v>1</c:v>
                </c:pt>
                <c:pt idx="3">
                  <c:v>1</c:v>
                </c:pt>
                <c:pt idx="4">
                  <c:v>1</c:v>
                </c:pt>
                <c:pt idx="5">
                  <c:v>0.5</c:v>
                </c:pt>
                <c:pt idx="6">
                  <c:v>0.5</c:v>
                </c:pt>
                <c:pt idx="7">
                  <c:v>1</c:v>
                </c:pt>
                <c:pt idx="8">
                  <c:v>1</c:v>
                </c:pt>
                <c:pt idx="9">
                  <c:v>1</c:v>
                </c:pt>
                <c:pt idx="10">
                  <c:v>1</c:v>
                </c:pt>
                <c:pt idx="11">
                  <c:v>0.5</c:v>
                </c:pt>
              </c:numCache>
            </c:numRef>
          </c:val>
          <c:extLst>
            <c:ext xmlns:c16="http://schemas.microsoft.com/office/drawing/2014/chart" uri="{C3380CC4-5D6E-409C-BE32-E72D297353CC}">
              <c16:uniqueId val="{00000018-54FD-4B0A-80FF-4D6839B6F118}"/>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808080"/>
              </a:solidFill>
              <a:ln w="19080">
                <a:noFill/>
              </a:ln>
            </c:spPr>
            <c:extLst>
              <c:ext xmlns:c16="http://schemas.microsoft.com/office/drawing/2014/chart" uri="{C3380CC4-5D6E-409C-BE32-E72D297353CC}">
                <c16:uniqueId val="{00000001-8B93-473D-9B0A-057113AA77A0}"/>
              </c:ext>
            </c:extLst>
          </c:dPt>
          <c:dPt>
            <c:idx val="1"/>
            <c:bubble3D val="0"/>
            <c:spPr>
              <a:solidFill>
                <a:srgbClr val="A6A6A6"/>
              </a:solidFill>
              <a:ln w="19080">
                <a:noFill/>
              </a:ln>
            </c:spPr>
            <c:extLst>
              <c:ext xmlns:c16="http://schemas.microsoft.com/office/drawing/2014/chart" uri="{C3380CC4-5D6E-409C-BE32-E72D297353CC}">
                <c16:uniqueId val="{00000003-8B93-473D-9B0A-057113AA77A0}"/>
              </c:ext>
            </c:extLst>
          </c:dPt>
          <c:dPt>
            <c:idx val="2"/>
            <c:bubble3D val="0"/>
            <c:spPr>
              <a:solidFill>
                <a:srgbClr val="BFBFBF"/>
              </a:solidFill>
              <a:ln w="19080">
                <a:noFill/>
              </a:ln>
            </c:spPr>
            <c:extLst>
              <c:ext xmlns:c16="http://schemas.microsoft.com/office/drawing/2014/chart" uri="{C3380CC4-5D6E-409C-BE32-E72D297353CC}">
                <c16:uniqueId val="{00000005-8B93-473D-9B0A-057113AA77A0}"/>
              </c:ext>
            </c:extLst>
          </c:dPt>
          <c:dPt>
            <c:idx val="3"/>
            <c:bubble3D val="0"/>
            <c:spPr>
              <a:solidFill>
                <a:srgbClr val="D9D9D9"/>
              </a:solidFill>
              <a:ln w="19080">
                <a:noFill/>
              </a:ln>
            </c:spPr>
            <c:extLst>
              <c:ext xmlns:c16="http://schemas.microsoft.com/office/drawing/2014/chart" uri="{C3380CC4-5D6E-409C-BE32-E72D297353CC}">
                <c16:uniqueId val="{00000007-8B93-473D-9B0A-057113AA77A0}"/>
              </c:ext>
            </c:extLst>
          </c:dPt>
          <c:dPt>
            <c:idx val="4"/>
            <c:bubble3D val="0"/>
            <c:spPr>
              <a:solidFill>
                <a:srgbClr val="F2F2F2"/>
              </a:solidFill>
              <a:ln w="19080">
                <a:noFill/>
              </a:ln>
            </c:spPr>
            <c:extLst>
              <c:ext xmlns:c16="http://schemas.microsoft.com/office/drawing/2014/chart" uri="{C3380CC4-5D6E-409C-BE32-E72D297353CC}">
                <c16:uniqueId val="{00000009-8B93-473D-9B0A-057113AA77A0}"/>
              </c:ext>
            </c:extLst>
          </c:dPt>
          <c:dPt>
            <c:idx val="5"/>
            <c:bubble3D val="0"/>
            <c:spPr>
              <a:noFill/>
              <a:ln w="19080">
                <a:noFill/>
              </a:ln>
            </c:spPr>
            <c:extLst>
              <c:ext xmlns:c16="http://schemas.microsoft.com/office/drawing/2014/chart" uri="{C3380CC4-5D6E-409C-BE32-E72D297353CC}">
                <c16:uniqueId val="{0000000B-8B93-473D-9B0A-057113AA77A0}"/>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8B93-473D-9B0A-057113AA77A0}"/>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8B93-473D-9B0A-057113AA77A0}"/>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8B93-473D-9B0A-057113AA77A0}"/>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8B93-473D-9B0A-057113AA77A0}"/>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8B93-473D-9B0A-057113AA77A0}"/>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8B93-473D-9B0A-057113AA77A0}"/>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extLst>
            <c:ext xmlns:c16="http://schemas.microsoft.com/office/drawing/2014/chart" uri="{C3380CC4-5D6E-409C-BE32-E72D297353CC}">
              <c16:uniqueId val="{0000000C-8B93-473D-9B0A-057113AA77A0}"/>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9380-4429-BAA1-96E67A388305}"/>
              </c:ext>
            </c:extLst>
          </c:dPt>
          <c:dPt>
            <c:idx val="1"/>
            <c:bubble3D val="0"/>
            <c:spPr>
              <a:solidFill>
                <a:srgbClr val="DFF5EF"/>
              </a:solidFill>
              <a:ln w="19080">
                <a:noFill/>
              </a:ln>
            </c:spPr>
            <c:extLst>
              <c:ext xmlns:c16="http://schemas.microsoft.com/office/drawing/2014/chart" uri="{C3380CC4-5D6E-409C-BE32-E72D297353CC}">
                <c16:uniqueId val="{00000003-9380-4429-BAA1-96E67A388305}"/>
              </c:ext>
            </c:extLst>
          </c:dPt>
          <c:dPt>
            <c:idx val="2"/>
            <c:bubble3D val="0"/>
            <c:spPr>
              <a:solidFill>
                <a:srgbClr val="BEEBDF"/>
              </a:solidFill>
              <a:ln w="19080">
                <a:noFill/>
              </a:ln>
            </c:spPr>
            <c:extLst>
              <c:ext xmlns:c16="http://schemas.microsoft.com/office/drawing/2014/chart" uri="{C3380CC4-5D6E-409C-BE32-E72D297353CC}">
                <c16:uniqueId val="{00000005-9380-4429-BAA1-96E67A388305}"/>
              </c:ext>
            </c:extLst>
          </c:dPt>
          <c:dPt>
            <c:idx val="3"/>
            <c:bubble3D val="0"/>
            <c:spPr>
              <a:solidFill>
                <a:srgbClr val="9EE2CF"/>
              </a:solidFill>
              <a:ln w="19080">
                <a:noFill/>
              </a:ln>
            </c:spPr>
            <c:extLst>
              <c:ext xmlns:c16="http://schemas.microsoft.com/office/drawing/2014/chart" uri="{C3380CC4-5D6E-409C-BE32-E72D297353CC}">
                <c16:uniqueId val="{00000007-9380-4429-BAA1-96E67A388305}"/>
              </c:ext>
            </c:extLst>
          </c:dPt>
          <c:dPt>
            <c:idx val="4"/>
            <c:bubble3D val="0"/>
            <c:spPr>
              <a:solidFill>
                <a:srgbClr val="34AC8B"/>
              </a:solidFill>
              <a:ln w="19080">
                <a:noFill/>
              </a:ln>
            </c:spPr>
            <c:extLst>
              <c:ext xmlns:c16="http://schemas.microsoft.com/office/drawing/2014/chart" uri="{C3380CC4-5D6E-409C-BE32-E72D297353CC}">
                <c16:uniqueId val="{00000009-9380-4429-BAA1-96E67A388305}"/>
              </c:ext>
            </c:extLst>
          </c:dPt>
          <c:dPt>
            <c:idx val="5"/>
            <c:bubble3D val="0"/>
            <c:spPr>
              <a:solidFill>
                <a:srgbClr val="23735D"/>
              </a:solidFill>
              <a:ln w="19080">
                <a:noFill/>
              </a:ln>
            </c:spPr>
            <c:extLst>
              <c:ext xmlns:c16="http://schemas.microsoft.com/office/drawing/2014/chart" uri="{C3380CC4-5D6E-409C-BE32-E72D297353CC}">
                <c16:uniqueId val="{0000000B-9380-4429-BAA1-96E67A388305}"/>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9380-4429-BAA1-96E67A388305}"/>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9380-4429-BAA1-96E67A388305}"/>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9380-4429-BAA1-96E67A388305}"/>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9380-4429-BAA1-96E67A388305}"/>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9380-4429-BAA1-96E67A388305}"/>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9380-4429-BAA1-96E67A388305}"/>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C-9380-4429-BAA1-96E67A388305}"/>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6886-49F1-B60C-1B8360C35C08}"/>
              </c:ext>
            </c:extLst>
          </c:dPt>
          <c:dPt>
            <c:idx val="1"/>
            <c:bubble3D val="0"/>
            <c:spPr>
              <a:solidFill>
                <a:srgbClr val="F2F2F2"/>
              </a:solidFill>
              <a:ln w="19080">
                <a:noFill/>
              </a:ln>
            </c:spPr>
            <c:extLst>
              <c:ext xmlns:c16="http://schemas.microsoft.com/office/drawing/2014/chart" uri="{C3380CC4-5D6E-409C-BE32-E72D297353CC}">
                <c16:uniqueId val="{00000003-6886-49F1-B60C-1B8360C35C08}"/>
              </c:ext>
            </c:extLst>
          </c:dPt>
          <c:dPt>
            <c:idx val="2"/>
            <c:bubble3D val="0"/>
            <c:spPr>
              <a:solidFill>
                <a:srgbClr val="D9D9D9"/>
              </a:solidFill>
              <a:ln w="19080">
                <a:noFill/>
              </a:ln>
            </c:spPr>
            <c:extLst>
              <c:ext xmlns:c16="http://schemas.microsoft.com/office/drawing/2014/chart" uri="{C3380CC4-5D6E-409C-BE32-E72D297353CC}">
                <c16:uniqueId val="{00000005-6886-49F1-B60C-1B8360C35C08}"/>
              </c:ext>
            </c:extLst>
          </c:dPt>
          <c:dPt>
            <c:idx val="3"/>
            <c:bubble3D val="0"/>
            <c:spPr>
              <a:solidFill>
                <a:srgbClr val="BFBFBF"/>
              </a:solidFill>
              <a:ln w="19080">
                <a:noFill/>
              </a:ln>
            </c:spPr>
            <c:extLst>
              <c:ext xmlns:c16="http://schemas.microsoft.com/office/drawing/2014/chart" uri="{C3380CC4-5D6E-409C-BE32-E72D297353CC}">
                <c16:uniqueId val="{00000007-6886-49F1-B60C-1B8360C35C08}"/>
              </c:ext>
            </c:extLst>
          </c:dPt>
          <c:dPt>
            <c:idx val="4"/>
            <c:bubble3D val="0"/>
            <c:spPr>
              <a:solidFill>
                <a:srgbClr val="A6A6A6"/>
              </a:solidFill>
              <a:ln w="19080">
                <a:noFill/>
              </a:ln>
            </c:spPr>
            <c:extLst>
              <c:ext xmlns:c16="http://schemas.microsoft.com/office/drawing/2014/chart" uri="{C3380CC4-5D6E-409C-BE32-E72D297353CC}">
                <c16:uniqueId val="{00000009-6886-49F1-B60C-1B8360C35C08}"/>
              </c:ext>
            </c:extLst>
          </c:dPt>
          <c:dPt>
            <c:idx val="5"/>
            <c:bubble3D val="0"/>
            <c:spPr>
              <a:solidFill>
                <a:srgbClr val="808080"/>
              </a:solidFill>
              <a:ln w="19080">
                <a:noFill/>
              </a:ln>
            </c:spPr>
            <c:extLst>
              <c:ext xmlns:c16="http://schemas.microsoft.com/office/drawing/2014/chart" uri="{C3380CC4-5D6E-409C-BE32-E72D297353CC}">
                <c16:uniqueId val="{0000000B-6886-49F1-B60C-1B8360C35C08}"/>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6886-49F1-B60C-1B8360C35C08}"/>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6886-49F1-B60C-1B8360C35C08}"/>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6886-49F1-B60C-1B8360C35C08}"/>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6886-49F1-B60C-1B8360C35C08}"/>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6886-49F1-B60C-1B8360C35C08}"/>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6886-49F1-B60C-1B8360C35C08}"/>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extLst>
            <c:ext xmlns:c16="http://schemas.microsoft.com/office/drawing/2014/chart" uri="{C3380CC4-5D6E-409C-BE32-E72D297353CC}">
              <c16:uniqueId val="{0000000C-6886-49F1-B60C-1B8360C35C08}"/>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noFill/>
              <a:ln w="19080">
                <a:noFill/>
              </a:ln>
            </c:spPr>
            <c:extLst>
              <c:ext xmlns:c16="http://schemas.microsoft.com/office/drawing/2014/chart" uri="{C3380CC4-5D6E-409C-BE32-E72D297353CC}">
                <c16:uniqueId val="{00000001-C658-4F27-A8C5-CB8CBBB23C30}"/>
              </c:ext>
            </c:extLst>
          </c:dPt>
          <c:dPt>
            <c:idx val="1"/>
            <c:bubble3D val="0"/>
            <c:spPr>
              <a:solidFill>
                <a:srgbClr val="073C65"/>
              </a:solidFill>
              <a:ln w="19080">
                <a:noFill/>
              </a:ln>
            </c:spPr>
            <c:extLst>
              <c:ext xmlns:c16="http://schemas.microsoft.com/office/drawing/2014/chart" uri="{C3380CC4-5D6E-409C-BE32-E72D297353CC}">
                <c16:uniqueId val="{00000003-C658-4F27-A8C5-CB8CBBB23C30}"/>
              </c:ext>
            </c:extLst>
          </c:dPt>
          <c:dPt>
            <c:idx val="2"/>
            <c:bubble3D val="0"/>
            <c:spPr>
              <a:noFill/>
              <a:ln w="19080">
                <a:noFill/>
              </a:ln>
            </c:spPr>
            <c:extLst>
              <c:ext xmlns:c16="http://schemas.microsoft.com/office/drawing/2014/chart" uri="{C3380CC4-5D6E-409C-BE32-E72D297353CC}">
                <c16:uniqueId val="{00000005-C658-4F27-A8C5-CB8CBBB23C30}"/>
              </c:ext>
            </c:extLst>
          </c:dPt>
          <c:dPt>
            <c:idx val="3"/>
            <c:bubble3D val="0"/>
            <c:spPr>
              <a:solidFill>
                <a:srgbClr val="0D79CA"/>
              </a:solidFill>
              <a:ln w="19080">
                <a:noFill/>
              </a:ln>
            </c:spPr>
            <c:extLst>
              <c:ext xmlns:c16="http://schemas.microsoft.com/office/drawing/2014/chart" uri="{C3380CC4-5D6E-409C-BE32-E72D297353CC}">
                <c16:uniqueId val="{00000007-C658-4F27-A8C5-CB8CBBB23C30}"/>
              </c:ext>
            </c:extLst>
          </c:dPt>
          <c:dPt>
            <c:idx val="4"/>
            <c:bubble3D val="0"/>
            <c:spPr>
              <a:noFill/>
              <a:ln w="19080">
                <a:noFill/>
              </a:ln>
            </c:spPr>
            <c:extLst>
              <c:ext xmlns:c16="http://schemas.microsoft.com/office/drawing/2014/chart" uri="{C3380CC4-5D6E-409C-BE32-E72D297353CC}">
                <c16:uniqueId val="{00000009-C658-4F27-A8C5-CB8CBBB23C30}"/>
              </c:ext>
            </c:extLst>
          </c:dPt>
          <c:dPt>
            <c:idx val="5"/>
            <c:bubble3D val="0"/>
            <c:spPr>
              <a:solidFill>
                <a:srgbClr val="4FADF3"/>
              </a:solidFill>
              <a:ln w="19080">
                <a:noFill/>
              </a:ln>
            </c:spPr>
            <c:extLst>
              <c:ext xmlns:c16="http://schemas.microsoft.com/office/drawing/2014/chart" uri="{C3380CC4-5D6E-409C-BE32-E72D297353CC}">
                <c16:uniqueId val="{0000000B-C658-4F27-A8C5-CB8CBBB23C30}"/>
              </c:ext>
            </c:extLst>
          </c:dPt>
          <c:dPt>
            <c:idx val="6"/>
            <c:bubble3D val="0"/>
            <c:spPr>
              <a:noFill/>
              <a:ln w="19080">
                <a:noFill/>
              </a:ln>
            </c:spPr>
            <c:extLst>
              <c:ext xmlns:c16="http://schemas.microsoft.com/office/drawing/2014/chart" uri="{C3380CC4-5D6E-409C-BE32-E72D297353CC}">
                <c16:uniqueId val="{0000000D-C658-4F27-A8C5-CB8CBBB23C30}"/>
              </c:ext>
            </c:extLst>
          </c:dPt>
          <c:dPt>
            <c:idx val="7"/>
            <c:bubble3D val="0"/>
            <c:spPr>
              <a:noFill/>
              <a:ln w="19080">
                <a:noFill/>
              </a:ln>
            </c:spPr>
            <c:extLst>
              <c:ext xmlns:c16="http://schemas.microsoft.com/office/drawing/2014/chart" uri="{C3380CC4-5D6E-409C-BE32-E72D297353CC}">
                <c16:uniqueId val="{0000000F-C658-4F27-A8C5-CB8CBBB23C30}"/>
              </c:ext>
            </c:extLst>
          </c:dPt>
          <c:dPt>
            <c:idx val="8"/>
            <c:bubble3D val="0"/>
            <c:spPr>
              <a:noFill/>
              <a:ln w="19080">
                <a:noFill/>
              </a:ln>
            </c:spPr>
            <c:extLst>
              <c:ext xmlns:c16="http://schemas.microsoft.com/office/drawing/2014/chart" uri="{C3380CC4-5D6E-409C-BE32-E72D297353CC}">
                <c16:uniqueId val="{00000011-C658-4F27-A8C5-CB8CBBB23C30}"/>
              </c:ext>
            </c:extLst>
          </c:dPt>
          <c:dPt>
            <c:idx val="9"/>
            <c:bubble3D val="0"/>
            <c:spPr>
              <a:noFill/>
              <a:ln w="19080">
                <a:noFill/>
              </a:ln>
            </c:spPr>
            <c:extLst>
              <c:ext xmlns:c16="http://schemas.microsoft.com/office/drawing/2014/chart" uri="{C3380CC4-5D6E-409C-BE32-E72D297353CC}">
                <c16:uniqueId val="{00000013-C658-4F27-A8C5-CB8CBBB23C30}"/>
              </c:ext>
            </c:extLst>
          </c:dPt>
          <c:dPt>
            <c:idx val="10"/>
            <c:bubble3D val="0"/>
            <c:spPr>
              <a:noFill/>
              <a:ln w="19080">
                <a:noFill/>
              </a:ln>
            </c:spPr>
            <c:extLst>
              <c:ext xmlns:c16="http://schemas.microsoft.com/office/drawing/2014/chart" uri="{C3380CC4-5D6E-409C-BE32-E72D297353CC}">
                <c16:uniqueId val="{00000015-C658-4F27-A8C5-CB8CBBB23C30}"/>
              </c:ext>
            </c:extLst>
          </c:dPt>
          <c:dPt>
            <c:idx val="11"/>
            <c:bubble3D val="0"/>
            <c:spPr>
              <a:noFill/>
              <a:ln w="19080">
                <a:noFill/>
              </a:ln>
            </c:spPr>
            <c:extLst>
              <c:ext xmlns:c16="http://schemas.microsoft.com/office/drawing/2014/chart" uri="{C3380CC4-5D6E-409C-BE32-E72D297353CC}">
                <c16:uniqueId val="{00000017-C658-4F27-A8C5-CB8CBBB23C30}"/>
              </c:ext>
            </c:extLst>
          </c:dPt>
          <c:dPt>
            <c:idx val="12"/>
            <c:bubble3D val="0"/>
            <c:spPr>
              <a:noFill/>
              <a:ln w="19080">
                <a:noFill/>
              </a:ln>
            </c:spPr>
            <c:extLst>
              <c:ext xmlns:c16="http://schemas.microsoft.com/office/drawing/2014/chart" uri="{C3380CC4-5D6E-409C-BE32-E72D297353CC}">
                <c16:uniqueId val="{00000019-C658-4F27-A8C5-CB8CBBB23C30}"/>
              </c:ext>
            </c:extLst>
          </c:dPt>
          <c:dPt>
            <c:idx val="13"/>
            <c:bubble3D val="0"/>
            <c:spPr>
              <a:noFill/>
              <a:ln w="19080">
                <a:noFill/>
              </a:ln>
            </c:spPr>
            <c:extLst>
              <c:ext xmlns:c16="http://schemas.microsoft.com/office/drawing/2014/chart" uri="{C3380CC4-5D6E-409C-BE32-E72D297353CC}">
                <c16:uniqueId val="{0000001B-C658-4F27-A8C5-CB8CBBB23C30}"/>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C658-4F27-A8C5-CB8CBBB23C30}"/>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C658-4F27-A8C5-CB8CBBB23C30}"/>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C658-4F27-A8C5-CB8CBBB23C30}"/>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C658-4F27-A8C5-CB8CBBB23C30}"/>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C658-4F27-A8C5-CB8CBBB23C30}"/>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C658-4F27-A8C5-CB8CBBB23C30}"/>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D-C658-4F27-A8C5-CB8CBBB23C30}"/>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F-C658-4F27-A8C5-CB8CBBB23C30}"/>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1-C658-4F27-A8C5-CB8CBBB23C30}"/>
                </c:ext>
              </c:extLst>
            </c:dLbl>
            <c:dLbl>
              <c:idx val="9"/>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3-C658-4F27-A8C5-CB8CBBB23C30}"/>
                </c:ext>
              </c:extLst>
            </c:dLbl>
            <c:dLbl>
              <c:idx val="1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5-C658-4F27-A8C5-CB8CBBB23C30}"/>
                </c:ext>
              </c:extLst>
            </c:dLbl>
            <c:dLbl>
              <c:idx val="1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7-C658-4F27-A8C5-CB8CBBB23C30}"/>
                </c:ext>
              </c:extLst>
            </c:dLbl>
            <c:dLbl>
              <c:idx val="1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9-C658-4F27-A8C5-CB8CBBB23C30}"/>
                </c:ext>
              </c:extLst>
            </c:dLbl>
            <c:dLbl>
              <c:idx val="1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B-C658-4F27-A8C5-CB8CBBB23C30}"/>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C658-4F27-A8C5-CB8CBBB23C30}"/>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44280">
              <a:noFill/>
            </a:ln>
          </c:spPr>
          <c:dPt>
            <c:idx val="0"/>
            <c:bubble3D val="0"/>
            <c:spPr>
              <a:noFill/>
              <a:ln w="44280">
                <a:noFill/>
              </a:ln>
            </c:spPr>
            <c:extLst>
              <c:ext xmlns:c16="http://schemas.microsoft.com/office/drawing/2014/chart" uri="{C3380CC4-5D6E-409C-BE32-E72D297353CC}">
                <c16:uniqueId val="{00000001-E1D4-41FA-87C5-BA8D65AE33B8}"/>
              </c:ext>
            </c:extLst>
          </c:dPt>
          <c:dPt>
            <c:idx val="1"/>
            <c:bubble3D val="0"/>
            <c:spPr>
              <a:solidFill>
                <a:srgbClr val="073C65"/>
              </a:solidFill>
              <a:ln w="44280">
                <a:noFill/>
              </a:ln>
            </c:spPr>
            <c:extLst>
              <c:ext xmlns:c16="http://schemas.microsoft.com/office/drawing/2014/chart" uri="{C3380CC4-5D6E-409C-BE32-E72D297353CC}">
                <c16:uniqueId val="{00000003-E1D4-41FA-87C5-BA8D65AE33B8}"/>
              </c:ext>
            </c:extLst>
          </c:dPt>
          <c:dPt>
            <c:idx val="2"/>
            <c:bubble3D val="0"/>
            <c:spPr>
              <a:noFill/>
              <a:ln w="44280">
                <a:noFill/>
              </a:ln>
            </c:spPr>
            <c:extLst>
              <c:ext xmlns:c16="http://schemas.microsoft.com/office/drawing/2014/chart" uri="{C3380CC4-5D6E-409C-BE32-E72D297353CC}">
                <c16:uniqueId val="{00000005-E1D4-41FA-87C5-BA8D65AE33B8}"/>
              </c:ext>
            </c:extLst>
          </c:dPt>
          <c:dPt>
            <c:idx val="3"/>
            <c:bubble3D val="0"/>
            <c:spPr>
              <a:solidFill>
                <a:srgbClr val="0D79CA"/>
              </a:solidFill>
              <a:ln w="44280">
                <a:noFill/>
              </a:ln>
            </c:spPr>
            <c:extLst>
              <c:ext xmlns:c16="http://schemas.microsoft.com/office/drawing/2014/chart" uri="{C3380CC4-5D6E-409C-BE32-E72D297353CC}">
                <c16:uniqueId val="{00000007-E1D4-41FA-87C5-BA8D65AE33B8}"/>
              </c:ext>
            </c:extLst>
          </c:dPt>
          <c:dPt>
            <c:idx val="4"/>
            <c:bubble3D val="0"/>
            <c:spPr>
              <a:noFill/>
              <a:ln w="44280">
                <a:noFill/>
              </a:ln>
            </c:spPr>
            <c:extLst>
              <c:ext xmlns:c16="http://schemas.microsoft.com/office/drawing/2014/chart" uri="{C3380CC4-5D6E-409C-BE32-E72D297353CC}">
                <c16:uniqueId val="{00000009-E1D4-41FA-87C5-BA8D65AE33B8}"/>
              </c:ext>
            </c:extLst>
          </c:dPt>
          <c:dPt>
            <c:idx val="5"/>
            <c:bubble3D val="0"/>
            <c:spPr>
              <a:solidFill>
                <a:srgbClr val="4FADF3"/>
              </a:solidFill>
              <a:ln w="44280">
                <a:noFill/>
              </a:ln>
            </c:spPr>
            <c:extLst>
              <c:ext xmlns:c16="http://schemas.microsoft.com/office/drawing/2014/chart" uri="{C3380CC4-5D6E-409C-BE32-E72D297353CC}">
                <c16:uniqueId val="{0000000B-E1D4-41FA-87C5-BA8D65AE33B8}"/>
              </c:ext>
            </c:extLst>
          </c:dPt>
          <c:dPt>
            <c:idx val="6"/>
            <c:bubble3D val="0"/>
            <c:spPr>
              <a:noFill/>
              <a:ln w="44280">
                <a:noFill/>
              </a:ln>
            </c:spPr>
            <c:extLst>
              <c:ext xmlns:c16="http://schemas.microsoft.com/office/drawing/2014/chart" uri="{C3380CC4-5D6E-409C-BE32-E72D297353CC}">
                <c16:uniqueId val="{0000000D-E1D4-41FA-87C5-BA8D65AE33B8}"/>
              </c:ext>
            </c:extLst>
          </c:dPt>
          <c:dPt>
            <c:idx val="7"/>
            <c:bubble3D val="0"/>
            <c:spPr>
              <a:noFill/>
              <a:ln w="44280">
                <a:noFill/>
              </a:ln>
            </c:spPr>
            <c:extLst>
              <c:ext xmlns:c16="http://schemas.microsoft.com/office/drawing/2014/chart" uri="{C3380CC4-5D6E-409C-BE32-E72D297353CC}">
                <c16:uniqueId val="{0000000F-E1D4-41FA-87C5-BA8D65AE33B8}"/>
              </c:ext>
            </c:extLst>
          </c:dPt>
          <c:dPt>
            <c:idx val="8"/>
            <c:bubble3D val="0"/>
            <c:spPr>
              <a:noFill/>
              <a:ln w="44280">
                <a:noFill/>
              </a:ln>
            </c:spPr>
            <c:extLst>
              <c:ext xmlns:c16="http://schemas.microsoft.com/office/drawing/2014/chart" uri="{C3380CC4-5D6E-409C-BE32-E72D297353CC}">
                <c16:uniqueId val="{00000011-E1D4-41FA-87C5-BA8D65AE33B8}"/>
              </c:ext>
            </c:extLst>
          </c:dPt>
          <c:dPt>
            <c:idx val="9"/>
            <c:bubble3D val="0"/>
            <c:spPr>
              <a:noFill/>
              <a:ln w="44280">
                <a:noFill/>
              </a:ln>
            </c:spPr>
            <c:extLst>
              <c:ext xmlns:c16="http://schemas.microsoft.com/office/drawing/2014/chart" uri="{C3380CC4-5D6E-409C-BE32-E72D297353CC}">
                <c16:uniqueId val="{00000013-E1D4-41FA-87C5-BA8D65AE33B8}"/>
              </c:ext>
            </c:extLst>
          </c:dPt>
          <c:dPt>
            <c:idx val="10"/>
            <c:bubble3D val="0"/>
            <c:spPr>
              <a:noFill/>
              <a:ln w="44280">
                <a:noFill/>
              </a:ln>
            </c:spPr>
            <c:extLst>
              <c:ext xmlns:c16="http://schemas.microsoft.com/office/drawing/2014/chart" uri="{C3380CC4-5D6E-409C-BE32-E72D297353CC}">
                <c16:uniqueId val="{00000015-E1D4-41FA-87C5-BA8D65AE33B8}"/>
              </c:ext>
            </c:extLst>
          </c:dPt>
          <c:dPt>
            <c:idx val="11"/>
            <c:bubble3D val="0"/>
            <c:spPr>
              <a:noFill/>
              <a:ln w="44280">
                <a:noFill/>
              </a:ln>
            </c:spPr>
            <c:extLst>
              <c:ext xmlns:c16="http://schemas.microsoft.com/office/drawing/2014/chart" uri="{C3380CC4-5D6E-409C-BE32-E72D297353CC}">
                <c16:uniqueId val="{00000017-E1D4-41FA-87C5-BA8D65AE33B8}"/>
              </c:ext>
            </c:extLst>
          </c:dPt>
          <c:dPt>
            <c:idx val="12"/>
            <c:bubble3D val="0"/>
            <c:spPr>
              <a:noFill/>
              <a:ln w="44280">
                <a:noFill/>
              </a:ln>
            </c:spPr>
            <c:extLst>
              <c:ext xmlns:c16="http://schemas.microsoft.com/office/drawing/2014/chart" uri="{C3380CC4-5D6E-409C-BE32-E72D297353CC}">
                <c16:uniqueId val="{00000019-E1D4-41FA-87C5-BA8D65AE33B8}"/>
              </c:ext>
            </c:extLst>
          </c:dPt>
          <c:dPt>
            <c:idx val="13"/>
            <c:bubble3D val="0"/>
            <c:spPr>
              <a:noFill/>
              <a:ln w="44280">
                <a:noFill/>
              </a:ln>
            </c:spPr>
            <c:extLst>
              <c:ext xmlns:c16="http://schemas.microsoft.com/office/drawing/2014/chart" uri="{C3380CC4-5D6E-409C-BE32-E72D297353CC}">
                <c16:uniqueId val="{0000001B-E1D4-41FA-87C5-BA8D65AE33B8}"/>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E1D4-41FA-87C5-BA8D65AE33B8}"/>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E1D4-41FA-87C5-BA8D65AE33B8}"/>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E1D4-41FA-87C5-BA8D65AE33B8}"/>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E1D4-41FA-87C5-BA8D65AE33B8}"/>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E1D4-41FA-87C5-BA8D65AE33B8}"/>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E1D4-41FA-87C5-BA8D65AE33B8}"/>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D-E1D4-41FA-87C5-BA8D65AE33B8}"/>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F-E1D4-41FA-87C5-BA8D65AE33B8}"/>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1-E1D4-41FA-87C5-BA8D65AE33B8}"/>
                </c:ext>
              </c:extLst>
            </c:dLbl>
            <c:dLbl>
              <c:idx val="9"/>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3-E1D4-41FA-87C5-BA8D65AE33B8}"/>
                </c:ext>
              </c:extLst>
            </c:dLbl>
            <c:dLbl>
              <c:idx val="1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5-E1D4-41FA-87C5-BA8D65AE33B8}"/>
                </c:ext>
              </c:extLst>
            </c:dLbl>
            <c:dLbl>
              <c:idx val="1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7-E1D4-41FA-87C5-BA8D65AE33B8}"/>
                </c:ext>
              </c:extLst>
            </c:dLbl>
            <c:dLbl>
              <c:idx val="1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9-E1D4-41FA-87C5-BA8D65AE33B8}"/>
                </c:ext>
              </c:extLst>
            </c:dLbl>
            <c:dLbl>
              <c:idx val="1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B-E1D4-41FA-87C5-BA8D65AE33B8}"/>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extLst>
            <c:ext xmlns:c16="http://schemas.microsoft.com/office/drawing/2014/chart" uri="{C3380CC4-5D6E-409C-BE32-E72D297353CC}">
              <c16:uniqueId val="{0000001C-E1D4-41FA-87C5-BA8D65AE33B8}"/>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manualLayout>
          <c:layoutTarget val="inner"/>
          <c:xMode val="edge"/>
          <c:yMode val="edge"/>
          <c:x val="8.0821142810938399E-5"/>
          <c:y val="4.5786124476175699E-3"/>
          <c:w val="0.99991917885718895"/>
          <c:h val="0.94823839826167899"/>
        </c:manualLayout>
      </c:layout>
      <c:doughnutChart>
        <c:varyColors val="1"/>
        <c:ser>
          <c:idx val="0"/>
          <c:order val="0"/>
          <c:tx>
            <c:strRef>
              <c:f>label 0</c:f>
              <c:strCache>
                <c:ptCount val="1"/>
                <c:pt idx="0">
                  <c:v>Sales</c:v>
                </c:pt>
              </c:strCache>
            </c:strRef>
          </c:tx>
          <c:spPr>
            <a:solidFill>
              <a:srgbClr val="4E67C8"/>
            </a:solidFill>
            <a:ln w="0">
              <a:noFill/>
            </a:ln>
          </c:spPr>
          <c:dPt>
            <c:idx val="0"/>
            <c:bubble3D val="0"/>
            <c:spPr>
              <a:solidFill>
                <a:srgbClr val="D9D9D9"/>
              </a:solidFill>
              <a:ln w="19080">
                <a:noFill/>
              </a:ln>
            </c:spPr>
            <c:extLst>
              <c:ext xmlns:c16="http://schemas.microsoft.com/office/drawing/2014/chart" uri="{C3380CC4-5D6E-409C-BE32-E72D297353CC}">
                <c16:uniqueId val="{00000001-DD4E-45E6-90BB-1812338ED2A7}"/>
              </c:ext>
            </c:extLst>
          </c:dPt>
          <c:dPt>
            <c:idx val="1"/>
            <c:bubble3D val="0"/>
            <c:spPr>
              <a:solidFill>
                <a:srgbClr val="BFBFBF"/>
              </a:solidFill>
              <a:ln w="19080">
                <a:noFill/>
              </a:ln>
            </c:spPr>
            <c:extLst>
              <c:ext xmlns:c16="http://schemas.microsoft.com/office/drawing/2014/chart" uri="{C3380CC4-5D6E-409C-BE32-E72D297353CC}">
                <c16:uniqueId val="{00000003-DD4E-45E6-90BB-1812338ED2A7}"/>
              </c:ext>
            </c:extLst>
          </c:dPt>
          <c:dPt>
            <c:idx val="2"/>
            <c:bubble3D val="0"/>
            <c:spPr>
              <a:solidFill>
                <a:srgbClr val="A6A6A6"/>
              </a:solidFill>
              <a:ln w="19080">
                <a:noFill/>
              </a:ln>
            </c:spPr>
            <c:extLst>
              <c:ext xmlns:c16="http://schemas.microsoft.com/office/drawing/2014/chart" uri="{C3380CC4-5D6E-409C-BE32-E72D297353CC}">
                <c16:uniqueId val="{00000005-DD4E-45E6-90BB-1812338ED2A7}"/>
              </c:ext>
            </c:extLst>
          </c:dPt>
          <c:dPt>
            <c:idx val="3"/>
            <c:bubble3D val="0"/>
            <c:spPr>
              <a:solidFill>
                <a:srgbClr val="808080"/>
              </a:solidFill>
              <a:ln w="19080">
                <a:noFill/>
              </a:ln>
            </c:spPr>
            <c:extLst>
              <c:ext xmlns:c16="http://schemas.microsoft.com/office/drawing/2014/chart" uri="{C3380CC4-5D6E-409C-BE32-E72D297353CC}">
                <c16:uniqueId val="{00000007-DD4E-45E6-90BB-1812338ED2A7}"/>
              </c:ext>
            </c:extLst>
          </c:dPt>
          <c:dPt>
            <c:idx val="4"/>
            <c:bubble3D val="0"/>
            <c:spPr>
              <a:solidFill>
                <a:srgbClr val="F2F2F2"/>
              </a:solidFill>
              <a:ln w="19080">
                <a:noFill/>
              </a:ln>
            </c:spPr>
            <c:extLst>
              <c:ext xmlns:c16="http://schemas.microsoft.com/office/drawing/2014/chart" uri="{C3380CC4-5D6E-409C-BE32-E72D297353CC}">
                <c16:uniqueId val="{00000009-DD4E-45E6-90BB-1812338ED2A7}"/>
              </c:ext>
            </c:extLst>
          </c:dPt>
          <c:dPt>
            <c:idx val="5"/>
            <c:bubble3D val="0"/>
            <c:spPr>
              <a:solidFill>
                <a:srgbClr val="F14124"/>
              </a:solidFill>
              <a:ln w="19080">
                <a:noFill/>
              </a:ln>
            </c:spPr>
            <c:extLst>
              <c:ext xmlns:c16="http://schemas.microsoft.com/office/drawing/2014/chart" uri="{C3380CC4-5D6E-409C-BE32-E72D297353CC}">
                <c16:uniqueId val="{0000000B-DD4E-45E6-90BB-1812338ED2A7}"/>
              </c:ext>
            </c:extLst>
          </c:dPt>
          <c:dPt>
            <c:idx val="6"/>
            <c:bubble3D val="0"/>
            <c:spPr>
              <a:solidFill>
                <a:srgbClr val="283A7F"/>
              </a:solidFill>
              <a:ln w="19080">
                <a:noFill/>
              </a:ln>
            </c:spPr>
            <c:extLst>
              <c:ext xmlns:c16="http://schemas.microsoft.com/office/drawing/2014/chart" uri="{C3380CC4-5D6E-409C-BE32-E72D297353CC}">
                <c16:uniqueId val="{0000000D-DD4E-45E6-90BB-1812338ED2A7}"/>
              </c:ext>
            </c:extLst>
          </c:dPt>
          <c:dPt>
            <c:idx val="7"/>
            <c:bubble3D val="0"/>
            <c:spPr>
              <a:solidFill>
                <a:srgbClr val="0E8FBC"/>
              </a:solidFill>
              <a:ln w="19080">
                <a:noFill/>
              </a:ln>
            </c:spPr>
            <c:extLst>
              <c:ext xmlns:c16="http://schemas.microsoft.com/office/drawing/2014/chart" uri="{C3380CC4-5D6E-409C-BE32-E72D297353CC}">
                <c16:uniqueId val="{0000000F-DD4E-45E6-90BB-1812338ED2A7}"/>
              </c:ext>
            </c:extLst>
          </c:dPt>
          <c:dPt>
            <c:idx val="8"/>
            <c:bubble3D val="0"/>
            <c:spPr>
              <a:solidFill>
                <a:srgbClr val="68A915"/>
              </a:solidFill>
              <a:ln w="19080">
                <a:noFill/>
              </a:ln>
            </c:spPr>
            <c:extLst>
              <c:ext xmlns:c16="http://schemas.microsoft.com/office/drawing/2014/chart" uri="{C3380CC4-5D6E-409C-BE32-E72D297353CC}">
                <c16:uniqueId val="{00000011-DD4E-45E6-90BB-1812338ED2A7}"/>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DD4E-45E6-90BB-1812338ED2A7}"/>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DD4E-45E6-90BB-1812338ED2A7}"/>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DD4E-45E6-90BB-1812338ED2A7}"/>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DD4E-45E6-90BB-1812338ED2A7}"/>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DD4E-45E6-90BB-1812338ED2A7}"/>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DD4E-45E6-90BB-1812338ED2A7}"/>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D-DD4E-45E6-90BB-1812338ED2A7}"/>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F-DD4E-45E6-90BB-1812338ED2A7}"/>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1-DD4E-45E6-90BB-1812338ED2A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0</c:f>
              <c:numCache>
                <c:formatCode>General</c:formatCode>
                <c:ptCount val="9"/>
                <c:pt idx="0">
                  <c:v>12.5</c:v>
                </c:pt>
                <c:pt idx="1">
                  <c:v>12.5</c:v>
                </c:pt>
                <c:pt idx="2">
                  <c:v>12.5</c:v>
                </c:pt>
                <c:pt idx="3">
                  <c:v>12.5</c:v>
                </c:pt>
                <c:pt idx="4">
                  <c:v>50</c:v>
                </c:pt>
              </c:numCache>
            </c:numRef>
          </c:val>
          <c:extLst>
            <c:ext xmlns:c16="http://schemas.microsoft.com/office/drawing/2014/chart" uri="{C3380CC4-5D6E-409C-BE32-E72D297353CC}">
              <c16:uniqueId val="{00000012-DD4E-45E6-90BB-1812338ED2A7}"/>
            </c:ext>
          </c:extLst>
        </c:ser>
        <c:ser>
          <c:idx val="1"/>
          <c:order val="1"/>
          <c:tx>
            <c:strRef>
              <c:f>label 1</c:f>
              <c:strCache>
                <c:ptCount val="1"/>
                <c:pt idx="0">
                  <c:v>Column1</c:v>
                </c:pt>
              </c:strCache>
            </c:strRef>
          </c:tx>
          <c:spPr>
            <a:solidFill>
              <a:srgbClr val="5ECCF3"/>
            </a:solidFill>
            <a:ln w="0">
              <a:noFill/>
            </a:ln>
          </c:spPr>
          <c:dPt>
            <c:idx val="0"/>
            <c:bubble3D val="0"/>
            <c:spPr>
              <a:noFill/>
              <a:ln w="19080">
                <a:noFill/>
              </a:ln>
            </c:spPr>
            <c:extLst>
              <c:ext xmlns:c16="http://schemas.microsoft.com/office/drawing/2014/chart" uri="{C3380CC4-5D6E-409C-BE32-E72D297353CC}">
                <c16:uniqueId val="{00000014-DD4E-45E6-90BB-1812338ED2A7}"/>
              </c:ext>
            </c:extLst>
          </c:dPt>
          <c:dPt>
            <c:idx val="1"/>
            <c:bubble3D val="0"/>
            <c:spPr>
              <a:noFill/>
              <a:ln w="19080">
                <a:noFill/>
              </a:ln>
            </c:spPr>
            <c:extLst>
              <c:ext xmlns:c16="http://schemas.microsoft.com/office/drawing/2014/chart" uri="{C3380CC4-5D6E-409C-BE32-E72D297353CC}">
                <c16:uniqueId val="{00000016-DD4E-45E6-90BB-1812338ED2A7}"/>
              </c:ext>
            </c:extLst>
          </c:dPt>
          <c:dPt>
            <c:idx val="2"/>
            <c:bubble3D val="0"/>
            <c:spPr>
              <a:noFill/>
              <a:ln w="19080">
                <a:noFill/>
              </a:ln>
            </c:spPr>
            <c:extLst>
              <c:ext xmlns:c16="http://schemas.microsoft.com/office/drawing/2014/chart" uri="{C3380CC4-5D6E-409C-BE32-E72D297353CC}">
                <c16:uniqueId val="{00000018-DD4E-45E6-90BB-1812338ED2A7}"/>
              </c:ext>
            </c:extLst>
          </c:dPt>
          <c:dPt>
            <c:idx val="3"/>
            <c:bubble3D val="0"/>
            <c:spPr>
              <a:noFill/>
              <a:ln w="19080">
                <a:noFill/>
              </a:ln>
            </c:spPr>
            <c:extLst>
              <c:ext xmlns:c16="http://schemas.microsoft.com/office/drawing/2014/chart" uri="{C3380CC4-5D6E-409C-BE32-E72D297353CC}">
                <c16:uniqueId val="{0000001A-DD4E-45E6-90BB-1812338ED2A7}"/>
              </c:ext>
            </c:extLst>
          </c:dPt>
          <c:dPt>
            <c:idx val="4"/>
            <c:bubble3D val="0"/>
            <c:spPr>
              <a:solidFill>
                <a:srgbClr val="8CC9F7"/>
              </a:solidFill>
              <a:ln w="19080">
                <a:noFill/>
              </a:ln>
            </c:spPr>
            <c:extLst>
              <c:ext xmlns:c16="http://schemas.microsoft.com/office/drawing/2014/chart" uri="{C3380CC4-5D6E-409C-BE32-E72D297353CC}">
                <c16:uniqueId val="{0000001C-DD4E-45E6-90BB-1812338ED2A7}"/>
              </c:ext>
            </c:extLst>
          </c:dPt>
          <c:dPt>
            <c:idx val="5"/>
            <c:bubble3D val="0"/>
            <c:spPr>
              <a:solidFill>
                <a:srgbClr val="4FADF3"/>
              </a:solidFill>
              <a:ln w="19080">
                <a:noFill/>
              </a:ln>
            </c:spPr>
            <c:extLst>
              <c:ext xmlns:c16="http://schemas.microsoft.com/office/drawing/2014/chart" uri="{C3380CC4-5D6E-409C-BE32-E72D297353CC}">
                <c16:uniqueId val="{0000001E-DD4E-45E6-90BB-1812338ED2A7}"/>
              </c:ext>
            </c:extLst>
          </c:dPt>
          <c:dPt>
            <c:idx val="6"/>
            <c:bubble3D val="0"/>
            <c:spPr>
              <a:solidFill>
                <a:srgbClr val="0D79CA"/>
              </a:solidFill>
              <a:ln w="19080">
                <a:noFill/>
              </a:ln>
            </c:spPr>
            <c:extLst>
              <c:ext xmlns:c16="http://schemas.microsoft.com/office/drawing/2014/chart" uri="{C3380CC4-5D6E-409C-BE32-E72D297353CC}">
                <c16:uniqueId val="{00000020-DD4E-45E6-90BB-1812338ED2A7}"/>
              </c:ext>
            </c:extLst>
          </c:dPt>
          <c:dPt>
            <c:idx val="7"/>
            <c:bubble3D val="0"/>
            <c:spPr>
              <a:solidFill>
                <a:srgbClr val="073C65"/>
              </a:solidFill>
              <a:ln w="19080">
                <a:noFill/>
              </a:ln>
            </c:spPr>
            <c:extLst>
              <c:ext xmlns:c16="http://schemas.microsoft.com/office/drawing/2014/chart" uri="{C3380CC4-5D6E-409C-BE32-E72D297353CC}">
                <c16:uniqueId val="{00000022-DD4E-45E6-90BB-1812338ED2A7}"/>
              </c:ext>
            </c:extLst>
          </c:dPt>
          <c:dPt>
            <c:idx val="8"/>
            <c:bubble3D val="0"/>
            <c:spPr>
              <a:solidFill>
                <a:srgbClr val="68A915"/>
              </a:solidFill>
              <a:ln w="19080">
                <a:noFill/>
              </a:ln>
            </c:spPr>
            <c:extLst>
              <c:ext xmlns:c16="http://schemas.microsoft.com/office/drawing/2014/chart" uri="{C3380CC4-5D6E-409C-BE32-E72D297353CC}">
                <c16:uniqueId val="{00000024-DD4E-45E6-90BB-1812338ED2A7}"/>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4-DD4E-45E6-90BB-1812338ED2A7}"/>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6-DD4E-45E6-90BB-1812338ED2A7}"/>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8-DD4E-45E6-90BB-1812338ED2A7}"/>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A-DD4E-45E6-90BB-1812338ED2A7}"/>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C-DD4E-45E6-90BB-1812338ED2A7}"/>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1E-DD4E-45E6-90BB-1812338ED2A7}"/>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20-DD4E-45E6-90BB-1812338ED2A7}"/>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22-DD4E-45E6-90BB-1812338ED2A7}"/>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24-DD4E-45E6-90BB-1812338ED2A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1</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25-DD4E-45E6-90BB-1812338ED2A7}"/>
            </c:ext>
          </c:extLst>
        </c:ser>
        <c:ser>
          <c:idx val="2"/>
          <c:order val="2"/>
          <c:tx>
            <c:strRef>
              <c:f>label 2</c:f>
              <c:strCache>
                <c:ptCount val="1"/>
                <c:pt idx="0">
                  <c:v>Column2</c:v>
                </c:pt>
              </c:strCache>
            </c:strRef>
          </c:tx>
          <c:spPr>
            <a:solidFill>
              <a:srgbClr val="A7EA52"/>
            </a:solidFill>
            <a:ln w="0">
              <a:noFill/>
            </a:ln>
          </c:spPr>
          <c:dPt>
            <c:idx val="0"/>
            <c:bubble3D val="0"/>
            <c:spPr>
              <a:noFill/>
              <a:ln w="19080">
                <a:noFill/>
              </a:ln>
            </c:spPr>
            <c:extLst>
              <c:ext xmlns:c16="http://schemas.microsoft.com/office/drawing/2014/chart" uri="{C3380CC4-5D6E-409C-BE32-E72D297353CC}">
                <c16:uniqueId val="{00000027-DD4E-45E6-90BB-1812338ED2A7}"/>
              </c:ext>
            </c:extLst>
          </c:dPt>
          <c:dPt>
            <c:idx val="1"/>
            <c:bubble3D val="0"/>
            <c:spPr>
              <a:noFill/>
              <a:ln w="19080">
                <a:noFill/>
              </a:ln>
            </c:spPr>
            <c:extLst>
              <c:ext xmlns:c16="http://schemas.microsoft.com/office/drawing/2014/chart" uri="{C3380CC4-5D6E-409C-BE32-E72D297353CC}">
                <c16:uniqueId val="{00000029-DD4E-45E6-90BB-1812338ED2A7}"/>
              </c:ext>
            </c:extLst>
          </c:dPt>
          <c:dPt>
            <c:idx val="2"/>
            <c:bubble3D val="0"/>
            <c:spPr>
              <a:noFill/>
              <a:ln w="19080">
                <a:noFill/>
              </a:ln>
            </c:spPr>
            <c:extLst>
              <c:ext xmlns:c16="http://schemas.microsoft.com/office/drawing/2014/chart" uri="{C3380CC4-5D6E-409C-BE32-E72D297353CC}">
                <c16:uniqueId val="{0000002B-DD4E-45E6-90BB-1812338ED2A7}"/>
              </c:ext>
            </c:extLst>
          </c:dPt>
          <c:dPt>
            <c:idx val="3"/>
            <c:bubble3D val="0"/>
            <c:spPr>
              <a:noFill/>
              <a:ln w="19080">
                <a:noFill/>
              </a:ln>
            </c:spPr>
            <c:extLst>
              <c:ext xmlns:c16="http://schemas.microsoft.com/office/drawing/2014/chart" uri="{C3380CC4-5D6E-409C-BE32-E72D297353CC}">
                <c16:uniqueId val="{0000002D-DD4E-45E6-90BB-1812338ED2A7}"/>
              </c:ext>
            </c:extLst>
          </c:dPt>
          <c:dPt>
            <c:idx val="4"/>
            <c:bubble3D val="0"/>
            <c:spPr>
              <a:solidFill>
                <a:srgbClr val="8CC9F7"/>
              </a:solidFill>
              <a:ln w="19080">
                <a:noFill/>
              </a:ln>
            </c:spPr>
            <c:extLst>
              <c:ext xmlns:c16="http://schemas.microsoft.com/office/drawing/2014/chart" uri="{C3380CC4-5D6E-409C-BE32-E72D297353CC}">
                <c16:uniqueId val="{0000002F-DD4E-45E6-90BB-1812338ED2A7}"/>
              </c:ext>
            </c:extLst>
          </c:dPt>
          <c:dPt>
            <c:idx val="5"/>
            <c:bubble3D val="0"/>
            <c:spPr>
              <a:solidFill>
                <a:srgbClr val="4FADF3"/>
              </a:solidFill>
              <a:ln w="19080">
                <a:noFill/>
              </a:ln>
            </c:spPr>
            <c:extLst>
              <c:ext xmlns:c16="http://schemas.microsoft.com/office/drawing/2014/chart" uri="{C3380CC4-5D6E-409C-BE32-E72D297353CC}">
                <c16:uniqueId val="{00000031-DD4E-45E6-90BB-1812338ED2A7}"/>
              </c:ext>
            </c:extLst>
          </c:dPt>
          <c:dPt>
            <c:idx val="6"/>
            <c:bubble3D val="0"/>
            <c:spPr>
              <a:solidFill>
                <a:srgbClr val="0D79CA"/>
              </a:solidFill>
              <a:ln w="19080">
                <a:noFill/>
              </a:ln>
            </c:spPr>
            <c:extLst>
              <c:ext xmlns:c16="http://schemas.microsoft.com/office/drawing/2014/chart" uri="{C3380CC4-5D6E-409C-BE32-E72D297353CC}">
                <c16:uniqueId val="{00000033-DD4E-45E6-90BB-1812338ED2A7}"/>
              </c:ext>
            </c:extLst>
          </c:dPt>
          <c:dPt>
            <c:idx val="7"/>
            <c:bubble3D val="0"/>
            <c:spPr>
              <a:solidFill>
                <a:srgbClr val="073C65"/>
              </a:solidFill>
              <a:ln w="19080">
                <a:noFill/>
              </a:ln>
            </c:spPr>
            <c:extLst>
              <c:ext xmlns:c16="http://schemas.microsoft.com/office/drawing/2014/chart" uri="{C3380CC4-5D6E-409C-BE32-E72D297353CC}">
                <c16:uniqueId val="{00000035-DD4E-45E6-90BB-1812338ED2A7}"/>
              </c:ext>
            </c:extLst>
          </c:dPt>
          <c:dPt>
            <c:idx val="8"/>
            <c:bubble3D val="0"/>
            <c:spPr>
              <a:solidFill>
                <a:srgbClr val="68A915"/>
              </a:solidFill>
              <a:ln w="19080">
                <a:noFill/>
              </a:ln>
            </c:spPr>
            <c:extLst>
              <c:ext xmlns:c16="http://schemas.microsoft.com/office/drawing/2014/chart" uri="{C3380CC4-5D6E-409C-BE32-E72D297353CC}">
                <c16:uniqueId val="{00000037-DD4E-45E6-90BB-1812338ED2A7}"/>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27-DD4E-45E6-90BB-1812338ED2A7}"/>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29-DD4E-45E6-90BB-1812338ED2A7}"/>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2B-DD4E-45E6-90BB-1812338ED2A7}"/>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2D-DD4E-45E6-90BB-1812338ED2A7}"/>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2F-DD4E-45E6-90BB-1812338ED2A7}"/>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31-DD4E-45E6-90BB-1812338ED2A7}"/>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33-DD4E-45E6-90BB-1812338ED2A7}"/>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35-DD4E-45E6-90BB-1812338ED2A7}"/>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37-DD4E-45E6-90BB-1812338ED2A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2</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38-DD4E-45E6-90BB-1812338ED2A7}"/>
            </c:ext>
          </c:extLst>
        </c:ser>
        <c:ser>
          <c:idx val="3"/>
          <c:order val="3"/>
          <c:tx>
            <c:strRef>
              <c:f>label 3</c:f>
              <c:strCache>
                <c:ptCount val="1"/>
                <c:pt idx="0">
                  <c:v>Column3</c:v>
                </c:pt>
              </c:strCache>
            </c:strRef>
          </c:tx>
          <c:spPr>
            <a:solidFill>
              <a:srgbClr val="5DCEAF"/>
            </a:solidFill>
            <a:ln w="0">
              <a:noFill/>
            </a:ln>
          </c:spPr>
          <c:dPt>
            <c:idx val="0"/>
            <c:bubble3D val="0"/>
            <c:spPr>
              <a:noFill/>
              <a:ln w="19080">
                <a:noFill/>
              </a:ln>
            </c:spPr>
            <c:extLst>
              <c:ext xmlns:c16="http://schemas.microsoft.com/office/drawing/2014/chart" uri="{C3380CC4-5D6E-409C-BE32-E72D297353CC}">
                <c16:uniqueId val="{0000003A-DD4E-45E6-90BB-1812338ED2A7}"/>
              </c:ext>
            </c:extLst>
          </c:dPt>
          <c:dPt>
            <c:idx val="1"/>
            <c:bubble3D val="0"/>
            <c:spPr>
              <a:noFill/>
              <a:ln w="19080">
                <a:noFill/>
              </a:ln>
            </c:spPr>
            <c:extLst>
              <c:ext xmlns:c16="http://schemas.microsoft.com/office/drawing/2014/chart" uri="{C3380CC4-5D6E-409C-BE32-E72D297353CC}">
                <c16:uniqueId val="{0000003C-DD4E-45E6-90BB-1812338ED2A7}"/>
              </c:ext>
            </c:extLst>
          </c:dPt>
          <c:dPt>
            <c:idx val="2"/>
            <c:bubble3D val="0"/>
            <c:spPr>
              <a:noFill/>
              <a:ln w="19080">
                <a:noFill/>
              </a:ln>
            </c:spPr>
            <c:extLst>
              <c:ext xmlns:c16="http://schemas.microsoft.com/office/drawing/2014/chart" uri="{C3380CC4-5D6E-409C-BE32-E72D297353CC}">
                <c16:uniqueId val="{0000003E-DD4E-45E6-90BB-1812338ED2A7}"/>
              </c:ext>
            </c:extLst>
          </c:dPt>
          <c:dPt>
            <c:idx val="3"/>
            <c:bubble3D val="0"/>
            <c:spPr>
              <a:noFill/>
              <a:ln w="19080">
                <a:noFill/>
              </a:ln>
            </c:spPr>
            <c:extLst>
              <c:ext xmlns:c16="http://schemas.microsoft.com/office/drawing/2014/chart" uri="{C3380CC4-5D6E-409C-BE32-E72D297353CC}">
                <c16:uniqueId val="{00000040-DD4E-45E6-90BB-1812338ED2A7}"/>
              </c:ext>
            </c:extLst>
          </c:dPt>
          <c:dPt>
            <c:idx val="4"/>
            <c:bubble3D val="0"/>
            <c:spPr>
              <a:solidFill>
                <a:srgbClr val="8CC9F7"/>
              </a:solidFill>
              <a:ln w="19080">
                <a:noFill/>
              </a:ln>
            </c:spPr>
            <c:extLst>
              <c:ext xmlns:c16="http://schemas.microsoft.com/office/drawing/2014/chart" uri="{C3380CC4-5D6E-409C-BE32-E72D297353CC}">
                <c16:uniqueId val="{00000042-DD4E-45E6-90BB-1812338ED2A7}"/>
              </c:ext>
            </c:extLst>
          </c:dPt>
          <c:dPt>
            <c:idx val="5"/>
            <c:bubble3D val="0"/>
            <c:spPr>
              <a:solidFill>
                <a:srgbClr val="4FADF3"/>
              </a:solidFill>
              <a:ln w="19080">
                <a:noFill/>
              </a:ln>
            </c:spPr>
            <c:extLst>
              <c:ext xmlns:c16="http://schemas.microsoft.com/office/drawing/2014/chart" uri="{C3380CC4-5D6E-409C-BE32-E72D297353CC}">
                <c16:uniqueId val="{00000044-DD4E-45E6-90BB-1812338ED2A7}"/>
              </c:ext>
            </c:extLst>
          </c:dPt>
          <c:dPt>
            <c:idx val="6"/>
            <c:bubble3D val="0"/>
            <c:spPr>
              <a:solidFill>
                <a:srgbClr val="0D79CA"/>
              </a:solidFill>
              <a:ln w="19080">
                <a:noFill/>
              </a:ln>
            </c:spPr>
            <c:extLst>
              <c:ext xmlns:c16="http://schemas.microsoft.com/office/drawing/2014/chart" uri="{C3380CC4-5D6E-409C-BE32-E72D297353CC}">
                <c16:uniqueId val="{00000046-DD4E-45E6-90BB-1812338ED2A7}"/>
              </c:ext>
            </c:extLst>
          </c:dPt>
          <c:dPt>
            <c:idx val="7"/>
            <c:bubble3D val="0"/>
            <c:spPr>
              <a:noFill/>
              <a:ln w="19080">
                <a:noFill/>
              </a:ln>
            </c:spPr>
            <c:extLst>
              <c:ext xmlns:c16="http://schemas.microsoft.com/office/drawing/2014/chart" uri="{C3380CC4-5D6E-409C-BE32-E72D297353CC}">
                <c16:uniqueId val="{00000048-DD4E-45E6-90BB-1812338ED2A7}"/>
              </c:ext>
            </c:extLst>
          </c:dPt>
          <c:dPt>
            <c:idx val="8"/>
            <c:bubble3D val="0"/>
            <c:spPr>
              <a:solidFill>
                <a:srgbClr val="68A915"/>
              </a:solidFill>
              <a:ln w="19080">
                <a:noFill/>
              </a:ln>
            </c:spPr>
            <c:extLst>
              <c:ext xmlns:c16="http://schemas.microsoft.com/office/drawing/2014/chart" uri="{C3380CC4-5D6E-409C-BE32-E72D297353CC}">
                <c16:uniqueId val="{0000004A-DD4E-45E6-90BB-1812338ED2A7}"/>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3A-DD4E-45E6-90BB-1812338ED2A7}"/>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3C-DD4E-45E6-90BB-1812338ED2A7}"/>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3E-DD4E-45E6-90BB-1812338ED2A7}"/>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40-DD4E-45E6-90BB-1812338ED2A7}"/>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42-DD4E-45E6-90BB-1812338ED2A7}"/>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44-DD4E-45E6-90BB-1812338ED2A7}"/>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46-DD4E-45E6-90BB-1812338ED2A7}"/>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48-DD4E-45E6-90BB-1812338ED2A7}"/>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4A-DD4E-45E6-90BB-1812338ED2A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3</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4B-DD4E-45E6-90BB-1812338ED2A7}"/>
            </c:ext>
          </c:extLst>
        </c:ser>
        <c:ser>
          <c:idx val="4"/>
          <c:order val="4"/>
          <c:tx>
            <c:strRef>
              <c:f>label 4</c:f>
              <c:strCache>
                <c:ptCount val="1"/>
                <c:pt idx="0">
                  <c:v>Column32</c:v>
                </c:pt>
              </c:strCache>
            </c:strRef>
          </c:tx>
          <c:spPr>
            <a:noFill/>
            <a:ln w="0">
              <a:noFill/>
            </a:ln>
          </c:spPr>
          <c:dPt>
            <c:idx val="0"/>
            <c:bubble3D val="0"/>
            <c:spPr>
              <a:noFill/>
              <a:ln w="19080">
                <a:noFill/>
              </a:ln>
            </c:spPr>
            <c:extLst>
              <c:ext xmlns:c16="http://schemas.microsoft.com/office/drawing/2014/chart" uri="{C3380CC4-5D6E-409C-BE32-E72D297353CC}">
                <c16:uniqueId val="{0000004D-DD4E-45E6-90BB-1812338ED2A7}"/>
              </c:ext>
            </c:extLst>
          </c:dPt>
          <c:dPt>
            <c:idx val="1"/>
            <c:bubble3D val="0"/>
            <c:spPr>
              <a:noFill/>
              <a:ln w="19080">
                <a:noFill/>
              </a:ln>
            </c:spPr>
            <c:extLst>
              <c:ext xmlns:c16="http://schemas.microsoft.com/office/drawing/2014/chart" uri="{C3380CC4-5D6E-409C-BE32-E72D297353CC}">
                <c16:uniqueId val="{0000004F-DD4E-45E6-90BB-1812338ED2A7}"/>
              </c:ext>
            </c:extLst>
          </c:dPt>
          <c:dPt>
            <c:idx val="2"/>
            <c:bubble3D val="0"/>
            <c:spPr>
              <a:noFill/>
              <a:ln w="19080">
                <a:noFill/>
              </a:ln>
            </c:spPr>
            <c:extLst>
              <c:ext xmlns:c16="http://schemas.microsoft.com/office/drawing/2014/chart" uri="{C3380CC4-5D6E-409C-BE32-E72D297353CC}">
                <c16:uniqueId val="{00000051-DD4E-45E6-90BB-1812338ED2A7}"/>
              </c:ext>
            </c:extLst>
          </c:dPt>
          <c:dPt>
            <c:idx val="3"/>
            <c:bubble3D val="0"/>
            <c:spPr>
              <a:noFill/>
              <a:ln w="19080">
                <a:noFill/>
              </a:ln>
            </c:spPr>
            <c:extLst>
              <c:ext xmlns:c16="http://schemas.microsoft.com/office/drawing/2014/chart" uri="{C3380CC4-5D6E-409C-BE32-E72D297353CC}">
                <c16:uniqueId val="{00000053-DD4E-45E6-90BB-1812338ED2A7}"/>
              </c:ext>
            </c:extLst>
          </c:dPt>
          <c:dPt>
            <c:idx val="4"/>
            <c:bubble3D val="0"/>
            <c:spPr>
              <a:solidFill>
                <a:srgbClr val="8CC9F7"/>
              </a:solidFill>
              <a:ln w="19080">
                <a:noFill/>
              </a:ln>
            </c:spPr>
            <c:extLst>
              <c:ext xmlns:c16="http://schemas.microsoft.com/office/drawing/2014/chart" uri="{C3380CC4-5D6E-409C-BE32-E72D297353CC}">
                <c16:uniqueId val="{00000055-DD4E-45E6-90BB-1812338ED2A7}"/>
              </c:ext>
            </c:extLst>
          </c:dPt>
          <c:dPt>
            <c:idx val="5"/>
            <c:bubble3D val="0"/>
            <c:spPr>
              <a:solidFill>
                <a:srgbClr val="4FADF3"/>
              </a:solidFill>
              <a:ln w="19080">
                <a:noFill/>
              </a:ln>
            </c:spPr>
            <c:extLst>
              <c:ext xmlns:c16="http://schemas.microsoft.com/office/drawing/2014/chart" uri="{C3380CC4-5D6E-409C-BE32-E72D297353CC}">
                <c16:uniqueId val="{00000057-DD4E-45E6-90BB-1812338ED2A7}"/>
              </c:ext>
            </c:extLst>
          </c:dPt>
          <c:dPt>
            <c:idx val="6"/>
            <c:bubble3D val="0"/>
            <c:spPr>
              <a:noFill/>
              <a:ln w="19080">
                <a:noFill/>
              </a:ln>
            </c:spPr>
            <c:extLst>
              <c:ext xmlns:c16="http://schemas.microsoft.com/office/drawing/2014/chart" uri="{C3380CC4-5D6E-409C-BE32-E72D297353CC}">
                <c16:uniqueId val="{00000059-DD4E-45E6-90BB-1812338ED2A7}"/>
              </c:ext>
            </c:extLst>
          </c:dPt>
          <c:dPt>
            <c:idx val="7"/>
            <c:bubble3D val="0"/>
            <c:spPr>
              <a:noFill/>
              <a:ln w="19080">
                <a:noFill/>
              </a:ln>
            </c:spPr>
            <c:extLst>
              <c:ext xmlns:c16="http://schemas.microsoft.com/office/drawing/2014/chart" uri="{C3380CC4-5D6E-409C-BE32-E72D297353CC}">
                <c16:uniqueId val="{0000005B-DD4E-45E6-90BB-1812338ED2A7}"/>
              </c:ext>
            </c:extLst>
          </c:dPt>
          <c:dPt>
            <c:idx val="8"/>
            <c:bubble3D val="0"/>
            <c:spPr>
              <a:noFill/>
              <a:ln w="19080">
                <a:noFill/>
              </a:ln>
            </c:spPr>
            <c:extLst>
              <c:ext xmlns:c16="http://schemas.microsoft.com/office/drawing/2014/chart" uri="{C3380CC4-5D6E-409C-BE32-E72D297353CC}">
                <c16:uniqueId val="{0000005D-DD4E-45E6-90BB-1812338ED2A7}"/>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4D-DD4E-45E6-90BB-1812338ED2A7}"/>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4F-DD4E-45E6-90BB-1812338ED2A7}"/>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51-DD4E-45E6-90BB-1812338ED2A7}"/>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53-DD4E-45E6-90BB-1812338ED2A7}"/>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55-DD4E-45E6-90BB-1812338ED2A7}"/>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57-DD4E-45E6-90BB-1812338ED2A7}"/>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59-DD4E-45E6-90BB-1812338ED2A7}"/>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5B-DD4E-45E6-90BB-1812338ED2A7}"/>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5D-DD4E-45E6-90BB-1812338ED2A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4</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5E-DD4E-45E6-90BB-1812338ED2A7}"/>
            </c:ext>
          </c:extLst>
        </c:ser>
        <c:ser>
          <c:idx val="5"/>
          <c:order val="5"/>
          <c:tx>
            <c:strRef>
              <c:f>label 5</c:f>
              <c:strCache>
                <c:ptCount val="1"/>
                <c:pt idx="0">
                  <c:v>Column33</c:v>
                </c:pt>
              </c:strCache>
            </c:strRef>
          </c:tx>
          <c:spPr>
            <a:solidFill>
              <a:srgbClr val="F14124"/>
            </a:solidFill>
            <a:ln w="0">
              <a:noFill/>
            </a:ln>
          </c:spPr>
          <c:dPt>
            <c:idx val="0"/>
            <c:bubble3D val="0"/>
            <c:spPr>
              <a:noFill/>
              <a:ln w="19080">
                <a:noFill/>
              </a:ln>
            </c:spPr>
            <c:extLst>
              <c:ext xmlns:c16="http://schemas.microsoft.com/office/drawing/2014/chart" uri="{C3380CC4-5D6E-409C-BE32-E72D297353CC}">
                <c16:uniqueId val="{00000060-DD4E-45E6-90BB-1812338ED2A7}"/>
              </c:ext>
            </c:extLst>
          </c:dPt>
          <c:dPt>
            <c:idx val="1"/>
            <c:bubble3D val="0"/>
            <c:spPr>
              <a:noFill/>
              <a:ln w="19080">
                <a:noFill/>
              </a:ln>
            </c:spPr>
            <c:extLst>
              <c:ext xmlns:c16="http://schemas.microsoft.com/office/drawing/2014/chart" uri="{C3380CC4-5D6E-409C-BE32-E72D297353CC}">
                <c16:uniqueId val="{00000062-DD4E-45E6-90BB-1812338ED2A7}"/>
              </c:ext>
            </c:extLst>
          </c:dPt>
          <c:dPt>
            <c:idx val="2"/>
            <c:bubble3D val="0"/>
            <c:spPr>
              <a:noFill/>
              <a:ln w="19080">
                <a:noFill/>
              </a:ln>
            </c:spPr>
            <c:extLst>
              <c:ext xmlns:c16="http://schemas.microsoft.com/office/drawing/2014/chart" uri="{C3380CC4-5D6E-409C-BE32-E72D297353CC}">
                <c16:uniqueId val="{00000064-DD4E-45E6-90BB-1812338ED2A7}"/>
              </c:ext>
            </c:extLst>
          </c:dPt>
          <c:dPt>
            <c:idx val="3"/>
            <c:bubble3D val="0"/>
            <c:spPr>
              <a:noFill/>
              <a:ln w="19080">
                <a:noFill/>
              </a:ln>
            </c:spPr>
            <c:extLst>
              <c:ext xmlns:c16="http://schemas.microsoft.com/office/drawing/2014/chart" uri="{C3380CC4-5D6E-409C-BE32-E72D297353CC}">
                <c16:uniqueId val="{00000066-DD4E-45E6-90BB-1812338ED2A7}"/>
              </c:ext>
            </c:extLst>
          </c:dPt>
          <c:dPt>
            <c:idx val="4"/>
            <c:bubble3D val="0"/>
            <c:spPr>
              <a:solidFill>
                <a:srgbClr val="8CC9F7"/>
              </a:solidFill>
              <a:ln w="19080">
                <a:noFill/>
              </a:ln>
            </c:spPr>
            <c:extLst>
              <c:ext xmlns:c16="http://schemas.microsoft.com/office/drawing/2014/chart" uri="{C3380CC4-5D6E-409C-BE32-E72D297353CC}">
                <c16:uniqueId val="{00000068-DD4E-45E6-90BB-1812338ED2A7}"/>
              </c:ext>
            </c:extLst>
          </c:dPt>
          <c:dPt>
            <c:idx val="5"/>
            <c:bubble3D val="0"/>
            <c:spPr>
              <a:noFill/>
              <a:ln w="19080">
                <a:noFill/>
              </a:ln>
            </c:spPr>
            <c:extLst>
              <c:ext xmlns:c16="http://schemas.microsoft.com/office/drawing/2014/chart" uri="{C3380CC4-5D6E-409C-BE32-E72D297353CC}">
                <c16:uniqueId val="{0000006A-DD4E-45E6-90BB-1812338ED2A7}"/>
              </c:ext>
            </c:extLst>
          </c:dPt>
          <c:dPt>
            <c:idx val="6"/>
            <c:bubble3D val="0"/>
            <c:spPr>
              <a:noFill/>
              <a:ln w="19080">
                <a:noFill/>
              </a:ln>
            </c:spPr>
            <c:extLst>
              <c:ext xmlns:c16="http://schemas.microsoft.com/office/drawing/2014/chart" uri="{C3380CC4-5D6E-409C-BE32-E72D297353CC}">
                <c16:uniqueId val="{0000006C-DD4E-45E6-90BB-1812338ED2A7}"/>
              </c:ext>
            </c:extLst>
          </c:dPt>
          <c:dPt>
            <c:idx val="7"/>
            <c:bubble3D val="0"/>
            <c:spPr>
              <a:noFill/>
              <a:ln w="19080">
                <a:noFill/>
              </a:ln>
            </c:spPr>
            <c:extLst>
              <c:ext xmlns:c16="http://schemas.microsoft.com/office/drawing/2014/chart" uri="{C3380CC4-5D6E-409C-BE32-E72D297353CC}">
                <c16:uniqueId val="{0000006E-DD4E-45E6-90BB-1812338ED2A7}"/>
              </c:ext>
            </c:extLst>
          </c:dPt>
          <c:dPt>
            <c:idx val="8"/>
            <c:bubble3D val="0"/>
            <c:spPr>
              <a:solidFill>
                <a:srgbClr val="68A915"/>
              </a:solidFill>
              <a:ln w="19080">
                <a:noFill/>
              </a:ln>
            </c:spPr>
            <c:extLst>
              <c:ext xmlns:c16="http://schemas.microsoft.com/office/drawing/2014/chart" uri="{C3380CC4-5D6E-409C-BE32-E72D297353CC}">
                <c16:uniqueId val="{00000070-DD4E-45E6-90BB-1812338ED2A7}"/>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60-DD4E-45E6-90BB-1812338ED2A7}"/>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62-DD4E-45E6-90BB-1812338ED2A7}"/>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64-DD4E-45E6-90BB-1812338ED2A7}"/>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66-DD4E-45E6-90BB-1812338ED2A7}"/>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68-DD4E-45E6-90BB-1812338ED2A7}"/>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6A-DD4E-45E6-90BB-1812338ED2A7}"/>
                </c:ext>
              </c:extLst>
            </c:dLbl>
            <c:dLbl>
              <c:idx val="6"/>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6C-DD4E-45E6-90BB-1812338ED2A7}"/>
                </c:ext>
              </c:extLst>
            </c:dLbl>
            <c:dLbl>
              <c:idx val="7"/>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6E-DD4E-45E6-90BB-1812338ED2A7}"/>
                </c:ext>
              </c:extLst>
            </c:dLbl>
            <c:dLbl>
              <c:idx val="8"/>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70-DD4E-45E6-90BB-1812338ED2A7}"/>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1st Qtr</c:v>
                </c:pt>
                <c:pt idx="1">
                  <c:v>2nd Qtr</c:v>
                </c:pt>
                <c:pt idx="2">
                  <c:v>3rd Qtr</c:v>
                </c:pt>
                <c:pt idx="3">
                  <c:v>4th Qtr</c:v>
                </c:pt>
              </c:strCache>
            </c:strRef>
          </c:cat>
          <c:val>
            <c:numRef>
              <c:f>5</c:f>
              <c:numCache>
                <c:formatCode>General</c:formatCode>
                <c:ptCount val="9"/>
                <c:pt idx="0">
                  <c:v>12.5</c:v>
                </c:pt>
                <c:pt idx="1">
                  <c:v>12.5</c:v>
                </c:pt>
                <c:pt idx="2">
                  <c:v>12.5</c:v>
                </c:pt>
                <c:pt idx="3">
                  <c:v>12.5</c:v>
                </c:pt>
                <c:pt idx="4">
                  <c:v>12.5</c:v>
                </c:pt>
                <c:pt idx="5">
                  <c:v>12.5</c:v>
                </c:pt>
                <c:pt idx="6">
                  <c:v>12.5</c:v>
                </c:pt>
                <c:pt idx="7">
                  <c:v>12.5</c:v>
                </c:pt>
              </c:numCache>
            </c:numRef>
          </c:val>
          <c:extLst>
            <c:ext xmlns:c16="http://schemas.microsoft.com/office/drawing/2014/chart" uri="{C3380CC4-5D6E-409C-BE32-E72D297353CC}">
              <c16:uniqueId val="{00000071-DD4E-45E6-90BB-1812338ED2A7}"/>
            </c:ext>
          </c:extLst>
        </c:ser>
        <c:dLbls>
          <c:showLegendKey val="0"/>
          <c:showVal val="0"/>
          <c:showCatName val="0"/>
          <c:showSerName val="0"/>
          <c:showPercent val="0"/>
          <c:showBubbleSize val="0"/>
          <c:showLeaderLines val="0"/>
        </c:dLbls>
        <c:firstSliceAng val="0"/>
        <c:holeSize val="50"/>
      </c:doughnutChart>
      <c:spPr>
        <a:noFill/>
        <a:ln w="66600">
          <a:noFill/>
        </a:ln>
      </c:spPr>
    </c:plotArea>
    <c:plotVisOnly val="1"/>
    <c:dispBlanksAs val="gap"/>
    <c:showDLblsOverMax val="1"/>
  </c:chart>
  <c:spPr>
    <a:noFill/>
    <a:ln w="9360">
      <a:noFill/>
    </a:ln>
  </c:spPr>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073C65"/>
              </a:solidFill>
              <a:ln w="19080">
                <a:noFill/>
              </a:ln>
            </c:spPr>
            <c:extLst>
              <c:ext xmlns:c16="http://schemas.microsoft.com/office/drawing/2014/chart" uri="{C3380CC4-5D6E-409C-BE32-E72D297353CC}">
                <c16:uniqueId val="{00000001-009C-434D-892B-1CFD5B4B70DD}"/>
              </c:ext>
            </c:extLst>
          </c:dPt>
          <c:dPt>
            <c:idx val="1"/>
            <c:bubble3D val="0"/>
            <c:spPr>
              <a:solidFill>
                <a:srgbClr val="0D79CA"/>
              </a:solidFill>
              <a:ln w="19080">
                <a:noFill/>
              </a:ln>
            </c:spPr>
            <c:extLst>
              <c:ext xmlns:c16="http://schemas.microsoft.com/office/drawing/2014/chart" uri="{C3380CC4-5D6E-409C-BE32-E72D297353CC}">
                <c16:uniqueId val="{00000003-009C-434D-892B-1CFD5B4B70DD}"/>
              </c:ext>
            </c:extLst>
          </c:dPt>
          <c:dPt>
            <c:idx val="2"/>
            <c:bubble3D val="0"/>
            <c:spPr>
              <a:solidFill>
                <a:srgbClr val="4FADF3"/>
              </a:solidFill>
              <a:ln w="19080">
                <a:noFill/>
              </a:ln>
            </c:spPr>
            <c:extLst>
              <c:ext xmlns:c16="http://schemas.microsoft.com/office/drawing/2014/chart" uri="{C3380CC4-5D6E-409C-BE32-E72D297353CC}">
                <c16:uniqueId val="{00000005-009C-434D-892B-1CFD5B4B70DD}"/>
              </c:ext>
            </c:extLst>
          </c:dPt>
          <c:dPt>
            <c:idx val="3"/>
            <c:bubble3D val="0"/>
            <c:spPr>
              <a:noFill/>
              <a:ln w="19080">
                <a:noFill/>
              </a:ln>
            </c:spPr>
            <c:extLst>
              <c:ext xmlns:c16="http://schemas.microsoft.com/office/drawing/2014/chart" uri="{C3380CC4-5D6E-409C-BE32-E72D297353CC}">
                <c16:uniqueId val="{00000007-009C-434D-892B-1CFD5B4B70DD}"/>
              </c:ext>
            </c:extLst>
          </c:dPt>
          <c:dPt>
            <c:idx val="4"/>
            <c:bubble3D val="0"/>
            <c:spPr>
              <a:solidFill>
                <a:srgbClr val="B4DCFA"/>
              </a:solidFill>
              <a:ln w="19080">
                <a:noFill/>
              </a:ln>
            </c:spPr>
            <c:extLst>
              <c:ext xmlns:c16="http://schemas.microsoft.com/office/drawing/2014/chart" uri="{C3380CC4-5D6E-409C-BE32-E72D297353CC}">
                <c16:uniqueId val="{00000009-009C-434D-892B-1CFD5B4B70DD}"/>
              </c:ext>
            </c:extLst>
          </c:dPt>
          <c:dPt>
            <c:idx val="5"/>
            <c:bubble3D val="0"/>
            <c:spPr>
              <a:noFill/>
              <a:ln w="19080">
                <a:noFill/>
              </a:ln>
            </c:spPr>
            <c:extLst>
              <c:ext xmlns:c16="http://schemas.microsoft.com/office/drawing/2014/chart" uri="{C3380CC4-5D6E-409C-BE32-E72D297353CC}">
                <c16:uniqueId val="{0000000B-009C-434D-892B-1CFD5B4B70DD}"/>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009C-434D-892B-1CFD5B4B70DD}"/>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009C-434D-892B-1CFD5B4B70DD}"/>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009C-434D-892B-1CFD5B4B70DD}"/>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009C-434D-892B-1CFD5B4B70DD}"/>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009C-434D-892B-1CFD5B4B70DD}"/>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009C-434D-892B-1CFD5B4B70DD}"/>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009C-434D-892B-1CFD5B4B70DD}"/>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ja-JP"/>
  <c:roundedCorners val="0"/>
  <c:style val="2"/>
  <c:chart>
    <c:autoTitleDeleted val="1"/>
    <c:plotArea>
      <c:layout/>
      <c:doughnutChart>
        <c:varyColors val="1"/>
        <c:ser>
          <c:idx val="0"/>
          <c:order val="0"/>
          <c:tx>
            <c:strRef>
              <c:f>label 0</c:f>
              <c:strCache>
                <c:ptCount val="1"/>
                <c:pt idx="0">
                  <c:v>売上高</c:v>
                </c:pt>
              </c:strCache>
            </c:strRef>
          </c:tx>
          <c:spPr>
            <a:solidFill>
              <a:srgbClr val="4E67C8"/>
            </a:solidFill>
            <a:ln w="0">
              <a:noFill/>
            </a:ln>
          </c:spPr>
          <c:dPt>
            <c:idx val="0"/>
            <c:bubble3D val="0"/>
            <c:spPr>
              <a:solidFill>
                <a:srgbClr val="BFBFBF"/>
              </a:solidFill>
              <a:ln w="19080">
                <a:noFill/>
              </a:ln>
            </c:spPr>
            <c:extLst>
              <c:ext xmlns:c16="http://schemas.microsoft.com/office/drawing/2014/chart" uri="{C3380CC4-5D6E-409C-BE32-E72D297353CC}">
                <c16:uniqueId val="{00000001-5673-4BD3-A0DA-A33B14C8029D}"/>
              </c:ext>
            </c:extLst>
          </c:dPt>
          <c:dPt>
            <c:idx val="1"/>
            <c:bubble3D val="0"/>
            <c:spPr>
              <a:solidFill>
                <a:srgbClr val="D9D9D9"/>
              </a:solidFill>
              <a:ln w="19080">
                <a:noFill/>
              </a:ln>
            </c:spPr>
            <c:extLst>
              <c:ext xmlns:c16="http://schemas.microsoft.com/office/drawing/2014/chart" uri="{C3380CC4-5D6E-409C-BE32-E72D297353CC}">
                <c16:uniqueId val="{00000003-5673-4BD3-A0DA-A33B14C8029D}"/>
              </c:ext>
            </c:extLst>
          </c:dPt>
          <c:dPt>
            <c:idx val="2"/>
            <c:bubble3D val="0"/>
            <c:spPr>
              <a:solidFill>
                <a:srgbClr val="F2F2F2"/>
              </a:solidFill>
              <a:ln w="19080">
                <a:noFill/>
              </a:ln>
            </c:spPr>
            <c:extLst>
              <c:ext xmlns:c16="http://schemas.microsoft.com/office/drawing/2014/chart" uri="{C3380CC4-5D6E-409C-BE32-E72D297353CC}">
                <c16:uniqueId val="{00000005-5673-4BD3-A0DA-A33B14C8029D}"/>
              </c:ext>
            </c:extLst>
          </c:dPt>
          <c:dPt>
            <c:idx val="3"/>
            <c:bubble3D val="0"/>
            <c:spPr>
              <a:noFill/>
              <a:ln w="19080">
                <a:noFill/>
              </a:ln>
            </c:spPr>
            <c:extLst>
              <c:ext xmlns:c16="http://schemas.microsoft.com/office/drawing/2014/chart" uri="{C3380CC4-5D6E-409C-BE32-E72D297353CC}">
                <c16:uniqueId val="{00000007-5673-4BD3-A0DA-A33B14C8029D}"/>
              </c:ext>
            </c:extLst>
          </c:dPt>
          <c:dPt>
            <c:idx val="4"/>
            <c:bubble3D val="0"/>
            <c:spPr>
              <a:solidFill>
                <a:srgbClr val="F2F2F2"/>
              </a:solidFill>
              <a:ln w="19080">
                <a:noFill/>
              </a:ln>
            </c:spPr>
            <c:extLst>
              <c:ext xmlns:c16="http://schemas.microsoft.com/office/drawing/2014/chart" uri="{C3380CC4-5D6E-409C-BE32-E72D297353CC}">
                <c16:uniqueId val="{00000009-5673-4BD3-A0DA-A33B14C8029D}"/>
              </c:ext>
            </c:extLst>
          </c:dPt>
          <c:dPt>
            <c:idx val="5"/>
            <c:bubble3D val="0"/>
            <c:spPr>
              <a:noFill/>
              <a:ln w="19080">
                <a:noFill/>
              </a:ln>
            </c:spPr>
            <c:extLst>
              <c:ext xmlns:c16="http://schemas.microsoft.com/office/drawing/2014/chart" uri="{C3380CC4-5D6E-409C-BE32-E72D297353CC}">
                <c16:uniqueId val="{0000000B-5673-4BD3-A0DA-A33B14C8029D}"/>
              </c:ext>
            </c:extLst>
          </c:dPt>
          <c:dLbls>
            <c:dLbl>
              <c:idx val="0"/>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1-5673-4BD3-A0DA-A33B14C8029D}"/>
                </c:ext>
              </c:extLst>
            </c:dLbl>
            <c:dLbl>
              <c:idx val="1"/>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3-5673-4BD3-A0DA-A33B14C8029D}"/>
                </c:ext>
              </c:extLst>
            </c:dLbl>
            <c:dLbl>
              <c:idx val="2"/>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5-5673-4BD3-A0DA-A33B14C8029D}"/>
                </c:ext>
              </c:extLst>
            </c:dLbl>
            <c:dLbl>
              <c:idx val="3"/>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7-5673-4BD3-A0DA-A33B14C8029D}"/>
                </c:ext>
              </c:extLst>
            </c:dLbl>
            <c:dLbl>
              <c:idx val="4"/>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9-5673-4BD3-A0DA-A33B14C8029D}"/>
                </c:ext>
              </c:extLst>
            </c:dLbl>
            <c:dLbl>
              <c:idx val="5"/>
              <c:spPr/>
              <c:txPr>
                <a:bodyPr wrap="none"/>
                <a:lstStyle/>
                <a:p>
                  <a:pPr>
                    <a:defRPr sz="1000" b="0" strike="noStrike" spc="-1">
                      <a:solidFill>
                        <a:srgbClr val="000000"/>
                      </a:solidFill>
                      <a:latin typeface="Segoe UI"/>
                    </a:defRPr>
                  </a:pPr>
                  <a:endParaRPr lang="ja-JP"/>
                </a:p>
              </c:txPr>
              <c:showLegendKey val="0"/>
              <c:showVal val="0"/>
              <c:showCatName val="0"/>
              <c:showSerName val="0"/>
              <c:showPercent val="0"/>
              <c:showBubbleSize val="1"/>
              <c:extLst>
                <c:ext xmlns:c16="http://schemas.microsoft.com/office/drawing/2014/chart" uri="{C3380CC4-5D6E-409C-BE32-E72D297353CC}">
                  <c16:uniqueId val="{0000000B-5673-4BD3-A0DA-A33B14C8029D}"/>
                </c:ext>
              </c:extLst>
            </c:dLbl>
            <c:spPr>
              <a:noFill/>
              <a:ln>
                <a:noFill/>
              </a:ln>
              <a:effectLst/>
            </c:spPr>
            <c:txPr>
              <a:bodyPr wrap="none"/>
              <a:lstStyle/>
              <a:p>
                <a:pPr>
                  <a:defRPr sz="1000" b="0" strike="noStrike" spc="-1">
                    <a:solidFill>
                      <a:srgbClr val="000000"/>
                    </a:solidFill>
                    <a:latin typeface="Segoe UI"/>
                    <a:ea typeface="Meiryo UI"/>
                  </a:defRPr>
                </a:pPr>
                <a:endParaRPr lang="ja-JP"/>
              </a:p>
            </c:txPr>
            <c:showLegendKey val="0"/>
            <c:showVal val="0"/>
            <c:showCatName val="0"/>
            <c:showSerName val="0"/>
            <c:showPercent val="0"/>
            <c:showBubbleSize val="1"/>
            <c:separator>; </c:separator>
            <c:showLeaderLines val="0"/>
            <c:extLst>
              <c:ext xmlns:c15="http://schemas.microsoft.com/office/drawing/2012/chart" uri="{CE6537A1-D6FC-4f65-9D91-7224C49458BB}"/>
            </c:extLst>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extLst>
            <c:ext xmlns:c16="http://schemas.microsoft.com/office/drawing/2014/chart" uri="{C3380CC4-5D6E-409C-BE32-E72D297353CC}">
              <c16:uniqueId val="{0000000C-5673-4BD3-A0DA-A33B14C8029D}"/>
            </c:ext>
          </c:extLst>
        </c:ser>
        <c:dLbls>
          <c:showLegendKey val="0"/>
          <c:showVal val="0"/>
          <c:showCatName val="0"/>
          <c:showSerName val="0"/>
          <c:showPercent val="0"/>
          <c:showBubbleSize val="0"/>
          <c:showLeaderLines val="0"/>
        </c:dLbls>
        <c:firstSliceAng val="0"/>
        <c:holeSize val="50"/>
      </c:doughnutChart>
      <c:spPr>
        <a:noFill/>
        <a:ln w="0">
          <a:noFill/>
        </a:ln>
      </c:spPr>
    </c:plotArea>
    <c:plotVisOnly val="1"/>
    <c:dispBlanksAs val="gap"/>
    <c:showDLblsOverMax val="1"/>
  </c:chart>
  <c:spPr>
    <a:noFill/>
    <a:ln w="936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7" name="PlaceHolder 1"/>
          <p:cNvSpPr>
            <a:spLocks noGrp="1" noRot="1" noChangeAspect="1"/>
          </p:cNvSpPr>
          <p:nvPr>
            <p:ph type="sldImg"/>
          </p:nvPr>
        </p:nvSpPr>
        <p:spPr>
          <a:xfrm>
            <a:off x="380880" y="694800"/>
            <a:ext cx="6095520" cy="3428640"/>
          </a:xfrm>
          <a:prstGeom prst="rect">
            <a:avLst/>
          </a:prstGeom>
        </p:spPr>
        <p:txBody>
          <a:bodyPr lIns="0" tIns="0" rIns="0" bIns="0" anchor="ctr">
            <a:noAutofit/>
          </a:bodyPr>
          <a:lstStyle/>
          <a:p>
            <a:r>
              <a:rPr lang="ja-JP" sz="1800" b="0" strike="noStrike" spc="-1">
                <a:solidFill>
                  <a:srgbClr val="000000"/>
                </a:solidFill>
                <a:latin typeface="Segoe UI"/>
              </a:rPr>
              <a:t>スライドを移動するにはクリックします。</a:t>
            </a:r>
            <a:endParaRPr lang="en-US" sz="1800" b="0" strike="noStrike" spc="-1">
              <a:solidFill>
                <a:srgbClr val="000000"/>
              </a:solidFill>
              <a:latin typeface="Segoe UI"/>
            </a:endParaRPr>
          </a:p>
        </p:txBody>
      </p:sp>
      <p:sp>
        <p:nvSpPr>
          <p:cNvPr id="398" name="PlaceHolder 2"/>
          <p:cNvSpPr>
            <a:spLocks noGrp="1"/>
          </p:cNvSpPr>
          <p:nvPr>
            <p:ph type="body"/>
          </p:nvPr>
        </p:nvSpPr>
        <p:spPr>
          <a:xfrm>
            <a:off x="685800" y="4343400"/>
            <a:ext cx="5486040" cy="4114440"/>
          </a:xfrm>
          <a:prstGeom prst="rect">
            <a:avLst/>
          </a:prstGeom>
        </p:spPr>
        <p:txBody>
          <a:bodyPr lIns="0" tIns="0" rIns="0" bIns="0">
            <a:noAutofit/>
          </a:bodyPr>
          <a:lstStyle/>
          <a:p>
            <a:r>
              <a:rPr lang="ja-JP" sz="2000" b="0" strike="noStrike" spc="-1">
                <a:latin typeface="Arial"/>
              </a:rPr>
              <a:t>クリックしてノート書式の編集</a:t>
            </a:r>
            <a:endParaRPr lang="en-US" sz="2000" b="0" strike="noStrike" spc="-1">
              <a:latin typeface="Arial"/>
            </a:endParaRPr>
          </a:p>
        </p:txBody>
      </p:sp>
      <p:sp>
        <p:nvSpPr>
          <p:cNvPr id="399" name="PlaceHolder 3"/>
          <p:cNvSpPr>
            <a:spLocks noGrp="1"/>
          </p:cNvSpPr>
          <p:nvPr>
            <p:ph type="hdr"/>
          </p:nvPr>
        </p:nvSpPr>
        <p:spPr>
          <a:xfrm>
            <a:off x="0" y="0"/>
            <a:ext cx="2975760" cy="456840"/>
          </a:xfrm>
          <a:prstGeom prst="rect">
            <a:avLst/>
          </a:prstGeom>
        </p:spPr>
        <p:txBody>
          <a:bodyPr lIns="0" tIns="0" rIns="0" bIns="0">
            <a:noAutofit/>
          </a:bodyPr>
          <a:lstStyle/>
          <a:p>
            <a:r>
              <a:rPr lang="en-US" sz="1400" b="0" strike="noStrike" spc="-1">
                <a:latin typeface="Times New Roman"/>
              </a:rPr>
              <a:t>&lt;ヘッダー&gt;</a:t>
            </a:r>
          </a:p>
        </p:txBody>
      </p:sp>
      <p:sp>
        <p:nvSpPr>
          <p:cNvPr id="400" name="PlaceHolder 4"/>
          <p:cNvSpPr>
            <a:spLocks noGrp="1"/>
          </p:cNvSpPr>
          <p:nvPr>
            <p:ph type="dt"/>
          </p:nvPr>
        </p:nvSpPr>
        <p:spPr>
          <a:xfrm>
            <a:off x="3881880" y="0"/>
            <a:ext cx="2975760" cy="456840"/>
          </a:xfrm>
          <a:prstGeom prst="rect">
            <a:avLst/>
          </a:prstGeom>
        </p:spPr>
        <p:txBody>
          <a:bodyPr lIns="0" tIns="0" rIns="0" bIns="0">
            <a:noAutofit/>
          </a:bodyPr>
          <a:lstStyle/>
          <a:p>
            <a:pPr algn="r"/>
            <a:r>
              <a:rPr lang="en-US" sz="1400" b="0" strike="noStrike" spc="-1">
                <a:latin typeface="Times New Roman"/>
              </a:rPr>
              <a:t>&lt;日付/時刻&gt;</a:t>
            </a:r>
          </a:p>
        </p:txBody>
      </p:sp>
      <p:sp>
        <p:nvSpPr>
          <p:cNvPr id="401" name="PlaceHolder 5"/>
          <p:cNvSpPr>
            <a:spLocks noGrp="1"/>
          </p:cNvSpPr>
          <p:nvPr>
            <p:ph type="ftr"/>
          </p:nvPr>
        </p:nvSpPr>
        <p:spPr>
          <a:xfrm>
            <a:off x="0" y="8686800"/>
            <a:ext cx="2975760" cy="456840"/>
          </a:xfrm>
          <a:prstGeom prst="rect">
            <a:avLst/>
          </a:prstGeom>
        </p:spPr>
        <p:txBody>
          <a:bodyPr lIns="0" tIns="0" rIns="0" bIns="0" anchor="b">
            <a:noAutofit/>
          </a:bodyPr>
          <a:lstStyle/>
          <a:p>
            <a:r>
              <a:rPr lang="en-US" sz="1400" b="0" strike="noStrike" spc="-1">
                <a:latin typeface="Times New Roman"/>
              </a:rPr>
              <a:t>&lt;フッター&gt;</a:t>
            </a:r>
          </a:p>
        </p:txBody>
      </p:sp>
      <p:sp>
        <p:nvSpPr>
          <p:cNvPr id="402" name="PlaceHolder 6"/>
          <p:cNvSpPr>
            <a:spLocks noGrp="1"/>
          </p:cNvSpPr>
          <p:nvPr>
            <p:ph type="sldNum"/>
          </p:nvPr>
        </p:nvSpPr>
        <p:spPr>
          <a:xfrm>
            <a:off x="3881880" y="8686800"/>
            <a:ext cx="2975760" cy="456840"/>
          </a:xfrm>
          <a:prstGeom prst="rect">
            <a:avLst/>
          </a:prstGeom>
        </p:spPr>
        <p:txBody>
          <a:bodyPr lIns="0" tIns="0" rIns="0" bIns="0" anchor="b">
            <a:noAutofit/>
          </a:bodyPr>
          <a:lstStyle/>
          <a:p>
            <a:pPr algn="r"/>
            <a:fld id="{F9AF5A81-B11D-48EA-84C9-A458FC60C2E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PlaceHolder 1"/>
          <p:cNvSpPr>
            <a:spLocks noGrp="1" noRot="1" noChangeAspect="1"/>
          </p:cNvSpPr>
          <p:nvPr>
            <p:ph type="sldImg"/>
          </p:nvPr>
        </p:nvSpPr>
        <p:spPr>
          <a:xfrm>
            <a:off x="685800" y="1143000"/>
            <a:ext cx="5486400" cy="3086100"/>
          </a:xfrm>
          <a:prstGeom prst="rect">
            <a:avLst/>
          </a:prstGeom>
        </p:spPr>
      </p:sp>
      <p:sp>
        <p:nvSpPr>
          <p:cNvPr id="625"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626"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F5670269-3FA6-4FBE-B001-9B91FDBD5593}"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laceHolder 1"/>
          <p:cNvSpPr>
            <a:spLocks noGrp="1" noRot="1" noChangeAspect="1"/>
          </p:cNvSpPr>
          <p:nvPr>
            <p:ph type="sldImg"/>
          </p:nvPr>
        </p:nvSpPr>
        <p:spPr>
          <a:xfrm>
            <a:off x="685800" y="1143000"/>
            <a:ext cx="5486400" cy="3086100"/>
          </a:xfrm>
          <a:prstGeom prst="rect">
            <a:avLst/>
          </a:prstGeom>
        </p:spPr>
      </p:sp>
      <p:sp>
        <p:nvSpPr>
          <p:cNvPr id="62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629"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1C06A063-66D5-4E43-899E-A2A96AB592E5}" type="slidenum">
              <a:rPr lang="en-US" sz="1200" b="0" strike="noStrike" spc="-1">
                <a:latin typeface="Times New Roman"/>
              </a:rPr>
              <a:t>16</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1" name="PlaceHolder 2"/>
          <p:cNvSpPr>
            <a:spLocks noGrp="1"/>
          </p:cNvSpPr>
          <p:nvPr>
            <p:ph type="body"/>
          </p:nvPr>
        </p:nvSpPr>
        <p:spPr>
          <a:xfrm>
            <a:off x="336600" y="537372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2" name="PlaceHolder 3"/>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66"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67"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71"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72"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73"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75"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76"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77" name="PlaceHolder 4"/>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79"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80"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81" name="PlaceHolder 4"/>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83" name="PlaceHolder 2"/>
          <p:cNvSpPr>
            <a:spLocks noGrp="1"/>
          </p:cNvSpPr>
          <p:nvPr>
            <p:ph type="body"/>
          </p:nvPr>
        </p:nvSpPr>
        <p:spPr>
          <a:xfrm>
            <a:off x="336600" y="537372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84" name="PlaceHolder 3"/>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86"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87"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88"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89" name="PlaceHolder 5"/>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91" name="PlaceHolder 2"/>
          <p:cNvSpPr>
            <a:spLocks noGrp="1"/>
          </p:cNvSpPr>
          <p:nvPr>
            <p:ph type="body"/>
          </p:nvPr>
        </p:nvSpPr>
        <p:spPr>
          <a:xfrm>
            <a:off x="33660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92" name="PlaceHolder 3"/>
          <p:cNvSpPr>
            <a:spLocks noGrp="1"/>
          </p:cNvSpPr>
          <p:nvPr>
            <p:ph type="body"/>
          </p:nvPr>
        </p:nvSpPr>
        <p:spPr>
          <a:xfrm>
            <a:off x="277092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93" name="PlaceHolder 4"/>
          <p:cNvSpPr>
            <a:spLocks noGrp="1"/>
          </p:cNvSpPr>
          <p:nvPr>
            <p:ph type="body"/>
          </p:nvPr>
        </p:nvSpPr>
        <p:spPr>
          <a:xfrm>
            <a:off x="520524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94" name="PlaceHolder 5"/>
          <p:cNvSpPr>
            <a:spLocks noGrp="1"/>
          </p:cNvSpPr>
          <p:nvPr>
            <p:ph type="body"/>
          </p:nvPr>
        </p:nvSpPr>
        <p:spPr>
          <a:xfrm>
            <a:off x="33660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95" name="PlaceHolder 6"/>
          <p:cNvSpPr>
            <a:spLocks noGrp="1"/>
          </p:cNvSpPr>
          <p:nvPr>
            <p:ph type="body"/>
          </p:nvPr>
        </p:nvSpPr>
        <p:spPr>
          <a:xfrm>
            <a:off x="277092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96" name="PlaceHolder 7"/>
          <p:cNvSpPr>
            <a:spLocks noGrp="1"/>
          </p:cNvSpPr>
          <p:nvPr>
            <p:ph type="body"/>
          </p:nvPr>
        </p:nvSpPr>
        <p:spPr>
          <a:xfrm>
            <a:off x="520524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4"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5"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6"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7" name="PlaceHolder 5"/>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9" name="PlaceHolder 2"/>
          <p:cNvSpPr>
            <a:spLocks noGrp="1"/>
          </p:cNvSpPr>
          <p:nvPr>
            <p:ph type="body"/>
          </p:nvPr>
        </p:nvSpPr>
        <p:spPr>
          <a:xfrm>
            <a:off x="33660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40" name="PlaceHolder 3"/>
          <p:cNvSpPr>
            <a:spLocks noGrp="1"/>
          </p:cNvSpPr>
          <p:nvPr>
            <p:ph type="body"/>
          </p:nvPr>
        </p:nvSpPr>
        <p:spPr>
          <a:xfrm>
            <a:off x="277092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41" name="PlaceHolder 4"/>
          <p:cNvSpPr>
            <a:spLocks noGrp="1"/>
          </p:cNvSpPr>
          <p:nvPr>
            <p:ph type="body"/>
          </p:nvPr>
        </p:nvSpPr>
        <p:spPr>
          <a:xfrm>
            <a:off x="520524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42" name="PlaceHolder 5"/>
          <p:cNvSpPr>
            <a:spLocks noGrp="1"/>
          </p:cNvSpPr>
          <p:nvPr>
            <p:ph type="body"/>
          </p:nvPr>
        </p:nvSpPr>
        <p:spPr>
          <a:xfrm>
            <a:off x="33660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43" name="PlaceHolder 6"/>
          <p:cNvSpPr>
            <a:spLocks noGrp="1"/>
          </p:cNvSpPr>
          <p:nvPr>
            <p:ph type="body"/>
          </p:nvPr>
        </p:nvSpPr>
        <p:spPr>
          <a:xfrm>
            <a:off x="277092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44" name="PlaceHolder 7"/>
          <p:cNvSpPr>
            <a:spLocks noGrp="1"/>
          </p:cNvSpPr>
          <p:nvPr>
            <p:ph type="body"/>
          </p:nvPr>
        </p:nvSpPr>
        <p:spPr>
          <a:xfrm>
            <a:off x="520524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53" name="PlaceHolder 2"/>
          <p:cNvSpPr>
            <a:spLocks noGrp="1"/>
          </p:cNvSpPr>
          <p:nvPr>
            <p:ph type="subTitle"/>
          </p:nvPr>
        </p:nvSpPr>
        <p:spPr>
          <a:xfrm>
            <a:off x="336600" y="5373720"/>
            <a:ext cx="7199640" cy="129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55" name="PlaceHolder 2"/>
          <p:cNvSpPr>
            <a:spLocks noGrp="1"/>
          </p:cNvSpPr>
          <p:nvPr>
            <p:ph type="body"/>
          </p:nvPr>
        </p:nvSpPr>
        <p:spPr>
          <a:xfrm>
            <a:off x="336600" y="5373720"/>
            <a:ext cx="71996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57"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58"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62"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63"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4"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0" name="PlaceHolder 2"/>
          <p:cNvSpPr>
            <a:spLocks noGrp="1"/>
          </p:cNvSpPr>
          <p:nvPr>
            <p:ph type="subTitle"/>
          </p:nvPr>
        </p:nvSpPr>
        <p:spPr>
          <a:xfrm>
            <a:off x="336600" y="5373720"/>
            <a:ext cx="7199640" cy="129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66"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7"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68" name="PlaceHolder 4"/>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70"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71"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72" name="PlaceHolder 4"/>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74" name="PlaceHolder 2"/>
          <p:cNvSpPr>
            <a:spLocks noGrp="1"/>
          </p:cNvSpPr>
          <p:nvPr>
            <p:ph type="body"/>
          </p:nvPr>
        </p:nvSpPr>
        <p:spPr>
          <a:xfrm>
            <a:off x="336600" y="537372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5" name="PlaceHolder 3"/>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77"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78"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79"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80" name="PlaceHolder 5"/>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82" name="PlaceHolder 2"/>
          <p:cNvSpPr>
            <a:spLocks noGrp="1"/>
          </p:cNvSpPr>
          <p:nvPr>
            <p:ph type="body"/>
          </p:nvPr>
        </p:nvSpPr>
        <p:spPr>
          <a:xfrm>
            <a:off x="33660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83" name="PlaceHolder 3"/>
          <p:cNvSpPr>
            <a:spLocks noGrp="1"/>
          </p:cNvSpPr>
          <p:nvPr>
            <p:ph type="body"/>
          </p:nvPr>
        </p:nvSpPr>
        <p:spPr>
          <a:xfrm>
            <a:off x="277092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84" name="PlaceHolder 4"/>
          <p:cNvSpPr>
            <a:spLocks noGrp="1"/>
          </p:cNvSpPr>
          <p:nvPr>
            <p:ph type="body"/>
          </p:nvPr>
        </p:nvSpPr>
        <p:spPr>
          <a:xfrm>
            <a:off x="520524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85" name="PlaceHolder 5"/>
          <p:cNvSpPr>
            <a:spLocks noGrp="1"/>
          </p:cNvSpPr>
          <p:nvPr>
            <p:ph type="body"/>
          </p:nvPr>
        </p:nvSpPr>
        <p:spPr>
          <a:xfrm>
            <a:off x="33660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86" name="PlaceHolder 6"/>
          <p:cNvSpPr>
            <a:spLocks noGrp="1"/>
          </p:cNvSpPr>
          <p:nvPr>
            <p:ph type="body"/>
          </p:nvPr>
        </p:nvSpPr>
        <p:spPr>
          <a:xfrm>
            <a:off x="277092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87" name="PlaceHolder 7"/>
          <p:cNvSpPr>
            <a:spLocks noGrp="1"/>
          </p:cNvSpPr>
          <p:nvPr>
            <p:ph type="body"/>
          </p:nvPr>
        </p:nvSpPr>
        <p:spPr>
          <a:xfrm>
            <a:off x="520524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97" name="PlaceHolder 2"/>
          <p:cNvSpPr>
            <a:spLocks noGrp="1"/>
          </p:cNvSpPr>
          <p:nvPr>
            <p:ph type="subTitle"/>
          </p:nvPr>
        </p:nvSpPr>
        <p:spPr>
          <a:xfrm>
            <a:off x="336600" y="5373720"/>
            <a:ext cx="7199640" cy="129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99" name="PlaceHolder 2"/>
          <p:cNvSpPr>
            <a:spLocks noGrp="1"/>
          </p:cNvSpPr>
          <p:nvPr>
            <p:ph type="body"/>
          </p:nvPr>
        </p:nvSpPr>
        <p:spPr>
          <a:xfrm>
            <a:off x="336600" y="5373720"/>
            <a:ext cx="71996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01"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2"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2" name="PlaceHolder 2"/>
          <p:cNvSpPr>
            <a:spLocks noGrp="1"/>
          </p:cNvSpPr>
          <p:nvPr>
            <p:ph type="body"/>
          </p:nvPr>
        </p:nvSpPr>
        <p:spPr>
          <a:xfrm>
            <a:off x="336600" y="5373720"/>
            <a:ext cx="71996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06"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07"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8"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10"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1"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12" name="PlaceHolder 4"/>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14"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15"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16" name="PlaceHolder 4"/>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18" name="PlaceHolder 2"/>
          <p:cNvSpPr>
            <a:spLocks noGrp="1"/>
          </p:cNvSpPr>
          <p:nvPr>
            <p:ph type="body"/>
          </p:nvPr>
        </p:nvSpPr>
        <p:spPr>
          <a:xfrm>
            <a:off x="336600" y="537372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9" name="PlaceHolder 3"/>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21"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22"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23"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24" name="PlaceHolder 5"/>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26" name="PlaceHolder 2"/>
          <p:cNvSpPr>
            <a:spLocks noGrp="1"/>
          </p:cNvSpPr>
          <p:nvPr>
            <p:ph type="body"/>
          </p:nvPr>
        </p:nvSpPr>
        <p:spPr>
          <a:xfrm>
            <a:off x="33660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27" name="PlaceHolder 3"/>
          <p:cNvSpPr>
            <a:spLocks noGrp="1"/>
          </p:cNvSpPr>
          <p:nvPr>
            <p:ph type="body"/>
          </p:nvPr>
        </p:nvSpPr>
        <p:spPr>
          <a:xfrm>
            <a:off x="277092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28" name="PlaceHolder 4"/>
          <p:cNvSpPr>
            <a:spLocks noGrp="1"/>
          </p:cNvSpPr>
          <p:nvPr>
            <p:ph type="body"/>
          </p:nvPr>
        </p:nvSpPr>
        <p:spPr>
          <a:xfrm>
            <a:off x="520524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29" name="PlaceHolder 5"/>
          <p:cNvSpPr>
            <a:spLocks noGrp="1"/>
          </p:cNvSpPr>
          <p:nvPr>
            <p:ph type="body"/>
          </p:nvPr>
        </p:nvSpPr>
        <p:spPr>
          <a:xfrm>
            <a:off x="33660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30" name="PlaceHolder 6"/>
          <p:cNvSpPr>
            <a:spLocks noGrp="1"/>
          </p:cNvSpPr>
          <p:nvPr>
            <p:ph type="body"/>
          </p:nvPr>
        </p:nvSpPr>
        <p:spPr>
          <a:xfrm>
            <a:off x="277092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31" name="PlaceHolder 7"/>
          <p:cNvSpPr>
            <a:spLocks noGrp="1"/>
          </p:cNvSpPr>
          <p:nvPr>
            <p:ph type="body"/>
          </p:nvPr>
        </p:nvSpPr>
        <p:spPr>
          <a:xfrm>
            <a:off x="520524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43" name="PlaceHolder 2"/>
          <p:cNvSpPr>
            <a:spLocks noGrp="1"/>
          </p:cNvSpPr>
          <p:nvPr>
            <p:ph type="subTitle"/>
          </p:nvPr>
        </p:nvSpPr>
        <p:spPr>
          <a:xfrm>
            <a:off x="336600" y="5373720"/>
            <a:ext cx="7199640" cy="129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45" name="PlaceHolder 2"/>
          <p:cNvSpPr>
            <a:spLocks noGrp="1"/>
          </p:cNvSpPr>
          <p:nvPr>
            <p:ph type="body"/>
          </p:nvPr>
        </p:nvSpPr>
        <p:spPr>
          <a:xfrm>
            <a:off x="336600" y="5373720"/>
            <a:ext cx="71996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4"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5"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47"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48"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52"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53"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54"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56"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57"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58" name="PlaceHolder 4"/>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60"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61"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62" name="PlaceHolder 4"/>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64" name="PlaceHolder 2"/>
          <p:cNvSpPr>
            <a:spLocks noGrp="1"/>
          </p:cNvSpPr>
          <p:nvPr>
            <p:ph type="body"/>
          </p:nvPr>
        </p:nvSpPr>
        <p:spPr>
          <a:xfrm>
            <a:off x="336600" y="537372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65" name="PlaceHolder 3"/>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67"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68"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69"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70" name="PlaceHolder 5"/>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72" name="PlaceHolder 2"/>
          <p:cNvSpPr>
            <a:spLocks noGrp="1"/>
          </p:cNvSpPr>
          <p:nvPr>
            <p:ph type="body"/>
          </p:nvPr>
        </p:nvSpPr>
        <p:spPr>
          <a:xfrm>
            <a:off x="33660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73" name="PlaceHolder 3"/>
          <p:cNvSpPr>
            <a:spLocks noGrp="1"/>
          </p:cNvSpPr>
          <p:nvPr>
            <p:ph type="body"/>
          </p:nvPr>
        </p:nvSpPr>
        <p:spPr>
          <a:xfrm>
            <a:off x="277092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74" name="PlaceHolder 4"/>
          <p:cNvSpPr>
            <a:spLocks noGrp="1"/>
          </p:cNvSpPr>
          <p:nvPr>
            <p:ph type="body"/>
          </p:nvPr>
        </p:nvSpPr>
        <p:spPr>
          <a:xfrm>
            <a:off x="520524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75" name="PlaceHolder 5"/>
          <p:cNvSpPr>
            <a:spLocks noGrp="1"/>
          </p:cNvSpPr>
          <p:nvPr>
            <p:ph type="body"/>
          </p:nvPr>
        </p:nvSpPr>
        <p:spPr>
          <a:xfrm>
            <a:off x="33660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76" name="PlaceHolder 6"/>
          <p:cNvSpPr>
            <a:spLocks noGrp="1"/>
          </p:cNvSpPr>
          <p:nvPr>
            <p:ph type="body"/>
          </p:nvPr>
        </p:nvSpPr>
        <p:spPr>
          <a:xfrm>
            <a:off x="277092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77" name="PlaceHolder 7"/>
          <p:cNvSpPr>
            <a:spLocks noGrp="1"/>
          </p:cNvSpPr>
          <p:nvPr>
            <p:ph type="body"/>
          </p:nvPr>
        </p:nvSpPr>
        <p:spPr>
          <a:xfrm>
            <a:off x="520524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87" name="PlaceHolder 2"/>
          <p:cNvSpPr>
            <a:spLocks noGrp="1"/>
          </p:cNvSpPr>
          <p:nvPr>
            <p:ph type="subTitle"/>
          </p:nvPr>
        </p:nvSpPr>
        <p:spPr>
          <a:xfrm>
            <a:off x="336600" y="5373720"/>
            <a:ext cx="7199640" cy="129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89" name="PlaceHolder 2"/>
          <p:cNvSpPr>
            <a:spLocks noGrp="1"/>
          </p:cNvSpPr>
          <p:nvPr>
            <p:ph type="body"/>
          </p:nvPr>
        </p:nvSpPr>
        <p:spPr>
          <a:xfrm>
            <a:off x="336600" y="5373720"/>
            <a:ext cx="71996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91"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92"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96"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197"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98"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00"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01"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02" name="PlaceHolder 4"/>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04"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05"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06" name="PlaceHolder 4"/>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08" name="PlaceHolder 2"/>
          <p:cNvSpPr>
            <a:spLocks noGrp="1"/>
          </p:cNvSpPr>
          <p:nvPr>
            <p:ph type="body"/>
          </p:nvPr>
        </p:nvSpPr>
        <p:spPr>
          <a:xfrm>
            <a:off x="336600" y="537372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09" name="PlaceHolder 3"/>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11"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12"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13"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14" name="PlaceHolder 5"/>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16" name="PlaceHolder 2"/>
          <p:cNvSpPr>
            <a:spLocks noGrp="1"/>
          </p:cNvSpPr>
          <p:nvPr>
            <p:ph type="body"/>
          </p:nvPr>
        </p:nvSpPr>
        <p:spPr>
          <a:xfrm>
            <a:off x="33660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17" name="PlaceHolder 3"/>
          <p:cNvSpPr>
            <a:spLocks noGrp="1"/>
          </p:cNvSpPr>
          <p:nvPr>
            <p:ph type="body"/>
          </p:nvPr>
        </p:nvSpPr>
        <p:spPr>
          <a:xfrm>
            <a:off x="277092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18" name="PlaceHolder 4"/>
          <p:cNvSpPr>
            <a:spLocks noGrp="1"/>
          </p:cNvSpPr>
          <p:nvPr>
            <p:ph type="body"/>
          </p:nvPr>
        </p:nvSpPr>
        <p:spPr>
          <a:xfrm>
            <a:off x="520524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19" name="PlaceHolder 5"/>
          <p:cNvSpPr>
            <a:spLocks noGrp="1"/>
          </p:cNvSpPr>
          <p:nvPr>
            <p:ph type="body"/>
          </p:nvPr>
        </p:nvSpPr>
        <p:spPr>
          <a:xfrm>
            <a:off x="33660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20" name="PlaceHolder 6"/>
          <p:cNvSpPr>
            <a:spLocks noGrp="1"/>
          </p:cNvSpPr>
          <p:nvPr>
            <p:ph type="body"/>
          </p:nvPr>
        </p:nvSpPr>
        <p:spPr>
          <a:xfrm>
            <a:off x="277092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21" name="PlaceHolder 7"/>
          <p:cNvSpPr>
            <a:spLocks noGrp="1"/>
          </p:cNvSpPr>
          <p:nvPr>
            <p:ph type="body"/>
          </p:nvPr>
        </p:nvSpPr>
        <p:spPr>
          <a:xfrm>
            <a:off x="520524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30" name="PlaceHolder 2"/>
          <p:cNvSpPr>
            <a:spLocks noGrp="1"/>
          </p:cNvSpPr>
          <p:nvPr>
            <p:ph type="subTitle"/>
          </p:nvPr>
        </p:nvSpPr>
        <p:spPr>
          <a:xfrm>
            <a:off x="336600" y="5373720"/>
            <a:ext cx="7199640" cy="129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32" name="PlaceHolder 2"/>
          <p:cNvSpPr>
            <a:spLocks noGrp="1"/>
          </p:cNvSpPr>
          <p:nvPr>
            <p:ph type="body"/>
          </p:nvPr>
        </p:nvSpPr>
        <p:spPr>
          <a:xfrm>
            <a:off x="336600" y="5373720"/>
            <a:ext cx="71996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34"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35"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39"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40"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41"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43"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44"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45" name="PlaceHolder 4"/>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47"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48"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49" name="PlaceHolder 4"/>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19"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0"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1"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51" name="PlaceHolder 2"/>
          <p:cNvSpPr>
            <a:spLocks noGrp="1"/>
          </p:cNvSpPr>
          <p:nvPr>
            <p:ph type="body"/>
          </p:nvPr>
        </p:nvSpPr>
        <p:spPr>
          <a:xfrm>
            <a:off x="336600" y="537372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52" name="PlaceHolder 3"/>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54"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55"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56"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57" name="PlaceHolder 5"/>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59" name="PlaceHolder 2"/>
          <p:cNvSpPr>
            <a:spLocks noGrp="1"/>
          </p:cNvSpPr>
          <p:nvPr>
            <p:ph type="body"/>
          </p:nvPr>
        </p:nvSpPr>
        <p:spPr>
          <a:xfrm>
            <a:off x="33660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60" name="PlaceHolder 3"/>
          <p:cNvSpPr>
            <a:spLocks noGrp="1"/>
          </p:cNvSpPr>
          <p:nvPr>
            <p:ph type="body"/>
          </p:nvPr>
        </p:nvSpPr>
        <p:spPr>
          <a:xfrm>
            <a:off x="277092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61" name="PlaceHolder 4"/>
          <p:cNvSpPr>
            <a:spLocks noGrp="1"/>
          </p:cNvSpPr>
          <p:nvPr>
            <p:ph type="body"/>
          </p:nvPr>
        </p:nvSpPr>
        <p:spPr>
          <a:xfrm>
            <a:off x="520524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62" name="PlaceHolder 5"/>
          <p:cNvSpPr>
            <a:spLocks noGrp="1"/>
          </p:cNvSpPr>
          <p:nvPr>
            <p:ph type="body"/>
          </p:nvPr>
        </p:nvSpPr>
        <p:spPr>
          <a:xfrm>
            <a:off x="33660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63" name="PlaceHolder 6"/>
          <p:cNvSpPr>
            <a:spLocks noGrp="1"/>
          </p:cNvSpPr>
          <p:nvPr>
            <p:ph type="body"/>
          </p:nvPr>
        </p:nvSpPr>
        <p:spPr>
          <a:xfrm>
            <a:off x="277092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64" name="PlaceHolder 7"/>
          <p:cNvSpPr>
            <a:spLocks noGrp="1"/>
          </p:cNvSpPr>
          <p:nvPr>
            <p:ph type="body"/>
          </p:nvPr>
        </p:nvSpPr>
        <p:spPr>
          <a:xfrm>
            <a:off x="520524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75" name="PlaceHolder 2"/>
          <p:cNvSpPr>
            <a:spLocks noGrp="1"/>
          </p:cNvSpPr>
          <p:nvPr>
            <p:ph type="subTitle"/>
          </p:nvPr>
        </p:nvSpPr>
        <p:spPr>
          <a:xfrm>
            <a:off x="336600" y="5373720"/>
            <a:ext cx="7199640" cy="129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77" name="PlaceHolder 2"/>
          <p:cNvSpPr>
            <a:spLocks noGrp="1"/>
          </p:cNvSpPr>
          <p:nvPr>
            <p:ph type="body"/>
          </p:nvPr>
        </p:nvSpPr>
        <p:spPr>
          <a:xfrm>
            <a:off x="336600" y="5373720"/>
            <a:ext cx="71996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79"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80"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84"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85"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86"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3"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4"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5" name="PlaceHolder 4"/>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88"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89"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90" name="PlaceHolder 4"/>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92"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93"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94" name="PlaceHolder 4"/>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96" name="PlaceHolder 2"/>
          <p:cNvSpPr>
            <a:spLocks noGrp="1"/>
          </p:cNvSpPr>
          <p:nvPr>
            <p:ph type="body"/>
          </p:nvPr>
        </p:nvSpPr>
        <p:spPr>
          <a:xfrm>
            <a:off x="336600" y="537372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97" name="PlaceHolder 3"/>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99"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00"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01"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02" name="PlaceHolder 5"/>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04" name="PlaceHolder 2"/>
          <p:cNvSpPr>
            <a:spLocks noGrp="1"/>
          </p:cNvSpPr>
          <p:nvPr>
            <p:ph type="body"/>
          </p:nvPr>
        </p:nvSpPr>
        <p:spPr>
          <a:xfrm>
            <a:off x="33660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05" name="PlaceHolder 3"/>
          <p:cNvSpPr>
            <a:spLocks noGrp="1"/>
          </p:cNvSpPr>
          <p:nvPr>
            <p:ph type="body"/>
          </p:nvPr>
        </p:nvSpPr>
        <p:spPr>
          <a:xfrm>
            <a:off x="277092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06" name="PlaceHolder 4"/>
          <p:cNvSpPr>
            <a:spLocks noGrp="1"/>
          </p:cNvSpPr>
          <p:nvPr>
            <p:ph type="body"/>
          </p:nvPr>
        </p:nvSpPr>
        <p:spPr>
          <a:xfrm>
            <a:off x="520524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07" name="PlaceHolder 5"/>
          <p:cNvSpPr>
            <a:spLocks noGrp="1"/>
          </p:cNvSpPr>
          <p:nvPr>
            <p:ph type="body"/>
          </p:nvPr>
        </p:nvSpPr>
        <p:spPr>
          <a:xfrm>
            <a:off x="33660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08" name="PlaceHolder 6"/>
          <p:cNvSpPr>
            <a:spLocks noGrp="1"/>
          </p:cNvSpPr>
          <p:nvPr>
            <p:ph type="body"/>
          </p:nvPr>
        </p:nvSpPr>
        <p:spPr>
          <a:xfrm>
            <a:off x="277092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09" name="PlaceHolder 7"/>
          <p:cNvSpPr>
            <a:spLocks noGrp="1"/>
          </p:cNvSpPr>
          <p:nvPr>
            <p:ph type="body"/>
          </p:nvPr>
        </p:nvSpPr>
        <p:spPr>
          <a:xfrm>
            <a:off x="520524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19" name="PlaceHolder 2"/>
          <p:cNvSpPr>
            <a:spLocks noGrp="1"/>
          </p:cNvSpPr>
          <p:nvPr>
            <p:ph type="subTitle"/>
          </p:nvPr>
        </p:nvSpPr>
        <p:spPr>
          <a:xfrm>
            <a:off x="336600" y="5373720"/>
            <a:ext cx="7199640" cy="129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21" name="PlaceHolder 2"/>
          <p:cNvSpPr>
            <a:spLocks noGrp="1"/>
          </p:cNvSpPr>
          <p:nvPr>
            <p:ph type="body"/>
          </p:nvPr>
        </p:nvSpPr>
        <p:spPr>
          <a:xfrm>
            <a:off x="336600" y="5373720"/>
            <a:ext cx="71996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23"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24"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27"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8"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29" name="PlaceHolder 4"/>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28"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29" name="PlaceHolder 3"/>
          <p:cNvSpPr>
            <a:spLocks noGrp="1"/>
          </p:cNvSpPr>
          <p:nvPr>
            <p:ph type="body"/>
          </p:nvPr>
        </p:nvSpPr>
        <p:spPr>
          <a:xfrm>
            <a:off x="402588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30"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32" name="PlaceHolder 2"/>
          <p:cNvSpPr>
            <a:spLocks noGrp="1"/>
          </p:cNvSpPr>
          <p:nvPr>
            <p:ph type="body"/>
          </p:nvPr>
        </p:nvSpPr>
        <p:spPr>
          <a:xfrm>
            <a:off x="336600" y="5373720"/>
            <a:ext cx="35132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33"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34" name="PlaceHolder 4"/>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36"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37"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38" name="PlaceHolder 4"/>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40" name="PlaceHolder 2"/>
          <p:cNvSpPr>
            <a:spLocks noGrp="1"/>
          </p:cNvSpPr>
          <p:nvPr>
            <p:ph type="body"/>
          </p:nvPr>
        </p:nvSpPr>
        <p:spPr>
          <a:xfrm>
            <a:off x="336600" y="537372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41" name="PlaceHolder 3"/>
          <p:cNvSpPr>
            <a:spLocks noGrp="1"/>
          </p:cNvSpPr>
          <p:nvPr>
            <p:ph type="body"/>
          </p:nvPr>
        </p:nvSpPr>
        <p:spPr>
          <a:xfrm>
            <a:off x="336600" y="6050160"/>
            <a:ext cx="7199640" cy="6174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43" name="PlaceHolder 2"/>
          <p:cNvSpPr>
            <a:spLocks noGrp="1"/>
          </p:cNvSpPr>
          <p:nvPr>
            <p:ph type="body"/>
          </p:nvPr>
        </p:nvSpPr>
        <p:spPr>
          <a:xfrm>
            <a:off x="33660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44" name="PlaceHolder 3"/>
          <p:cNvSpPr>
            <a:spLocks noGrp="1"/>
          </p:cNvSpPr>
          <p:nvPr>
            <p:ph type="body"/>
          </p:nvPr>
        </p:nvSpPr>
        <p:spPr>
          <a:xfrm>
            <a:off x="4025880" y="537372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45" name="PlaceHolder 4"/>
          <p:cNvSpPr>
            <a:spLocks noGrp="1"/>
          </p:cNvSpPr>
          <p:nvPr>
            <p:ph type="body"/>
          </p:nvPr>
        </p:nvSpPr>
        <p:spPr>
          <a:xfrm>
            <a:off x="33660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46" name="PlaceHolder 5"/>
          <p:cNvSpPr>
            <a:spLocks noGrp="1"/>
          </p:cNvSpPr>
          <p:nvPr>
            <p:ph type="body"/>
          </p:nvPr>
        </p:nvSpPr>
        <p:spPr>
          <a:xfrm>
            <a:off x="4025880" y="6050160"/>
            <a:ext cx="35132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48" name="PlaceHolder 2"/>
          <p:cNvSpPr>
            <a:spLocks noGrp="1"/>
          </p:cNvSpPr>
          <p:nvPr>
            <p:ph type="body"/>
          </p:nvPr>
        </p:nvSpPr>
        <p:spPr>
          <a:xfrm>
            <a:off x="33660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49" name="PlaceHolder 3"/>
          <p:cNvSpPr>
            <a:spLocks noGrp="1"/>
          </p:cNvSpPr>
          <p:nvPr>
            <p:ph type="body"/>
          </p:nvPr>
        </p:nvSpPr>
        <p:spPr>
          <a:xfrm>
            <a:off x="277092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50" name="PlaceHolder 4"/>
          <p:cNvSpPr>
            <a:spLocks noGrp="1"/>
          </p:cNvSpPr>
          <p:nvPr>
            <p:ph type="body"/>
          </p:nvPr>
        </p:nvSpPr>
        <p:spPr>
          <a:xfrm>
            <a:off x="5205240" y="537372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51" name="PlaceHolder 5"/>
          <p:cNvSpPr>
            <a:spLocks noGrp="1"/>
          </p:cNvSpPr>
          <p:nvPr>
            <p:ph type="body"/>
          </p:nvPr>
        </p:nvSpPr>
        <p:spPr>
          <a:xfrm>
            <a:off x="33660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52" name="PlaceHolder 6"/>
          <p:cNvSpPr>
            <a:spLocks noGrp="1"/>
          </p:cNvSpPr>
          <p:nvPr>
            <p:ph type="body"/>
          </p:nvPr>
        </p:nvSpPr>
        <p:spPr>
          <a:xfrm>
            <a:off x="277092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
        <p:nvSpPr>
          <p:cNvPr id="353" name="PlaceHolder 7"/>
          <p:cNvSpPr>
            <a:spLocks noGrp="1"/>
          </p:cNvSpPr>
          <p:nvPr>
            <p:ph type="body"/>
          </p:nvPr>
        </p:nvSpPr>
        <p:spPr>
          <a:xfrm>
            <a:off x="5205240" y="6050160"/>
            <a:ext cx="2318040" cy="617400"/>
          </a:xfrm>
          <a:prstGeom prst="rect">
            <a:avLst/>
          </a:prstGeom>
        </p:spPr>
        <p:txBody>
          <a:bodyPr lIns="0" tIns="0" rIns="0" bIns="0">
            <a:normAutofit fontScale="65000"/>
          </a:bodyPr>
          <a:lstStyle/>
          <a:p>
            <a:endParaRPr lang="en-US" sz="2800" b="0" strike="noStrike" spc="-1">
              <a:solidFill>
                <a:srgbClr val="000000"/>
              </a:solidFill>
              <a:latin typeface="Segoe UI"/>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62" name="PlaceHolder 2"/>
          <p:cNvSpPr>
            <a:spLocks noGrp="1"/>
          </p:cNvSpPr>
          <p:nvPr>
            <p:ph type="subTitle"/>
          </p:nvPr>
        </p:nvSpPr>
        <p:spPr>
          <a:xfrm>
            <a:off x="336600" y="5373720"/>
            <a:ext cx="7199640" cy="129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Segoe UI"/>
            </a:endParaRPr>
          </a:p>
        </p:txBody>
      </p:sp>
      <p:sp>
        <p:nvSpPr>
          <p:cNvPr id="364" name="PlaceHolder 2"/>
          <p:cNvSpPr>
            <a:spLocks noGrp="1"/>
          </p:cNvSpPr>
          <p:nvPr>
            <p:ph type="body"/>
          </p:nvPr>
        </p:nvSpPr>
        <p:spPr>
          <a:xfrm>
            <a:off x="336600" y="5373720"/>
            <a:ext cx="7199640" cy="1294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hidden="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0" name="CustomShape 2" hidden="1"/>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BFD149B4-5336-4910-A35D-CDFF9A705EB0}"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 name="図 12"/>
          <p:cNvPicPr/>
          <p:nvPr/>
        </p:nvPicPr>
        <p:blipFill>
          <a:blip r:embed="rId14"/>
          <a:stretch/>
        </p:blipFill>
        <p:spPr>
          <a:xfrm>
            <a:off x="11940120" y="0"/>
            <a:ext cx="251640" cy="719640"/>
          </a:xfrm>
          <a:prstGeom prst="rect">
            <a:avLst/>
          </a:prstGeom>
          <a:ln w="0">
            <a:noFill/>
          </a:ln>
        </p:spPr>
      </p:pic>
      <p:sp>
        <p:nvSpPr>
          <p:cNvPr id="3" name="CustomShape 3" hidden="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 name="CustomShape 4" hidden="1"/>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B268846C-78A0-4FA7-A1B5-D8DF914073A4}" type="slidenum">
              <a:rPr lang="en-US" sz="800" b="0" strike="noStrike" spc="-1">
                <a:solidFill>
                  <a:srgbClr val="808080"/>
                </a:solidFill>
                <a:latin typeface="Segoe UI"/>
                <a:ea typeface="Meiryo UI"/>
              </a:rPr>
              <a:t>‹#›</a:t>
            </a:fld>
            <a:endParaRPr lang="en-US" sz="800" b="0" strike="noStrike" spc="-1">
              <a:latin typeface="Arial"/>
            </a:endParaRPr>
          </a:p>
        </p:txBody>
      </p:sp>
      <p:sp>
        <p:nvSpPr>
          <p:cNvPr id="5" name="CustomShape 5"/>
          <p:cNvSpPr/>
          <p:nvPr/>
        </p:nvSpPr>
        <p:spPr>
          <a:xfrm>
            <a:off x="263880" y="651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6" name="PlaceHolder 6"/>
          <p:cNvSpPr>
            <a:spLocks noGrp="1"/>
          </p:cNvSpPr>
          <p:nvPr>
            <p:ph type="title"/>
          </p:nvPr>
        </p:nvSpPr>
        <p:spPr>
          <a:xfrm>
            <a:off x="252000" y="3429000"/>
            <a:ext cx="9215640" cy="1367640"/>
          </a:xfrm>
          <a:prstGeom prst="rect">
            <a:avLst/>
          </a:prstGeom>
        </p:spPr>
        <p:txBody>
          <a:bodyPr lIns="0" rIns="0" anchor="b">
            <a:normAutofit/>
          </a:bodyPr>
          <a:lstStyle/>
          <a:p>
            <a:pPr>
              <a:lnSpc>
                <a:spcPct val="90000"/>
              </a:lnSpc>
            </a:pPr>
            <a:r>
              <a:rPr lang="ja-JP" sz="4400" b="1" strike="noStrike" spc="-1">
                <a:solidFill>
                  <a:srgbClr val="073C65"/>
                </a:solidFill>
                <a:latin typeface="Segoe UI Semibold"/>
                <a:ea typeface="Meiryo UI"/>
              </a:rPr>
              <a:t>タイトルを入力</a:t>
            </a:r>
            <a:endParaRPr lang="en-US" sz="4400" b="0" strike="noStrike" spc="-1">
              <a:solidFill>
                <a:srgbClr val="000000"/>
              </a:solidFill>
              <a:latin typeface="Segoe UI"/>
            </a:endParaRPr>
          </a:p>
        </p:txBody>
      </p:sp>
      <p:pic>
        <p:nvPicPr>
          <p:cNvPr id="7" name="図 3"/>
          <p:cNvPicPr/>
          <p:nvPr/>
        </p:nvPicPr>
        <p:blipFill>
          <a:blip r:embed="rId14"/>
          <a:stretch/>
        </p:blipFill>
        <p:spPr>
          <a:xfrm>
            <a:off x="9805320" y="-43560"/>
            <a:ext cx="2386440" cy="6901200"/>
          </a:xfrm>
          <a:prstGeom prst="rect">
            <a:avLst/>
          </a:prstGeom>
          <a:ln w="0">
            <a:noFill/>
          </a:ln>
        </p:spPr>
      </p:pic>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800" b="0" strike="noStrike" spc="-1">
                <a:solidFill>
                  <a:srgbClr val="000000"/>
                </a:solidFill>
                <a:latin typeface="Segoe UI"/>
              </a:rPr>
              <a:t>アウトラインテキストの書式を編集するにはクリックします。</a:t>
            </a:r>
            <a:endParaRPr lang="en-US" sz="2800" b="0" strike="noStrike" spc="-1">
              <a:solidFill>
                <a:srgbClr val="000000"/>
              </a:solidFill>
              <a:latin typeface="Segoe UI"/>
            </a:endParaRPr>
          </a:p>
          <a:p>
            <a:pPr marL="864000" lvl="1" indent="-324000">
              <a:spcBef>
                <a:spcPts val="1134"/>
              </a:spcBef>
              <a:buClr>
                <a:srgbClr val="000000"/>
              </a:buClr>
              <a:buSzPct val="75000"/>
              <a:buFont typeface="Symbol" charset="2"/>
              <a:buChar char=""/>
            </a:pPr>
            <a:r>
              <a:rPr lang="en-US" sz="2000" b="0" strike="noStrike" spc="-1">
                <a:solidFill>
                  <a:srgbClr val="000000"/>
                </a:solidFill>
                <a:latin typeface="Segoe UI"/>
              </a:rPr>
              <a:t>2</a:t>
            </a:r>
            <a:r>
              <a:rPr lang="ja-JP" sz="2000" b="0" strike="noStrike" spc="-1">
                <a:solidFill>
                  <a:srgbClr val="000000"/>
                </a:solidFill>
                <a:latin typeface="Segoe UI"/>
              </a:rPr>
              <a:t>レベル目のアウトライン</a:t>
            </a:r>
            <a:endParaRPr lang="en-US" sz="2000" b="0" strike="noStrike" spc="-1">
              <a:solidFill>
                <a:srgbClr val="000000"/>
              </a:solidFill>
              <a:latin typeface="Segoe UI"/>
            </a:endParaRP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Segoe UI"/>
              </a:rPr>
              <a:t>3</a:t>
            </a:r>
            <a:r>
              <a:rPr lang="ja-JP" sz="1800" b="0" strike="noStrike" spc="-1">
                <a:solidFill>
                  <a:srgbClr val="000000"/>
                </a:solidFill>
                <a:latin typeface="Segoe UI"/>
              </a:rPr>
              <a:t>レベル目のアウトライン</a:t>
            </a:r>
            <a:endParaRPr lang="en-US" sz="1800" b="0" strike="noStrike" spc="-1">
              <a:solidFill>
                <a:srgbClr val="000000"/>
              </a:solidFill>
              <a:latin typeface="Segoe UI"/>
            </a:endParaRPr>
          </a:p>
          <a:p>
            <a:pPr marL="1728000" lvl="3" indent="-216000">
              <a:spcBef>
                <a:spcPts val="567"/>
              </a:spcBef>
              <a:buClr>
                <a:srgbClr val="000000"/>
              </a:buClr>
              <a:buSzPct val="75000"/>
              <a:buFont typeface="Symbol" charset="2"/>
              <a:buChar char=""/>
            </a:pPr>
            <a:r>
              <a:rPr lang="en-US" sz="1800" b="0" strike="noStrike" spc="-1">
                <a:solidFill>
                  <a:srgbClr val="000000"/>
                </a:solidFill>
                <a:latin typeface="Segoe UI"/>
              </a:rPr>
              <a:t>4</a:t>
            </a:r>
            <a:r>
              <a:rPr lang="ja-JP" sz="1800" b="0" strike="noStrike" spc="-1">
                <a:solidFill>
                  <a:srgbClr val="000000"/>
                </a:solidFill>
                <a:latin typeface="Segoe UI"/>
              </a:rPr>
              <a:t>レベル目のアウトライン</a:t>
            </a:r>
            <a:endParaRPr lang="en-US" sz="1800" b="0" strike="noStrike" spc="-1">
              <a:solidFill>
                <a:srgbClr val="000000"/>
              </a:solidFill>
              <a:latin typeface="Segoe UI"/>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a:rPr>
              <a:t>5</a:t>
            </a:r>
            <a:r>
              <a:rPr lang="ja-JP" sz="2000" b="0" strike="noStrike" spc="-1">
                <a:solidFill>
                  <a:srgbClr val="000000"/>
                </a:solidFill>
                <a:latin typeface="Segoe UI"/>
              </a:rPr>
              <a:t>レベル目のアウトライン</a:t>
            </a:r>
            <a:endParaRPr lang="en-US" sz="2000" b="0" strike="noStrike" spc="-1">
              <a:solidFill>
                <a:srgbClr val="000000"/>
              </a:solidFill>
              <a:latin typeface="Segoe UI"/>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a:rPr>
              <a:t>6</a:t>
            </a:r>
            <a:r>
              <a:rPr lang="ja-JP" sz="2000" b="0" strike="noStrike" spc="-1">
                <a:solidFill>
                  <a:srgbClr val="000000"/>
                </a:solidFill>
                <a:latin typeface="Segoe UI"/>
              </a:rPr>
              <a:t>レベル目のアウトライン</a:t>
            </a:r>
            <a:endParaRPr lang="en-US" sz="2000" b="0" strike="noStrike" spc="-1">
              <a:solidFill>
                <a:srgbClr val="000000"/>
              </a:solidFill>
              <a:latin typeface="Segoe UI"/>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a:rPr>
              <a:t>7</a:t>
            </a:r>
            <a:r>
              <a:rPr lang="ja-JP" sz="2000" b="0" strike="noStrike" spc="-1">
                <a:solidFill>
                  <a:srgbClr val="000000"/>
                </a:solidFill>
                <a:latin typeface="Segoe UI"/>
              </a:rPr>
              <a:t>レベル目のアウトライン</a:t>
            </a:r>
            <a:endParaRPr lang="en-US" sz="2000" b="0" strike="noStrike" spc="-1">
              <a:solidFill>
                <a:srgbClr val="000000"/>
              </a:solidFill>
              <a:latin typeface="Segoe U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6" name="CustomShape 2"/>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D8138C93-23FE-45DA-839B-932A5CC0ED40}"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47" name="図 12"/>
          <p:cNvPicPr/>
          <p:nvPr/>
        </p:nvPicPr>
        <p:blipFill>
          <a:blip r:embed="rId14"/>
          <a:stretch/>
        </p:blipFill>
        <p:spPr>
          <a:xfrm>
            <a:off x="11940120" y="0"/>
            <a:ext cx="251640" cy="719640"/>
          </a:xfrm>
          <a:prstGeom prst="rect">
            <a:avLst/>
          </a:prstGeom>
          <a:ln w="0">
            <a:noFill/>
          </a:ln>
        </p:spPr>
      </p:pic>
      <p:sp>
        <p:nvSpPr>
          <p:cNvPr id="48" name="CustomShape 3"/>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49" name="CustomShape 4"/>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48025519-CE53-4275-8FA4-AA1E0FAA71C2}" type="slidenum">
              <a:rPr lang="en-US" sz="800" b="0" strike="noStrike" spc="-1">
                <a:solidFill>
                  <a:srgbClr val="808080"/>
                </a:solidFill>
                <a:latin typeface="Segoe UI"/>
                <a:ea typeface="Meiryo UI"/>
              </a:rPr>
              <a:t>‹#›</a:t>
            </a:fld>
            <a:endParaRPr lang="en-US" sz="800" b="0" strike="noStrike" spc="-1">
              <a:latin typeface="Arial"/>
            </a:endParaRPr>
          </a:p>
        </p:txBody>
      </p:sp>
      <p:sp>
        <p:nvSpPr>
          <p:cNvPr id="50" name="PlaceHolder 5"/>
          <p:cNvSpPr>
            <a:spLocks noGrp="1"/>
          </p:cNvSpPr>
          <p:nvPr>
            <p:ph type="title"/>
          </p:nvPr>
        </p:nvSpPr>
        <p:spPr>
          <a:xfrm>
            <a:off x="252000" y="324000"/>
            <a:ext cx="11591640" cy="539640"/>
          </a:xfrm>
          <a:prstGeom prst="rect">
            <a:avLst/>
          </a:prstGeom>
        </p:spPr>
        <p:txBody>
          <a:bodyPr lIns="0" rIns="0" anchor="ctr">
            <a:noAutofit/>
          </a:bodyPr>
          <a:lstStyle/>
          <a:p>
            <a:pPr>
              <a:lnSpc>
                <a:spcPct val="90000"/>
              </a:lnSpc>
            </a:pPr>
            <a:r>
              <a:rPr lang="ja-JP" sz="2400" b="1" strike="noStrike" spc="-1">
                <a:solidFill>
                  <a:srgbClr val="0D79CA"/>
                </a:solidFill>
                <a:latin typeface="Segoe UI Semibold"/>
                <a:ea typeface="Meiryo UI"/>
              </a:rPr>
              <a:t>タイトルを入力</a:t>
            </a:r>
            <a:endParaRPr lang="en-US" sz="2400" b="0" strike="noStrike" spc="-1">
              <a:solidFill>
                <a:srgbClr val="000000"/>
              </a:solidFill>
              <a:latin typeface="Segoe UI"/>
            </a:endParaRPr>
          </a:p>
        </p:txBody>
      </p:sp>
      <p:sp>
        <p:nvSpPr>
          <p:cNvPr id="51" name="PlaceHolder 6"/>
          <p:cNvSpPr>
            <a:spLocks noGrp="1"/>
          </p:cNvSpPr>
          <p:nvPr>
            <p:ph type="body"/>
          </p:nvPr>
        </p:nvSpPr>
        <p:spPr>
          <a:xfrm>
            <a:off x="252000" y="900000"/>
            <a:ext cx="11591640" cy="5399640"/>
          </a:xfrm>
          <a:prstGeom prst="rect">
            <a:avLst/>
          </a:prstGeom>
        </p:spPr>
        <p:txBody>
          <a:bodyPr lIns="0" tIns="45000" rIns="0" bIns="45000">
            <a:noAutofit/>
          </a:bodyPr>
          <a:lstStyle/>
          <a:p>
            <a:pPr marL="81000" indent="-80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マスター テキストの書式設定</a:t>
            </a:r>
            <a:endParaRPr lang="en-US" sz="1400" b="0" strike="noStrike" spc="-1">
              <a:solidFill>
                <a:srgbClr val="000000"/>
              </a:solidFill>
              <a:latin typeface="Segoe UI"/>
            </a:endParaRPr>
          </a:p>
          <a:p>
            <a:pPr marL="216000" lvl="1" indent="-80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2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405000" lvl="2" indent="-80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3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540000" lvl="3" indent="-80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4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729000" lvl="4" indent="-80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5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89" name="CustomShape 2"/>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514EBB6A-41F5-4BA1-9288-0168E3B2F5BB}"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90" name="図 12"/>
          <p:cNvPicPr/>
          <p:nvPr/>
        </p:nvPicPr>
        <p:blipFill>
          <a:blip r:embed="rId14"/>
          <a:stretch/>
        </p:blipFill>
        <p:spPr>
          <a:xfrm>
            <a:off x="11940120" y="0"/>
            <a:ext cx="251640" cy="719640"/>
          </a:xfrm>
          <a:prstGeom prst="rect">
            <a:avLst/>
          </a:prstGeom>
          <a:ln w="0">
            <a:noFill/>
          </a:ln>
        </p:spPr>
      </p:pic>
      <p:sp>
        <p:nvSpPr>
          <p:cNvPr id="91" name="CustomShape 3"/>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92" name="CustomShape 4"/>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ACFB0A1-946E-484F-829A-3E9D4CE5A90B}" type="slidenum">
              <a:rPr lang="en-US" sz="800" b="0" strike="noStrike" spc="-1">
                <a:solidFill>
                  <a:srgbClr val="808080"/>
                </a:solidFill>
                <a:latin typeface="Segoe UI"/>
                <a:ea typeface="Meiryo UI"/>
              </a:rPr>
              <a:t>‹#›</a:t>
            </a:fld>
            <a:endParaRPr lang="en-US" sz="800" b="0" strike="noStrike" spc="-1">
              <a:latin typeface="Arial"/>
            </a:endParaRPr>
          </a:p>
        </p:txBody>
      </p:sp>
      <p:sp>
        <p:nvSpPr>
          <p:cNvPr id="93" name="PlaceHolder 5"/>
          <p:cNvSpPr>
            <a:spLocks noGrp="1"/>
          </p:cNvSpPr>
          <p:nvPr>
            <p:ph type="title"/>
          </p:nvPr>
        </p:nvSpPr>
        <p:spPr>
          <a:xfrm>
            <a:off x="252000" y="288000"/>
            <a:ext cx="11591640" cy="539640"/>
          </a:xfrm>
          <a:prstGeom prst="rect">
            <a:avLst/>
          </a:prstGeom>
        </p:spPr>
        <p:txBody>
          <a:bodyPr lIns="0" rIns="0" anchor="ctr">
            <a:noAutofit/>
          </a:bodyPr>
          <a:lstStyle/>
          <a:p>
            <a:pPr>
              <a:lnSpc>
                <a:spcPct val="90000"/>
              </a:lnSpc>
            </a:pPr>
            <a:r>
              <a:rPr lang="ja-JP" sz="2400" b="1" strike="noStrike" spc="-1">
                <a:solidFill>
                  <a:srgbClr val="0D79CA"/>
                </a:solidFill>
                <a:latin typeface="Segoe UI Semibold"/>
                <a:ea typeface="Meiryo UI"/>
              </a:rPr>
              <a:t>タイトルを入力</a:t>
            </a:r>
            <a:endParaRPr lang="en-US" sz="2400" b="0" strike="noStrike" spc="-1">
              <a:solidFill>
                <a:srgbClr val="000000"/>
              </a:solidFill>
              <a:latin typeface="Segoe UI"/>
            </a:endParaRPr>
          </a:p>
        </p:txBody>
      </p:sp>
      <p:sp>
        <p:nvSpPr>
          <p:cNvPr id="94" name="PlaceHolder 6"/>
          <p:cNvSpPr>
            <a:spLocks noGrp="1"/>
          </p:cNvSpPr>
          <p:nvPr>
            <p:ph type="body"/>
          </p:nvPr>
        </p:nvSpPr>
        <p:spPr>
          <a:xfrm>
            <a:off x="252000" y="900000"/>
            <a:ext cx="5687640" cy="5399640"/>
          </a:xfrm>
          <a:prstGeom prst="rect">
            <a:avLst/>
          </a:prstGeom>
        </p:spPr>
        <p:txBody>
          <a:bodyPr lIns="90000" tIns="45000" rIns="90000" bIns="45000">
            <a:noAutofit/>
          </a:bodyPr>
          <a:lstStyle/>
          <a:p>
            <a:pPr marL="108000"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マスター テキストの書式設定</a:t>
            </a:r>
            <a:endParaRPr lang="en-US" sz="1400" b="0" strike="noStrike" spc="-1">
              <a:solidFill>
                <a:srgbClr val="000000"/>
              </a:solidFill>
              <a:latin typeface="Segoe UI"/>
            </a:endParaRPr>
          </a:p>
          <a:p>
            <a:pPr marL="288000" lvl="1"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2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540000" lvl="2"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3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720000" lvl="3"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4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972000" lvl="4"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5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p:txBody>
      </p:sp>
      <p:sp>
        <p:nvSpPr>
          <p:cNvPr id="95" name="PlaceHolder 7"/>
          <p:cNvSpPr>
            <a:spLocks noGrp="1"/>
          </p:cNvSpPr>
          <p:nvPr>
            <p:ph type="body"/>
          </p:nvPr>
        </p:nvSpPr>
        <p:spPr>
          <a:xfrm>
            <a:off x="6156000" y="900000"/>
            <a:ext cx="5687640" cy="5399640"/>
          </a:xfrm>
          <a:prstGeom prst="rect">
            <a:avLst/>
          </a:prstGeom>
        </p:spPr>
        <p:txBody>
          <a:bodyPr lIns="90000" tIns="45000" rIns="90000" bIns="45000">
            <a:noAutofit/>
          </a:bodyPr>
          <a:lstStyle/>
          <a:p>
            <a:pPr marL="108000"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マスター テキストの書式設定</a:t>
            </a:r>
            <a:endParaRPr lang="en-US" sz="1400" b="0" strike="noStrike" spc="-1">
              <a:solidFill>
                <a:srgbClr val="000000"/>
              </a:solidFill>
              <a:latin typeface="Segoe UI"/>
            </a:endParaRPr>
          </a:p>
          <a:p>
            <a:pPr marL="288000" lvl="1"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2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540000" lvl="2"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3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720000" lvl="3"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4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972000" lvl="4"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5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hidden="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33" name="CustomShape 2" hidden="1"/>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56050D9E-3D4D-4222-B231-6F447D3BD4C9}"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134" name="図 12"/>
          <p:cNvPicPr/>
          <p:nvPr/>
        </p:nvPicPr>
        <p:blipFill>
          <a:blip r:embed="rId14"/>
          <a:stretch/>
        </p:blipFill>
        <p:spPr>
          <a:xfrm>
            <a:off x="11940120" y="0"/>
            <a:ext cx="251640" cy="719640"/>
          </a:xfrm>
          <a:prstGeom prst="rect">
            <a:avLst/>
          </a:prstGeom>
          <a:ln w="0">
            <a:noFill/>
          </a:ln>
        </p:spPr>
      </p:pic>
      <p:sp>
        <p:nvSpPr>
          <p:cNvPr id="135" name="CustomShape 3" hidden="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36" name="CustomShape 4" hidden="1"/>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F9B2DC31-D449-4087-8AFE-D49241B8F10B}" type="slidenum">
              <a:rPr lang="en-US" sz="800" b="0" strike="noStrike" spc="-1">
                <a:solidFill>
                  <a:srgbClr val="808080"/>
                </a:solidFill>
                <a:latin typeface="Segoe UI"/>
                <a:ea typeface="Meiryo UI"/>
              </a:rPr>
              <a:t>‹#›</a:t>
            </a:fld>
            <a:endParaRPr lang="en-US" sz="800" b="0" strike="noStrike" spc="-1">
              <a:latin typeface="Arial"/>
            </a:endParaRPr>
          </a:p>
        </p:txBody>
      </p:sp>
      <p:sp>
        <p:nvSpPr>
          <p:cNvPr id="137" name="CustomShape 5"/>
          <p:cNvSpPr/>
          <p:nvPr/>
        </p:nvSpPr>
        <p:spPr>
          <a:xfrm>
            <a:off x="0" y="0"/>
            <a:ext cx="12191400" cy="539964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sp>
        <p:nvSpPr>
          <p:cNvPr id="138" name="CustomShape 6"/>
          <p:cNvSpPr/>
          <p:nvPr/>
        </p:nvSpPr>
        <p:spPr>
          <a:xfrm>
            <a:off x="0" y="0"/>
            <a:ext cx="12191400" cy="539964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sp>
        <p:nvSpPr>
          <p:cNvPr id="139" name="PlaceHolder 7"/>
          <p:cNvSpPr>
            <a:spLocks noGrp="1"/>
          </p:cNvSpPr>
          <p:nvPr>
            <p:ph type="title"/>
          </p:nvPr>
        </p:nvSpPr>
        <p:spPr>
          <a:xfrm>
            <a:off x="252000" y="5580000"/>
            <a:ext cx="11519640" cy="755640"/>
          </a:xfrm>
          <a:prstGeom prst="rect">
            <a:avLst/>
          </a:prstGeom>
        </p:spPr>
        <p:txBody>
          <a:bodyPr lIns="0" rIns="0" anchor="ctr">
            <a:normAutofit/>
          </a:bodyPr>
          <a:lstStyle/>
          <a:p>
            <a:pPr>
              <a:lnSpc>
                <a:spcPct val="90000"/>
              </a:lnSpc>
            </a:pPr>
            <a:r>
              <a:rPr lang="ja-JP" sz="4000" b="1" strike="noStrike" spc="-1">
                <a:solidFill>
                  <a:srgbClr val="0D79CA"/>
                </a:solidFill>
                <a:latin typeface="Segoe UI Semibold"/>
                <a:ea typeface="Meiryo UI"/>
              </a:rPr>
              <a:t>章タイトルを入力</a:t>
            </a:r>
            <a:endParaRPr lang="en-US" sz="4000" b="0" strike="noStrike" spc="-1">
              <a:solidFill>
                <a:srgbClr val="000000"/>
              </a:solidFill>
              <a:latin typeface="Segoe UI"/>
            </a:endParaRPr>
          </a:p>
        </p:txBody>
      </p:sp>
      <p:pic>
        <p:nvPicPr>
          <p:cNvPr id="140" name="図 2"/>
          <p:cNvPicPr/>
          <p:nvPr/>
        </p:nvPicPr>
        <p:blipFill>
          <a:blip r:embed="rId14"/>
          <a:stretch/>
        </p:blipFill>
        <p:spPr>
          <a:xfrm>
            <a:off x="10311840" y="-43560"/>
            <a:ext cx="1879560" cy="5435640"/>
          </a:xfrm>
          <a:prstGeom prst="rect">
            <a:avLst/>
          </a:prstGeom>
          <a:ln w="0">
            <a:noFill/>
          </a:ln>
        </p:spPr>
      </p:pic>
      <p:sp>
        <p:nvSpPr>
          <p:cNvPr id="141" name="PlaceHolder 8"/>
          <p:cNvSpPr>
            <a:spLocks noGrp="1"/>
          </p:cNvSpPr>
          <p:nvPr>
            <p:ph type="body"/>
          </p:nvPr>
        </p:nvSpPr>
        <p:spPr>
          <a:xfrm>
            <a:off x="252360" y="1989000"/>
            <a:ext cx="4679640" cy="3403080"/>
          </a:xfrm>
          <a:prstGeom prst="rect">
            <a:avLst/>
          </a:prstGeom>
        </p:spPr>
        <p:txBody>
          <a:bodyPr lIns="0" tIns="45000" rIns="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No.</a:t>
            </a:r>
            <a:endParaRPr lang="en-US" sz="16600" b="0" strike="noStrike" spc="-1">
              <a:solidFill>
                <a:srgbClr val="000000"/>
              </a:solidFill>
              <a:latin typeface="Segoe U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CustomShape 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79" name="CustomShape 2"/>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56FD6EF-615B-4FD4-939A-ABD46BA18306}"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180" name="図 12"/>
          <p:cNvPicPr/>
          <p:nvPr/>
        </p:nvPicPr>
        <p:blipFill>
          <a:blip r:embed="rId14"/>
          <a:stretch/>
        </p:blipFill>
        <p:spPr>
          <a:xfrm>
            <a:off x="11940120" y="0"/>
            <a:ext cx="251640" cy="719640"/>
          </a:xfrm>
          <a:prstGeom prst="rect">
            <a:avLst/>
          </a:prstGeom>
          <a:ln w="0">
            <a:noFill/>
          </a:ln>
        </p:spPr>
      </p:pic>
      <p:sp>
        <p:nvSpPr>
          <p:cNvPr id="181" name="CustomShape 3"/>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182" name="CustomShape 4"/>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7ACD63F0-F399-4796-9CFB-1529F2D1B40E}" type="slidenum">
              <a:rPr lang="en-US" sz="800" b="0" strike="noStrike" spc="-1">
                <a:solidFill>
                  <a:srgbClr val="808080"/>
                </a:solidFill>
                <a:latin typeface="Segoe UI"/>
                <a:ea typeface="Meiryo UI"/>
              </a:rPr>
              <a:t>‹#›</a:t>
            </a:fld>
            <a:endParaRPr lang="en-US" sz="800" b="0" strike="noStrike" spc="-1">
              <a:latin typeface="Arial"/>
            </a:endParaRPr>
          </a:p>
        </p:txBody>
      </p:sp>
      <p:sp>
        <p:nvSpPr>
          <p:cNvPr id="183" name="PlaceHolder 5"/>
          <p:cNvSpPr>
            <a:spLocks noGrp="1"/>
          </p:cNvSpPr>
          <p:nvPr>
            <p:ph type="body"/>
          </p:nvPr>
        </p:nvSpPr>
        <p:spPr>
          <a:xfrm>
            <a:off x="252000" y="828000"/>
            <a:ext cx="11591640" cy="359640"/>
          </a:xfrm>
          <a:prstGeom prst="rect">
            <a:avLst/>
          </a:prstGeom>
        </p:spPr>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リードメッセージ欄 </a:t>
            </a:r>
            <a:r>
              <a:rPr lang="en-US" sz="1400" b="0" strike="noStrike" spc="-1">
                <a:solidFill>
                  <a:srgbClr val="808080"/>
                </a:solidFill>
                <a:latin typeface="Segoe UI"/>
                <a:ea typeface="Meiryo UI"/>
              </a:rPr>
              <a:t>(</a:t>
            </a:r>
            <a:r>
              <a:rPr lang="ja-JP" sz="1400" b="0" strike="noStrike" spc="-1">
                <a:solidFill>
                  <a:srgbClr val="808080"/>
                </a:solidFill>
                <a:latin typeface="Segoe UI"/>
                <a:ea typeface="Meiryo UI"/>
              </a:rPr>
              <a:t>このチャートで最も伝えたいメッセージを簡潔に記入する</a:t>
            </a:r>
            <a:r>
              <a:rPr lang="en-US" sz="1400" b="0" strike="noStrike" spc="-1">
                <a:solidFill>
                  <a:srgbClr val="808080"/>
                </a:solidFill>
                <a:latin typeface="Segoe UI"/>
                <a:ea typeface="Meiryo UI"/>
              </a:rPr>
              <a:t>)</a:t>
            </a:r>
            <a:endParaRPr lang="en-US" sz="1400" b="0" strike="noStrike" spc="-1">
              <a:solidFill>
                <a:srgbClr val="000000"/>
              </a:solidFill>
              <a:latin typeface="Segoe UI"/>
            </a:endParaRPr>
          </a:p>
        </p:txBody>
      </p:sp>
      <p:sp>
        <p:nvSpPr>
          <p:cNvPr id="184" name="PlaceHolder 6"/>
          <p:cNvSpPr>
            <a:spLocks noGrp="1"/>
          </p:cNvSpPr>
          <p:nvPr>
            <p:ph type="body"/>
          </p:nvPr>
        </p:nvSpPr>
        <p:spPr>
          <a:xfrm>
            <a:off x="252000" y="36000"/>
            <a:ext cx="5831640" cy="251640"/>
          </a:xfrm>
          <a:prstGeom prst="rect">
            <a:avLst/>
          </a:prstGeom>
        </p:spPr>
        <p:txBody>
          <a:bodyPr lIns="0" tIns="45000" rIns="0" bIns="45000" anchor="ctr">
            <a:noAutofit/>
          </a:bodyPr>
          <a:lstStyle/>
          <a:p>
            <a:pPr>
              <a:lnSpc>
                <a:spcPct val="90000"/>
              </a:lnSpc>
              <a:tabLst>
                <a:tab pos="0" algn="l"/>
              </a:tabLst>
            </a:pPr>
            <a:r>
              <a:rPr lang="ja-JP" sz="1200" b="0" strike="noStrike" spc="-1">
                <a:solidFill>
                  <a:srgbClr val="000000"/>
                </a:solidFill>
                <a:latin typeface="Segoe UI"/>
                <a:ea typeface="Meiryo UI"/>
              </a:rPr>
              <a:t>章タイトル</a:t>
            </a:r>
            <a:endParaRPr lang="en-US" sz="1200" b="0" strike="noStrike" spc="-1">
              <a:solidFill>
                <a:srgbClr val="000000"/>
              </a:solidFill>
              <a:latin typeface="Segoe UI"/>
            </a:endParaRPr>
          </a:p>
        </p:txBody>
      </p:sp>
      <p:sp>
        <p:nvSpPr>
          <p:cNvPr id="185" name="PlaceHolder 7"/>
          <p:cNvSpPr>
            <a:spLocks noGrp="1"/>
          </p:cNvSpPr>
          <p:nvPr>
            <p:ph type="title"/>
          </p:nvPr>
        </p:nvSpPr>
        <p:spPr>
          <a:xfrm>
            <a:off x="252000" y="324000"/>
            <a:ext cx="11591640" cy="539640"/>
          </a:xfrm>
          <a:prstGeom prst="rect">
            <a:avLst/>
          </a:prstGeom>
        </p:spPr>
        <p:txBody>
          <a:bodyPr lIns="0" rIns="0" anchor="ctr">
            <a:noAutofit/>
          </a:bodyPr>
          <a:lstStyle/>
          <a:p>
            <a:pPr>
              <a:lnSpc>
                <a:spcPct val="90000"/>
              </a:lnSpc>
            </a:pPr>
            <a:r>
              <a:rPr lang="ja-JP" sz="2400" b="1" strike="noStrike" spc="-1">
                <a:solidFill>
                  <a:srgbClr val="0D79CA"/>
                </a:solidFill>
                <a:latin typeface="Segoe UI Semibold"/>
                <a:ea typeface="Meiryo UI"/>
              </a:rPr>
              <a:t>タイトルを入力</a:t>
            </a:r>
            <a:endParaRPr lang="en-US" sz="2400" b="0" strike="noStrike" spc="-1">
              <a:solidFill>
                <a:srgbClr val="000000"/>
              </a:solidFill>
              <a:latin typeface="Segoe U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CustomShape 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23" name="CustomShape 2"/>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8C3C1677-3BE0-4EC0-8D9E-EF64B79CC8AF}"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24" name="図 12"/>
          <p:cNvPicPr/>
          <p:nvPr/>
        </p:nvPicPr>
        <p:blipFill>
          <a:blip r:embed="rId14"/>
          <a:stretch/>
        </p:blipFill>
        <p:spPr>
          <a:xfrm>
            <a:off x="11940120" y="0"/>
            <a:ext cx="251640" cy="719640"/>
          </a:xfrm>
          <a:prstGeom prst="rect">
            <a:avLst/>
          </a:prstGeom>
          <a:ln w="0">
            <a:noFill/>
          </a:ln>
        </p:spPr>
      </p:pic>
      <p:sp>
        <p:nvSpPr>
          <p:cNvPr id="225" name="CustomShape 3"/>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26" name="CustomShape 4"/>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A665F958-F654-4CF1-8C51-8ED564502135}" type="slidenum">
              <a:rPr lang="en-US" sz="800" b="0" strike="noStrike" spc="-1">
                <a:solidFill>
                  <a:srgbClr val="808080"/>
                </a:solidFill>
                <a:latin typeface="Segoe UI"/>
                <a:ea typeface="Meiryo UI"/>
              </a:rPr>
              <a:t>‹#›</a:t>
            </a:fld>
            <a:endParaRPr lang="en-US" sz="800" b="0" strike="noStrike" spc="-1">
              <a:latin typeface="Arial"/>
            </a:endParaRPr>
          </a:p>
        </p:txBody>
      </p:sp>
      <p:sp>
        <p:nvSpPr>
          <p:cNvPr id="227" name="PlaceHolder 5"/>
          <p:cNvSpPr>
            <a:spLocks noGrp="1"/>
          </p:cNvSpPr>
          <p:nvPr>
            <p:ph type="title"/>
          </p:nvPr>
        </p:nvSpPr>
        <p:spPr>
          <a:xfrm>
            <a:off x="252000" y="324000"/>
            <a:ext cx="11591640" cy="539640"/>
          </a:xfrm>
          <a:prstGeom prst="rect">
            <a:avLst/>
          </a:prstGeom>
        </p:spPr>
        <p:txBody>
          <a:bodyPr lIns="0" rIns="0" anchor="ctr">
            <a:noAutofit/>
          </a:bodyPr>
          <a:lstStyle/>
          <a:p>
            <a:pPr>
              <a:lnSpc>
                <a:spcPct val="90000"/>
              </a:lnSpc>
            </a:pPr>
            <a:r>
              <a:rPr lang="ja-JP" sz="2400" b="1" strike="noStrike" spc="-1">
                <a:solidFill>
                  <a:srgbClr val="0D79CA"/>
                </a:solidFill>
                <a:latin typeface="Segoe UI Semibold"/>
                <a:ea typeface="Meiryo UI"/>
              </a:rPr>
              <a:t>タイトルを入力</a:t>
            </a:r>
            <a:endParaRPr lang="en-US" sz="2400" b="0" strike="noStrike" spc="-1">
              <a:solidFill>
                <a:srgbClr val="000000"/>
              </a:solidFill>
              <a:latin typeface="Segoe UI"/>
            </a:endParaRPr>
          </a:p>
        </p:txBody>
      </p:sp>
      <p:sp>
        <p:nvSpPr>
          <p:cNvPr id="228" name="PlaceHolder 6"/>
          <p:cNvSpPr>
            <a:spLocks noGrp="1"/>
          </p:cNvSpPr>
          <p:nvPr>
            <p:ph type="body"/>
          </p:nvPr>
        </p:nvSpPr>
        <p:spPr>
          <a:xfrm>
            <a:off x="252000" y="36000"/>
            <a:ext cx="5831640" cy="251640"/>
          </a:xfrm>
          <a:prstGeom prst="rect">
            <a:avLst/>
          </a:prstGeom>
        </p:spPr>
        <p:txBody>
          <a:bodyPr lIns="0" tIns="45000" rIns="0" bIns="45000" anchor="ctr">
            <a:noAutofit/>
          </a:bodyPr>
          <a:lstStyle/>
          <a:p>
            <a:pPr>
              <a:lnSpc>
                <a:spcPct val="90000"/>
              </a:lnSpc>
              <a:tabLst>
                <a:tab pos="0" algn="l"/>
              </a:tabLst>
            </a:pPr>
            <a:r>
              <a:rPr lang="ja-JP" sz="1200" b="0" strike="noStrike" spc="-1">
                <a:solidFill>
                  <a:srgbClr val="000000"/>
                </a:solidFill>
                <a:latin typeface="Segoe UI"/>
                <a:ea typeface="Meiryo UI"/>
              </a:rPr>
              <a:t>章タイトル</a:t>
            </a:r>
            <a:endParaRPr lang="en-US" sz="1200" b="0" strike="noStrike" spc="-1">
              <a:solidFill>
                <a:srgbClr val="000000"/>
              </a:solidFill>
              <a:latin typeface="Segoe U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 name="CustomShape 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66" name="CustomShape 2"/>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9261ED9C-4B38-487E-8BA9-BAD30E3AADCE}"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267" name="図 12"/>
          <p:cNvPicPr/>
          <p:nvPr/>
        </p:nvPicPr>
        <p:blipFill>
          <a:blip r:embed="rId14"/>
          <a:stretch/>
        </p:blipFill>
        <p:spPr>
          <a:xfrm>
            <a:off x="11940120" y="0"/>
            <a:ext cx="251640" cy="719640"/>
          </a:xfrm>
          <a:prstGeom prst="rect">
            <a:avLst/>
          </a:prstGeom>
          <a:ln w="0">
            <a:noFill/>
          </a:ln>
        </p:spPr>
      </p:pic>
      <p:sp>
        <p:nvSpPr>
          <p:cNvPr id="268" name="CustomShape 3"/>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269" name="CustomShape 4"/>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A148705E-8AEA-4914-962D-C609CE85620D}" type="slidenum">
              <a:rPr lang="en-US" sz="800" b="0" strike="noStrike" spc="-1">
                <a:solidFill>
                  <a:srgbClr val="808080"/>
                </a:solidFill>
                <a:latin typeface="Segoe UI"/>
                <a:ea typeface="Meiryo UI"/>
              </a:rPr>
              <a:t>‹#›</a:t>
            </a:fld>
            <a:endParaRPr lang="en-US" sz="800" b="0" strike="noStrike" spc="-1">
              <a:latin typeface="Arial"/>
            </a:endParaRPr>
          </a:p>
        </p:txBody>
      </p:sp>
      <p:sp>
        <p:nvSpPr>
          <p:cNvPr id="270" name="PlaceHolder 5"/>
          <p:cNvSpPr>
            <a:spLocks noGrp="1"/>
          </p:cNvSpPr>
          <p:nvPr>
            <p:ph type="title"/>
          </p:nvPr>
        </p:nvSpPr>
        <p:spPr>
          <a:xfrm>
            <a:off x="252000" y="324000"/>
            <a:ext cx="11591640" cy="539640"/>
          </a:xfrm>
          <a:prstGeom prst="rect">
            <a:avLst/>
          </a:prstGeom>
        </p:spPr>
        <p:txBody>
          <a:bodyPr lIns="0" rIns="0" anchor="ctr">
            <a:noAutofit/>
          </a:bodyPr>
          <a:lstStyle/>
          <a:p>
            <a:pPr>
              <a:lnSpc>
                <a:spcPct val="90000"/>
              </a:lnSpc>
            </a:pPr>
            <a:r>
              <a:rPr lang="ja-JP" sz="2400" b="1" strike="noStrike" spc="-1">
                <a:solidFill>
                  <a:srgbClr val="0D79CA"/>
                </a:solidFill>
                <a:latin typeface="Segoe UI Semibold"/>
                <a:ea typeface="Meiryo UI"/>
              </a:rPr>
              <a:t>タイトルを入力</a:t>
            </a:r>
            <a:endParaRPr lang="en-US" sz="2400" b="0" strike="noStrike" spc="-1">
              <a:solidFill>
                <a:srgbClr val="000000"/>
              </a:solidFill>
              <a:latin typeface="Segoe UI"/>
            </a:endParaRPr>
          </a:p>
        </p:txBody>
      </p:sp>
      <p:sp>
        <p:nvSpPr>
          <p:cNvPr id="271" name="PlaceHolder 6"/>
          <p:cNvSpPr>
            <a:spLocks noGrp="1"/>
          </p:cNvSpPr>
          <p:nvPr>
            <p:ph type="body"/>
          </p:nvPr>
        </p:nvSpPr>
        <p:spPr>
          <a:xfrm>
            <a:off x="252000" y="828000"/>
            <a:ext cx="11591640" cy="359640"/>
          </a:xfrm>
          <a:prstGeom prst="rect">
            <a:avLst/>
          </a:prstGeom>
        </p:spPr>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リードメッセージ欄 </a:t>
            </a:r>
            <a:r>
              <a:rPr lang="en-US" sz="1400" b="0" strike="noStrike" spc="-1">
                <a:solidFill>
                  <a:srgbClr val="808080"/>
                </a:solidFill>
                <a:latin typeface="Segoe UI"/>
                <a:ea typeface="Meiryo UI"/>
              </a:rPr>
              <a:t>(</a:t>
            </a:r>
            <a:r>
              <a:rPr lang="ja-JP" sz="1400" b="0" strike="noStrike" spc="-1">
                <a:solidFill>
                  <a:srgbClr val="808080"/>
                </a:solidFill>
                <a:latin typeface="Segoe UI"/>
                <a:ea typeface="Meiryo UI"/>
              </a:rPr>
              <a:t>このチャートで最も伝えたいメッセージを簡潔に記入する</a:t>
            </a:r>
            <a:r>
              <a:rPr lang="en-US" sz="1400" b="0" strike="noStrike" spc="-1">
                <a:solidFill>
                  <a:srgbClr val="808080"/>
                </a:solidFill>
                <a:latin typeface="Segoe UI"/>
                <a:ea typeface="Meiryo UI"/>
              </a:rPr>
              <a:t>)</a:t>
            </a:r>
            <a:endParaRPr lang="en-US" sz="1400" b="0" strike="noStrike" spc="-1">
              <a:solidFill>
                <a:srgbClr val="000000"/>
              </a:solidFill>
              <a:latin typeface="Segoe UI"/>
            </a:endParaRPr>
          </a:p>
        </p:txBody>
      </p:sp>
      <p:sp>
        <p:nvSpPr>
          <p:cNvPr id="272" name="PlaceHolder 7"/>
          <p:cNvSpPr>
            <a:spLocks noGrp="1"/>
          </p:cNvSpPr>
          <p:nvPr>
            <p:ph type="body"/>
          </p:nvPr>
        </p:nvSpPr>
        <p:spPr>
          <a:xfrm>
            <a:off x="252000" y="1260000"/>
            <a:ext cx="11591640" cy="5399640"/>
          </a:xfrm>
          <a:prstGeom prst="rect">
            <a:avLst/>
          </a:prstGeom>
        </p:spPr>
        <p:txBody>
          <a:bodyPr lIns="90000" tIns="45000" rIns="90000" bIns="45000">
            <a:noAutofit/>
          </a:bodyPr>
          <a:lstStyle/>
          <a:p>
            <a:pPr marL="108000"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マスター テキストの書式設定</a:t>
            </a:r>
            <a:endParaRPr lang="en-US" sz="1400" b="0" strike="noStrike" spc="-1">
              <a:solidFill>
                <a:srgbClr val="000000"/>
              </a:solidFill>
              <a:latin typeface="Segoe UI"/>
            </a:endParaRPr>
          </a:p>
          <a:p>
            <a:pPr marL="288000" lvl="1"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2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540000" lvl="2"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3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720000" lvl="3"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4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a:p>
            <a:pPr marL="972000" lvl="4" indent="-107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第 </a:t>
            </a:r>
            <a:r>
              <a:rPr lang="en-US" sz="1400" b="0" strike="noStrike" spc="-1">
                <a:solidFill>
                  <a:srgbClr val="000000"/>
                </a:solidFill>
                <a:latin typeface="Segoe UI"/>
                <a:ea typeface="Meiryo UI"/>
              </a:rPr>
              <a:t>5 </a:t>
            </a:r>
            <a:r>
              <a:rPr lang="ja-JP" sz="1400" b="0" strike="noStrike" spc="-1">
                <a:solidFill>
                  <a:srgbClr val="000000"/>
                </a:solidFill>
                <a:latin typeface="Segoe UI"/>
                <a:ea typeface="Meiryo UI"/>
              </a:rPr>
              <a:t>レベル</a:t>
            </a:r>
            <a:endParaRPr lang="en-US" sz="1400" b="0" strike="noStrike" spc="-1">
              <a:solidFill>
                <a:srgbClr val="000000"/>
              </a:solidFill>
              <a:latin typeface="Segoe UI"/>
            </a:endParaRPr>
          </a:p>
        </p:txBody>
      </p:sp>
      <p:sp>
        <p:nvSpPr>
          <p:cNvPr id="273" name="PlaceHolder 8"/>
          <p:cNvSpPr>
            <a:spLocks noGrp="1"/>
          </p:cNvSpPr>
          <p:nvPr>
            <p:ph type="body"/>
          </p:nvPr>
        </p:nvSpPr>
        <p:spPr>
          <a:xfrm>
            <a:off x="252000" y="36000"/>
            <a:ext cx="5831640" cy="251640"/>
          </a:xfrm>
          <a:prstGeom prst="rect">
            <a:avLst/>
          </a:prstGeom>
        </p:spPr>
        <p:txBody>
          <a:bodyPr lIns="0" tIns="45000" rIns="0" bIns="45000" anchor="ctr">
            <a:noAutofit/>
          </a:bodyPr>
          <a:lstStyle/>
          <a:p>
            <a:pPr>
              <a:lnSpc>
                <a:spcPct val="90000"/>
              </a:lnSpc>
              <a:tabLst>
                <a:tab pos="0" algn="l"/>
              </a:tabLst>
            </a:pPr>
            <a:r>
              <a:rPr lang="ja-JP" sz="1200" b="0" strike="noStrike" spc="-1">
                <a:solidFill>
                  <a:srgbClr val="000000"/>
                </a:solidFill>
                <a:latin typeface="Segoe UI"/>
                <a:ea typeface="Meiryo UI"/>
              </a:rPr>
              <a:t>章タイトル</a:t>
            </a:r>
            <a:endParaRPr lang="en-US" sz="1200" b="0" strike="noStrike" spc="-1">
              <a:solidFill>
                <a:srgbClr val="000000"/>
              </a:solidFill>
              <a:latin typeface="Segoe UI"/>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 name="CustomShape 1" hidden="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11" name="CustomShape 2" hidden="1"/>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034ED48E-81EA-49CD-A1DA-C50D662FDFD7}"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12" name="図 12"/>
          <p:cNvPicPr/>
          <p:nvPr/>
        </p:nvPicPr>
        <p:blipFill>
          <a:blip r:embed="rId14"/>
          <a:stretch/>
        </p:blipFill>
        <p:spPr>
          <a:xfrm>
            <a:off x="11940120" y="0"/>
            <a:ext cx="251640" cy="719640"/>
          </a:xfrm>
          <a:prstGeom prst="rect">
            <a:avLst/>
          </a:prstGeom>
          <a:ln w="0">
            <a:noFill/>
          </a:ln>
        </p:spPr>
      </p:pic>
      <p:sp>
        <p:nvSpPr>
          <p:cNvPr id="313" name="CustomShape 3" hidden="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14" name="CustomShape 4" hidden="1"/>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E315AA64-988B-469D-AAA7-185891B94B54}" type="slidenum">
              <a:rPr lang="en-US" sz="800" b="0" strike="noStrike" spc="-1">
                <a:solidFill>
                  <a:srgbClr val="808080"/>
                </a:solidFill>
                <a:latin typeface="Segoe UI"/>
                <a:ea typeface="Meiryo UI"/>
              </a:rPr>
              <a:t>‹#›</a:t>
            </a:fld>
            <a:endParaRPr lang="en-US" sz="800" b="0" strike="noStrike" spc="-1">
              <a:latin typeface="Arial"/>
            </a:endParaRPr>
          </a:p>
        </p:txBody>
      </p:sp>
      <p:sp>
        <p:nvSpPr>
          <p:cNvPr id="315" name="PlaceHolder 5"/>
          <p:cNvSpPr>
            <a:spLocks noGrp="1"/>
          </p:cNvSpPr>
          <p:nvPr>
            <p:ph type="body"/>
          </p:nvPr>
        </p:nvSpPr>
        <p:spPr>
          <a:xfrm>
            <a:off x="336600" y="5373720"/>
            <a:ext cx="7199640" cy="1294920"/>
          </a:xfrm>
          <a:prstGeom prst="rect">
            <a:avLst/>
          </a:prstGeom>
        </p:spPr>
        <p:txBody>
          <a:bodyPr lIns="0" tIns="45000" rIns="0" bIns="45000">
            <a:noAutofit/>
          </a:bodyPr>
          <a:lstStyle/>
          <a:p>
            <a:pPr>
              <a:lnSpc>
                <a:spcPct val="90000"/>
              </a:lnSpc>
              <a:tabLst>
                <a:tab pos="0" algn="l"/>
              </a:tabLst>
            </a:pPr>
            <a:r>
              <a:rPr lang="ja-JP" sz="1400" b="0" strike="noStrike" spc="-1">
                <a:solidFill>
                  <a:srgbClr val="000000"/>
                </a:solidFill>
                <a:latin typeface="Segoe UI"/>
                <a:ea typeface="Meiryo UI"/>
              </a:rPr>
              <a:t>この資料の問い合わせ先を記入</a:t>
            </a:r>
            <a:endParaRPr lang="en-US" sz="1400" b="0" strike="noStrike" spc="-1">
              <a:solidFill>
                <a:srgbClr val="000000"/>
              </a:solidFill>
              <a:latin typeface="Segoe UI"/>
            </a:endParaRPr>
          </a:p>
        </p:txBody>
      </p:sp>
      <p:pic>
        <p:nvPicPr>
          <p:cNvPr id="316" name="図 6"/>
          <p:cNvPicPr/>
          <p:nvPr/>
        </p:nvPicPr>
        <p:blipFill>
          <a:blip r:embed="rId14"/>
          <a:stretch/>
        </p:blipFill>
        <p:spPr>
          <a:xfrm>
            <a:off x="9805320" y="-43560"/>
            <a:ext cx="2386440" cy="6901200"/>
          </a:xfrm>
          <a:prstGeom prst="rect">
            <a:avLst/>
          </a:prstGeom>
          <a:ln w="0">
            <a:noFill/>
          </a:ln>
        </p:spPr>
      </p:pic>
      <p:sp>
        <p:nvSpPr>
          <p:cNvPr id="317"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ja-JP" sz="1800" b="0" strike="noStrike" spc="-1">
                <a:solidFill>
                  <a:srgbClr val="000000"/>
                </a:solidFill>
                <a:latin typeface="Segoe UI"/>
              </a:rPr>
              <a:t>タイトルテキストの書式を編集するにはクリックします。</a:t>
            </a:r>
            <a:endParaRPr lang="en-US" sz="1800" b="0" strike="noStrike" spc="-1">
              <a:solidFill>
                <a:srgbClr val="000000"/>
              </a:solidFill>
              <a:latin typeface="Segoe UI"/>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 name="CustomShape 1"/>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55" name="CustomShape 2"/>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86A8E259-87D6-4AD2-A39E-A6F03F3DF470}" type="slidenum">
              <a:rPr lang="en-US" sz="800" b="0" strike="noStrike" spc="-1">
                <a:solidFill>
                  <a:srgbClr val="808080"/>
                </a:solidFill>
                <a:latin typeface="Segoe UI"/>
                <a:ea typeface="Meiryo UI"/>
              </a:rPr>
              <a:t>‹#›</a:t>
            </a:fld>
            <a:endParaRPr lang="en-US" sz="800" b="0" strike="noStrike" spc="-1">
              <a:latin typeface="Arial"/>
            </a:endParaRPr>
          </a:p>
        </p:txBody>
      </p:sp>
      <p:pic>
        <p:nvPicPr>
          <p:cNvPr id="356" name="図 12"/>
          <p:cNvPicPr/>
          <p:nvPr/>
        </p:nvPicPr>
        <p:blipFill>
          <a:blip r:embed="rId14"/>
          <a:stretch/>
        </p:blipFill>
        <p:spPr>
          <a:xfrm>
            <a:off x="11940120" y="0"/>
            <a:ext cx="251640" cy="719640"/>
          </a:xfrm>
          <a:prstGeom prst="rect">
            <a:avLst/>
          </a:prstGeom>
          <a:ln w="0">
            <a:noFill/>
          </a:ln>
        </p:spPr>
      </p:pic>
      <p:sp>
        <p:nvSpPr>
          <p:cNvPr id="357" name="CustomShape 3"/>
          <p:cNvSpPr/>
          <p:nvPr/>
        </p:nvSpPr>
        <p:spPr>
          <a:xfrm>
            <a:off x="10715760" y="36000"/>
            <a:ext cx="828720" cy="1224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nSpc>
                <a:spcPct val="100000"/>
              </a:lnSpc>
            </a:pPr>
            <a:r>
              <a:rPr lang="en-US" sz="800" b="0" strike="noStrike" spc="-1">
                <a:solidFill>
                  <a:srgbClr val="808080"/>
                </a:solidFill>
                <a:latin typeface="Segoe UI"/>
                <a:ea typeface="Meiryo UI"/>
              </a:rPr>
              <a:t>Toyonoda Co., Ltd.</a:t>
            </a:r>
            <a:endParaRPr lang="en-US" sz="800" b="0" strike="noStrike" spc="-1">
              <a:latin typeface="Arial"/>
            </a:endParaRPr>
          </a:p>
        </p:txBody>
      </p:sp>
      <p:sp>
        <p:nvSpPr>
          <p:cNvPr id="358" name="CustomShape 4"/>
          <p:cNvSpPr/>
          <p:nvPr/>
        </p:nvSpPr>
        <p:spPr>
          <a:xfrm>
            <a:off x="11457360" y="6669000"/>
            <a:ext cx="397800" cy="1292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fld id="{CABEE01D-0E6D-4B5F-9771-E0E025C2C02F}" type="slidenum">
              <a:rPr lang="en-US" sz="800" b="0" strike="noStrike" spc="-1">
                <a:solidFill>
                  <a:srgbClr val="808080"/>
                </a:solidFill>
                <a:latin typeface="Segoe UI"/>
                <a:ea typeface="Meiryo UI"/>
              </a:rPr>
              <a:t>‹#›</a:t>
            </a:fld>
            <a:endParaRPr lang="en-US" sz="800" b="0" strike="noStrike" spc="-1">
              <a:latin typeface="Arial"/>
            </a:endParaRPr>
          </a:p>
        </p:txBody>
      </p:sp>
      <p:sp>
        <p:nvSpPr>
          <p:cNvPr id="359" name="PlaceHolder 5"/>
          <p:cNvSpPr>
            <a:spLocks noGrp="1"/>
          </p:cNvSpPr>
          <p:nvPr>
            <p:ph type="title"/>
          </p:nvPr>
        </p:nvSpPr>
        <p:spPr>
          <a:xfrm>
            <a:off x="252000" y="324000"/>
            <a:ext cx="11591640" cy="539640"/>
          </a:xfrm>
          <a:prstGeom prst="rect">
            <a:avLst/>
          </a:prstGeom>
        </p:spPr>
        <p:txBody>
          <a:bodyPr lIns="0" rIns="0" anchor="ctr">
            <a:noAutofit/>
          </a:bodyPr>
          <a:lstStyle/>
          <a:p>
            <a:pPr>
              <a:lnSpc>
                <a:spcPct val="90000"/>
              </a:lnSpc>
            </a:pPr>
            <a:r>
              <a:rPr lang="ja-JP" sz="2400" b="1" strike="noStrike" spc="-1">
                <a:solidFill>
                  <a:srgbClr val="0D79CA"/>
                </a:solidFill>
                <a:latin typeface="Segoe UI Semibold"/>
                <a:ea typeface="Meiryo UI"/>
              </a:rPr>
              <a:t>タイトルを入力</a:t>
            </a:r>
            <a:endParaRPr lang="en-US" sz="2400" b="0" strike="noStrike" spc="-1">
              <a:solidFill>
                <a:srgbClr val="000000"/>
              </a:solidFill>
              <a:latin typeface="Segoe UI"/>
            </a:endParaRPr>
          </a:p>
        </p:txBody>
      </p:sp>
      <p:sp>
        <p:nvSpPr>
          <p:cNvPr id="360" name="PlaceHolder 6"/>
          <p:cNvSpPr>
            <a:spLocks noGrp="1"/>
          </p:cNvSpPr>
          <p:nvPr>
            <p:ph type="body"/>
          </p:nvPr>
        </p:nvSpPr>
        <p:spPr>
          <a:xfrm>
            <a:off x="252000" y="36000"/>
            <a:ext cx="5831640" cy="251640"/>
          </a:xfrm>
          <a:prstGeom prst="rect">
            <a:avLst/>
          </a:prstGeom>
        </p:spPr>
        <p:txBody>
          <a:bodyPr lIns="0" tIns="45000" rIns="0" bIns="45000" anchor="ctr">
            <a:noAutofit/>
          </a:bodyPr>
          <a:lstStyle/>
          <a:p>
            <a:pPr>
              <a:lnSpc>
                <a:spcPct val="90000"/>
              </a:lnSpc>
              <a:tabLst>
                <a:tab pos="0" algn="l"/>
              </a:tabLst>
            </a:pPr>
            <a:r>
              <a:rPr lang="ja-JP" sz="1200" b="0" strike="noStrike" spc="-1">
                <a:solidFill>
                  <a:srgbClr val="000000"/>
                </a:solidFill>
                <a:latin typeface="Segoe UI"/>
                <a:ea typeface="Meiryo UI"/>
              </a:rPr>
              <a:t>章タイトル</a:t>
            </a:r>
            <a:endParaRPr lang="en-US" sz="1200" b="0" strike="noStrike" spc="-1">
              <a:solidFill>
                <a:srgbClr val="000000"/>
              </a:solidFill>
              <a:latin typeface="Segoe UI"/>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9.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277560" y="108000"/>
            <a:ext cx="11591640" cy="539640"/>
          </a:xfrm>
          <a:prstGeom prst="rect">
            <a:avLst/>
          </a:prstGeom>
          <a:noFill/>
          <a:ln w="0">
            <a:noFill/>
          </a:ln>
        </p:spPr>
        <p:txBody>
          <a:bodyPr lIns="0" rIns="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(1/3)</a:t>
            </a:r>
            <a:endParaRPr lang="en-US" sz="2400" b="0" strike="noStrike" spc="-1">
              <a:solidFill>
                <a:srgbClr val="000000"/>
              </a:solidFill>
              <a:latin typeface="Segoe UI"/>
            </a:endParaRPr>
          </a:p>
        </p:txBody>
      </p:sp>
      <p:graphicFrame>
        <p:nvGraphicFramePr>
          <p:cNvPr id="404" name="Table 2"/>
          <p:cNvGraphicFramePr/>
          <p:nvPr/>
        </p:nvGraphicFramePr>
        <p:xfrm>
          <a:off x="390240" y="647640"/>
          <a:ext cx="11427120" cy="748080"/>
        </p:xfrm>
        <a:graphic>
          <a:graphicData uri="http://schemas.openxmlformats.org/drawingml/2006/table">
            <a:tbl>
              <a:tblPr/>
              <a:tblGrid>
                <a:gridCol w="1142712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1.</a:t>
                      </a:r>
                      <a:r>
                        <a:rPr lang="ja-JP" sz="2000" b="1" strike="noStrike" spc="-1">
                          <a:solidFill>
                            <a:srgbClr val="1D2088"/>
                          </a:solidFill>
                          <a:latin typeface="Segoe UI"/>
                          <a:ea typeface="Meiryo UI"/>
                        </a:rPr>
                        <a:t>プロジェクトの大方針</a:t>
                      </a:r>
                      <a:endParaRPr lang="en-US" sz="2000" b="0" strike="noStrike" spc="-1">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81960">
                <a:tc>
                  <a:txBody>
                    <a:bodyPr/>
                    <a:lstStyle/>
                    <a:p>
                      <a:pPr marL="180000" indent="-17964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PoC</a:t>
                      </a:r>
                      <a:r>
                        <a:rPr lang="ja-JP" sz="1400" b="0" strike="noStrike" spc="-1">
                          <a:solidFill>
                            <a:srgbClr val="000000"/>
                          </a:solidFill>
                          <a:latin typeface="Segoe UI"/>
                          <a:ea typeface="Meiryo UI"/>
                        </a:rPr>
                        <a:t>にて効果が確認された「</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ヵ月先のトラック台数予測」について、実務導入に向けて必要な事項を定義の上、定常業務に取り組む。</a:t>
                      </a:r>
                      <a:endParaRPr lang="en-US" sz="1400" b="0" strike="noStrike" spc="-1">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05" name="Table 3"/>
          <p:cNvGraphicFramePr/>
          <p:nvPr/>
        </p:nvGraphicFramePr>
        <p:xfrm>
          <a:off x="419400" y="3493080"/>
          <a:ext cx="5542560" cy="2528952"/>
        </p:xfrm>
        <a:graphic>
          <a:graphicData uri="http://schemas.openxmlformats.org/drawingml/2006/table">
            <a:tbl>
              <a:tblPr/>
              <a:tblGrid>
                <a:gridCol w="5542560">
                  <a:extLst>
                    <a:ext uri="{9D8B030D-6E8A-4147-A177-3AD203B41FA5}">
                      <a16:colId xmlns:a16="http://schemas.microsoft.com/office/drawing/2014/main" val="20000"/>
                    </a:ext>
                  </a:extLst>
                </a:gridCol>
              </a:tblGrid>
              <a:tr h="367920">
                <a:tc>
                  <a:txBody>
                    <a:bodyPr/>
                    <a:lstStyle/>
                    <a:p>
                      <a:pPr>
                        <a:lnSpc>
                          <a:spcPct val="90000"/>
                        </a:lnSpc>
                        <a:tabLst>
                          <a:tab pos="0" algn="l"/>
                        </a:tabLst>
                      </a:pPr>
                      <a:r>
                        <a:rPr lang="en-US" sz="2000" b="1" strike="noStrike" spc="-1">
                          <a:solidFill>
                            <a:srgbClr val="1D2088"/>
                          </a:solidFill>
                          <a:latin typeface="Segoe UI"/>
                          <a:ea typeface="Meiryo UI"/>
                        </a:rPr>
                        <a:t>3.</a:t>
                      </a:r>
                      <a:r>
                        <a:rPr lang="ja-JP" sz="2000" b="1" strike="noStrike" spc="-1">
                          <a:solidFill>
                            <a:srgbClr val="1D2088"/>
                          </a:solidFill>
                          <a:latin typeface="Segoe UI"/>
                          <a:ea typeface="Meiryo UI"/>
                        </a:rPr>
                        <a:t>投資計画</a:t>
                      </a:r>
                      <a:r>
                        <a:rPr lang="en-US" sz="2000" b="1" strike="noStrike" spc="-1">
                          <a:solidFill>
                            <a:srgbClr val="1D2088"/>
                          </a:solidFill>
                          <a:latin typeface="Segoe UI"/>
                          <a:ea typeface="Meiryo UI"/>
                        </a:rPr>
                        <a:t>(</a:t>
                      </a:r>
                      <a:r>
                        <a:rPr lang="ja-JP" sz="2000" b="1" strike="noStrike" spc="-1">
                          <a:solidFill>
                            <a:srgbClr val="1D2088"/>
                          </a:solidFill>
                          <a:latin typeface="Segoe UI"/>
                          <a:ea typeface="Meiryo UI"/>
                        </a:rPr>
                        <a:t>効果、費用、</a:t>
                      </a:r>
                      <a:r>
                        <a:rPr lang="en-US" sz="2000" b="1" strike="noStrike" spc="-1">
                          <a:solidFill>
                            <a:srgbClr val="1D2088"/>
                          </a:solidFill>
                          <a:latin typeface="Segoe UI"/>
                          <a:ea typeface="Meiryo UI"/>
                        </a:rPr>
                        <a:t>ROI</a:t>
                      </a:r>
                      <a:r>
                        <a:rPr lang="ja-JP" sz="2000" b="1" strike="noStrike" spc="-1">
                          <a:solidFill>
                            <a:srgbClr val="1D2088"/>
                          </a:solidFill>
                          <a:latin typeface="Segoe UI"/>
                          <a:ea typeface="Meiryo UI"/>
                        </a:rPr>
                        <a:t>等</a:t>
                      </a:r>
                      <a:r>
                        <a:rPr lang="en-US" sz="2000" b="1" strike="noStrike" spc="-1">
                          <a:solidFill>
                            <a:srgbClr val="1D2088"/>
                          </a:solidFill>
                          <a:latin typeface="Segoe UI"/>
                          <a:ea typeface="Meiryo UI"/>
                        </a:rPr>
                        <a:t>) </a:t>
                      </a:r>
                      <a:r>
                        <a:rPr lang="ja-JP" sz="2000" b="1" strike="noStrike" spc="-1">
                          <a:solidFill>
                            <a:srgbClr val="1D2088"/>
                          </a:solidFill>
                          <a:latin typeface="Segoe UI"/>
                          <a:ea typeface="Meiryo UI"/>
                        </a:rPr>
                        <a:t>参照</a:t>
                      </a:r>
                      <a:endParaRPr lang="en-US" sz="2000" b="0" strike="noStrike" spc="-1">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1414800">
                <a:tc>
                  <a:txBody>
                    <a:bodyPr/>
                    <a:lstStyle/>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期待効果</a:t>
                      </a:r>
                      <a:r>
                        <a:rPr lang="en-US" sz="1400" b="0" strike="noStrike" spc="-1">
                          <a:solidFill>
                            <a:srgbClr val="000000"/>
                          </a:solidFill>
                          <a:latin typeface="Segoe UI"/>
                          <a:ea typeface="Meiryo UI"/>
                        </a:rPr>
                        <a:t>(Return)</a:t>
                      </a:r>
                      <a:r>
                        <a:rPr lang="ja-JP" sz="1400" b="0" strike="noStrike" spc="-1">
                          <a:solidFill>
                            <a:srgbClr val="000000"/>
                          </a:solidFill>
                          <a:latin typeface="Segoe UI"/>
                          <a:ea typeface="Meiryo UI"/>
                        </a:rPr>
                        <a:t>：本プロジェクトにより以下の期待効果獲得を目指す。</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・定量的な期待効果</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a:t>
                      </a:r>
                      <a:r>
                        <a:rPr lang="ja-JP" sz="1400" b="0" strike="noStrike" spc="-1">
                          <a:solidFill>
                            <a:srgbClr val="000000"/>
                          </a:solidFill>
                          <a:latin typeface="Segoe UI"/>
                          <a:ea typeface="Meiryo UI"/>
                        </a:rPr>
                        <a:t>定期契約台数の削減による、毎月の輸送費用の削減</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a:t>
                      </a:r>
                      <a:r>
                        <a:rPr lang="ja-JP" sz="1400" b="0" strike="noStrike" spc="-1">
                          <a:solidFill>
                            <a:srgbClr val="000000"/>
                          </a:solidFill>
                          <a:latin typeface="Segoe UI"/>
                          <a:ea typeface="Meiryo UI"/>
                        </a:rPr>
                        <a:t>担当者の見積工数の削減</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・定性的な期待効果</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 </a:t>
                      </a:r>
                      <a:r>
                        <a:rPr lang="ja-JP" sz="1400" b="0" strike="noStrike" spc="-1">
                          <a:solidFill>
                            <a:srgbClr val="000000"/>
                          </a:solidFill>
                          <a:latin typeface="Segoe UI"/>
                          <a:ea typeface="Meiryo UI"/>
                        </a:rPr>
                        <a:t>価値観・組織：データに基づく意思決定の浸透</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定着</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 </a:t>
                      </a:r>
                      <a:r>
                        <a:rPr lang="ja-JP" sz="1400" b="0" strike="noStrike" spc="-1">
                          <a:solidFill>
                            <a:srgbClr val="000000"/>
                          </a:solidFill>
                          <a:latin typeface="Segoe UI"/>
                          <a:ea typeface="Meiryo UI"/>
                        </a:rPr>
                        <a:t>人材：データを取り扱える人材の育成</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排出</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 </a:t>
                      </a:r>
                      <a:r>
                        <a:rPr lang="ja-JP" sz="1400" b="0" strike="noStrike" spc="-1">
                          <a:solidFill>
                            <a:srgbClr val="000000"/>
                          </a:solidFill>
                          <a:latin typeface="Segoe UI"/>
                          <a:ea typeface="Meiryo UI"/>
                        </a:rPr>
                        <a:t>データ：施策実行時のデータ収集 </a:t>
                      </a:r>
                      <a:endParaRPr lang="en-US" sz="1400" b="0" strike="noStrike" spc="-1">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
        <p:nvSpPr>
          <p:cNvPr id="406" name="CustomShape 4"/>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07" name="CustomShape 5"/>
          <p:cNvSpPr/>
          <p:nvPr/>
        </p:nvSpPr>
        <p:spPr>
          <a:xfrm>
            <a:off x="10620000" y="0"/>
            <a:ext cx="1572120" cy="90000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08" name="Table 6"/>
          <p:cNvGraphicFramePr/>
          <p:nvPr/>
        </p:nvGraphicFramePr>
        <p:xfrm>
          <a:off x="396000" y="1530360"/>
          <a:ext cx="11465640" cy="172248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sz="2000" b="1" strike="noStrike" spc="-1">
                          <a:solidFill>
                            <a:srgbClr val="1D2088"/>
                          </a:solidFill>
                          <a:latin typeface="Segoe UI"/>
                          <a:ea typeface="Meiryo UI"/>
                        </a:rPr>
                        <a:t>2.</a:t>
                      </a:r>
                      <a:r>
                        <a:rPr lang="ja-JP" sz="2000" b="1" strike="noStrike" spc="-1">
                          <a:solidFill>
                            <a:srgbClr val="1D2088"/>
                          </a:solidFill>
                          <a:latin typeface="Segoe UI"/>
                          <a:ea typeface="Meiryo UI"/>
                        </a:rPr>
                        <a:t>プロジェクトの概要</a:t>
                      </a:r>
                      <a:endParaRPr lang="en-US" sz="2000" b="0" strike="noStrike" spc="-1">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目的：トラック台数予測施策を実務に導入する上で必要な事項を定義する。</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ゴール：定常業務の中で、当該施策を実行し、運営状況をモニタリングの上、施策結果を評価する。</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スコープ：今後</a:t>
                      </a:r>
                      <a:r>
                        <a:rPr lang="en-US" sz="1400" b="0" strike="noStrike" spc="-1">
                          <a:solidFill>
                            <a:srgbClr val="000000"/>
                          </a:solidFill>
                          <a:latin typeface="Segoe UI"/>
                          <a:ea typeface="Meiryo UI"/>
                        </a:rPr>
                        <a:t>6</a:t>
                      </a:r>
                      <a:r>
                        <a:rPr lang="ja-JP" sz="1400" b="0" strike="noStrike" spc="-1">
                          <a:solidFill>
                            <a:srgbClr val="000000"/>
                          </a:solidFill>
                          <a:latin typeface="Segoe UI"/>
                          <a:ea typeface="Meiryo UI"/>
                        </a:rPr>
                        <a:t>ヵ月に対する定期便契約トラック台数の変更（削減）。</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予定成果物：本施策実施結果、及び今後の留意点等のとりまとめ。</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予定実施期間：</a:t>
                      </a:r>
                      <a:r>
                        <a:rPr lang="en-US" sz="1400" b="0" strike="noStrike" spc="-1">
                          <a:solidFill>
                            <a:srgbClr val="000000"/>
                          </a:solidFill>
                          <a:latin typeface="Segoe UI"/>
                          <a:ea typeface="Meiryo UI"/>
                        </a:rPr>
                        <a:t>2022</a:t>
                      </a:r>
                      <a:r>
                        <a:rPr lang="ja-JP" sz="1400" b="0" strike="noStrike" spc="-1">
                          <a:solidFill>
                            <a:srgbClr val="000000"/>
                          </a:solidFill>
                          <a:latin typeface="Segoe UI"/>
                          <a:ea typeface="Meiryo UI"/>
                        </a:rPr>
                        <a:t>年</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月</a:t>
                      </a:r>
                      <a:r>
                        <a:rPr lang="en-US" sz="1400" b="0" strike="noStrike" spc="-1">
                          <a:solidFill>
                            <a:srgbClr val="000000"/>
                          </a:solidFill>
                          <a:latin typeface="Segoe UI"/>
                          <a:ea typeface="Meiryo UI"/>
                        </a:rPr>
                        <a:t>~7</a:t>
                      </a:r>
                      <a:r>
                        <a:rPr lang="ja-JP" sz="1400" b="0" strike="noStrike" spc="-1">
                          <a:solidFill>
                            <a:srgbClr val="000000"/>
                          </a:solidFill>
                          <a:latin typeface="Segoe UI"/>
                          <a:ea typeface="Meiryo UI"/>
                        </a:rPr>
                        <a:t>月の６か月間で評価する。</a:t>
                      </a:r>
                      <a:endParaRPr lang="en-US" sz="1400" b="0" strike="noStrike" spc="-1">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09" name="Table 7"/>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410" name="Table 8"/>
          <p:cNvGraphicFramePr/>
          <p:nvPr/>
        </p:nvGraphicFramePr>
        <p:xfrm>
          <a:off x="6452640" y="3821760"/>
          <a:ext cx="5542560" cy="2270520"/>
        </p:xfrm>
        <a:graphic>
          <a:graphicData uri="http://schemas.openxmlformats.org/drawingml/2006/table">
            <a:tbl>
              <a:tblPr/>
              <a:tblGrid>
                <a:gridCol w="5542560">
                  <a:extLst>
                    <a:ext uri="{9D8B030D-6E8A-4147-A177-3AD203B41FA5}">
                      <a16:colId xmlns:a16="http://schemas.microsoft.com/office/drawing/2014/main" val="20000"/>
                    </a:ext>
                  </a:extLst>
                </a:gridCol>
              </a:tblGrid>
              <a:tr h="2270520">
                <a:tc>
                  <a:txBody>
                    <a:bodyPr/>
                    <a:lstStyle/>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費用</a:t>
                      </a:r>
                      <a:r>
                        <a:rPr lang="en-US" sz="1400" b="0" strike="noStrike" spc="-1">
                          <a:solidFill>
                            <a:srgbClr val="000000"/>
                          </a:solidFill>
                          <a:latin typeface="Segoe UI"/>
                          <a:ea typeface="Meiryo UI"/>
                        </a:rPr>
                        <a:t>(Invest)</a:t>
                      </a:r>
                      <a:r>
                        <a:rPr lang="ja-JP" sz="1400" b="0" strike="noStrike" spc="-1">
                          <a:solidFill>
                            <a:srgbClr val="000000"/>
                          </a:solidFill>
                          <a:latin typeface="Segoe UI"/>
                          <a:ea typeface="Meiryo UI"/>
                        </a:rPr>
                        <a:t>：必要最低限の人件費にてプロジェクトを遂行する。</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・イニシャルコスト</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Excel</a:t>
                      </a:r>
                      <a:r>
                        <a:rPr lang="ja-JP" sz="1400" b="0" strike="noStrike" spc="-1">
                          <a:solidFill>
                            <a:srgbClr val="000000"/>
                          </a:solidFill>
                          <a:latin typeface="Segoe UI"/>
                          <a:ea typeface="Meiryo UI"/>
                        </a:rPr>
                        <a:t>のシミュレーションシートのアップデート：計４人日程度</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　</a:t>
                      </a:r>
                      <a:r>
                        <a:rPr lang="en-US" sz="1400" b="0" strike="noStrike" spc="-1">
                          <a:solidFill>
                            <a:srgbClr val="000000"/>
                          </a:solidFill>
                          <a:latin typeface="Segoe UI"/>
                          <a:ea typeface="Meiryo UI"/>
                        </a:rPr>
                        <a:t>- </a:t>
                      </a:r>
                      <a:r>
                        <a:rPr lang="ja-JP" sz="1400" b="0" strike="noStrike" spc="-1">
                          <a:solidFill>
                            <a:srgbClr val="000000"/>
                          </a:solidFill>
                          <a:latin typeface="Segoe UI"/>
                          <a:ea typeface="Meiryo UI"/>
                        </a:rPr>
                        <a:t>従業員への説明にかかる工数：計２人日程度</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・ランニングコスト</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 </a:t>
                      </a:r>
                      <a:r>
                        <a:rPr lang="ja-JP" sz="1400" b="0" strike="noStrike" spc="-1">
                          <a:solidFill>
                            <a:srgbClr val="000000"/>
                          </a:solidFill>
                          <a:latin typeface="Segoe UI"/>
                          <a:ea typeface="Meiryo UI"/>
                        </a:rPr>
                        <a:t>毎月の台数予測作業：月当たり１Ｈ程度</a:t>
                      </a:r>
                      <a:endParaRPr lang="en-US" sz="1400" b="0" strike="noStrike" spc="-1">
                        <a:latin typeface="Times New Roman"/>
                      </a:endParaRPr>
                    </a:p>
                    <a:p>
                      <a:pPr marL="180000" indent="-179640">
                        <a:lnSpc>
                          <a:spcPct val="90000"/>
                        </a:lnSpc>
                        <a:spcAft>
                          <a:spcPts val="601"/>
                        </a:spcAft>
                        <a:buClr>
                          <a:srgbClr val="BFEBFA"/>
                        </a:buClr>
                        <a:buFont typeface="Wingdings" charset="2"/>
                        <a:buChar char=""/>
                      </a:pPr>
                      <a:r>
                        <a:rPr lang="en-US" sz="1400" b="0" strike="noStrike" spc="-1">
                          <a:solidFill>
                            <a:srgbClr val="000000"/>
                          </a:solidFill>
                          <a:latin typeface="Segoe UI"/>
                          <a:ea typeface="Meiryo UI"/>
                        </a:rPr>
                        <a:t>  </a:t>
                      </a:r>
                      <a:endParaRPr lang="en-US" sz="1400" b="0" strike="noStrike" spc="-1">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
        <p:nvSpPr>
          <p:cNvPr id="411" name="CustomShape 9"/>
          <p:cNvSpPr/>
          <p:nvPr/>
        </p:nvSpPr>
        <p:spPr>
          <a:xfrm>
            <a:off x="0" y="6192000"/>
            <a:ext cx="12192840" cy="53964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36000" tIns="0" rIns="360000" bIns="0" anchor="ctr">
            <a:noAutofit/>
          </a:bodyPr>
          <a:lstStyle/>
          <a:p>
            <a:pPr algn="r">
              <a:lnSpc>
                <a:spcPct val="90000"/>
              </a:lnSpc>
            </a:pPr>
            <a:r>
              <a:rPr lang="ja-JP" sz="1800" b="1" strike="noStrike" spc="-1">
                <a:solidFill>
                  <a:srgbClr val="FFFFFF"/>
                </a:solidFill>
                <a:latin typeface="Meiryo UI"/>
                <a:ea typeface="Meiryo UI"/>
              </a:rPr>
              <a:t>発生費用は人件費のみであることから、契約台数変更によるコスト削減分を純粋な期待効果</a:t>
            </a:r>
            <a:r>
              <a:rPr lang="en-US" sz="1800" b="1" strike="noStrike" spc="-1">
                <a:solidFill>
                  <a:srgbClr val="FFFFFF"/>
                </a:solidFill>
                <a:latin typeface="Meiryo UI"/>
                <a:ea typeface="Meiryo UI"/>
              </a:rPr>
              <a:t>(Return)</a:t>
            </a:r>
            <a:r>
              <a:rPr lang="ja-JP" sz="1800" b="1" strike="noStrike" spc="-1">
                <a:solidFill>
                  <a:srgbClr val="FFFFFF"/>
                </a:solidFill>
                <a:latin typeface="Meiryo UI"/>
                <a:ea typeface="Meiryo UI"/>
              </a:rPr>
              <a:t>として換算する</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Shape 1"/>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プロジェクト成功のための条件</a:t>
            </a:r>
            <a:endParaRPr lang="en-US" sz="2400" b="0" strike="noStrike" spc="-1">
              <a:solidFill>
                <a:srgbClr val="000000"/>
              </a:solidFill>
              <a:latin typeface="Segoe UI"/>
            </a:endParaRPr>
          </a:p>
        </p:txBody>
      </p:sp>
      <p:sp>
        <p:nvSpPr>
          <p:cNvPr id="457"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solidFill>
                <a:srgbClr val="000000"/>
              </a:solidFill>
              <a:latin typeface="Segoe UI"/>
            </a:endParaRPr>
          </a:p>
        </p:txBody>
      </p:sp>
      <p:graphicFrame>
        <p:nvGraphicFramePr>
          <p:cNvPr id="458" name="Table 3"/>
          <p:cNvGraphicFramePr/>
          <p:nvPr/>
        </p:nvGraphicFramePr>
        <p:xfrm>
          <a:off x="252000" y="1269000"/>
          <a:ext cx="11591640" cy="1547640"/>
        </p:xfrm>
        <a:graphic>
          <a:graphicData uri="http://schemas.openxmlformats.org/drawingml/2006/table">
            <a:tbl>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628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628000">
                  <a:extLst>
                    <a:ext uri="{9D8B030D-6E8A-4147-A177-3AD203B41FA5}">
                      <a16:colId xmlns:a16="http://schemas.microsoft.com/office/drawing/2014/main" val="20006"/>
                    </a:ext>
                  </a:extLst>
                </a:gridCol>
              </a:tblGrid>
              <a:tr h="347760">
                <a:tc>
                  <a:txBody>
                    <a:bodyPr/>
                    <a:lstStyle/>
                    <a:p>
                      <a:pPr>
                        <a:lnSpc>
                          <a:spcPct val="90000"/>
                        </a:lnSpc>
                        <a:tabLst>
                          <a:tab pos="0" algn="l"/>
                        </a:tabLst>
                      </a:pPr>
                      <a:r>
                        <a:rPr lang="ja-JP" sz="2000" b="1" strike="noStrike" spc="-1">
                          <a:solidFill>
                            <a:srgbClr val="000000"/>
                          </a:solidFill>
                          <a:latin typeface="Segoe UI"/>
                          <a:ea typeface="Meiryo UI"/>
                        </a:rPr>
                        <a:t>成功のための条件</a:t>
                      </a:r>
                      <a:endParaRPr lang="en-US" sz="20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252000">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DFF5FD"/>
                    </a:solidFill>
                  </a:tcPr>
                </a:tc>
                <a:extLst>
                  <a:ext uri="{0D108BD9-81ED-4DB2-BD59-A6C34878D82A}">
                    <a16:rowId xmlns:a16="http://schemas.microsoft.com/office/drawing/2014/main" val="10001"/>
                  </a:ext>
                </a:extLst>
              </a:tr>
              <a:tr h="947880">
                <a:tc>
                  <a:txBody>
                    <a:bodyPr/>
                    <a:lstStyle/>
                    <a:p>
                      <a:pPr marL="11160">
                        <a:lnSpc>
                          <a:spcPct val="90000"/>
                        </a:lnSpc>
                        <a:tabLst>
                          <a:tab pos="0" algn="l"/>
                        </a:tabLst>
                      </a:pPr>
                      <a:r>
                        <a:rPr lang="ja-JP" sz="1400" b="0" strike="noStrike" spc="-1">
                          <a:solidFill>
                            <a:srgbClr val="000000"/>
                          </a:solidFill>
                          <a:latin typeface="Segoe UI"/>
                          <a:ea typeface="Meiryo UI"/>
                        </a:rPr>
                        <a:t>グループ会社を含む全社規模において創立以来蓄積されたナレッジを今回初めて集約、整理、再構築するプロジェクトであること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ja-JP" sz="1400" b="0" strike="noStrike" spc="-1">
                          <a:solidFill>
                            <a:srgbClr val="000000"/>
                          </a:solidFill>
                          <a:latin typeface="Segoe UI"/>
                          <a:ea typeface="Meiryo UI"/>
                        </a:rPr>
                        <a:t>現在の社内体制になって以来の初プロジェクトであり、全社共通データ基盤として成功裡なプロジェクト実績を積む必要があること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今後予定している、各プロジェクトとの二重投資の回避と、今後の展開・拡張性を意識する必要があること</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次期戦略リーダーを育成し、人財育成や社歴の浅い社員へのモチベーションに繋がるプロジェクトであること</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459" name="Table 4"/>
          <p:cNvGraphicFramePr/>
          <p:nvPr/>
        </p:nvGraphicFramePr>
        <p:xfrm>
          <a:off x="252000" y="3933000"/>
          <a:ext cx="11627640" cy="1835640"/>
        </p:xfrm>
        <a:graphic>
          <a:graphicData uri="http://schemas.openxmlformats.org/drawingml/2006/table">
            <a:tbl>
              <a:tblPr/>
              <a:tblGrid>
                <a:gridCol w="3611160">
                  <a:extLst>
                    <a:ext uri="{9D8B030D-6E8A-4147-A177-3AD203B41FA5}">
                      <a16:colId xmlns:a16="http://schemas.microsoft.com/office/drawing/2014/main" val="20000"/>
                    </a:ext>
                  </a:extLst>
                </a:gridCol>
                <a:gridCol w="397080">
                  <a:extLst>
                    <a:ext uri="{9D8B030D-6E8A-4147-A177-3AD203B41FA5}">
                      <a16:colId xmlns:a16="http://schemas.microsoft.com/office/drawing/2014/main" val="20001"/>
                    </a:ext>
                  </a:extLst>
                </a:gridCol>
                <a:gridCol w="3611160">
                  <a:extLst>
                    <a:ext uri="{9D8B030D-6E8A-4147-A177-3AD203B41FA5}">
                      <a16:colId xmlns:a16="http://schemas.microsoft.com/office/drawing/2014/main" val="20002"/>
                    </a:ext>
                  </a:extLst>
                </a:gridCol>
                <a:gridCol w="397080">
                  <a:extLst>
                    <a:ext uri="{9D8B030D-6E8A-4147-A177-3AD203B41FA5}">
                      <a16:colId xmlns:a16="http://schemas.microsoft.com/office/drawing/2014/main" val="20003"/>
                    </a:ext>
                  </a:extLst>
                </a:gridCol>
                <a:gridCol w="3611160">
                  <a:extLst>
                    <a:ext uri="{9D8B030D-6E8A-4147-A177-3AD203B41FA5}">
                      <a16:colId xmlns:a16="http://schemas.microsoft.com/office/drawing/2014/main" val="20004"/>
                    </a:ext>
                  </a:extLst>
                </a:gridCol>
              </a:tblGrid>
              <a:tr h="396000">
                <a:tc>
                  <a:txBody>
                    <a:bodyPr/>
                    <a:lstStyle/>
                    <a:p>
                      <a:pPr>
                        <a:lnSpc>
                          <a:spcPct val="90000"/>
                        </a:lnSpc>
                        <a:tabLst>
                          <a:tab pos="0" algn="l"/>
                        </a:tabLst>
                      </a:pPr>
                      <a:r>
                        <a:rPr lang="ja-JP" sz="2000" b="1" strike="noStrike" spc="-1">
                          <a:solidFill>
                            <a:srgbClr val="000000"/>
                          </a:solidFill>
                          <a:latin typeface="Segoe UI"/>
                          <a:ea typeface="Meiryo UI"/>
                        </a:rPr>
                        <a:t>戦略ポイント</a:t>
                      </a:r>
                      <a:endParaRPr lang="en-US" sz="20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0000">
                <a:tc>
                  <a:txBody>
                    <a:bodyPr/>
                    <a:lstStyle/>
                    <a:p>
                      <a:pPr marL="11160">
                        <a:lnSpc>
                          <a:spcPct val="90000"/>
                        </a:lnSpc>
                        <a:tabLst>
                          <a:tab pos="0" algn="l"/>
                        </a:tabLst>
                      </a:pPr>
                      <a:r>
                        <a:rPr lang="en-US" sz="4000" b="1" strike="noStrike" spc="-1">
                          <a:solidFill>
                            <a:srgbClr val="4FADF3"/>
                          </a:solidFill>
                          <a:latin typeface="Segoe UI"/>
                          <a:ea typeface="Meiryo UI"/>
                        </a:rPr>
                        <a:t>1</a:t>
                      </a:r>
                      <a:endParaRPr lang="en-US" sz="40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en-US" sz="4000" b="1" strike="noStrike" spc="-1">
                          <a:solidFill>
                            <a:srgbClr val="4FADF3"/>
                          </a:solidFill>
                          <a:latin typeface="Segoe UI"/>
                          <a:ea typeface="Meiryo UI"/>
                        </a:rPr>
                        <a:t>2</a:t>
                      </a:r>
                      <a:endParaRPr lang="en-US" sz="40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en-US" sz="4000" b="1" strike="noStrike" spc="-1">
                          <a:solidFill>
                            <a:srgbClr val="4FADF3"/>
                          </a:solidFill>
                          <a:latin typeface="Segoe UI"/>
                          <a:ea typeface="Meiryo UI"/>
                        </a:rPr>
                        <a:t>3</a:t>
                      </a:r>
                      <a:endParaRPr lang="en-US" sz="4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1"/>
                  </a:ext>
                </a:extLst>
              </a:tr>
              <a:tr h="1080000">
                <a:tc>
                  <a:txBody>
                    <a:bodyPr/>
                    <a:lstStyle/>
                    <a:p>
                      <a:pPr marL="11160">
                        <a:lnSpc>
                          <a:spcPct val="90000"/>
                        </a:lnSpc>
                        <a:tabLst>
                          <a:tab pos="0" algn="l"/>
                        </a:tabLst>
                      </a:pPr>
                      <a:r>
                        <a:rPr lang="ja-JP" sz="1400" b="0" strike="noStrike" spc="-1">
                          <a:solidFill>
                            <a:srgbClr val="000000"/>
                          </a:solidFill>
                          <a:latin typeface="Segoe UI"/>
                          <a:ea typeface="Meiryo UI"/>
                        </a:rPr>
                        <a:t>グループ全社、自部門、外部環境の観点から経営戦略部門と</a:t>
                      </a: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部門が中長期で目指すあるべき姿を明らかにします。事業の成長を牽引するために各部門が担うべき役割と実現に向けた変革テーマ導出が主要ポイントとなります。</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1160">
                        <a:lnSpc>
                          <a:spcPct val="90000"/>
                        </a:lnSpc>
                        <a:tabLst>
                          <a:tab pos="0" algn="l"/>
                        </a:tabLst>
                      </a:pPr>
                      <a:r>
                        <a:rPr lang="ja-JP" sz="1400" b="0" strike="noStrike" spc="-1">
                          <a:solidFill>
                            <a:srgbClr val="000000"/>
                          </a:solidFill>
                          <a:latin typeface="Segoe UI"/>
                          <a:ea typeface="Meiryo UI"/>
                        </a:rPr>
                        <a:t>あるべき姿を実現するために必要な要素の洗い出しと具体的な将来像を明確化し、現在とのギャップから必要な施策を明確化します。進化する外部環境に的確に適応するための組織・プロセスの変革も大きな戦略ポイントとなります。</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tabLst>
                          <a:tab pos="0" algn="l"/>
                        </a:tabLst>
                      </a:pPr>
                      <a:r>
                        <a:rPr lang="ja-JP" sz="1400" b="0" strike="noStrike" spc="-1">
                          <a:solidFill>
                            <a:srgbClr val="000000"/>
                          </a:solidFill>
                          <a:latin typeface="Segoe UI"/>
                          <a:ea typeface="Meiryo UI"/>
                        </a:rPr>
                        <a:t>当プロジェクトを実行する中長期計画の作成にあたっては施策の優先度と実行難易度を見極めつつ、変革の実現を継続して評価する指標の検討が主要な戦略ポイントとなります。</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460" name="CustomShape 5"/>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P112</a:t>
            </a:r>
            <a:endParaRPr lang="en-US"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12659760" y="775800"/>
            <a:ext cx="2518920" cy="429840"/>
          </a:xfrm>
          <a:prstGeom prst="rect">
            <a:avLst/>
          </a:prstGeom>
          <a:noFill/>
          <a:ln w="0">
            <a:noFill/>
          </a:ln>
        </p:spPr>
        <p:style>
          <a:lnRef idx="0">
            <a:scrgbClr r="0" g="0" b="0"/>
          </a:lnRef>
          <a:fillRef idx="0">
            <a:scrgbClr r="0" g="0" b="0"/>
          </a:fillRef>
          <a:effectRef idx="0">
            <a:scrgbClr r="0" g="0" b="0"/>
          </a:effectRef>
          <a:fontRef idx="minor"/>
        </p:style>
      </p:sp>
      <p:sp>
        <p:nvSpPr>
          <p:cNvPr id="462" name="TextShape 2"/>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4. </a:t>
            </a:r>
            <a:r>
              <a:rPr lang="ja-JP" sz="2400" b="1" strike="noStrike" spc="-1">
                <a:solidFill>
                  <a:srgbClr val="0D79CA"/>
                </a:solidFill>
                <a:latin typeface="Segoe UI Semibold"/>
                <a:ea typeface="Meiryo UI"/>
              </a:rPr>
              <a:t>中長期経営ビジョンのフレームワーク</a:t>
            </a:r>
            <a:endParaRPr lang="en-US" sz="2400" b="0" strike="noStrike" spc="-1">
              <a:solidFill>
                <a:srgbClr val="000000"/>
              </a:solidFill>
              <a:latin typeface="Segoe UI"/>
            </a:endParaRPr>
          </a:p>
        </p:txBody>
      </p:sp>
      <p:sp>
        <p:nvSpPr>
          <p:cNvPr id="463" name="TextShape 3"/>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solidFill>
                <a:srgbClr val="000000"/>
              </a:solidFill>
              <a:latin typeface="Segoe UI"/>
            </a:endParaRPr>
          </a:p>
        </p:txBody>
      </p:sp>
      <p:graphicFrame>
        <p:nvGraphicFramePr>
          <p:cNvPr id="464" name="Table 4"/>
          <p:cNvGraphicFramePr/>
          <p:nvPr/>
        </p:nvGraphicFramePr>
        <p:xfrm>
          <a:off x="5760000" y="3235680"/>
          <a:ext cx="5291640" cy="2843640"/>
        </p:xfrm>
        <a:graphic>
          <a:graphicData uri="http://schemas.openxmlformats.org/drawingml/2006/table">
            <a:tbl>
              <a:tblPr/>
              <a:tblGrid>
                <a:gridCol w="5292000">
                  <a:extLst>
                    <a:ext uri="{9D8B030D-6E8A-4147-A177-3AD203B41FA5}">
                      <a16:colId xmlns:a16="http://schemas.microsoft.com/office/drawing/2014/main" val="20000"/>
                    </a:ext>
                  </a:extLst>
                </a:gridCol>
              </a:tblGrid>
              <a:tr h="352080">
                <a:tc>
                  <a:txBody>
                    <a:bodyPr/>
                    <a:lstStyle/>
                    <a:p>
                      <a:pPr>
                        <a:lnSpc>
                          <a:spcPct val="90000"/>
                        </a:lnSpc>
                        <a:spcAft>
                          <a:spcPts val="300"/>
                        </a:spcAft>
                        <a:tabLst>
                          <a:tab pos="0" algn="l"/>
                        </a:tabLst>
                      </a:pPr>
                      <a:r>
                        <a:rPr lang="zh-TW" sz="1800" b="1" strike="noStrike" spc="-1">
                          <a:solidFill>
                            <a:srgbClr val="808080"/>
                          </a:solidFill>
                          <a:latin typeface="Segoe UI"/>
                          <a:ea typeface="Meiryo UI"/>
                        </a:rPr>
                        <a:t>中長期計画</a:t>
                      </a:r>
                      <a:endParaRPr lang="en-US" sz="1800" b="0" strike="noStrike" spc="-1">
                        <a:latin typeface="Arial"/>
                      </a:endParaRPr>
                    </a:p>
                  </a:txBody>
                  <a:tcPr marL="36000">
                    <a:lnL w="12240">
                      <a:noFill/>
                    </a:lnL>
                    <a:lnR w="12240">
                      <a:noFill/>
                    </a:lnR>
                    <a:lnT w="12240">
                      <a:solidFill>
                        <a:srgbClr val="FFFFFF"/>
                      </a:solidFill>
                    </a:lnT>
                    <a:lnB w="12240">
                      <a:noFill/>
                    </a:lnB>
                    <a:noFill/>
                  </a:tcPr>
                </a:tc>
                <a:extLst>
                  <a:ext uri="{0D108BD9-81ED-4DB2-BD59-A6C34878D82A}">
                    <a16:rowId xmlns:a16="http://schemas.microsoft.com/office/drawing/2014/main" val="10000"/>
                  </a:ext>
                </a:extLst>
              </a:tr>
              <a:tr h="290880">
                <a:tc>
                  <a:txBody>
                    <a:bodyPr/>
                    <a:lstStyle/>
                    <a:p>
                      <a:pPr>
                        <a:lnSpc>
                          <a:spcPct val="90000"/>
                        </a:lnSpc>
                        <a:spcAft>
                          <a:spcPts val="300"/>
                        </a:spcAft>
                        <a:tabLst>
                          <a:tab pos="0" algn="l"/>
                        </a:tabLst>
                      </a:pPr>
                      <a:r>
                        <a:rPr lang="ja-JP" sz="2000" b="1" strike="noStrike" spc="-1">
                          <a:solidFill>
                            <a:srgbClr val="FFFFFF"/>
                          </a:solidFill>
                          <a:latin typeface="Segoe UI"/>
                          <a:ea typeface="Meiryo UI"/>
                        </a:rPr>
                        <a:t>フォーカス事業の</a:t>
                      </a:r>
                      <a:r>
                        <a:rPr lang="zh-TW" sz="2000" b="1" strike="noStrike" spc="-1">
                          <a:solidFill>
                            <a:srgbClr val="FFFFFF"/>
                          </a:solidFill>
                          <a:latin typeface="Segoe UI"/>
                          <a:ea typeface="Meiryo UI"/>
                        </a:rPr>
                        <a:t>転換</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1"/>
                  </a:ext>
                </a:extLst>
              </a:tr>
              <a:tr h="268200">
                <a:tc>
                  <a:txBody>
                    <a:bodyPr/>
                    <a:lstStyle/>
                    <a:p>
                      <a:pPr marL="180000" lvl="1" indent="-179640">
                        <a:lnSpc>
                          <a:spcPct val="90000"/>
                        </a:lnSpc>
                        <a:buClr>
                          <a:srgbClr val="CCECFF"/>
                        </a:buClr>
                        <a:buFont typeface="Wingdings" charset="2"/>
                        <a:buChar char=""/>
                      </a:pPr>
                      <a:r>
                        <a:rPr lang="ja-JP" sz="1600" b="0" strike="noStrike" spc="-1">
                          <a:solidFill>
                            <a:srgbClr val="000000"/>
                          </a:solidFill>
                          <a:latin typeface="Segoe UI"/>
                          <a:ea typeface="Meiryo UI"/>
                        </a:rPr>
                        <a:t>競争力を持つ戦略的フォーカス事業の構造転換</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252000">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3"/>
                  </a:ext>
                </a:extLst>
              </a:tr>
              <a:tr h="290880">
                <a:tc>
                  <a:txBody>
                    <a:bodyPr/>
                    <a:lstStyle/>
                    <a:p>
                      <a:pPr>
                        <a:lnSpc>
                          <a:spcPct val="90000"/>
                        </a:lnSpc>
                        <a:tabLst>
                          <a:tab pos="0" algn="l"/>
                        </a:tabLst>
                      </a:pPr>
                      <a:r>
                        <a:rPr lang="zh-TW" sz="2000" b="1" strike="noStrike" spc="-1">
                          <a:solidFill>
                            <a:srgbClr val="FFFFFF"/>
                          </a:solidFill>
                          <a:latin typeface="Segoe UI"/>
                          <a:ea typeface="Meiryo UI"/>
                        </a:rPr>
                        <a:t>事業構造改革</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4"/>
                  </a:ext>
                </a:extLst>
              </a:tr>
              <a:tr h="268200">
                <a:tc>
                  <a:txBody>
                    <a:bodyPr/>
                    <a:lstStyle/>
                    <a:p>
                      <a:pPr marL="180000" indent="-179640">
                        <a:lnSpc>
                          <a:spcPct val="90000"/>
                        </a:lnSpc>
                        <a:buClr>
                          <a:srgbClr val="CCECFF"/>
                        </a:buClr>
                        <a:buFont typeface="Wingdings" charset="2"/>
                        <a:buChar char=""/>
                      </a:pPr>
                      <a:r>
                        <a:rPr lang="ja-JP" sz="1600" b="0" strike="noStrike" spc="-1">
                          <a:solidFill>
                            <a:srgbClr val="000000"/>
                          </a:solidFill>
                          <a:latin typeface="Segoe UI"/>
                          <a:ea typeface="Meiryo UI"/>
                        </a:rPr>
                        <a:t>景気変動の影響を受けにくい安定した収益健全性の確立</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252000">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6"/>
                  </a:ext>
                </a:extLst>
              </a:tr>
              <a:tr h="290880">
                <a:tc>
                  <a:txBody>
                    <a:bodyPr/>
                    <a:lstStyle/>
                    <a:p>
                      <a:pPr>
                        <a:lnSpc>
                          <a:spcPct val="90000"/>
                        </a:lnSpc>
                        <a:tabLst>
                          <a:tab pos="0" algn="l"/>
                        </a:tabLst>
                      </a:pPr>
                      <a:r>
                        <a:rPr lang="zh-TW" sz="2000" b="1" strike="noStrike" spc="-1">
                          <a:solidFill>
                            <a:srgbClr val="FFFFFF"/>
                          </a:solidFill>
                          <a:latin typeface="Segoe UI"/>
                          <a:ea typeface="Meiryo UI"/>
                        </a:rPr>
                        <a:t>環境配慮型経営</a:t>
                      </a:r>
                      <a:endParaRPr lang="en-US" sz="2000" b="0" strike="noStrike" spc="-1">
                        <a:latin typeface="Arial"/>
                      </a:endParaRPr>
                    </a:p>
                  </a:txBody>
                  <a:tcPr marL="36000">
                    <a:lnL w="12240">
                      <a:noFill/>
                    </a:lnL>
                    <a:lnR w="12240">
                      <a:noFill/>
                    </a:lnR>
                    <a:lnT w="12240">
                      <a:noFill/>
                    </a:lnT>
                    <a:lnB w="12240">
                      <a:noFill/>
                    </a:lnB>
                    <a:solidFill>
                      <a:srgbClr val="00B0F0"/>
                    </a:solidFill>
                  </a:tcPr>
                </a:tc>
                <a:extLst>
                  <a:ext uri="{0D108BD9-81ED-4DB2-BD59-A6C34878D82A}">
                    <a16:rowId xmlns:a16="http://schemas.microsoft.com/office/drawing/2014/main" val="10007"/>
                  </a:ext>
                </a:extLst>
              </a:tr>
              <a:tr h="268200">
                <a:tc>
                  <a:txBody>
                    <a:bodyPr/>
                    <a:lstStyle/>
                    <a:p>
                      <a:pPr marL="180000" indent="-179640">
                        <a:lnSpc>
                          <a:spcPct val="90000"/>
                        </a:lnSpc>
                        <a:buClr>
                          <a:srgbClr val="CCECFF"/>
                        </a:buClr>
                        <a:buFont typeface="Wingdings" charset="2"/>
                        <a:buChar char=""/>
                      </a:pPr>
                      <a:r>
                        <a:rPr lang="ja-JP" sz="1600" b="0" strike="noStrike" spc="-1">
                          <a:solidFill>
                            <a:srgbClr val="000000"/>
                          </a:solidFill>
                          <a:latin typeface="Segoe UI"/>
                          <a:ea typeface="Meiryo UI"/>
                        </a:rPr>
                        <a:t>環境配慮に貢献するエコカンパニーとしての経営体質への移行</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bl>
          </a:graphicData>
        </a:graphic>
      </p:graphicFrame>
      <p:graphicFrame>
        <p:nvGraphicFramePr>
          <p:cNvPr id="465" name="Table 5"/>
          <p:cNvGraphicFramePr/>
          <p:nvPr/>
        </p:nvGraphicFramePr>
        <p:xfrm>
          <a:off x="252000" y="3235680"/>
          <a:ext cx="3455640" cy="2483640"/>
        </p:xfrm>
        <a:graphic>
          <a:graphicData uri="http://schemas.openxmlformats.org/drawingml/2006/table">
            <a:tbl>
              <a:tblPr/>
              <a:tblGrid>
                <a:gridCol w="432000">
                  <a:extLst>
                    <a:ext uri="{9D8B030D-6E8A-4147-A177-3AD203B41FA5}">
                      <a16:colId xmlns:a16="http://schemas.microsoft.com/office/drawing/2014/main" val="20000"/>
                    </a:ext>
                  </a:extLst>
                </a:gridCol>
                <a:gridCol w="3024000">
                  <a:extLst>
                    <a:ext uri="{9D8B030D-6E8A-4147-A177-3AD203B41FA5}">
                      <a16:colId xmlns:a16="http://schemas.microsoft.com/office/drawing/2014/main" val="20001"/>
                    </a:ext>
                  </a:extLst>
                </a:gridCol>
              </a:tblGrid>
              <a:tr h="324000">
                <a:tc gridSpan="2">
                  <a:txBody>
                    <a:bodyPr/>
                    <a:lstStyle/>
                    <a:p>
                      <a:pPr>
                        <a:lnSpc>
                          <a:spcPct val="90000"/>
                        </a:lnSpc>
                        <a:tabLst>
                          <a:tab pos="0" algn="l"/>
                        </a:tabLst>
                      </a:pPr>
                      <a:r>
                        <a:rPr lang="ja-JP" sz="2000" b="1" strike="noStrike" spc="-1">
                          <a:solidFill>
                            <a:srgbClr val="808080"/>
                          </a:solidFill>
                          <a:latin typeface="Segoe UI"/>
                          <a:ea typeface="Meiryo UI"/>
                        </a:rPr>
                        <a:t>経営方針　</a:t>
                      </a:r>
                      <a:r>
                        <a:rPr lang="ja-JP" sz="1600" b="0" strike="noStrike" spc="-1">
                          <a:solidFill>
                            <a:srgbClr val="808080"/>
                          </a:solidFill>
                          <a:latin typeface="Segoe UI"/>
                          <a:ea typeface="Meiryo UI"/>
                        </a:rPr>
                        <a:t>選択と集中</a:t>
                      </a:r>
                      <a:endParaRPr lang="en-US" sz="1600" b="0" strike="noStrike" spc="-1">
                        <a:latin typeface="Arial"/>
                      </a:endParaRPr>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720000">
                <a:tc>
                  <a:txBody>
                    <a:bodyPr/>
                    <a:lstStyle/>
                    <a:p>
                      <a:pPr>
                        <a:lnSpc>
                          <a:spcPct val="90000"/>
                        </a:lnSpc>
                        <a:tabLst>
                          <a:tab pos="0" algn="l"/>
                        </a:tabLst>
                      </a:pPr>
                      <a:r>
                        <a:rPr lang="en-US" sz="4000" b="1" strike="noStrike" spc="-1">
                          <a:solidFill>
                            <a:srgbClr val="002060"/>
                          </a:solidFill>
                          <a:latin typeface="Segoe UI"/>
                          <a:ea typeface="Meiryo UI"/>
                        </a:rPr>
                        <a:t>1</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spcAft>
                          <a:spcPts val="300"/>
                        </a:spcAft>
                        <a:tabLst>
                          <a:tab pos="0" algn="l"/>
                        </a:tabLst>
                      </a:pPr>
                      <a:r>
                        <a:rPr lang="ja-JP" sz="2000" b="1" strike="noStrike" spc="-1">
                          <a:solidFill>
                            <a:srgbClr val="002060"/>
                          </a:solidFill>
                          <a:latin typeface="Segoe UI"/>
                          <a:ea typeface="Meiryo UI"/>
                        </a:rPr>
                        <a:t>戦略的事業展開の加速</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1"/>
                  </a:ext>
                </a:extLst>
              </a:tr>
              <a:tr h="720000">
                <a:tc>
                  <a:txBody>
                    <a:bodyPr/>
                    <a:lstStyle/>
                    <a:p>
                      <a:pPr>
                        <a:lnSpc>
                          <a:spcPct val="90000"/>
                        </a:lnSpc>
                        <a:tabLst>
                          <a:tab pos="0" algn="l"/>
                        </a:tabLst>
                      </a:pPr>
                      <a:r>
                        <a:rPr lang="en-US" sz="4000" b="1" strike="noStrike" spc="-1">
                          <a:solidFill>
                            <a:srgbClr val="002060"/>
                          </a:solidFill>
                          <a:latin typeface="Segoe UI"/>
                          <a:ea typeface="Meiryo UI"/>
                        </a:rPr>
                        <a:t>2</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000" b="1" strike="noStrike" spc="-1">
                          <a:solidFill>
                            <a:srgbClr val="002060"/>
                          </a:solidFill>
                          <a:latin typeface="Segoe UI"/>
                          <a:ea typeface="Meiryo UI"/>
                        </a:rPr>
                        <a:t>イノベーションのさらなる進化</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720000">
                <a:tc>
                  <a:txBody>
                    <a:bodyPr/>
                    <a:lstStyle/>
                    <a:p>
                      <a:pPr>
                        <a:lnSpc>
                          <a:spcPct val="90000"/>
                        </a:lnSpc>
                        <a:tabLst>
                          <a:tab pos="0" algn="l"/>
                        </a:tabLst>
                      </a:pPr>
                      <a:r>
                        <a:rPr lang="en-US" sz="4000" b="1" strike="noStrike" spc="-1">
                          <a:solidFill>
                            <a:srgbClr val="002060"/>
                          </a:solidFill>
                          <a:latin typeface="Segoe UI"/>
                          <a:ea typeface="Meiryo UI"/>
                        </a:rPr>
                        <a:t>3</a:t>
                      </a:r>
                      <a:endParaRPr lang="en-US" sz="40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000" b="1" strike="noStrike" spc="-1">
                          <a:solidFill>
                            <a:srgbClr val="002060"/>
                          </a:solidFill>
                          <a:latin typeface="Segoe UI"/>
                          <a:ea typeface="Meiryo UI"/>
                        </a:rPr>
                        <a:t>環境配慮経営の推進</a:t>
                      </a:r>
                      <a:endParaRPr lang="en-US" sz="20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bl>
          </a:graphicData>
        </a:graphic>
      </p:graphicFrame>
      <p:sp>
        <p:nvSpPr>
          <p:cNvPr id="466" name="CustomShape 6"/>
          <p:cNvSpPr/>
          <p:nvPr/>
        </p:nvSpPr>
        <p:spPr>
          <a:xfrm>
            <a:off x="0" y="6120000"/>
            <a:ext cx="12192840" cy="53964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36000" tIns="0" rIns="360000" bIns="0" anchor="ctr">
            <a:noAutofit/>
          </a:bodyPr>
          <a:lstStyle/>
          <a:p>
            <a:pPr algn="r">
              <a:lnSpc>
                <a:spcPct val="90000"/>
              </a:lnSpc>
            </a:pPr>
            <a:r>
              <a:rPr lang="ja-JP" sz="1800" b="1" strike="noStrike" spc="-1">
                <a:solidFill>
                  <a:srgbClr val="FFFFFF"/>
                </a:solidFill>
                <a:latin typeface="Meiryo UI"/>
                <a:ea typeface="Meiryo UI"/>
              </a:rPr>
              <a:t>フォーカスエリア</a:t>
            </a:r>
            <a:r>
              <a:rPr lang="ja-JP" sz="2400" b="1" strike="noStrike" spc="-1">
                <a:solidFill>
                  <a:srgbClr val="FFFFFF"/>
                </a:solidFill>
                <a:latin typeface="Meiryo UI"/>
                <a:ea typeface="Meiryo UI"/>
              </a:rPr>
              <a:t>　最新技術のタイムリーな適用による改革効果の早期享受</a:t>
            </a:r>
            <a:endParaRPr lang="en-US" sz="2400" b="0" strike="noStrike" spc="-1">
              <a:latin typeface="Arial"/>
            </a:endParaRPr>
          </a:p>
        </p:txBody>
      </p:sp>
      <p:sp>
        <p:nvSpPr>
          <p:cNvPr id="467" name="CustomShape 7"/>
          <p:cNvSpPr/>
          <p:nvPr/>
        </p:nvSpPr>
        <p:spPr>
          <a:xfrm rot="5400000">
            <a:off x="2952360" y="18720"/>
            <a:ext cx="215640" cy="5507640"/>
          </a:xfrm>
          <a:prstGeom prst="bentConnector2">
            <a:avLst/>
          </a:prstGeom>
          <a:noFill/>
          <a:ln w="63500">
            <a:solidFill>
              <a:schemeClr val="bg2">
                <a:lumMod val="90000"/>
              </a:schemeClr>
            </a:solidFill>
          </a:ln>
        </p:spPr>
        <p:style>
          <a:lnRef idx="1">
            <a:schemeClr val="accent1"/>
          </a:lnRef>
          <a:fillRef idx="0">
            <a:schemeClr val="accent1"/>
          </a:fillRef>
          <a:effectRef idx="0">
            <a:schemeClr val="accent1"/>
          </a:effectRef>
          <a:fontRef idx="minor"/>
        </p:style>
      </p:sp>
      <p:sp>
        <p:nvSpPr>
          <p:cNvPr id="468" name="CustomShape 8"/>
          <p:cNvSpPr/>
          <p:nvPr/>
        </p:nvSpPr>
        <p:spPr>
          <a:xfrm>
            <a:off x="288000" y="2664000"/>
            <a:ext cx="360" cy="539640"/>
          </a:xfrm>
          <a:custGeom>
            <a:avLst/>
            <a:gdLst/>
            <a:ahLst/>
            <a:cxnLst/>
            <a:rect l="l" t="t" r="r" b="b"/>
            <a:pathLst>
              <a:path w="21600" h="21600">
                <a:moveTo>
                  <a:pt x="0" y="0"/>
                </a:moveTo>
                <a:lnTo>
                  <a:pt x="21600" y="21600"/>
                </a:lnTo>
              </a:path>
            </a:pathLst>
          </a:custGeom>
          <a:noFill/>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sp>
        <p:nvSpPr>
          <p:cNvPr id="469" name="CustomShape 9"/>
          <p:cNvSpPr/>
          <p:nvPr/>
        </p:nvSpPr>
        <p:spPr>
          <a:xfrm>
            <a:off x="2520000" y="3363480"/>
            <a:ext cx="3239640" cy="360"/>
          </a:xfrm>
          <a:custGeom>
            <a:avLst/>
            <a:gdLst/>
            <a:ahLst/>
            <a:cxnLst/>
            <a:rect l="l" t="t" r="r" b="b"/>
            <a:pathLst>
              <a:path w="21600" h="21600">
                <a:moveTo>
                  <a:pt x="0" y="0"/>
                </a:moveTo>
                <a:lnTo>
                  <a:pt x="21600" y="21600"/>
                </a:lnTo>
              </a:path>
            </a:pathLst>
          </a:custGeom>
          <a:noFill/>
          <a:ln w="63500">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graphicFrame>
        <p:nvGraphicFramePr>
          <p:cNvPr id="470" name="Table 10"/>
          <p:cNvGraphicFramePr/>
          <p:nvPr/>
        </p:nvGraphicFramePr>
        <p:xfrm>
          <a:off x="5760000" y="977400"/>
          <a:ext cx="4607640" cy="1691640"/>
        </p:xfrm>
        <a:graphic>
          <a:graphicData uri="http://schemas.openxmlformats.org/drawingml/2006/table">
            <a:tbl>
              <a:tblPr/>
              <a:tblGrid>
                <a:gridCol w="134840">
                  <a:extLst>
                    <a:ext uri="{9D8B030D-6E8A-4147-A177-3AD203B41FA5}">
                      <a16:colId xmlns:a16="http://schemas.microsoft.com/office/drawing/2014/main" val="20000"/>
                    </a:ext>
                  </a:extLst>
                </a:gridCol>
                <a:gridCol w="4500000">
                  <a:extLst>
                    <a:ext uri="{9D8B030D-6E8A-4147-A177-3AD203B41FA5}">
                      <a16:colId xmlns:a16="http://schemas.microsoft.com/office/drawing/2014/main" val="20001"/>
                    </a:ext>
                  </a:extLst>
                </a:gridCol>
              </a:tblGrid>
              <a:tr h="396000">
                <a:tc rowSpan="2">
                  <a:txBody>
                    <a:bodyPr/>
                    <a:lstStyle/>
                    <a:p>
                      <a:endParaRPr lang="ja-JP"/>
                    </a:p>
                  </a:txBody>
                  <a:tcPr marL="18000">
                    <a:lnL w="12240">
                      <a:noFill/>
                    </a:lnL>
                    <a:lnR w="12240">
                      <a:noFill/>
                    </a:lnR>
                    <a:lnT w="12240">
                      <a:noFill/>
                    </a:lnT>
                    <a:lnB w="12240">
                      <a:noFill/>
                    </a:lnB>
                    <a:solidFill>
                      <a:srgbClr val="011893"/>
                    </a:solidFill>
                  </a:tcPr>
                </a:tc>
                <a:tc>
                  <a:txBody>
                    <a:bodyPr/>
                    <a:lstStyle/>
                    <a:p>
                      <a:pPr>
                        <a:lnSpc>
                          <a:spcPct val="90000"/>
                        </a:lnSpc>
                        <a:spcAft>
                          <a:spcPts val="300"/>
                        </a:spcAft>
                        <a:tabLst>
                          <a:tab pos="0" algn="l"/>
                        </a:tabLst>
                      </a:pPr>
                      <a:r>
                        <a:rPr lang="ja-JP" sz="1800" b="1" strike="noStrike" spc="-1">
                          <a:solidFill>
                            <a:srgbClr val="FFFFFF"/>
                          </a:solidFill>
                          <a:latin typeface="Segoe UI"/>
                          <a:ea typeface="Meiryo UI"/>
                        </a:rPr>
                        <a:t>弊社の状況</a:t>
                      </a:r>
                      <a:endParaRPr lang="en-US" sz="1800" b="0" strike="noStrike" spc="-1">
                        <a:latin typeface="Arial"/>
                      </a:endParaRPr>
                    </a:p>
                  </a:txBody>
                  <a:tcPr marL="18000">
                    <a:lnL w="12240">
                      <a:noFill/>
                    </a:lnL>
                    <a:lnR w="12240">
                      <a:noFill/>
                    </a:lnR>
                    <a:lnT w="12240">
                      <a:noFill/>
                    </a:lnT>
                    <a:lnB w="12240">
                      <a:noFill/>
                    </a:lnB>
                    <a:solidFill>
                      <a:srgbClr val="00B0F0"/>
                    </a:solidFill>
                  </a:tcPr>
                </a:tc>
                <a:extLst>
                  <a:ext uri="{0D108BD9-81ED-4DB2-BD59-A6C34878D82A}">
                    <a16:rowId xmlns:a16="http://schemas.microsoft.com/office/drawing/2014/main" val="10000"/>
                  </a:ext>
                </a:extLst>
              </a:tr>
              <a:tr h="1296000">
                <a:tc vMerge="1">
                  <a:txBody>
                    <a:bodyPr/>
                    <a:lstStyle/>
                    <a:p>
                      <a:endParaRPr lang="ja-JP"/>
                    </a:p>
                  </a:txBody>
                  <a:tcPr marL="90000" marR="90000">
                    <a:solidFill>
                      <a:srgbClr val="729FCF"/>
                    </a:solidFill>
                  </a:tcPr>
                </a:tc>
                <a:tc>
                  <a:txBody>
                    <a:bodyPr/>
                    <a:lstStyle/>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急激に続く円高、長期経済低迷にによる減収傾向</a:t>
                      </a:r>
                      <a:endParaRPr lang="en-US" sz="1600" b="0" strike="noStrike" spc="-1">
                        <a:latin typeface="Arial"/>
                      </a:endParaRPr>
                    </a:p>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Meiryo UI"/>
                          <a:ea typeface="Meiryo UI"/>
                        </a:rPr>
                        <a:t>驚異的な技術革新の進歩と新しいテクノロジーへの乗り遅れで、ビジネスが立ち行かなくなるという危機感</a:t>
                      </a:r>
                      <a:endParaRPr lang="en-US" sz="1600" b="0" strike="noStrike" spc="-1">
                        <a:latin typeface="Arial"/>
                      </a:endParaRPr>
                    </a:p>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戦略的事業の展開は黒字の堅調傾向</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71" name="Table 11"/>
          <p:cNvGraphicFramePr/>
          <p:nvPr/>
        </p:nvGraphicFramePr>
        <p:xfrm>
          <a:off x="252000" y="977400"/>
          <a:ext cx="4607640" cy="1691640"/>
        </p:xfrm>
        <a:graphic>
          <a:graphicData uri="http://schemas.openxmlformats.org/drawingml/2006/table">
            <a:tbl>
              <a:tblPr/>
              <a:tblGrid>
                <a:gridCol w="134840">
                  <a:extLst>
                    <a:ext uri="{9D8B030D-6E8A-4147-A177-3AD203B41FA5}">
                      <a16:colId xmlns:a16="http://schemas.microsoft.com/office/drawing/2014/main" val="20000"/>
                    </a:ext>
                  </a:extLst>
                </a:gridCol>
                <a:gridCol w="4499640">
                  <a:extLst>
                    <a:ext uri="{9D8B030D-6E8A-4147-A177-3AD203B41FA5}">
                      <a16:colId xmlns:a16="http://schemas.microsoft.com/office/drawing/2014/main" val="20001"/>
                    </a:ext>
                  </a:extLst>
                </a:gridCol>
              </a:tblGrid>
              <a:tr h="396000">
                <a:tc>
                  <a:txBody>
                    <a:bodyPr/>
                    <a:lstStyle/>
                    <a:p>
                      <a:endParaRPr lang="ja-JP"/>
                    </a:p>
                  </a:txBody>
                  <a:tcPr marL="18000">
                    <a:lnL w="56880">
                      <a:noFill/>
                    </a:lnL>
                    <a:lnR w="56880">
                      <a:noFill/>
                    </a:lnR>
                    <a:lnT w="56880">
                      <a:noFill/>
                    </a:lnT>
                    <a:lnB w="56880">
                      <a:noFill/>
                    </a:lnB>
                    <a:solidFill>
                      <a:srgbClr val="002060"/>
                    </a:solidFill>
                  </a:tcPr>
                </a:tc>
                <a:tc>
                  <a:txBody>
                    <a:bodyPr/>
                    <a:lstStyle/>
                    <a:p>
                      <a:pPr>
                        <a:lnSpc>
                          <a:spcPct val="90000"/>
                        </a:lnSpc>
                        <a:spcAft>
                          <a:spcPts val="300"/>
                        </a:spcAft>
                        <a:tabLst>
                          <a:tab pos="0" algn="l"/>
                        </a:tabLst>
                      </a:pPr>
                      <a:r>
                        <a:rPr lang="ja-JP" sz="1800" b="1" strike="noStrike" spc="-1">
                          <a:solidFill>
                            <a:srgbClr val="FFFFFF"/>
                          </a:solidFill>
                          <a:latin typeface="Segoe UI"/>
                          <a:ea typeface="Meiryo UI"/>
                        </a:rPr>
                        <a:t>業界を取り巻く環境</a:t>
                      </a:r>
                      <a:endParaRPr lang="en-US" sz="1800" b="0" strike="noStrike" spc="-1">
                        <a:latin typeface="Arial"/>
                      </a:endParaRPr>
                    </a:p>
                  </a:txBody>
                  <a:tcPr marL="18000">
                    <a:lnL w="56880">
                      <a:noFill/>
                    </a:lnL>
                    <a:lnR w="56880">
                      <a:noFill/>
                    </a:lnR>
                    <a:lnT w="56880">
                      <a:noFill/>
                    </a:lnT>
                    <a:lnB w="56880">
                      <a:noFill/>
                    </a:lnB>
                    <a:solidFill>
                      <a:srgbClr val="00B0F0"/>
                    </a:solidFill>
                  </a:tcPr>
                </a:tc>
                <a:extLst>
                  <a:ext uri="{0D108BD9-81ED-4DB2-BD59-A6C34878D82A}">
                    <a16:rowId xmlns:a16="http://schemas.microsoft.com/office/drawing/2014/main" val="10000"/>
                  </a:ext>
                </a:extLst>
              </a:tr>
              <a:tr h="1296000">
                <a:tc>
                  <a:txBody>
                    <a:bodyPr/>
                    <a:lstStyle/>
                    <a:p>
                      <a:endParaRPr lang="ja-JP"/>
                    </a:p>
                  </a:txBody>
                  <a:tcPr marL="18000">
                    <a:lnL w="56880">
                      <a:noFill/>
                    </a:lnL>
                    <a:lnR w="56880">
                      <a:noFill/>
                    </a:lnR>
                    <a:lnT w="56880">
                      <a:noFill/>
                    </a:lnT>
                    <a:lnB w="56880">
                      <a:noFill/>
                    </a:lnB>
                    <a:solidFill>
                      <a:srgbClr val="002060"/>
                    </a:solidFill>
                  </a:tcPr>
                </a:tc>
                <a:tc>
                  <a:txBody>
                    <a:bodyPr/>
                    <a:lstStyle/>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市場変化→中国・インドの高成長継続、米国の失業率の高まり、欧州の経済停滞</a:t>
                      </a:r>
                      <a:endParaRPr lang="en-US" sz="1600" b="0" strike="noStrike" spc="-1">
                        <a:latin typeface="Arial"/>
                      </a:endParaRPr>
                    </a:p>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お客様の変化→顧客ニーズの細分化</a:t>
                      </a:r>
                      <a:endParaRPr lang="en-US" sz="1600" b="0" strike="noStrike" spc="-1">
                        <a:latin typeface="Arial"/>
                      </a:endParaRPr>
                    </a:p>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経済→低価格競争、先進国から新興国へのマーケットシフト</a:t>
                      </a:r>
                      <a:endParaRPr lang="en-US" sz="1600" b="0" strike="noStrike" spc="-1">
                        <a:latin typeface="Arial"/>
                      </a:endParaRPr>
                    </a:p>
                  </a:txBody>
                  <a:tcPr marL="18000">
                    <a:lnL w="56880">
                      <a:noFill/>
                    </a:lnL>
                    <a:lnR w="56880">
                      <a:noFill/>
                    </a:lnR>
                    <a:lnT w="56880">
                      <a:noFill/>
                    </a:lnT>
                    <a:lnB w="56880">
                      <a:noFill/>
                    </a:lnB>
                    <a:noFill/>
                  </a:tcPr>
                </a:tc>
                <a:extLst>
                  <a:ext uri="{0D108BD9-81ED-4DB2-BD59-A6C34878D82A}">
                    <a16:rowId xmlns:a16="http://schemas.microsoft.com/office/drawing/2014/main" val="10001"/>
                  </a:ext>
                </a:extLst>
              </a:tr>
            </a:tbl>
          </a:graphicData>
        </a:graphic>
      </p:graphicFrame>
      <p:sp>
        <p:nvSpPr>
          <p:cNvPr id="472" name="CustomShape 12"/>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P206</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P288</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Shape 1"/>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ja-JP" sz="2400" b="1" strike="noStrike" spc="-1">
                <a:solidFill>
                  <a:srgbClr val="0D79CA"/>
                </a:solidFill>
                <a:latin typeface="Segoe UI Semibold"/>
                <a:ea typeface="Meiryo UI"/>
              </a:rPr>
              <a:t>中長期経営ビジョンのフレームワーク</a:t>
            </a:r>
            <a:endParaRPr lang="en-US" sz="2400" b="0" strike="noStrike" spc="-1">
              <a:solidFill>
                <a:srgbClr val="000000"/>
              </a:solidFill>
              <a:latin typeface="Segoe UI"/>
            </a:endParaRPr>
          </a:p>
        </p:txBody>
      </p:sp>
      <p:sp>
        <p:nvSpPr>
          <p:cNvPr id="474"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solidFill>
                <a:srgbClr val="000000"/>
              </a:solidFill>
              <a:latin typeface="Segoe UI"/>
            </a:endParaRPr>
          </a:p>
        </p:txBody>
      </p:sp>
      <p:sp>
        <p:nvSpPr>
          <p:cNvPr id="475" name="CustomShape 3"/>
          <p:cNvSpPr/>
          <p:nvPr/>
        </p:nvSpPr>
        <p:spPr>
          <a:xfrm>
            <a:off x="3492000" y="6300000"/>
            <a:ext cx="8351640" cy="395640"/>
          </a:xfrm>
          <a:prstGeom prst="rect">
            <a:avLst/>
          </a:prstGeom>
          <a:noFill/>
          <a:ln w="0">
            <a:noFill/>
          </a:ln>
        </p:spPr>
        <p:style>
          <a:lnRef idx="0">
            <a:scrgbClr r="0" g="0" b="0"/>
          </a:lnRef>
          <a:fillRef idx="0">
            <a:scrgbClr r="0" g="0" b="0"/>
          </a:fillRef>
          <a:effectRef idx="0">
            <a:scrgbClr r="0" g="0" b="0"/>
          </a:effectRef>
          <a:fontRef idx="minor"/>
        </p:style>
        <p:txBody>
          <a:bodyPr lIns="36000" tIns="0" rIns="36000" bIns="0" anchor="ctr">
            <a:noAutofit/>
          </a:bodyPr>
          <a:lstStyle/>
          <a:p>
            <a:pPr>
              <a:lnSpc>
                <a:spcPct val="90000"/>
              </a:lnSpc>
            </a:pPr>
            <a:r>
              <a:rPr lang="ja-JP" sz="2800" b="1" strike="noStrike" spc="-1">
                <a:solidFill>
                  <a:srgbClr val="002060"/>
                </a:solidFill>
                <a:latin typeface="Meiryo UI"/>
                <a:ea typeface="Meiryo UI"/>
              </a:rPr>
              <a:t>最新技術のタイムリーな適用による改革効果の早期享受</a:t>
            </a:r>
            <a:endParaRPr lang="en-US" sz="2800" b="0" strike="noStrike" spc="-1">
              <a:latin typeface="Arial"/>
            </a:endParaRPr>
          </a:p>
        </p:txBody>
      </p:sp>
      <p:graphicFrame>
        <p:nvGraphicFramePr>
          <p:cNvPr id="476" name="Table 4"/>
          <p:cNvGraphicFramePr/>
          <p:nvPr/>
        </p:nvGraphicFramePr>
        <p:xfrm>
          <a:off x="252000" y="2857680"/>
          <a:ext cx="3337200" cy="2505240"/>
        </p:xfrm>
        <a:graphic>
          <a:graphicData uri="http://schemas.openxmlformats.org/drawingml/2006/table">
            <a:tbl>
              <a:tblPr/>
              <a:tblGrid>
                <a:gridCol w="277400">
                  <a:extLst>
                    <a:ext uri="{9D8B030D-6E8A-4147-A177-3AD203B41FA5}">
                      <a16:colId xmlns:a16="http://schemas.microsoft.com/office/drawing/2014/main" val="20000"/>
                    </a:ext>
                  </a:extLst>
                </a:gridCol>
                <a:gridCol w="3060000">
                  <a:extLst>
                    <a:ext uri="{9D8B030D-6E8A-4147-A177-3AD203B41FA5}">
                      <a16:colId xmlns:a16="http://schemas.microsoft.com/office/drawing/2014/main" val="20001"/>
                    </a:ext>
                  </a:extLst>
                </a:gridCol>
              </a:tblGrid>
              <a:tr h="368640">
                <a:tc gridSpan="2">
                  <a:txBody>
                    <a:bodyPr/>
                    <a:lstStyle/>
                    <a:p>
                      <a:pPr>
                        <a:lnSpc>
                          <a:spcPct val="90000"/>
                        </a:lnSpc>
                        <a:tabLst>
                          <a:tab pos="0" algn="l"/>
                        </a:tabLst>
                      </a:pPr>
                      <a:r>
                        <a:rPr lang="ja-JP" sz="1800" b="1" strike="noStrike" spc="-1">
                          <a:solidFill>
                            <a:srgbClr val="808080"/>
                          </a:solidFill>
                          <a:latin typeface="Segoe UI"/>
                          <a:ea typeface="Meiryo UI"/>
                        </a:rPr>
                        <a:t>経営方針</a:t>
                      </a:r>
                      <a:endParaRPr lang="en-US" sz="1800" b="0" strike="noStrike" spc="-1">
                        <a:latin typeface="Arial"/>
                      </a:endParaRPr>
                    </a:p>
                  </a:txBody>
                  <a:tcPr marL="252000">
                    <a:lnL w="12240">
                      <a:noFill/>
                    </a:lnL>
                    <a:lnR w="12240">
                      <a:noFill/>
                    </a:lnR>
                    <a:lnT w="12240">
                      <a:noFill/>
                    </a:lnT>
                    <a:lnB w="12240">
                      <a:noFill/>
                    </a:lnB>
                    <a:no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362880">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spcAft>
                          <a:spcPts val="300"/>
                        </a:spcAft>
                        <a:tabLst>
                          <a:tab pos="0" algn="l"/>
                        </a:tabLst>
                      </a:pPr>
                      <a:r>
                        <a:rPr lang="ja-JP" sz="2000" b="0" strike="noStrike" spc="-1">
                          <a:solidFill>
                            <a:srgbClr val="FFFFFF"/>
                          </a:solidFill>
                          <a:latin typeface="Segoe UI"/>
                          <a:ea typeface="Meiryo UI"/>
                        </a:rPr>
                        <a:t>戦略的事業展開の加速</a:t>
                      </a:r>
                      <a:endParaRPr lang="en-US" sz="2000" b="0" strike="noStrike" spc="-1">
                        <a:latin typeface="Arial"/>
                      </a:endParaRPr>
                    </a:p>
                  </a:txBody>
                  <a:tcPr>
                    <a:lnL w="12240">
                      <a:noFill/>
                    </a:lnL>
                    <a:lnR w="12240">
                      <a:noFill/>
                    </a:lnR>
                    <a:lnT w="12240">
                      <a:noFill/>
                    </a:lnT>
                    <a:lnB w="12240">
                      <a:noFill/>
                    </a:lnB>
                    <a:solidFill>
                      <a:srgbClr val="073C65"/>
                    </a:solidFill>
                  </a:tcPr>
                </a:tc>
                <a:extLst>
                  <a:ext uri="{0D108BD9-81ED-4DB2-BD59-A6C34878D82A}">
                    <a16:rowId xmlns:a16="http://schemas.microsoft.com/office/drawing/2014/main" val="10001"/>
                  </a:ext>
                </a:extLst>
              </a:tr>
              <a:tr h="324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362880">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ja-JP" sz="2000" b="0" strike="noStrike" spc="-1">
                          <a:solidFill>
                            <a:srgbClr val="FFFFFF"/>
                          </a:solidFill>
                          <a:latin typeface="Segoe UI"/>
                          <a:ea typeface="Meiryo UI"/>
                        </a:rPr>
                        <a:t>イノベーションのさらなる進化</a:t>
                      </a:r>
                      <a:endParaRPr lang="en-US" sz="2000" b="0" strike="noStrike" spc="-1">
                        <a:latin typeface="Arial"/>
                      </a:endParaRPr>
                    </a:p>
                  </a:txBody>
                  <a:tcPr>
                    <a:lnL w="12240">
                      <a:noFill/>
                    </a:lnL>
                    <a:lnR w="12240">
                      <a:noFill/>
                    </a:lnR>
                    <a:lnT w="12240">
                      <a:noFill/>
                    </a:lnT>
                    <a:lnB w="12240">
                      <a:noFill/>
                    </a:lnB>
                    <a:solidFill>
                      <a:srgbClr val="0D79CA"/>
                    </a:solidFill>
                  </a:tcPr>
                </a:tc>
                <a:extLst>
                  <a:ext uri="{0D108BD9-81ED-4DB2-BD59-A6C34878D82A}">
                    <a16:rowId xmlns:a16="http://schemas.microsoft.com/office/drawing/2014/main" val="10003"/>
                  </a:ext>
                </a:extLst>
              </a:tr>
              <a:tr h="324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4"/>
                  </a:ext>
                </a:extLst>
              </a:tr>
              <a:tr h="362880">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ja-JP" sz="2000" b="0" strike="noStrike" spc="-1">
                          <a:solidFill>
                            <a:srgbClr val="FFFFFF"/>
                          </a:solidFill>
                          <a:latin typeface="Segoe UI"/>
                          <a:ea typeface="Meiryo UI"/>
                        </a:rPr>
                        <a:t>環境配慮経営の推進</a:t>
                      </a:r>
                      <a:endParaRPr lang="en-US" sz="2000" b="0" strike="noStrike" spc="-1">
                        <a:latin typeface="Arial"/>
                      </a:endParaRPr>
                    </a:p>
                  </a:txBody>
                  <a:tcPr>
                    <a:lnL w="12240">
                      <a:noFill/>
                    </a:lnL>
                    <a:lnR w="12240">
                      <a:noFill/>
                    </a:lnR>
                    <a:lnT w="12240">
                      <a:noFill/>
                    </a:lnT>
                    <a:lnB w="12240">
                      <a:noFill/>
                    </a:lnB>
                    <a:solidFill>
                      <a:srgbClr val="4FADF3"/>
                    </a:solidFill>
                  </a:tcPr>
                </a:tc>
                <a:extLst>
                  <a:ext uri="{0D108BD9-81ED-4DB2-BD59-A6C34878D82A}">
                    <a16:rowId xmlns:a16="http://schemas.microsoft.com/office/drawing/2014/main" val="10005"/>
                  </a:ext>
                </a:extLst>
              </a:tr>
            </a:tbl>
          </a:graphicData>
        </a:graphic>
      </p:graphicFrame>
      <p:grpSp>
        <p:nvGrpSpPr>
          <p:cNvPr id="477" name="Group 5"/>
          <p:cNvGrpSpPr/>
          <p:nvPr/>
        </p:nvGrpSpPr>
        <p:grpSpPr>
          <a:xfrm>
            <a:off x="3744000" y="1008000"/>
            <a:ext cx="3281040" cy="1357560"/>
            <a:chOff x="3744000" y="1008000"/>
            <a:chExt cx="3281040" cy="1357560"/>
          </a:xfrm>
        </p:grpSpPr>
        <p:sp>
          <p:nvSpPr>
            <p:cNvPr id="478" name="CustomShape 6"/>
            <p:cNvSpPr/>
            <p:nvPr/>
          </p:nvSpPr>
          <p:spPr>
            <a:xfrm>
              <a:off x="3744000" y="1008000"/>
              <a:ext cx="3281040" cy="1357560"/>
            </a:xfrm>
            <a:custGeom>
              <a:avLst/>
              <a:gdLst/>
              <a:ahLst/>
              <a:cxnLst/>
              <a:rect l="l" t="t" r="r" b="b"/>
              <a:pathLst>
                <a:path w="2320" h="960">
                  <a:moveTo>
                    <a:pt x="480" y="960"/>
                  </a:moveTo>
                  <a:lnTo>
                    <a:pt x="480" y="960"/>
                  </a:lnTo>
                  <a:lnTo>
                    <a:pt x="456" y="960"/>
                  </a:lnTo>
                  <a:lnTo>
                    <a:pt x="432" y="958"/>
                  </a:lnTo>
                  <a:lnTo>
                    <a:pt x="408" y="954"/>
                  </a:lnTo>
                  <a:lnTo>
                    <a:pt x="386" y="950"/>
                  </a:lnTo>
                  <a:lnTo>
                    <a:pt x="340" y="938"/>
                  </a:lnTo>
                  <a:lnTo>
                    <a:pt x="296" y="922"/>
                  </a:lnTo>
                  <a:lnTo>
                    <a:pt x="254" y="902"/>
                  </a:lnTo>
                  <a:lnTo>
                    <a:pt x="214" y="878"/>
                  </a:lnTo>
                  <a:lnTo>
                    <a:pt x="178" y="850"/>
                  </a:lnTo>
                  <a:lnTo>
                    <a:pt x="144" y="820"/>
                  </a:lnTo>
                  <a:lnTo>
                    <a:pt x="112" y="786"/>
                  </a:lnTo>
                  <a:lnTo>
                    <a:pt x="84" y="748"/>
                  </a:lnTo>
                  <a:lnTo>
                    <a:pt x="60" y="710"/>
                  </a:lnTo>
                  <a:lnTo>
                    <a:pt x="38" y="668"/>
                  </a:lnTo>
                  <a:lnTo>
                    <a:pt x="22" y="624"/>
                  </a:lnTo>
                  <a:lnTo>
                    <a:pt x="16" y="600"/>
                  </a:lnTo>
                  <a:lnTo>
                    <a:pt x="10" y="578"/>
                  </a:lnTo>
                  <a:lnTo>
                    <a:pt x="6" y="554"/>
                  </a:lnTo>
                  <a:lnTo>
                    <a:pt x="2" y="530"/>
                  </a:lnTo>
                  <a:lnTo>
                    <a:pt x="0" y="506"/>
                  </a:lnTo>
                  <a:lnTo>
                    <a:pt x="0" y="480"/>
                  </a:lnTo>
                  <a:lnTo>
                    <a:pt x="0" y="480"/>
                  </a:lnTo>
                  <a:lnTo>
                    <a:pt x="0" y="456"/>
                  </a:lnTo>
                  <a:lnTo>
                    <a:pt x="2" y="432"/>
                  </a:lnTo>
                  <a:lnTo>
                    <a:pt x="6" y="408"/>
                  </a:lnTo>
                  <a:lnTo>
                    <a:pt x="10" y="384"/>
                  </a:lnTo>
                  <a:lnTo>
                    <a:pt x="22" y="338"/>
                  </a:lnTo>
                  <a:lnTo>
                    <a:pt x="38" y="294"/>
                  </a:lnTo>
                  <a:lnTo>
                    <a:pt x="58" y="252"/>
                  </a:lnTo>
                  <a:lnTo>
                    <a:pt x="82" y="212"/>
                  </a:lnTo>
                  <a:lnTo>
                    <a:pt x="110" y="176"/>
                  </a:lnTo>
                  <a:lnTo>
                    <a:pt x="140" y="142"/>
                  </a:lnTo>
                  <a:lnTo>
                    <a:pt x="174" y="110"/>
                  </a:lnTo>
                  <a:lnTo>
                    <a:pt x="212" y="82"/>
                  </a:lnTo>
                  <a:lnTo>
                    <a:pt x="252" y="58"/>
                  </a:lnTo>
                  <a:lnTo>
                    <a:pt x="294" y="38"/>
                  </a:lnTo>
                  <a:lnTo>
                    <a:pt x="338" y="22"/>
                  </a:lnTo>
                  <a:lnTo>
                    <a:pt x="384" y="10"/>
                  </a:lnTo>
                  <a:lnTo>
                    <a:pt x="406" y="6"/>
                  </a:lnTo>
                  <a:lnTo>
                    <a:pt x="430" y="4"/>
                  </a:lnTo>
                  <a:lnTo>
                    <a:pt x="456" y="2"/>
                  </a:lnTo>
                  <a:lnTo>
                    <a:pt x="480" y="0"/>
                  </a:lnTo>
                  <a:lnTo>
                    <a:pt x="480" y="0"/>
                  </a:lnTo>
                  <a:lnTo>
                    <a:pt x="504" y="2"/>
                  </a:lnTo>
                  <a:lnTo>
                    <a:pt x="530" y="4"/>
                  </a:lnTo>
                  <a:lnTo>
                    <a:pt x="554" y="6"/>
                  </a:lnTo>
                  <a:lnTo>
                    <a:pt x="576" y="10"/>
                  </a:lnTo>
                  <a:lnTo>
                    <a:pt x="600" y="16"/>
                  </a:lnTo>
                  <a:lnTo>
                    <a:pt x="622" y="22"/>
                  </a:lnTo>
                  <a:lnTo>
                    <a:pt x="666" y="38"/>
                  </a:lnTo>
                  <a:lnTo>
                    <a:pt x="708" y="60"/>
                  </a:lnTo>
                  <a:lnTo>
                    <a:pt x="748" y="84"/>
                  </a:lnTo>
                  <a:lnTo>
                    <a:pt x="788" y="112"/>
                  </a:lnTo>
                  <a:lnTo>
                    <a:pt x="828" y="142"/>
                  </a:lnTo>
                  <a:lnTo>
                    <a:pt x="868" y="176"/>
                  </a:lnTo>
                  <a:lnTo>
                    <a:pt x="908" y="212"/>
                  </a:lnTo>
                  <a:lnTo>
                    <a:pt x="948" y="252"/>
                  </a:lnTo>
                  <a:lnTo>
                    <a:pt x="988" y="292"/>
                  </a:lnTo>
                  <a:lnTo>
                    <a:pt x="1072" y="380"/>
                  </a:lnTo>
                  <a:lnTo>
                    <a:pt x="1160" y="472"/>
                  </a:lnTo>
                  <a:lnTo>
                    <a:pt x="1160" y="472"/>
                  </a:lnTo>
                  <a:lnTo>
                    <a:pt x="1200" y="512"/>
                  </a:lnTo>
                  <a:lnTo>
                    <a:pt x="1240" y="556"/>
                  </a:lnTo>
                  <a:lnTo>
                    <a:pt x="1316" y="640"/>
                  </a:lnTo>
                  <a:lnTo>
                    <a:pt x="1394" y="722"/>
                  </a:lnTo>
                  <a:lnTo>
                    <a:pt x="1432" y="762"/>
                  </a:lnTo>
                  <a:lnTo>
                    <a:pt x="1472" y="798"/>
                  </a:lnTo>
                  <a:lnTo>
                    <a:pt x="1512" y="832"/>
                  </a:lnTo>
                  <a:lnTo>
                    <a:pt x="1554" y="864"/>
                  </a:lnTo>
                  <a:lnTo>
                    <a:pt x="1596" y="892"/>
                  </a:lnTo>
                  <a:lnTo>
                    <a:pt x="1642" y="914"/>
                  </a:lnTo>
                  <a:lnTo>
                    <a:pt x="1664" y="926"/>
                  </a:lnTo>
                  <a:lnTo>
                    <a:pt x="1688" y="934"/>
                  </a:lnTo>
                  <a:lnTo>
                    <a:pt x="1712" y="942"/>
                  </a:lnTo>
                  <a:lnTo>
                    <a:pt x="1736" y="948"/>
                  </a:lnTo>
                  <a:lnTo>
                    <a:pt x="1762" y="954"/>
                  </a:lnTo>
                  <a:lnTo>
                    <a:pt x="1786" y="958"/>
                  </a:lnTo>
                  <a:lnTo>
                    <a:pt x="1814" y="960"/>
                  </a:lnTo>
                  <a:lnTo>
                    <a:pt x="1840" y="960"/>
                  </a:lnTo>
                  <a:lnTo>
                    <a:pt x="1840" y="960"/>
                  </a:lnTo>
                  <a:lnTo>
                    <a:pt x="1866" y="960"/>
                  </a:lnTo>
                  <a:lnTo>
                    <a:pt x="1890" y="958"/>
                  </a:lnTo>
                  <a:lnTo>
                    <a:pt x="1916" y="954"/>
                  </a:lnTo>
                  <a:lnTo>
                    <a:pt x="1940" y="950"/>
                  </a:lnTo>
                  <a:lnTo>
                    <a:pt x="1964" y="946"/>
                  </a:lnTo>
                  <a:lnTo>
                    <a:pt x="1986" y="938"/>
                  </a:lnTo>
                  <a:lnTo>
                    <a:pt x="2030" y="922"/>
                  </a:lnTo>
                  <a:lnTo>
                    <a:pt x="2074" y="902"/>
                  </a:lnTo>
                  <a:lnTo>
                    <a:pt x="2112" y="878"/>
                  </a:lnTo>
                  <a:lnTo>
                    <a:pt x="2150" y="850"/>
                  </a:lnTo>
                  <a:lnTo>
                    <a:pt x="2184" y="820"/>
                  </a:lnTo>
                  <a:lnTo>
                    <a:pt x="2214" y="786"/>
                  </a:lnTo>
                  <a:lnTo>
                    <a:pt x="2240" y="748"/>
                  </a:lnTo>
                  <a:lnTo>
                    <a:pt x="2264" y="710"/>
                  </a:lnTo>
                  <a:lnTo>
                    <a:pt x="2284" y="668"/>
                  </a:lnTo>
                  <a:lnTo>
                    <a:pt x="2300" y="624"/>
                  </a:lnTo>
                  <a:lnTo>
                    <a:pt x="2310" y="578"/>
                  </a:lnTo>
                  <a:lnTo>
                    <a:pt x="2318" y="530"/>
                  </a:lnTo>
                  <a:lnTo>
                    <a:pt x="2320" y="506"/>
                  </a:lnTo>
                  <a:lnTo>
                    <a:pt x="2320" y="480"/>
                  </a:lnTo>
                  <a:lnTo>
                    <a:pt x="2320" y="480"/>
                  </a:lnTo>
                  <a:lnTo>
                    <a:pt x="2320" y="456"/>
                  </a:lnTo>
                  <a:lnTo>
                    <a:pt x="2318" y="432"/>
                  </a:lnTo>
                  <a:lnTo>
                    <a:pt x="2314" y="408"/>
                  </a:lnTo>
                  <a:lnTo>
                    <a:pt x="2310" y="384"/>
                  </a:lnTo>
                  <a:lnTo>
                    <a:pt x="2298" y="338"/>
                  </a:lnTo>
                  <a:lnTo>
                    <a:pt x="2282" y="294"/>
                  </a:lnTo>
                  <a:lnTo>
                    <a:pt x="2262" y="252"/>
                  </a:lnTo>
                  <a:lnTo>
                    <a:pt x="2238" y="212"/>
                  </a:lnTo>
                  <a:lnTo>
                    <a:pt x="2210" y="176"/>
                  </a:lnTo>
                  <a:lnTo>
                    <a:pt x="2180" y="142"/>
                  </a:lnTo>
                  <a:lnTo>
                    <a:pt x="2146" y="110"/>
                  </a:lnTo>
                  <a:lnTo>
                    <a:pt x="2108" y="82"/>
                  </a:lnTo>
                  <a:lnTo>
                    <a:pt x="2068" y="58"/>
                  </a:lnTo>
                  <a:lnTo>
                    <a:pt x="2026" y="38"/>
                  </a:lnTo>
                  <a:lnTo>
                    <a:pt x="1982" y="22"/>
                  </a:lnTo>
                  <a:lnTo>
                    <a:pt x="1936" y="10"/>
                  </a:lnTo>
                  <a:lnTo>
                    <a:pt x="1914" y="6"/>
                  </a:lnTo>
                  <a:lnTo>
                    <a:pt x="1890" y="4"/>
                  </a:lnTo>
                  <a:lnTo>
                    <a:pt x="1864" y="2"/>
                  </a:lnTo>
                  <a:lnTo>
                    <a:pt x="1840" y="0"/>
                  </a:lnTo>
                  <a:lnTo>
                    <a:pt x="1840" y="0"/>
                  </a:lnTo>
                  <a:lnTo>
                    <a:pt x="1792" y="2"/>
                  </a:lnTo>
                  <a:lnTo>
                    <a:pt x="1746" y="10"/>
                  </a:lnTo>
                  <a:lnTo>
                    <a:pt x="1702" y="20"/>
                  </a:lnTo>
                  <a:lnTo>
                    <a:pt x="1662" y="36"/>
                  </a:lnTo>
                  <a:lnTo>
                    <a:pt x="1620" y="56"/>
                  </a:lnTo>
                  <a:lnTo>
                    <a:pt x="1582" y="78"/>
                  </a:lnTo>
                  <a:lnTo>
                    <a:pt x="1542" y="104"/>
                  </a:lnTo>
                  <a:lnTo>
                    <a:pt x="1504" y="134"/>
                  </a:lnTo>
                  <a:lnTo>
                    <a:pt x="1466" y="168"/>
                  </a:lnTo>
                  <a:lnTo>
                    <a:pt x="1426" y="204"/>
                  </a:lnTo>
                  <a:lnTo>
                    <a:pt x="1346" y="286"/>
                  </a:lnTo>
                  <a:lnTo>
                    <a:pt x="1260" y="376"/>
                  </a:lnTo>
                  <a:lnTo>
                    <a:pt x="1162" y="476"/>
                  </a:lnTo>
                  <a:lnTo>
                    <a:pt x="1162" y="476"/>
                  </a:lnTo>
                  <a:lnTo>
                    <a:pt x="1074" y="570"/>
                  </a:lnTo>
                  <a:lnTo>
                    <a:pt x="990" y="660"/>
                  </a:lnTo>
                  <a:lnTo>
                    <a:pt x="910" y="742"/>
                  </a:lnTo>
                  <a:lnTo>
                    <a:pt x="872" y="780"/>
                  </a:lnTo>
                  <a:lnTo>
                    <a:pt x="832" y="814"/>
                  </a:lnTo>
                  <a:lnTo>
                    <a:pt x="794" y="846"/>
                  </a:lnTo>
                  <a:lnTo>
                    <a:pt x="754" y="874"/>
                  </a:lnTo>
                  <a:lnTo>
                    <a:pt x="712" y="900"/>
                  </a:lnTo>
                  <a:lnTo>
                    <a:pt x="670" y="920"/>
                  </a:lnTo>
                  <a:lnTo>
                    <a:pt x="626" y="938"/>
                  </a:lnTo>
                  <a:lnTo>
                    <a:pt x="602" y="944"/>
                  </a:lnTo>
                  <a:lnTo>
                    <a:pt x="580" y="950"/>
                  </a:lnTo>
                  <a:lnTo>
                    <a:pt x="556" y="954"/>
                  </a:lnTo>
                  <a:lnTo>
                    <a:pt x="532" y="958"/>
                  </a:lnTo>
                  <a:lnTo>
                    <a:pt x="506" y="960"/>
                  </a:lnTo>
                  <a:lnTo>
                    <a:pt x="480" y="960"/>
                  </a:lnTo>
                  <a:lnTo>
                    <a:pt x="480" y="960"/>
                  </a:lnTo>
                  <a:close/>
                </a:path>
              </a:pathLst>
            </a:custGeom>
            <a:solidFill>
              <a:srgbClr val="FFFFFF"/>
            </a:solidFill>
            <a:ln w="25400">
              <a:solidFill>
                <a:srgbClr val="B2B2B2"/>
              </a:solidFill>
              <a:round/>
            </a:ln>
          </p:spPr>
          <p:style>
            <a:lnRef idx="0">
              <a:scrgbClr r="0" g="0" b="0"/>
            </a:lnRef>
            <a:fillRef idx="0">
              <a:scrgbClr r="0" g="0" b="0"/>
            </a:fillRef>
            <a:effectRef idx="0">
              <a:scrgbClr r="0" g="0" b="0"/>
            </a:effectRef>
            <a:fontRef idx="minor"/>
          </p:style>
        </p:sp>
        <p:sp>
          <p:nvSpPr>
            <p:cNvPr id="479" name="CustomShape 7"/>
            <p:cNvSpPr/>
            <p:nvPr/>
          </p:nvSpPr>
          <p:spPr>
            <a:xfrm>
              <a:off x="3875760" y="1126080"/>
              <a:ext cx="1121400" cy="1121400"/>
            </a:xfrm>
            <a:prstGeom prst="ellipse">
              <a:avLst/>
            </a:prstGeom>
            <a:gradFill rotWithShape="0">
              <a:gsLst>
                <a:gs pos="0">
                  <a:srgbClr val="4FADF3"/>
                </a:gs>
                <a:gs pos="100000">
                  <a:srgbClr val="073C65"/>
                </a:gs>
              </a:gsLst>
              <a:lin ang="5400000"/>
            </a:gradFill>
            <a:ln w="9525">
              <a:noFill/>
            </a:ln>
          </p:spPr>
          <p:style>
            <a:lnRef idx="0">
              <a:scrgbClr r="0" g="0" b="0"/>
            </a:lnRef>
            <a:fillRef idx="0">
              <a:scrgbClr r="0" g="0" b="0"/>
            </a:fillRef>
            <a:effectRef idx="0">
              <a:scrgbClr r="0" g="0" b="0"/>
            </a:effectRef>
            <a:fontRef idx="minor"/>
          </p:style>
          <p:txBody>
            <a:bodyPr wrap="none" lIns="0" tIns="0" rIns="0" bIns="0" anchor="ctr">
              <a:noAutofit/>
            </a:bodyPr>
            <a:lstStyle/>
            <a:p>
              <a:pPr algn="ctr">
                <a:lnSpc>
                  <a:spcPct val="90000"/>
                </a:lnSpc>
              </a:pPr>
              <a:r>
                <a:rPr lang="ja-JP" sz="1400" b="0" strike="noStrike" spc="-1">
                  <a:solidFill>
                    <a:srgbClr val="FFFFFF"/>
                  </a:solidFill>
                  <a:latin typeface="Segoe UI"/>
                  <a:ea typeface="Meiryo UI"/>
                </a:rPr>
                <a:t>業界を取り巻く</a:t>
              </a:r>
              <a:endParaRPr lang="en-US" sz="1400" b="0" strike="noStrike" spc="-1">
                <a:latin typeface="Arial"/>
              </a:endParaRPr>
            </a:p>
            <a:p>
              <a:pPr algn="ctr">
                <a:lnSpc>
                  <a:spcPct val="90000"/>
                </a:lnSpc>
              </a:pPr>
              <a:r>
                <a:rPr lang="ja-JP" sz="1400" b="0" strike="noStrike" spc="-1">
                  <a:solidFill>
                    <a:srgbClr val="FFFFFF"/>
                  </a:solidFill>
                  <a:latin typeface="Segoe UI"/>
                  <a:ea typeface="Meiryo UI"/>
                </a:rPr>
                <a:t>環境</a:t>
              </a:r>
              <a:endParaRPr lang="en-US" sz="1400" b="0" strike="noStrike" spc="-1">
                <a:latin typeface="Arial"/>
              </a:endParaRPr>
            </a:p>
          </p:txBody>
        </p:sp>
        <p:sp>
          <p:nvSpPr>
            <p:cNvPr id="480" name="CustomShape 8"/>
            <p:cNvSpPr/>
            <p:nvPr/>
          </p:nvSpPr>
          <p:spPr>
            <a:xfrm>
              <a:off x="5772960" y="1126080"/>
              <a:ext cx="1121400" cy="1121400"/>
            </a:xfrm>
            <a:prstGeom prst="ellipse">
              <a:avLst/>
            </a:prstGeom>
            <a:gradFill rotWithShape="0">
              <a:gsLst>
                <a:gs pos="0">
                  <a:srgbClr val="073C65"/>
                </a:gs>
                <a:gs pos="100000">
                  <a:srgbClr val="4FADF3"/>
                </a:gs>
              </a:gsLst>
              <a:lin ang="5400000"/>
            </a:gradFill>
            <a:ln w="9525">
              <a:noFill/>
            </a:ln>
          </p:spPr>
          <p:style>
            <a:lnRef idx="0">
              <a:scrgbClr r="0" g="0" b="0"/>
            </a:lnRef>
            <a:fillRef idx="0">
              <a:scrgbClr r="0" g="0" b="0"/>
            </a:fillRef>
            <a:effectRef idx="0">
              <a:scrgbClr r="0" g="0" b="0"/>
            </a:effectRef>
            <a:fontRef idx="minor"/>
          </p:style>
          <p:txBody>
            <a:bodyPr wrap="none" lIns="0" tIns="0" rIns="0" bIns="0" anchor="ctr">
              <a:noAutofit/>
            </a:bodyPr>
            <a:lstStyle/>
            <a:p>
              <a:pPr algn="ctr">
                <a:lnSpc>
                  <a:spcPct val="90000"/>
                </a:lnSpc>
              </a:pPr>
              <a:r>
                <a:rPr lang="ja-JP" sz="1400" b="0" strike="noStrike" spc="-1">
                  <a:solidFill>
                    <a:srgbClr val="FFFFFF"/>
                  </a:solidFill>
                  <a:latin typeface="Segoe UI"/>
                  <a:ea typeface="Meiryo UI"/>
                </a:rPr>
                <a:t>弊社の状況</a:t>
              </a:r>
              <a:endParaRPr lang="en-US" sz="1400" b="0" strike="noStrike" spc="-1">
                <a:latin typeface="Arial"/>
              </a:endParaRPr>
            </a:p>
          </p:txBody>
        </p:sp>
      </p:grpSp>
      <p:sp>
        <p:nvSpPr>
          <p:cNvPr id="481" name="CustomShape 9"/>
          <p:cNvSpPr/>
          <p:nvPr/>
        </p:nvSpPr>
        <p:spPr>
          <a:xfrm>
            <a:off x="252000" y="1110960"/>
            <a:ext cx="3311640" cy="1124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marL="142920" indent="-14256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市場変化→中国・インドの高成長継続、</a:t>
            </a:r>
            <a:br/>
            <a:r>
              <a:rPr lang="ja-JP" sz="1400" b="0" strike="noStrike" spc="-1">
                <a:solidFill>
                  <a:srgbClr val="000000"/>
                </a:solidFill>
                <a:latin typeface="Segoe UI"/>
                <a:ea typeface="Meiryo UI"/>
              </a:rPr>
              <a:t>米国の失業率の高まり、欧州の経済停滞</a:t>
            </a:r>
            <a:endParaRPr lang="en-US" sz="1400" b="0" strike="noStrike" spc="-1">
              <a:latin typeface="Arial"/>
            </a:endParaRPr>
          </a:p>
          <a:p>
            <a:pPr marL="142920" indent="-14256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お客様の変化→顧客ニーズの細分化</a:t>
            </a:r>
            <a:endParaRPr lang="en-US" sz="1400" b="0" strike="noStrike" spc="-1">
              <a:latin typeface="Arial"/>
            </a:endParaRPr>
          </a:p>
          <a:p>
            <a:pPr marL="142920" indent="-14256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経済→低価格競争、先進国から新興国へのマーケットシフト</a:t>
            </a:r>
            <a:endParaRPr lang="en-US" sz="1400" b="0" strike="noStrike" spc="-1">
              <a:latin typeface="Arial"/>
            </a:endParaRPr>
          </a:p>
        </p:txBody>
      </p:sp>
      <p:sp>
        <p:nvSpPr>
          <p:cNvPr id="482" name="CustomShape 10"/>
          <p:cNvSpPr/>
          <p:nvPr/>
        </p:nvSpPr>
        <p:spPr>
          <a:xfrm>
            <a:off x="7190640" y="1110960"/>
            <a:ext cx="3707640" cy="13150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marL="142920" indent="-14256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急激に続く円高、長期経済低迷にによる減収傾向</a:t>
            </a:r>
            <a:endParaRPr lang="en-US" sz="1400" b="0" strike="noStrike" spc="-1">
              <a:latin typeface="Arial"/>
            </a:endParaRPr>
          </a:p>
          <a:p>
            <a:pPr marL="142920" indent="-14256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驚異的な技術革新の進歩と新しいテクノロジーへの乗り遅れで、ビジネスが立ち行かなくなるという危機感</a:t>
            </a:r>
            <a:endParaRPr lang="en-US" sz="1400" b="0" strike="noStrike" spc="-1">
              <a:latin typeface="Arial"/>
            </a:endParaRPr>
          </a:p>
          <a:p>
            <a:pPr marL="142920" indent="-142560">
              <a:lnSpc>
                <a:spcPct val="90000"/>
              </a:lnSpc>
              <a:spcAft>
                <a:spcPts val="300"/>
              </a:spcAft>
              <a:buClr>
                <a:srgbClr val="CCECFF"/>
              </a:buClr>
              <a:buFont typeface="Wingdings" charset="2"/>
              <a:buChar char=""/>
            </a:pPr>
            <a:r>
              <a:rPr lang="ja-JP" sz="1400" b="0" strike="noStrike" spc="-1">
                <a:solidFill>
                  <a:srgbClr val="000000"/>
                </a:solidFill>
                <a:latin typeface="Segoe UI"/>
                <a:ea typeface="Meiryo UI"/>
              </a:rPr>
              <a:t>戦略的事業の展開はは黒字の堅調傾向</a:t>
            </a:r>
            <a:endParaRPr lang="en-US" sz="1400" b="0" strike="noStrike" spc="-1">
              <a:latin typeface="Arial"/>
            </a:endParaRPr>
          </a:p>
        </p:txBody>
      </p:sp>
      <p:graphicFrame>
        <p:nvGraphicFramePr>
          <p:cNvPr id="483" name="グラフ 18"/>
          <p:cNvGraphicFramePr/>
          <p:nvPr/>
        </p:nvGraphicFramePr>
        <p:xfrm>
          <a:off x="3852000" y="2395440"/>
          <a:ext cx="5831640" cy="38876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84" name="Table 11"/>
          <p:cNvGraphicFramePr/>
          <p:nvPr/>
        </p:nvGraphicFramePr>
        <p:xfrm>
          <a:off x="4541760" y="4112640"/>
          <a:ext cx="467640" cy="395640"/>
        </p:xfrm>
        <a:graphic>
          <a:graphicData uri="http://schemas.openxmlformats.org/drawingml/2006/table">
            <a:tbl>
              <a:tblPr/>
              <a:tblGrid>
                <a:gridCol w="468000">
                  <a:extLst>
                    <a:ext uri="{9D8B030D-6E8A-4147-A177-3AD203B41FA5}">
                      <a16:colId xmlns:a16="http://schemas.microsoft.com/office/drawing/2014/main" val="20000"/>
                    </a:ext>
                  </a:extLst>
                </a:gridCol>
              </a:tblGrid>
              <a:tr h="274680">
                <a:tc>
                  <a:txBody>
                    <a:bodyPr/>
                    <a:lstStyle/>
                    <a:p>
                      <a:endParaRPr lang="ja-JP"/>
                    </a:p>
                  </a:txBody>
                  <a:tcPr>
                    <a:lnL w="76320">
                      <a:noFill/>
                    </a:lnL>
                    <a:lnR w="76320">
                      <a:noFill/>
                    </a:lnR>
                    <a:lnT w="76320">
                      <a:noFill/>
                    </a:lnT>
                    <a:lnB w="76320">
                      <a:noFill/>
                    </a:lnB>
                    <a:solidFill>
                      <a:srgbClr val="073C65"/>
                    </a:solidFill>
                  </a:tcPr>
                </a:tc>
                <a:extLst>
                  <a:ext uri="{0D108BD9-81ED-4DB2-BD59-A6C34878D82A}">
                    <a16:rowId xmlns:a16="http://schemas.microsoft.com/office/drawing/2014/main" val="10000"/>
                  </a:ext>
                </a:extLst>
              </a:tr>
              <a:tr h="27468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1"/>
                  </a:ext>
                </a:extLst>
              </a:tr>
              <a:tr h="274680">
                <a:tc>
                  <a:txBody>
                    <a:bodyPr/>
                    <a:lstStyle/>
                    <a:p>
                      <a:endParaRPr lang="ja-JP"/>
                    </a:p>
                  </a:txBody>
                  <a:tcPr>
                    <a:lnL w="76320">
                      <a:noFill/>
                    </a:lnL>
                    <a:lnR w="76320">
                      <a:noFill/>
                    </a:lnR>
                    <a:lnT w="76320">
                      <a:noFill/>
                    </a:lnT>
                    <a:lnB w="76320">
                      <a:noFill/>
                    </a:lnB>
                    <a:solidFill>
                      <a:srgbClr val="0D79CA"/>
                    </a:solidFill>
                  </a:tcPr>
                </a:tc>
                <a:extLst>
                  <a:ext uri="{0D108BD9-81ED-4DB2-BD59-A6C34878D82A}">
                    <a16:rowId xmlns:a16="http://schemas.microsoft.com/office/drawing/2014/main" val="10002"/>
                  </a:ext>
                </a:extLst>
              </a:tr>
              <a:tr h="27468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3"/>
                  </a:ext>
                </a:extLst>
              </a:tr>
              <a:tr h="274680">
                <a:tc>
                  <a:txBody>
                    <a:bodyPr/>
                    <a:lstStyle/>
                    <a:p>
                      <a:endParaRPr lang="ja-JP"/>
                    </a:p>
                  </a:txBody>
                  <a:tcPr>
                    <a:lnL w="76320">
                      <a:noFill/>
                    </a:lnL>
                    <a:lnR w="76320">
                      <a:noFill/>
                    </a:lnR>
                    <a:lnT w="76320">
                      <a:noFill/>
                    </a:lnT>
                    <a:lnB w="76320">
                      <a:noFill/>
                    </a:lnB>
                    <a:solidFill>
                      <a:srgbClr val="4FADF3"/>
                    </a:solidFill>
                  </a:tcPr>
                </a:tc>
                <a:extLst>
                  <a:ext uri="{0D108BD9-81ED-4DB2-BD59-A6C34878D82A}">
                    <a16:rowId xmlns:a16="http://schemas.microsoft.com/office/drawing/2014/main" val="10004"/>
                  </a:ext>
                </a:extLst>
              </a:tr>
            </a:tbl>
          </a:graphicData>
        </a:graphic>
      </p:graphicFrame>
      <p:sp>
        <p:nvSpPr>
          <p:cNvPr id="485" name="CustomShape 12"/>
          <p:cNvSpPr/>
          <p:nvPr/>
        </p:nvSpPr>
        <p:spPr>
          <a:xfrm>
            <a:off x="4856400" y="3907440"/>
            <a:ext cx="2339640" cy="863640"/>
          </a:xfrm>
          <a:prstGeom prst="roundRect">
            <a:avLst>
              <a:gd name="adj" fmla="val 50000"/>
            </a:avLst>
          </a:prstGeom>
          <a:solidFill>
            <a:schemeClr val="bg1"/>
          </a:solidFill>
          <a:ln w="28575">
            <a:solidFill>
              <a:srgbClr val="3399FF"/>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ja-JP" sz="1800" b="1" strike="noStrike" spc="-1">
                <a:solidFill>
                  <a:srgbClr val="808080"/>
                </a:solidFill>
                <a:latin typeface="Segoe UI"/>
                <a:ea typeface="Meiryo UI"/>
              </a:rPr>
              <a:t>中長期計画</a:t>
            </a:r>
            <a:endParaRPr lang="en-US" sz="1800" b="0" strike="noStrike" spc="-1">
              <a:latin typeface="Arial"/>
            </a:endParaRPr>
          </a:p>
        </p:txBody>
      </p:sp>
      <p:sp>
        <p:nvSpPr>
          <p:cNvPr id="486" name="CustomShape 13"/>
          <p:cNvSpPr/>
          <p:nvPr/>
        </p:nvSpPr>
        <p:spPr>
          <a:xfrm>
            <a:off x="8460000" y="2673720"/>
            <a:ext cx="3131640" cy="79164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11893"/>
                </a:solidFill>
                <a:latin typeface="Segoe UI"/>
                <a:ea typeface="Meiryo UI"/>
              </a:rPr>
              <a:t>フォーカス事業の転換</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競争力を持つ戦略的フォーカス事業の</a:t>
            </a:r>
            <a:br/>
            <a:r>
              <a:rPr lang="ja-JP" sz="1400" b="0" strike="noStrike" spc="-1">
                <a:solidFill>
                  <a:srgbClr val="020102"/>
                </a:solidFill>
                <a:latin typeface="Segoe UI"/>
                <a:ea typeface="Meiryo UI"/>
              </a:rPr>
              <a:t>構造転換</a:t>
            </a:r>
            <a:endParaRPr lang="en-US" sz="1400" b="0" strike="noStrike" spc="-1">
              <a:latin typeface="Arial"/>
            </a:endParaRPr>
          </a:p>
        </p:txBody>
      </p:sp>
      <p:sp>
        <p:nvSpPr>
          <p:cNvPr id="487" name="CustomShape 14"/>
          <p:cNvSpPr/>
          <p:nvPr/>
        </p:nvSpPr>
        <p:spPr>
          <a:xfrm>
            <a:off x="9000000" y="3871440"/>
            <a:ext cx="2447640" cy="79164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zh-TW" sz="2000" b="1" strike="noStrike" spc="-1">
                <a:solidFill>
                  <a:srgbClr val="0D79CA"/>
                </a:solidFill>
                <a:latin typeface="Segoe UI"/>
                <a:ea typeface="Meiryo UI"/>
              </a:rPr>
              <a:t>事業構造改革</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景気変動の影響を受けにくい</a:t>
            </a:r>
            <a:br/>
            <a:r>
              <a:rPr lang="ja-JP" sz="1400" b="0" strike="noStrike" spc="-1">
                <a:solidFill>
                  <a:srgbClr val="020102"/>
                </a:solidFill>
                <a:latin typeface="Segoe UI"/>
                <a:ea typeface="Meiryo UI"/>
              </a:rPr>
              <a:t>安定した収益健全性の確立</a:t>
            </a:r>
            <a:endParaRPr lang="en-US" sz="1400" b="0" strike="noStrike" spc="-1">
              <a:latin typeface="Arial"/>
            </a:endParaRPr>
          </a:p>
        </p:txBody>
      </p:sp>
      <p:sp>
        <p:nvSpPr>
          <p:cNvPr id="488" name="CustomShape 15"/>
          <p:cNvSpPr/>
          <p:nvPr/>
        </p:nvSpPr>
        <p:spPr>
          <a:xfrm>
            <a:off x="8460000" y="5209920"/>
            <a:ext cx="3131640" cy="79164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zh-TW" sz="2000" b="1" strike="noStrike" spc="-1">
                <a:solidFill>
                  <a:srgbClr val="4FADF3"/>
                </a:solidFill>
                <a:latin typeface="Segoe UI"/>
                <a:ea typeface="Meiryo UI"/>
              </a:rPr>
              <a:t>環境配慮型経営</a:t>
            </a:r>
            <a:endParaRPr lang="en-US" sz="2000" b="0" strike="noStrike" spc="-1">
              <a:latin typeface="Arial"/>
            </a:endParaRPr>
          </a:p>
          <a:p>
            <a:pPr>
              <a:lnSpc>
                <a:spcPct val="90000"/>
              </a:lnSpc>
              <a:spcAft>
                <a:spcPts val="601"/>
              </a:spcAft>
              <a:tabLst>
                <a:tab pos="0" algn="l"/>
              </a:tabLst>
            </a:pPr>
            <a:r>
              <a:rPr lang="ja-JP" sz="1400" b="0" strike="noStrike" spc="-1">
                <a:solidFill>
                  <a:srgbClr val="020102"/>
                </a:solidFill>
                <a:latin typeface="Segoe UI"/>
                <a:ea typeface="Meiryo UI"/>
              </a:rPr>
              <a:t>環境配慮に貢献するエコカンパニーとしての</a:t>
            </a:r>
            <a:br/>
            <a:r>
              <a:rPr lang="ja-JP" sz="1400" b="0" strike="noStrike" spc="-1">
                <a:solidFill>
                  <a:srgbClr val="020102"/>
                </a:solidFill>
                <a:latin typeface="Segoe UI"/>
                <a:ea typeface="Meiryo UI"/>
              </a:rPr>
              <a:t>経営体質への移行</a:t>
            </a:r>
            <a:endParaRPr lang="en-US" sz="1400" b="0" strike="noStrike" spc="-1">
              <a:latin typeface="Arial"/>
            </a:endParaRPr>
          </a:p>
        </p:txBody>
      </p:sp>
      <p:sp>
        <p:nvSpPr>
          <p:cNvPr id="489" name="CustomShape 16"/>
          <p:cNvSpPr/>
          <p:nvPr/>
        </p:nvSpPr>
        <p:spPr>
          <a:xfrm>
            <a:off x="7076520" y="2876400"/>
            <a:ext cx="423720" cy="82152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1</a:t>
            </a:r>
            <a:endParaRPr lang="en-US" sz="4800" b="0" strike="noStrike" spc="-1">
              <a:latin typeface="Arial"/>
            </a:endParaRPr>
          </a:p>
        </p:txBody>
      </p:sp>
      <p:sp>
        <p:nvSpPr>
          <p:cNvPr id="490" name="CustomShape 17"/>
          <p:cNvSpPr/>
          <p:nvPr/>
        </p:nvSpPr>
        <p:spPr>
          <a:xfrm>
            <a:off x="7671240" y="3913920"/>
            <a:ext cx="423720" cy="82152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2</a:t>
            </a:r>
            <a:endParaRPr lang="en-US" sz="4800" b="0" strike="noStrike" spc="-1">
              <a:latin typeface="Arial"/>
            </a:endParaRPr>
          </a:p>
        </p:txBody>
      </p:sp>
      <p:sp>
        <p:nvSpPr>
          <p:cNvPr id="491" name="CustomShape 18"/>
          <p:cNvSpPr/>
          <p:nvPr/>
        </p:nvSpPr>
        <p:spPr>
          <a:xfrm>
            <a:off x="7076520" y="4951440"/>
            <a:ext cx="423720" cy="82152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4800" b="1" strike="noStrike" spc="-1">
                <a:solidFill>
                  <a:srgbClr val="FFFFFF"/>
                </a:solidFill>
                <a:latin typeface="Segoe UI"/>
                <a:ea typeface="Meiryo UI"/>
              </a:rPr>
              <a:t>3</a:t>
            </a:r>
            <a:endParaRPr lang="en-US" sz="4800" b="0" strike="noStrike" spc="-1">
              <a:latin typeface="Arial"/>
            </a:endParaRPr>
          </a:p>
        </p:txBody>
      </p:sp>
      <p:sp>
        <p:nvSpPr>
          <p:cNvPr id="492" name="CustomShape 19"/>
          <p:cNvSpPr/>
          <p:nvPr/>
        </p:nvSpPr>
        <p:spPr>
          <a:xfrm>
            <a:off x="3588840" y="3287160"/>
            <a:ext cx="961560" cy="933120"/>
          </a:xfrm>
          <a:custGeom>
            <a:avLst/>
            <a:gdLst/>
            <a:ahLst/>
            <a:cxnLst/>
            <a:rect l="l" t="t" r="r" b="b"/>
            <a:pathLst>
              <a:path w="961901" h="933401">
                <a:moveTo>
                  <a:pt x="2375" y="0"/>
                </a:moveTo>
                <a:lnTo>
                  <a:pt x="961901" y="824148"/>
                </a:lnTo>
                <a:lnTo>
                  <a:pt x="961901" y="933401"/>
                </a:lnTo>
                <a:lnTo>
                  <a:pt x="0" y="619892"/>
                </a:lnTo>
                <a:cubicBezTo>
                  <a:pt x="792" y="413261"/>
                  <a:pt x="1583" y="206631"/>
                  <a:pt x="2375" y="0"/>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93" name="CustomShape 20"/>
          <p:cNvSpPr/>
          <p:nvPr/>
        </p:nvSpPr>
        <p:spPr>
          <a:xfrm>
            <a:off x="3588840" y="4023360"/>
            <a:ext cx="961560" cy="614880"/>
          </a:xfrm>
          <a:custGeom>
            <a:avLst/>
            <a:gdLst/>
            <a:ahLst/>
            <a:cxnLst/>
            <a:rect l="l" t="t" r="r" b="b"/>
            <a:pathLst>
              <a:path w="961901" h="615142">
                <a:moveTo>
                  <a:pt x="0" y="0"/>
                </a:moveTo>
                <a:lnTo>
                  <a:pt x="961901" y="230382"/>
                </a:lnTo>
                <a:lnTo>
                  <a:pt x="961901" y="337260"/>
                </a:lnTo>
                <a:lnTo>
                  <a:pt x="0" y="615142"/>
                </a:lnTo>
                <a:lnTo>
                  <a:pt x="0" y="0"/>
                </a:ln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94" name="CustomShape 21"/>
          <p:cNvSpPr/>
          <p:nvPr/>
        </p:nvSpPr>
        <p:spPr>
          <a:xfrm>
            <a:off x="3586320" y="4398480"/>
            <a:ext cx="964080" cy="964080"/>
          </a:xfrm>
          <a:custGeom>
            <a:avLst/>
            <a:gdLst/>
            <a:ahLst/>
            <a:cxnLst/>
            <a:rect l="l" t="t" r="r" b="b"/>
            <a:pathLst>
              <a:path w="964277" h="964276">
                <a:moveTo>
                  <a:pt x="2376" y="349134"/>
                </a:moveTo>
                <a:lnTo>
                  <a:pt x="964277" y="0"/>
                </a:lnTo>
                <a:lnTo>
                  <a:pt x="964277" y="106878"/>
                </a:lnTo>
                <a:lnTo>
                  <a:pt x="0" y="964276"/>
                </a:lnTo>
                <a:lnTo>
                  <a:pt x="2376" y="349134"/>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95" name="CustomShape 22"/>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P332</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P351</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P366</a:t>
            </a: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TextShape 1"/>
          <p:cNvSpPr txBox="1"/>
          <p:nvPr/>
        </p:nvSpPr>
        <p:spPr>
          <a:xfrm>
            <a:off x="252000" y="324000"/>
            <a:ext cx="11591640" cy="539640"/>
          </a:xfrm>
          <a:prstGeom prst="rect">
            <a:avLst/>
          </a:prstGeom>
          <a:noFill/>
          <a:ln w="0">
            <a:noFill/>
          </a:ln>
        </p:spPr>
        <p:txBody>
          <a:bodyPr lIns="0" rIns="0" anchor="ctr">
            <a:noAutofit/>
          </a:bodyPr>
          <a:lstStyle/>
          <a:p>
            <a:pPr>
              <a:lnSpc>
                <a:spcPct val="90000"/>
              </a:lnSpc>
            </a:pPr>
            <a:r>
              <a:rPr lang="en-US" sz="2400" b="1" strike="noStrike" spc="-1">
                <a:solidFill>
                  <a:srgbClr val="0D79CA"/>
                </a:solidFill>
                <a:latin typeface="Segoe UI Semibold"/>
                <a:ea typeface="Meiryo UI"/>
              </a:rPr>
              <a:t>5. </a:t>
            </a:r>
            <a:r>
              <a:rPr lang="ja-JP" sz="2400" b="1" strike="noStrike" spc="-1">
                <a:solidFill>
                  <a:srgbClr val="0D79CA"/>
                </a:solidFill>
                <a:latin typeface="Segoe UI Semibold"/>
                <a:ea typeface="Meiryo UI"/>
              </a:rPr>
              <a:t>プロジェクト実施の</a:t>
            </a:r>
            <a:r>
              <a:rPr lang="en-US" sz="2400" b="1" strike="noStrike" spc="-1">
                <a:solidFill>
                  <a:srgbClr val="0D79CA"/>
                </a:solidFill>
                <a:latin typeface="Segoe UI Semibold"/>
                <a:ea typeface="Meiryo UI"/>
              </a:rPr>
              <a:t>5</a:t>
            </a:r>
            <a:r>
              <a:rPr lang="ja-JP" sz="2400" b="1" strike="noStrike" spc="-1">
                <a:solidFill>
                  <a:srgbClr val="0D79CA"/>
                </a:solidFill>
                <a:latin typeface="Segoe UI Semibold"/>
                <a:ea typeface="Meiryo UI"/>
              </a:rPr>
              <a:t>つのポイント</a:t>
            </a:r>
            <a:endParaRPr lang="en-US" sz="2400" b="0" strike="noStrike" spc="-1">
              <a:solidFill>
                <a:srgbClr val="000000"/>
              </a:solidFill>
              <a:latin typeface="Segoe UI"/>
            </a:endParaRPr>
          </a:p>
        </p:txBody>
      </p:sp>
      <p:sp>
        <p:nvSpPr>
          <p:cNvPr id="497"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solidFill>
                <a:srgbClr val="000000"/>
              </a:solidFill>
              <a:latin typeface="Segoe UI"/>
            </a:endParaRPr>
          </a:p>
        </p:txBody>
      </p:sp>
      <p:graphicFrame>
        <p:nvGraphicFramePr>
          <p:cNvPr id="498" name="Table 3"/>
          <p:cNvGraphicFramePr/>
          <p:nvPr/>
        </p:nvGraphicFramePr>
        <p:xfrm>
          <a:off x="2527200" y="3228840"/>
          <a:ext cx="899640" cy="1187640"/>
        </p:xfrm>
        <a:graphic>
          <a:graphicData uri="http://schemas.openxmlformats.org/drawingml/2006/table">
            <a:tbl>
              <a:tblPr/>
              <a:tblGrid>
                <a:gridCol w="900000">
                  <a:extLst>
                    <a:ext uri="{9D8B030D-6E8A-4147-A177-3AD203B41FA5}">
                      <a16:colId xmlns:a16="http://schemas.microsoft.com/office/drawing/2014/main" val="20000"/>
                    </a:ext>
                  </a:extLst>
                </a:gridCol>
              </a:tblGrid>
              <a:tr h="252000">
                <a:tc>
                  <a:txBody>
                    <a:bodyPr/>
                    <a:lstStyle/>
                    <a:p>
                      <a:endParaRPr lang="ja-JP"/>
                    </a:p>
                  </a:txBody>
                  <a:tcPr>
                    <a:lnL w="76320">
                      <a:noFill/>
                    </a:lnL>
                    <a:lnR w="76320">
                      <a:noFill/>
                    </a:lnR>
                    <a:lnT w="76320">
                      <a:noFill/>
                    </a:lnT>
                    <a:lnB w="76320">
                      <a:noFill/>
                    </a:lnB>
                    <a:solidFill>
                      <a:srgbClr val="031828"/>
                    </a:solidFill>
                  </a:tcPr>
                </a:tc>
                <a:extLst>
                  <a:ext uri="{0D108BD9-81ED-4DB2-BD59-A6C34878D82A}">
                    <a16:rowId xmlns:a16="http://schemas.microsoft.com/office/drawing/2014/main" val="10000"/>
                  </a:ext>
                </a:extLst>
              </a:tr>
              <a:tr h="25200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1"/>
                  </a:ext>
                </a:extLst>
              </a:tr>
              <a:tr h="252000">
                <a:tc>
                  <a:txBody>
                    <a:bodyPr/>
                    <a:lstStyle/>
                    <a:p>
                      <a:endParaRPr lang="ja-JP"/>
                    </a:p>
                  </a:txBody>
                  <a:tcPr>
                    <a:lnL w="76320">
                      <a:noFill/>
                    </a:lnL>
                    <a:lnR w="76320">
                      <a:noFill/>
                    </a:lnR>
                    <a:lnT w="76320">
                      <a:noFill/>
                    </a:lnT>
                    <a:lnB w="76320">
                      <a:noFill/>
                    </a:lnB>
                    <a:solidFill>
                      <a:srgbClr val="073C65"/>
                    </a:solidFill>
                  </a:tcPr>
                </a:tc>
                <a:extLst>
                  <a:ext uri="{0D108BD9-81ED-4DB2-BD59-A6C34878D82A}">
                    <a16:rowId xmlns:a16="http://schemas.microsoft.com/office/drawing/2014/main" val="10002"/>
                  </a:ext>
                </a:extLst>
              </a:tr>
              <a:tr h="25200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3"/>
                  </a:ext>
                </a:extLst>
              </a:tr>
              <a:tr h="252000">
                <a:tc>
                  <a:txBody>
                    <a:bodyPr/>
                    <a:lstStyle/>
                    <a:p>
                      <a:endParaRPr lang="ja-JP"/>
                    </a:p>
                  </a:txBody>
                  <a:tcPr>
                    <a:lnL w="76320">
                      <a:noFill/>
                    </a:lnL>
                    <a:lnR w="76320">
                      <a:noFill/>
                    </a:lnR>
                    <a:lnT w="76320">
                      <a:noFill/>
                    </a:lnT>
                    <a:lnB w="76320">
                      <a:noFill/>
                    </a:lnB>
                    <a:solidFill>
                      <a:srgbClr val="0D79CA"/>
                    </a:solidFill>
                  </a:tcPr>
                </a:tc>
                <a:extLst>
                  <a:ext uri="{0D108BD9-81ED-4DB2-BD59-A6C34878D82A}">
                    <a16:rowId xmlns:a16="http://schemas.microsoft.com/office/drawing/2014/main" val="10004"/>
                  </a:ext>
                </a:extLst>
              </a:tr>
              <a:tr h="25200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5"/>
                  </a:ext>
                </a:extLst>
              </a:tr>
              <a:tr h="252000">
                <a:tc>
                  <a:txBody>
                    <a:bodyPr/>
                    <a:lstStyle/>
                    <a:p>
                      <a:endParaRPr lang="ja-JP"/>
                    </a:p>
                  </a:txBody>
                  <a:tcPr>
                    <a:lnL w="76320">
                      <a:noFill/>
                    </a:lnL>
                    <a:lnR w="76320">
                      <a:noFill/>
                    </a:lnR>
                    <a:lnT w="76320">
                      <a:noFill/>
                    </a:lnT>
                    <a:lnB w="76320">
                      <a:noFill/>
                    </a:lnB>
                    <a:solidFill>
                      <a:srgbClr val="4FADF3"/>
                    </a:solidFill>
                  </a:tcPr>
                </a:tc>
                <a:extLst>
                  <a:ext uri="{0D108BD9-81ED-4DB2-BD59-A6C34878D82A}">
                    <a16:rowId xmlns:a16="http://schemas.microsoft.com/office/drawing/2014/main" val="10006"/>
                  </a:ext>
                </a:extLst>
              </a:tr>
              <a:tr h="252000">
                <a:tc>
                  <a:txBody>
                    <a:bodyPr/>
                    <a:lstStyle/>
                    <a:p>
                      <a:endParaRPr lang="ja-JP"/>
                    </a:p>
                  </a:txBody>
                  <a:tcPr>
                    <a:lnL w="76320">
                      <a:noFill/>
                    </a:lnL>
                    <a:lnR w="76320">
                      <a:noFill/>
                    </a:lnR>
                    <a:lnT w="76320">
                      <a:noFill/>
                    </a:lnT>
                    <a:lnB w="76320">
                      <a:noFill/>
                    </a:lnB>
                    <a:noFill/>
                  </a:tcPr>
                </a:tc>
                <a:extLst>
                  <a:ext uri="{0D108BD9-81ED-4DB2-BD59-A6C34878D82A}">
                    <a16:rowId xmlns:a16="http://schemas.microsoft.com/office/drawing/2014/main" val="10007"/>
                  </a:ext>
                </a:extLst>
              </a:tr>
              <a:tr h="252000">
                <a:tc>
                  <a:txBody>
                    <a:bodyPr/>
                    <a:lstStyle/>
                    <a:p>
                      <a:endParaRPr lang="ja-JP"/>
                    </a:p>
                  </a:txBody>
                  <a:tcPr>
                    <a:lnL w="76320">
                      <a:noFill/>
                    </a:lnL>
                    <a:lnR w="76320">
                      <a:noFill/>
                    </a:lnR>
                    <a:lnT w="76320">
                      <a:noFill/>
                    </a:lnT>
                    <a:lnB w="76320">
                      <a:noFill/>
                    </a:lnB>
                    <a:solidFill>
                      <a:srgbClr val="8CC9F7"/>
                    </a:solidFill>
                  </a:tcPr>
                </a:tc>
                <a:extLst>
                  <a:ext uri="{0D108BD9-81ED-4DB2-BD59-A6C34878D82A}">
                    <a16:rowId xmlns:a16="http://schemas.microsoft.com/office/drawing/2014/main" val="10008"/>
                  </a:ext>
                </a:extLst>
              </a:tr>
            </a:tbl>
          </a:graphicData>
        </a:graphic>
      </p:graphicFrame>
      <p:graphicFrame>
        <p:nvGraphicFramePr>
          <p:cNvPr id="499" name="Table 4"/>
          <p:cNvGraphicFramePr/>
          <p:nvPr/>
        </p:nvGraphicFramePr>
        <p:xfrm>
          <a:off x="5244120" y="1212840"/>
          <a:ext cx="6947640" cy="5219640"/>
        </p:xfrm>
        <a:graphic>
          <a:graphicData uri="http://schemas.openxmlformats.org/drawingml/2006/table">
            <a:tbl>
              <a:tblPr/>
              <a:tblGrid>
                <a:gridCol w="720000">
                  <a:extLst>
                    <a:ext uri="{9D8B030D-6E8A-4147-A177-3AD203B41FA5}">
                      <a16:colId xmlns:a16="http://schemas.microsoft.com/office/drawing/2014/main" val="20000"/>
                    </a:ext>
                  </a:extLst>
                </a:gridCol>
                <a:gridCol w="6228000">
                  <a:extLst>
                    <a:ext uri="{9D8B030D-6E8A-4147-A177-3AD203B41FA5}">
                      <a16:colId xmlns:a16="http://schemas.microsoft.com/office/drawing/2014/main" val="20001"/>
                    </a:ext>
                  </a:extLst>
                </a:gridCol>
              </a:tblGrid>
              <a:tr h="842400">
                <a:tc>
                  <a:txBody>
                    <a:bodyPr/>
                    <a:lstStyle/>
                    <a:p>
                      <a:pPr algn="ctr">
                        <a:lnSpc>
                          <a:spcPct val="90000"/>
                        </a:lnSpc>
                      </a:pPr>
                      <a:r>
                        <a:rPr lang="en-US" sz="4400" b="1" strike="noStrike" spc="-1">
                          <a:solidFill>
                            <a:srgbClr val="FFFFFF"/>
                          </a:solidFill>
                          <a:latin typeface="Segoe UI"/>
                          <a:ea typeface="Meiryo UI"/>
                        </a:rPr>
                        <a:t>1</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31828"/>
                    </a:solidFill>
                  </a:tcPr>
                </a:tc>
                <a:tc>
                  <a:txBody>
                    <a:bodyPr/>
                    <a:lstStyle/>
                    <a:p>
                      <a:pPr>
                        <a:lnSpc>
                          <a:spcPct val="90000"/>
                        </a:lnSpc>
                      </a:pPr>
                      <a:r>
                        <a:rPr lang="ja-JP" sz="2400" b="0" strike="noStrike" spc="-1">
                          <a:solidFill>
                            <a:srgbClr val="FFFFFF"/>
                          </a:solidFill>
                          <a:latin typeface="Segoe UI"/>
                          <a:ea typeface="Meiryo UI"/>
                        </a:rPr>
                        <a:t>戦略事業の展開計画に基づく</a:t>
                      </a:r>
                      <a:endParaRPr lang="en-US" sz="2400" b="0" strike="noStrike" spc="-1">
                        <a:latin typeface="Arial"/>
                      </a:endParaRPr>
                    </a:p>
                    <a:p>
                      <a:pPr>
                        <a:lnSpc>
                          <a:spcPct val="90000"/>
                        </a:lnSpc>
                      </a:pPr>
                      <a:r>
                        <a:rPr lang="ja-JP" sz="2400" b="0" strike="noStrike" spc="-1">
                          <a:solidFill>
                            <a:srgbClr val="FFFFFF"/>
                          </a:solidFill>
                          <a:latin typeface="Segoe UI"/>
                          <a:ea typeface="Meiryo UI"/>
                        </a:rPr>
                        <a:t>リソースの最適化</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31828"/>
                    </a:solidFill>
                  </a:tcPr>
                </a:tc>
                <a:extLst>
                  <a:ext uri="{0D108BD9-81ED-4DB2-BD59-A6C34878D82A}">
                    <a16:rowId xmlns:a16="http://schemas.microsoft.com/office/drawing/2014/main" val="10000"/>
                  </a:ext>
                </a:extLst>
              </a:tr>
              <a:tr h="25200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1"/>
                  </a:ext>
                </a:extLst>
              </a:tr>
              <a:tr h="842400">
                <a:tc>
                  <a:txBody>
                    <a:bodyPr/>
                    <a:lstStyle/>
                    <a:p>
                      <a:pPr algn="ctr">
                        <a:lnSpc>
                          <a:spcPct val="90000"/>
                        </a:lnSpc>
                      </a:pPr>
                      <a:r>
                        <a:rPr lang="en-US" sz="4400" b="1" strike="noStrike" spc="-1">
                          <a:solidFill>
                            <a:srgbClr val="FFFFFF"/>
                          </a:solidFill>
                          <a:latin typeface="Segoe UI"/>
                          <a:ea typeface="Meiryo UI"/>
                        </a:rPr>
                        <a:t>2</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73C65"/>
                    </a:solidFill>
                  </a:tcPr>
                </a:tc>
                <a:tc>
                  <a:txBody>
                    <a:bodyPr/>
                    <a:lstStyle/>
                    <a:p>
                      <a:pPr>
                        <a:lnSpc>
                          <a:spcPct val="90000"/>
                        </a:lnSpc>
                      </a:pPr>
                      <a:r>
                        <a:rPr lang="ja-JP" sz="2400" b="0" strike="noStrike" spc="-1">
                          <a:solidFill>
                            <a:srgbClr val="FFFFFF"/>
                          </a:solidFill>
                          <a:latin typeface="Segoe UI"/>
                          <a:ea typeface="Meiryo UI"/>
                        </a:rPr>
                        <a:t>円滑なプロジェクト推進を実現する</a:t>
                      </a:r>
                      <a:endParaRPr lang="en-US" sz="2400" b="0" strike="noStrike" spc="-1">
                        <a:latin typeface="Arial"/>
                      </a:endParaRPr>
                    </a:p>
                    <a:p>
                      <a:pPr>
                        <a:lnSpc>
                          <a:spcPct val="90000"/>
                        </a:lnSpc>
                      </a:pPr>
                      <a:r>
                        <a:rPr lang="ja-JP" sz="2400" b="0" strike="noStrike" spc="-1">
                          <a:solidFill>
                            <a:srgbClr val="FFFFFF"/>
                          </a:solidFill>
                          <a:latin typeface="Segoe UI"/>
                          <a:ea typeface="Meiryo UI"/>
                        </a:rPr>
                        <a:t>プロジェクト体制</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73C65"/>
                    </a:solidFill>
                  </a:tcPr>
                </a:tc>
                <a:extLst>
                  <a:ext uri="{0D108BD9-81ED-4DB2-BD59-A6C34878D82A}">
                    <a16:rowId xmlns:a16="http://schemas.microsoft.com/office/drawing/2014/main" val="10002"/>
                  </a:ext>
                </a:extLst>
              </a:tr>
              <a:tr h="25200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3"/>
                  </a:ext>
                </a:extLst>
              </a:tr>
              <a:tr h="842400">
                <a:tc>
                  <a:txBody>
                    <a:bodyPr/>
                    <a:lstStyle/>
                    <a:p>
                      <a:pPr algn="ctr">
                        <a:lnSpc>
                          <a:spcPct val="90000"/>
                        </a:lnSpc>
                      </a:pPr>
                      <a:r>
                        <a:rPr lang="en-US" sz="4400" b="1" strike="noStrike" spc="-1">
                          <a:solidFill>
                            <a:srgbClr val="FFFFFF"/>
                          </a:solidFill>
                          <a:latin typeface="Segoe UI"/>
                          <a:ea typeface="Meiryo UI"/>
                        </a:rPr>
                        <a:t>3</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0D79CA"/>
                    </a:solidFill>
                  </a:tcPr>
                </a:tc>
                <a:tc>
                  <a:txBody>
                    <a:bodyPr/>
                    <a:lstStyle/>
                    <a:p>
                      <a:pPr>
                        <a:lnSpc>
                          <a:spcPct val="90000"/>
                        </a:lnSpc>
                      </a:pPr>
                      <a:r>
                        <a:rPr lang="ja-JP" sz="2400" b="0" strike="noStrike" spc="-1">
                          <a:solidFill>
                            <a:srgbClr val="FFFFFF"/>
                          </a:solidFill>
                          <a:latin typeface="Segoe UI"/>
                          <a:ea typeface="Meiryo UI"/>
                        </a:rPr>
                        <a:t>豊富な実績に基づく</a:t>
                      </a:r>
                      <a:endParaRPr lang="en-US" sz="2400" b="0" strike="noStrike" spc="-1">
                        <a:latin typeface="Arial"/>
                      </a:endParaRPr>
                    </a:p>
                    <a:p>
                      <a:pPr>
                        <a:lnSpc>
                          <a:spcPct val="90000"/>
                        </a:lnSpc>
                      </a:pPr>
                      <a:r>
                        <a:rPr lang="ja-JP" sz="2400" b="0" strike="noStrike" spc="-1">
                          <a:solidFill>
                            <a:srgbClr val="FFFFFF"/>
                          </a:solidFill>
                          <a:latin typeface="Segoe UI"/>
                          <a:ea typeface="Meiryo UI"/>
                        </a:rPr>
                        <a:t>信頼性の高いノウハウを採用</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0D79CA"/>
                    </a:solidFill>
                  </a:tcPr>
                </a:tc>
                <a:extLst>
                  <a:ext uri="{0D108BD9-81ED-4DB2-BD59-A6C34878D82A}">
                    <a16:rowId xmlns:a16="http://schemas.microsoft.com/office/drawing/2014/main" val="10004"/>
                  </a:ext>
                </a:extLst>
              </a:tr>
              <a:tr h="25200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5"/>
                  </a:ext>
                </a:extLst>
              </a:tr>
              <a:tr h="842400">
                <a:tc>
                  <a:txBody>
                    <a:bodyPr/>
                    <a:lstStyle/>
                    <a:p>
                      <a:pPr algn="ctr">
                        <a:lnSpc>
                          <a:spcPct val="90000"/>
                        </a:lnSpc>
                      </a:pPr>
                      <a:r>
                        <a:rPr lang="en-US" sz="4400" b="1" strike="noStrike" spc="-1">
                          <a:solidFill>
                            <a:srgbClr val="FFFFFF"/>
                          </a:solidFill>
                          <a:latin typeface="Segoe UI"/>
                          <a:ea typeface="Meiryo UI"/>
                        </a:rPr>
                        <a:t>4</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4FADF3"/>
                    </a:solidFill>
                  </a:tcPr>
                </a:tc>
                <a:tc>
                  <a:txBody>
                    <a:bodyPr/>
                    <a:lstStyle/>
                    <a:p>
                      <a:pPr>
                        <a:lnSpc>
                          <a:spcPct val="90000"/>
                        </a:lnSpc>
                      </a:pPr>
                      <a:r>
                        <a:rPr lang="ja-JP" sz="2400" b="0" strike="noStrike" spc="-1">
                          <a:solidFill>
                            <a:srgbClr val="FFFFFF"/>
                          </a:solidFill>
                          <a:latin typeface="Segoe UI"/>
                          <a:ea typeface="Meiryo UI"/>
                        </a:rPr>
                        <a:t>マネージメント層からエンドユーザまで</a:t>
                      </a:r>
                      <a:endParaRPr lang="en-US" sz="2400" b="0" strike="noStrike" spc="-1">
                        <a:latin typeface="Arial"/>
                      </a:endParaRPr>
                    </a:p>
                    <a:p>
                      <a:pPr>
                        <a:lnSpc>
                          <a:spcPct val="90000"/>
                        </a:lnSpc>
                      </a:pPr>
                      <a:r>
                        <a:rPr lang="ja-JP" sz="2400" b="0" strike="noStrike" spc="-1">
                          <a:solidFill>
                            <a:srgbClr val="FFFFFF"/>
                          </a:solidFill>
                          <a:latin typeface="Segoe UI"/>
                          <a:ea typeface="Meiryo UI"/>
                        </a:rPr>
                        <a:t>一気通貫の業務を考慮</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4FADF3"/>
                    </a:solidFill>
                  </a:tcPr>
                </a:tc>
                <a:extLst>
                  <a:ext uri="{0D108BD9-81ED-4DB2-BD59-A6C34878D82A}">
                    <a16:rowId xmlns:a16="http://schemas.microsoft.com/office/drawing/2014/main" val="10006"/>
                  </a:ext>
                </a:extLst>
              </a:tr>
              <a:tr h="252000">
                <a:tc>
                  <a:txBody>
                    <a:bodyPr/>
                    <a:lstStyle/>
                    <a:p>
                      <a:endParaRPr lang="ja-JP"/>
                    </a:p>
                  </a:txBody>
                  <a:tcPr>
                    <a:lnL w="12240">
                      <a:noFill/>
                    </a:lnL>
                    <a:lnR w="12240">
                      <a:noFill/>
                    </a:lnR>
                    <a:lnT w="12240">
                      <a:solidFill>
                        <a:srgbClr val="FFFFFF"/>
                      </a:solidFill>
                    </a:lnT>
                    <a:lnB w="12240">
                      <a:solidFill>
                        <a:srgbClr val="FFFFFF"/>
                      </a:solidFill>
                    </a:lnB>
                    <a:noFill/>
                  </a:tcPr>
                </a:tc>
                <a:tc>
                  <a:txBody>
                    <a:bodyPr/>
                    <a:lstStyle/>
                    <a:p>
                      <a:endParaRPr lang="ja-JP"/>
                    </a:p>
                  </a:txBody>
                  <a:tcPr>
                    <a:lnL w="12240">
                      <a:noFill/>
                    </a:lnL>
                    <a:lnR w="12240">
                      <a:noFill/>
                    </a:lnR>
                    <a:lnT w="12240">
                      <a:solidFill>
                        <a:srgbClr val="FFFFFF"/>
                      </a:solidFill>
                    </a:lnT>
                    <a:lnB w="12240">
                      <a:solidFill>
                        <a:srgbClr val="FFFFFF"/>
                      </a:solidFill>
                    </a:lnB>
                    <a:noFill/>
                  </a:tcPr>
                </a:tc>
                <a:extLst>
                  <a:ext uri="{0D108BD9-81ED-4DB2-BD59-A6C34878D82A}">
                    <a16:rowId xmlns:a16="http://schemas.microsoft.com/office/drawing/2014/main" val="10007"/>
                  </a:ext>
                </a:extLst>
              </a:tr>
              <a:tr h="842040">
                <a:tc>
                  <a:txBody>
                    <a:bodyPr/>
                    <a:lstStyle/>
                    <a:p>
                      <a:pPr algn="ctr">
                        <a:lnSpc>
                          <a:spcPct val="90000"/>
                        </a:lnSpc>
                      </a:pPr>
                      <a:r>
                        <a:rPr lang="en-US" sz="4400" b="1" strike="noStrike" spc="-1">
                          <a:solidFill>
                            <a:srgbClr val="FFFFFF"/>
                          </a:solidFill>
                          <a:latin typeface="Segoe UI"/>
                          <a:ea typeface="Meiryo UI"/>
                        </a:rPr>
                        <a:t>5</a:t>
                      </a:r>
                      <a:endParaRPr lang="en-US" sz="4400" b="0" strike="noStrike" spc="-1">
                        <a:latin typeface="Arial"/>
                      </a:endParaRPr>
                    </a:p>
                  </a:txBody>
                  <a:tcPr marR="36000">
                    <a:lnL w="12240">
                      <a:noFill/>
                    </a:lnL>
                    <a:lnR w="12240">
                      <a:noFill/>
                    </a:lnR>
                    <a:lnT w="12240">
                      <a:solidFill>
                        <a:srgbClr val="FFFFFF"/>
                      </a:solidFill>
                    </a:lnT>
                    <a:lnB w="12240">
                      <a:solidFill>
                        <a:srgbClr val="FFFFFF"/>
                      </a:solidFill>
                    </a:lnB>
                    <a:solidFill>
                      <a:srgbClr val="8CC9F7"/>
                    </a:solidFill>
                  </a:tcPr>
                </a:tc>
                <a:tc>
                  <a:txBody>
                    <a:bodyPr/>
                    <a:lstStyle/>
                    <a:p>
                      <a:pPr>
                        <a:lnSpc>
                          <a:spcPct val="90000"/>
                        </a:lnSpc>
                      </a:pPr>
                      <a:r>
                        <a:rPr lang="ja-JP" sz="2400" b="0" strike="noStrike" spc="-1">
                          <a:solidFill>
                            <a:srgbClr val="FFFFFF"/>
                          </a:solidFill>
                          <a:latin typeface="Segoe UI"/>
                          <a:ea typeface="Meiryo UI"/>
                        </a:rPr>
                        <a:t>将来の業務拡張や連携先の追加・変更にも</a:t>
                      </a:r>
                      <a:endParaRPr lang="en-US" sz="2400" b="0" strike="noStrike" spc="-1">
                        <a:latin typeface="Arial"/>
                      </a:endParaRPr>
                    </a:p>
                    <a:p>
                      <a:pPr>
                        <a:lnSpc>
                          <a:spcPct val="90000"/>
                        </a:lnSpc>
                      </a:pPr>
                      <a:r>
                        <a:rPr lang="ja-JP" sz="2400" b="0" strike="noStrike" spc="-1">
                          <a:solidFill>
                            <a:srgbClr val="FFFFFF"/>
                          </a:solidFill>
                          <a:latin typeface="Segoe UI"/>
                          <a:ea typeface="Meiryo UI"/>
                        </a:rPr>
                        <a:t>柔軟に対応できる設計</a:t>
                      </a:r>
                      <a:endParaRPr lang="en-US" sz="2400" b="0" strike="noStrike" spc="-1">
                        <a:latin typeface="Arial"/>
                      </a:endParaRPr>
                    </a:p>
                  </a:txBody>
                  <a:tcPr marR="36000">
                    <a:lnL w="12240">
                      <a:noFill/>
                    </a:lnL>
                    <a:lnR w="12240">
                      <a:noFill/>
                    </a:lnR>
                    <a:lnT w="12240">
                      <a:solidFill>
                        <a:srgbClr val="FFFFFF"/>
                      </a:solidFill>
                    </a:lnT>
                    <a:lnB w="12240">
                      <a:solidFill>
                        <a:srgbClr val="FFFFFF"/>
                      </a:solidFill>
                    </a:lnB>
                    <a:solidFill>
                      <a:srgbClr val="8CC9F7"/>
                    </a:solidFill>
                  </a:tcPr>
                </a:tc>
                <a:extLst>
                  <a:ext uri="{0D108BD9-81ED-4DB2-BD59-A6C34878D82A}">
                    <a16:rowId xmlns:a16="http://schemas.microsoft.com/office/drawing/2014/main" val="10008"/>
                  </a:ext>
                </a:extLst>
              </a:tr>
            </a:tbl>
          </a:graphicData>
        </a:graphic>
      </p:graphicFrame>
      <p:pic>
        <p:nvPicPr>
          <p:cNvPr id="500" name="グラフィックス 5" descr="アイデアが浮かんだ人"/>
          <p:cNvPicPr/>
          <p:nvPr/>
        </p:nvPicPr>
        <p:blipFill>
          <a:blip r:embed="rId2"/>
          <a:stretch/>
        </p:blipFill>
        <p:spPr>
          <a:xfrm>
            <a:off x="0" y="1962000"/>
            <a:ext cx="2699640" cy="2699640"/>
          </a:xfrm>
          <a:prstGeom prst="rect">
            <a:avLst/>
          </a:prstGeom>
          <a:ln w="0">
            <a:noFill/>
          </a:ln>
        </p:spPr>
      </p:pic>
      <p:sp>
        <p:nvSpPr>
          <p:cNvPr id="501" name="CustomShape 5"/>
          <p:cNvSpPr/>
          <p:nvPr/>
        </p:nvSpPr>
        <p:spPr>
          <a:xfrm>
            <a:off x="297360" y="4680000"/>
            <a:ext cx="2236680" cy="57780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0" bIns="45000">
            <a:spAutoFit/>
          </a:bodyPr>
          <a:lstStyle/>
          <a:p>
            <a:pPr>
              <a:lnSpc>
                <a:spcPct val="100000"/>
              </a:lnSpc>
            </a:pPr>
            <a:r>
              <a:rPr lang="en-US" sz="3200" b="1" strike="noStrike" spc="-1">
                <a:solidFill>
                  <a:srgbClr val="808080"/>
                </a:solidFill>
                <a:latin typeface="Segoe UI"/>
                <a:ea typeface="Meiryo UI"/>
              </a:rPr>
              <a:t>5</a:t>
            </a:r>
            <a:r>
              <a:rPr lang="ja-JP" sz="3200" b="1" strike="noStrike" spc="-1">
                <a:solidFill>
                  <a:srgbClr val="808080"/>
                </a:solidFill>
                <a:latin typeface="Segoe UI"/>
                <a:ea typeface="Meiryo UI"/>
              </a:rPr>
              <a:t>つのポイント</a:t>
            </a:r>
            <a:endParaRPr lang="en-US" sz="3200" b="0" strike="noStrike" spc="-1">
              <a:latin typeface="Arial"/>
            </a:endParaRPr>
          </a:p>
        </p:txBody>
      </p:sp>
      <p:sp>
        <p:nvSpPr>
          <p:cNvPr id="502" name="CustomShape 6"/>
          <p:cNvSpPr/>
          <p:nvPr/>
        </p:nvSpPr>
        <p:spPr>
          <a:xfrm>
            <a:off x="3422520" y="1212840"/>
            <a:ext cx="1821960" cy="2196720"/>
          </a:xfrm>
          <a:custGeom>
            <a:avLst/>
            <a:gdLst/>
            <a:ahLst/>
            <a:cxnLst/>
            <a:rect l="l" t="t" r="r" b="b"/>
            <a:pathLst>
              <a:path w="1822450" h="2197100">
                <a:moveTo>
                  <a:pt x="0" y="2012950"/>
                </a:moveTo>
                <a:lnTo>
                  <a:pt x="1822450" y="0"/>
                </a:lnTo>
                <a:lnTo>
                  <a:pt x="1822450" y="889000"/>
                </a:lnTo>
                <a:lnTo>
                  <a:pt x="0" y="2197100"/>
                </a:lnTo>
                <a:lnTo>
                  <a:pt x="0" y="2012950"/>
                </a:lnTo>
                <a:close/>
              </a:path>
            </a:pathLst>
          </a:cu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3" name="CustomShape 7"/>
          <p:cNvSpPr/>
          <p:nvPr/>
        </p:nvSpPr>
        <p:spPr>
          <a:xfrm>
            <a:off x="3424320" y="2292480"/>
            <a:ext cx="1820520" cy="1369800"/>
          </a:xfrm>
          <a:custGeom>
            <a:avLst/>
            <a:gdLst/>
            <a:ahLst/>
            <a:cxnLst/>
            <a:rect l="l" t="t" r="r" b="b"/>
            <a:pathLst>
              <a:path w="1814474" h="1370012">
                <a:moveTo>
                  <a:pt x="1" y="1190625"/>
                </a:moveTo>
                <a:lnTo>
                  <a:pt x="1814474" y="0"/>
                </a:lnTo>
                <a:lnTo>
                  <a:pt x="1814474" y="895350"/>
                </a:lnTo>
                <a:lnTo>
                  <a:pt x="0" y="1370012"/>
                </a:lnTo>
                <a:cubicBezTo>
                  <a:pt x="0" y="1310216"/>
                  <a:pt x="1" y="1250421"/>
                  <a:pt x="1" y="1190625"/>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4" name="CustomShape 8"/>
          <p:cNvSpPr/>
          <p:nvPr/>
        </p:nvSpPr>
        <p:spPr>
          <a:xfrm>
            <a:off x="3425760" y="3379680"/>
            <a:ext cx="1820520" cy="881640"/>
          </a:xfrm>
          <a:custGeom>
            <a:avLst/>
            <a:gdLst/>
            <a:ahLst/>
            <a:cxnLst/>
            <a:rect l="l" t="t" r="r" b="b"/>
            <a:pathLst>
              <a:path w="1820708" h="882032">
                <a:moveTo>
                  <a:pt x="2698" y="353353"/>
                </a:moveTo>
                <a:lnTo>
                  <a:pt x="1820708" y="0"/>
                </a:lnTo>
                <a:lnTo>
                  <a:pt x="1820708" y="882032"/>
                </a:lnTo>
                <a:lnTo>
                  <a:pt x="0" y="525983"/>
                </a:lnTo>
                <a:cubicBezTo>
                  <a:pt x="899" y="468440"/>
                  <a:pt x="1799" y="410896"/>
                  <a:pt x="2698" y="353353"/>
                </a:cubicBez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5" name="CustomShape 9"/>
          <p:cNvSpPr/>
          <p:nvPr/>
        </p:nvSpPr>
        <p:spPr>
          <a:xfrm>
            <a:off x="3426120" y="3985560"/>
            <a:ext cx="1814400" cy="1360080"/>
          </a:xfrm>
          <a:custGeom>
            <a:avLst/>
            <a:gdLst/>
            <a:ahLst/>
            <a:cxnLst/>
            <a:rect l="l" t="t" r="r" b="b"/>
            <a:pathLst>
              <a:path w="1814836" h="1360571">
                <a:moveTo>
                  <a:pt x="154" y="0"/>
                </a:moveTo>
                <a:lnTo>
                  <a:pt x="1814836" y="467750"/>
                </a:lnTo>
                <a:lnTo>
                  <a:pt x="1814836" y="1360571"/>
                </a:lnTo>
                <a:lnTo>
                  <a:pt x="0" y="178347"/>
                </a:lnTo>
                <a:cubicBezTo>
                  <a:pt x="51" y="118369"/>
                  <a:pt x="103" y="59978"/>
                  <a:pt x="154" y="0"/>
                </a:cubicBez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6" name="CustomShape 10"/>
          <p:cNvSpPr/>
          <p:nvPr/>
        </p:nvSpPr>
        <p:spPr>
          <a:xfrm>
            <a:off x="3422520" y="4232160"/>
            <a:ext cx="1819080" cy="2187360"/>
          </a:xfrm>
          <a:custGeom>
            <a:avLst/>
            <a:gdLst/>
            <a:ahLst/>
            <a:cxnLst/>
            <a:rect l="l" t="t" r="r" b="b"/>
            <a:pathLst>
              <a:path w="1819275" h="2187575">
                <a:moveTo>
                  <a:pt x="0" y="0"/>
                </a:moveTo>
                <a:lnTo>
                  <a:pt x="1819275" y="1301750"/>
                </a:lnTo>
                <a:lnTo>
                  <a:pt x="1819275" y="2187575"/>
                </a:lnTo>
                <a:lnTo>
                  <a:pt x="6350" y="174625"/>
                </a:lnTo>
                <a:cubicBezTo>
                  <a:pt x="5292" y="116417"/>
                  <a:pt x="4233" y="58208"/>
                  <a:pt x="0" y="0"/>
                </a:cubicBezTo>
                <a:close/>
              </a:path>
            </a:pathLst>
          </a:cu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07" name="CustomShape 11"/>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P332</a:t>
            </a:r>
            <a:endParaRPr lang="en-US"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252000" y="5580000"/>
            <a:ext cx="11519640" cy="755640"/>
          </a:xfrm>
          <a:prstGeom prst="rect">
            <a:avLst/>
          </a:prstGeom>
          <a:noFill/>
          <a:ln w="0">
            <a:noFill/>
          </a:ln>
        </p:spPr>
        <p:txBody>
          <a:bodyPr lIns="0" rIns="0" anchor="ctr">
            <a:normAutofit/>
          </a:bodyPr>
          <a:lstStyle/>
          <a:p>
            <a:pPr>
              <a:lnSpc>
                <a:spcPct val="90000"/>
              </a:lnSpc>
            </a:pPr>
            <a:r>
              <a:rPr lang="en-US" sz="4000" b="1" strike="noStrike" spc="-1">
                <a:solidFill>
                  <a:srgbClr val="0D79CA"/>
                </a:solidFill>
                <a:latin typeface="Segoe UI Semibold"/>
                <a:ea typeface="Meiryo UI"/>
              </a:rPr>
              <a:t>3</a:t>
            </a:r>
            <a:r>
              <a:rPr lang="ja-JP" sz="4000" b="1" strike="noStrike" spc="-1">
                <a:solidFill>
                  <a:srgbClr val="0D79CA"/>
                </a:solidFill>
                <a:latin typeface="Segoe UI Semibold"/>
                <a:ea typeface="Meiryo UI"/>
              </a:rPr>
              <a:t>つのフォーカスエリアと</a:t>
            </a:r>
            <a:r>
              <a:rPr lang="en-US" sz="4000" b="1" strike="noStrike" spc="-1">
                <a:solidFill>
                  <a:srgbClr val="0D79CA"/>
                </a:solidFill>
                <a:latin typeface="Segoe UI Semibold"/>
                <a:ea typeface="Meiryo UI"/>
              </a:rPr>
              <a:t>4</a:t>
            </a:r>
            <a:r>
              <a:rPr lang="ja-JP" sz="4000" b="1" strike="noStrike" spc="-1">
                <a:solidFill>
                  <a:srgbClr val="0D79CA"/>
                </a:solidFill>
                <a:latin typeface="Segoe UI Semibold"/>
                <a:ea typeface="Meiryo UI"/>
              </a:rPr>
              <a:t>つのタスク</a:t>
            </a:r>
            <a:endParaRPr lang="en-US" sz="4000" b="0" strike="noStrike" spc="-1">
              <a:solidFill>
                <a:srgbClr val="000000"/>
              </a:solidFill>
              <a:latin typeface="Segoe UI"/>
            </a:endParaRPr>
          </a:p>
        </p:txBody>
      </p:sp>
      <p:sp>
        <p:nvSpPr>
          <p:cNvPr id="509" name="TextShape 2"/>
          <p:cNvSpPr txBox="1"/>
          <p:nvPr/>
        </p:nvSpPr>
        <p:spPr>
          <a:xfrm>
            <a:off x="252360" y="1989000"/>
            <a:ext cx="4679640" cy="3403080"/>
          </a:xfrm>
          <a:prstGeom prst="rect">
            <a:avLst/>
          </a:prstGeom>
          <a:noFill/>
          <a:ln w="0">
            <a:noFill/>
          </a:ln>
        </p:spPr>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2</a:t>
            </a:r>
            <a:endParaRPr lang="en-US" sz="16600" b="0" strike="noStrike" spc="-1">
              <a:solidFill>
                <a:srgbClr val="000000"/>
              </a:solidFill>
              <a:latin typeface="Segoe U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TextShape 1"/>
          <p:cNvSpPr txBox="1"/>
          <p:nvPr/>
        </p:nvSpPr>
        <p:spPr>
          <a:xfrm>
            <a:off x="252000" y="828000"/>
            <a:ext cx="11591640" cy="359640"/>
          </a:xfrm>
          <a:prstGeom prst="rect">
            <a:avLst/>
          </a:prstGeom>
          <a:solidFill>
            <a:srgbClr val="DFF5FD"/>
          </a:solidFill>
          <a:ln w="0">
            <a:noFill/>
          </a:ln>
        </p:spPr>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成長戦略には</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a:t>
            </a:r>
            <a:r>
              <a:rPr lang="en-US" sz="1400" b="0" strike="noStrike" spc="-1">
                <a:solidFill>
                  <a:srgbClr val="808080"/>
                </a:solidFill>
                <a:latin typeface="Segoe UI"/>
                <a:ea typeface="Meiryo UI"/>
              </a:rPr>
              <a:t>2020</a:t>
            </a:r>
            <a:r>
              <a:rPr lang="ja-JP" sz="1400" b="0" strike="noStrike" spc="-1">
                <a:solidFill>
                  <a:srgbClr val="808080"/>
                </a:solidFill>
                <a:latin typeface="Segoe UI"/>
                <a:ea typeface="Meiryo UI"/>
              </a:rPr>
              <a:t>年末までに同時進行させ、結果の評価判定によってその後のアクションを決定します。</a:t>
            </a:r>
            <a:endParaRPr lang="en-US" sz="1400" b="0" strike="noStrike" spc="-1">
              <a:solidFill>
                <a:srgbClr val="000000"/>
              </a:solidFill>
              <a:latin typeface="Segoe UI"/>
            </a:endParaRPr>
          </a:p>
        </p:txBody>
      </p:sp>
      <p:sp>
        <p:nvSpPr>
          <p:cNvPr id="511"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solidFill>
                <a:srgbClr val="000000"/>
              </a:solidFill>
              <a:latin typeface="Segoe UI"/>
            </a:endParaRPr>
          </a:p>
        </p:txBody>
      </p:sp>
      <p:sp>
        <p:nvSpPr>
          <p:cNvPr id="512" name="TextShape 3"/>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1. 4</a:t>
            </a:r>
            <a:r>
              <a:rPr lang="ja-JP" sz="2400" b="1" strike="noStrike" spc="-1">
                <a:solidFill>
                  <a:srgbClr val="0D79CA"/>
                </a:solidFill>
                <a:latin typeface="Segoe UI Semibold"/>
                <a:ea typeface="Meiryo UI"/>
              </a:rPr>
              <a:t>つのタスク</a:t>
            </a:r>
            <a:endParaRPr lang="en-US" sz="2400" b="0" strike="noStrike" spc="-1">
              <a:solidFill>
                <a:srgbClr val="000000"/>
              </a:solidFill>
              <a:latin typeface="Segoe UI"/>
            </a:endParaRPr>
          </a:p>
        </p:txBody>
      </p:sp>
      <p:sp>
        <p:nvSpPr>
          <p:cNvPr id="513" name="Line 4"/>
          <p:cNvSpPr/>
          <p:nvPr/>
        </p:nvSpPr>
        <p:spPr>
          <a:xfrm>
            <a:off x="3348000" y="198900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14" name="Line 5"/>
          <p:cNvSpPr/>
          <p:nvPr/>
        </p:nvSpPr>
        <p:spPr>
          <a:xfrm flipH="1">
            <a:off x="3348000" y="541584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15" name="Line 6"/>
          <p:cNvSpPr/>
          <p:nvPr/>
        </p:nvSpPr>
        <p:spPr>
          <a:xfrm>
            <a:off x="3348000" y="4221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16" name="Line 7"/>
          <p:cNvSpPr/>
          <p:nvPr/>
        </p:nvSpPr>
        <p:spPr>
          <a:xfrm>
            <a:off x="3348000" y="2997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17" name="CustomShape 8"/>
          <p:cNvSpPr/>
          <p:nvPr/>
        </p:nvSpPr>
        <p:spPr>
          <a:xfrm>
            <a:off x="360000" y="1636200"/>
            <a:ext cx="3131640" cy="503640"/>
          </a:xfrm>
          <a:prstGeom prst="rect">
            <a:avLst/>
          </a:prstGeom>
          <a:noFill/>
          <a:ln w="12700">
            <a:noFill/>
          </a:ln>
        </p:spPr>
        <p:style>
          <a:lnRef idx="0">
            <a:scrgbClr r="0" g="0" b="0"/>
          </a:lnRef>
          <a:fillRef idx="0">
            <a:scrgbClr r="0" g="0" b="0"/>
          </a:fillRef>
          <a:effectRef idx="0">
            <a:scrgbClr r="0" g="0" b="0"/>
          </a:effectRef>
          <a:fontRef idx="minor"/>
        </p:style>
        <p:txBody>
          <a:bodyPr lIns="0" rIns="0" anchor="ctr">
            <a:noAutofit/>
          </a:bodyPr>
          <a:lstStyle/>
          <a:p>
            <a:pPr>
              <a:lnSpc>
                <a:spcPct val="90000"/>
              </a:lnSpc>
            </a:pPr>
            <a:r>
              <a:rPr lang="ja-JP" sz="1600" b="0" strike="noStrike" spc="-1">
                <a:solidFill>
                  <a:srgbClr val="073C65"/>
                </a:solidFill>
                <a:latin typeface="Segoe UI"/>
                <a:ea typeface="Meiryo UI"/>
              </a:rPr>
              <a:t>ターゲットのお客様への</a:t>
            </a:r>
            <a:br/>
            <a:r>
              <a:rPr lang="ja-JP" sz="1600" b="0" strike="noStrike" spc="-1">
                <a:solidFill>
                  <a:srgbClr val="073C65"/>
                </a:solidFill>
                <a:latin typeface="Segoe UI"/>
                <a:ea typeface="Meiryo UI"/>
              </a:rPr>
              <a:t>ダイナミックなアプローチ・ロードマップ</a:t>
            </a:r>
            <a:endParaRPr lang="en-US" sz="1600" b="0" strike="noStrike" spc="-1">
              <a:latin typeface="Arial"/>
            </a:endParaRPr>
          </a:p>
        </p:txBody>
      </p:sp>
      <p:sp>
        <p:nvSpPr>
          <p:cNvPr id="518" name="CustomShape 9"/>
          <p:cNvSpPr/>
          <p:nvPr/>
        </p:nvSpPr>
        <p:spPr>
          <a:xfrm>
            <a:off x="360000" y="2776320"/>
            <a:ext cx="3275640" cy="503640"/>
          </a:xfrm>
          <a:prstGeom prst="rect">
            <a:avLst/>
          </a:prstGeom>
          <a:noFill/>
          <a:ln w="12700">
            <a:noFill/>
          </a:ln>
        </p:spPr>
        <p:style>
          <a:lnRef idx="0">
            <a:scrgbClr r="0" g="0" b="0"/>
          </a:lnRef>
          <a:fillRef idx="0">
            <a:scrgbClr r="0" g="0" b="0"/>
          </a:fillRef>
          <a:effectRef idx="0">
            <a:scrgbClr r="0" g="0" b="0"/>
          </a:effectRef>
          <a:fontRef idx="minor"/>
        </p:style>
        <p:txBody>
          <a:bodyPr lIns="0" rIns="0" anchor="ctr">
            <a:noAutofit/>
          </a:bodyPr>
          <a:lstStyle/>
          <a:p>
            <a:pPr>
              <a:lnSpc>
                <a:spcPct val="90000"/>
              </a:lnSpc>
            </a:pPr>
            <a:r>
              <a:rPr lang="ja-JP" sz="1600" b="0" strike="noStrike" spc="-1">
                <a:solidFill>
                  <a:srgbClr val="0D79CA"/>
                </a:solidFill>
                <a:latin typeface="Segoe UI"/>
                <a:ea typeface="Meiryo UI"/>
              </a:rPr>
              <a:t>ターゲットお客様層別の</a:t>
            </a:r>
            <a:endParaRPr lang="en-US" sz="1600" b="0" strike="noStrike" spc="-1">
              <a:latin typeface="Arial"/>
            </a:endParaRPr>
          </a:p>
          <a:p>
            <a:pPr>
              <a:lnSpc>
                <a:spcPct val="90000"/>
              </a:lnSpc>
            </a:pPr>
            <a:r>
              <a:rPr lang="ja-JP" sz="1600" b="0" strike="noStrike" spc="-1">
                <a:solidFill>
                  <a:srgbClr val="0D79CA"/>
                </a:solidFill>
                <a:latin typeface="Segoe UI"/>
                <a:ea typeface="Meiryo UI"/>
              </a:rPr>
              <a:t>マーケティングシナリオ</a:t>
            </a:r>
            <a:endParaRPr lang="en-US" sz="1600" b="0" strike="noStrike" spc="-1">
              <a:latin typeface="Arial"/>
            </a:endParaRPr>
          </a:p>
        </p:txBody>
      </p:sp>
      <p:sp>
        <p:nvSpPr>
          <p:cNvPr id="519" name="CustomShape 10"/>
          <p:cNvSpPr/>
          <p:nvPr/>
        </p:nvSpPr>
        <p:spPr>
          <a:xfrm>
            <a:off x="360000" y="3916080"/>
            <a:ext cx="3131640" cy="503640"/>
          </a:xfrm>
          <a:prstGeom prst="rect">
            <a:avLst/>
          </a:prstGeom>
          <a:noFill/>
          <a:ln w="12700">
            <a:noFill/>
          </a:ln>
        </p:spPr>
        <p:style>
          <a:lnRef idx="0">
            <a:scrgbClr r="0" g="0" b="0"/>
          </a:lnRef>
          <a:fillRef idx="0">
            <a:scrgbClr r="0" g="0" b="0"/>
          </a:fillRef>
          <a:effectRef idx="0">
            <a:scrgbClr r="0" g="0" b="0"/>
          </a:effectRef>
          <a:fontRef idx="minor"/>
        </p:style>
        <p:txBody>
          <a:bodyPr lIns="0" rIns="0" anchor="ctr">
            <a:noAutofit/>
          </a:bodyPr>
          <a:lstStyle/>
          <a:p>
            <a:pPr>
              <a:lnSpc>
                <a:spcPct val="90000"/>
              </a:lnSpc>
            </a:pPr>
            <a:r>
              <a:rPr lang="ja-JP" sz="1600" b="0" strike="noStrike" spc="-1">
                <a:solidFill>
                  <a:srgbClr val="4FADF3"/>
                </a:solidFill>
                <a:latin typeface="Segoe UI"/>
                <a:ea typeface="Meiryo UI"/>
              </a:rPr>
              <a:t>シナリオ達成に必要な</a:t>
            </a:r>
            <a:endParaRPr lang="en-US" sz="1600" b="0" strike="noStrike" spc="-1">
              <a:latin typeface="Arial"/>
            </a:endParaRPr>
          </a:p>
          <a:p>
            <a:pPr>
              <a:lnSpc>
                <a:spcPct val="90000"/>
              </a:lnSpc>
            </a:pPr>
            <a:r>
              <a:rPr lang="ja-JP" sz="1600" b="0" strike="noStrike" spc="-1">
                <a:solidFill>
                  <a:srgbClr val="4FADF3"/>
                </a:solidFill>
                <a:latin typeface="Segoe UI"/>
                <a:ea typeface="Meiryo UI"/>
              </a:rPr>
              <a:t>業務・情報システムの構築</a:t>
            </a:r>
            <a:endParaRPr lang="en-US" sz="1600" b="0" strike="noStrike" spc="-1">
              <a:latin typeface="Arial"/>
            </a:endParaRPr>
          </a:p>
        </p:txBody>
      </p:sp>
      <p:sp>
        <p:nvSpPr>
          <p:cNvPr id="520" name="CustomShape 11"/>
          <p:cNvSpPr/>
          <p:nvPr/>
        </p:nvSpPr>
        <p:spPr>
          <a:xfrm>
            <a:off x="360000" y="5056200"/>
            <a:ext cx="3131640" cy="503640"/>
          </a:xfrm>
          <a:prstGeom prst="rect">
            <a:avLst/>
          </a:prstGeom>
          <a:noFill/>
          <a:ln w="12700">
            <a:noFill/>
          </a:ln>
        </p:spPr>
        <p:style>
          <a:lnRef idx="0">
            <a:scrgbClr r="0" g="0" b="0"/>
          </a:lnRef>
          <a:fillRef idx="0">
            <a:scrgbClr r="0" g="0" b="0"/>
          </a:fillRef>
          <a:effectRef idx="0">
            <a:scrgbClr r="0" g="0" b="0"/>
          </a:effectRef>
          <a:fontRef idx="minor"/>
        </p:style>
        <p:txBody>
          <a:bodyPr lIns="0" rIns="0" anchor="ctr">
            <a:noAutofit/>
          </a:bodyPr>
          <a:lstStyle/>
          <a:p>
            <a:pPr>
              <a:lnSpc>
                <a:spcPct val="90000"/>
              </a:lnSpc>
            </a:pPr>
            <a:r>
              <a:rPr lang="ja-JP" sz="1600" b="0" strike="noStrike" spc="-1">
                <a:solidFill>
                  <a:srgbClr val="8CC9F7"/>
                </a:solidFill>
                <a:latin typeface="Segoe UI"/>
                <a:ea typeface="Meiryo UI"/>
              </a:rPr>
              <a:t>定性・定量効果の算定と</a:t>
            </a:r>
            <a:endParaRPr lang="en-US" sz="1600" b="0" strike="noStrike" spc="-1">
              <a:latin typeface="Arial"/>
            </a:endParaRPr>
          </a:p>
          <a:p>
            <a:pPr>
              <a:lnSpc>
                <a:spcPct val="90000"/>
              </a:lnSpc>
            </a:pPr>
            <a:r>
              <a:rPr lang="ja-JP" sz="1600" b="0" strike="noStrike" spc="-1">
                <a:solidFill>
                  <a:srgbClr val="8CC9F7"/>
                </a:solidFill>
                <a:latin typeface="Segoe UI"/>
                <a:ea typeface="Meiryo UI"/>
              </a:rPr>
              <a:t>次のフェーズのロードマップ策定</a:t>
            </a:r>
            <a:endParaRPr lang="en-US" sz="1600" b="0" strike="noStrike" spc="-1">
              <a:latin typeface="Arial"/>
            </a:endParaRPr>
          </a:p>
        </p:txBody>
      </p:sp>
      <p:graphicFrame>
        <p:nvGraphicFramePr>
          <p:cNvPr id="521" name="Chart 14"/>
          <p:cNvGraphicFramePr/>
          <p:nvPr/>
        </p:nvGraphicFramePr>
        <p:xfrm>
          <a:off x="4901040" y="1137240"/>
          <a:ext cx="4453920" cy="4638600"/>
        </p:xfrm>
        <a:graphic>
          <a:graphicData uri="http://schemas.openxmlformats.org/drawingml/2006/chart">
            <c:chart xmlns:c="http://schemas.openxmlformats.org/drawingml/2006/chart" xmlns:r="http://schemas.openxmlformats.org/officeDocument/2006/relationships" r:id="rId2"/>
          </a:graphicData>
        </a:graphic>
      </p:graphicFrame>
      <p:sp>
        <p:nvSpPr>
          <p:cNvPr id="522" name="CustomShape 12"/>
          <p:cNvSpPr/>
          <p:nvPr/>
        </p:nvSpPr>
        <p:spPr>
          <a:xfrm>
            <a:off x="8048160" y="2736000"/>
            <a:ext cx="3612960" cy="1370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trike="noStrike" spc="-1">
                <a:solidFill>
                  <a:srgbClr val="808080"/>
                </a:solidFill>
                <a:latin typeface="Segoe UI"/>
                <a:ea typeface="Meiryo UI"/>
              </a:rPr>
              <a:t>4</a:t>
            </a:r>
            <a:r>
              <a:rPr lang="ja-JP" sz="2800" b="1" strike="noStrike" spc="-1">
                <a:solidFill>
                  <a:srgbClr val="808080"/>
                </a:solidFill>
                <a:latin typeface="Segoe UI"/>
                <a:ea typeface="Meiryo UI"/>
              </a:rPr>
              <a:t>つのタスクで</a:t>
            </a:r>
            <a:endParaRPr lang="en-US" sz="2800" b="0" strike="noStrike" spc="-1">
              <a:latin typeface="Arial"/>
            </a:endParaRPr>
          </a:p>
          <a:p>
            <a:pPr>
              <a:lnSpc>
                <a:spcPct val="100000"/>
              </a:lnSpc>
            </a:pPr>
            <a:r>
              <a:rPr lang="ja-JP" sz="2800" b="1" strike="noStrike" spc="-1">
                <a:solidFill>
                  <a:srgbClr val="808080"/>
                </a:solidFill>
                <a:latin typeface="Segoe UI"/>
                <a:ea typeface="Meiryo UI"/>
              </a:rPr>
              <a:t>お客様の</a:t>
            </a:r>
            <a:endParaRPr lang="en-US" sz="2800" b="0" strike="noStrike" spc="-1">
              <a:latin typeface="Arial"/>
            </a:endParaRPr>
          </a:p>
          <a:p>
            <a:pPr>
              <a:lnSpc>
                <a:spcPct val="100000"/>
              </a:lnSpc>
            </a:pPr>
            <a:r>
              <a:rPr lang="ja-JP" sz="2800" b="1" strike="noStrike" spc="-1">
                <a:solidFill>
                  <a:srgbClr val="808080"/>
                </a:solidFill>
                <a:latin typeface="Segoe UI"/>
                <a:ea typeface="Meiryo UI"/>
              </a:rPr>
              <a:t>価値体験向上を目指す</a:t>
            </a:r>
            <a:endParaRPr lang="en-US" sz="2800" b="0" strike="noStrike" spc="-1">
              <a:latin typeface="Arial"/>
            </a:endParaRPr>
          </a:p>
        </p:txBody>
      </p:sp>
      <p:sp>
        <p:nvSpPr>
          <p:cNvPr id="523" name="CustomShape 13"/>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P359</a:t>
            </a:r>
            <a:endParaRPr lang="en-US"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Shape 1"/>
          <p:cNvSpPr txBox="1"/>
          <p:nvPr/>
        </p:nvSpPr>
        <p:spPr>
          <a:xfrm>
            <a:off x="252000" y="828000"/>
            <a:ext cx="11591640" cy="359640"/>
          </a:xfrm>
          <a:prstGeom prst="rect">
            <a:avLst/>
          </a:prstGeom>
          <a:solidFill>
            <a:srgbClr val="DFF5FD"/>
          </a:solidFill>
          <a:ln w="0">
            <a:noFill/>
          </a:ln>
        </p:spPr>
        <p:txBody>
          <a:bodyPr lIns="36000" tIns="45000" rIns="36000" bIns="45000" anchor="ctr">
            <a:noAutofit/>
          </a:bodyPr>
          <a:lstStyle/>
          <a:p>
            <a:pPr>
              <a:lnSpc>
                <a:spcPct val="90000"/>
              </a:lnSpc>
              <a:tabLst>
                <a:tab pos="0" algn="l"/>
              </a:tabLst>
            </a:pPr>
            <a:r>
              <a:rPr lang="en-US" sz="1400" b="0" strike="noStrike" spc="-1">
                <a:solidFill>
                  <a:srgbClr val="808080"/>
                </a:solidFill>
                <a:latin typeface="Segoe UI"/>
                <a:ea typeface="Meiryo UI"/>
              </a:rPr>
              <a:t>3</a:t>
            </a:r>
            <a:r>
              <a:rPr lang="ja-JP" sz="1400" b="0" strike="noStrike" spc="-1">
                <a:solidFill>
                  <a:srgbClr val="808080"/>
                </a:solidFill>
                <a:latin typeface="Segoe UI"/>
                <a:ea typeface="Meiryo UI"/>
              </a:rPr>
              <a:t>つのフォーカスエリアと</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つのタスクを関連付け、仮説の検証による軌道修正を常時行います。</a:t>
            </a:r>
            <a:endParaRPr lang="en-US" sz="1400" b="0" strike="noStrike" spc="-1">
              <a:solidFill>
                <a:srgbClr val="000000"/>
              </a:solidFill>
              <a:latin typeface="Segoe UI"/>
            </a:endParaRPr>
          </a:p>
        </p:txBody>
      </p:sp>
      <p:sp>
        <p:nvSpPr>
          <p:cNvPr id="525"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solidFill>
                <a:srgbClr val="000000"/>
              </a:solidFill>
              <a:latin typeface="Segoe UI"/>
            </a:endParaRPr>
          </a:p>
        </p:txBody>
      </p:sp>
      <p:sp>
        <p:nvSpPr>
          <p:cNvPr id="526" name="TextShape 3"/>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2. 3</a:t>
            </a:r>
            <a:r>
              <a:rPr lang="ja-JP" sz="2400" b="1" strike="noStrike" spc="-1">
                <a:solidFill>
                  <a:srgbClr val="0D79CA"/>
                </a:solidFill>
                <a:latin typeface="Segoe UI Semibold"/>
                <a:ea typeface="Meiryo UI"/>
              </a:rPr>
              <a:t>つのフォーカスエリアと</a:t>
            </a:r>
            <a:r>
              <a:rPr lang="en-US" sz="2400" b="1" strike="noStrike" spc="-1">
                <a:solidFill>
                  <a:srgbClr val="0D79CA"/>
                </a:solidFill>
                <a:latin typeface="Segoe UI Semibold"/>
                <a:ea typeface="Meiryo UI"/>
              </a:rPr>
              <a:t>4</a:t>
            </a:r>
            <a:r>
              <a:rPr lang="ja-JP" sz="2400" b="1" strike="noStrike" spc="-1">
                <a:solidFill>
                  <a:srgbClr val="0D79CA"/>
                </a:solidFill>
                <a:latin typeface="Segoe UI Semibold"/>
                <a:ea typeface="Meiryo UI"/>
              </a:rPr>
              <a:t>つのタスクの関連付け</a:t>
            </a:r>
            <a:endParaRPr lang="en-US" sz="2400" b="0" strike="noStrike" spc="-1">
              <a:solidFill>
                <a:srgbClr val="000000"/>
              </a:solidFill>
              <a:latin typeface="Segoe UI"/>
            </a:endParaRPr>
          </a:p>
        </p:txBody>
      </p:sp>
      <p:grpSp>
        <p:nvGrpSpPr>
          <p:cNvPr id="527" name="Group 4"/>
          <p:cNvGrpSpPr/>
          <p:nvPr/>
        </p:nvGrpSpPr>
        <p:grpSpPr>
          <a:xfrm>
            <a:off x="-144360" y="1539000"/>
            <a:ext cx="4319640" cy="2879640"/>
            <a:chOff x="-144360" y="1539000"/>
            <a:chExt cx="4319640" cy="2879640"/>
          </a:xfrm>
        </p:grpSpPr>
        <p:graphicFrame>
          <p:nvGraphicFramePr>
            <p:cNvPr id="528" name="グラフ 21"/>
            <p:cNvGraphicFramePr/>
            <p:nvPr/>
          </p:nvGraphicFramePr>
          <p:xfrm>
            <a:off x="-144360" y="1539000"/>
            <a:ext cx="4319640" cy="2879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9" name="グラフ 22"/>
            <p:cNvGraphicFramePr/>
            <p:nvPr/>
          </p:nvGraphicFramePr>
          <p:xfrm>
            <a:off x="584640" y="2025000"/>
            <a:ext cx="2861640" cy="1907640"/>
          </p:xfrm>
          <a:graphic>
            <a:graphicData uri="http://schemas.openxmlformats.org/drawingml/2006/chart">
              <c:chart xmlns:c="http://schemas.openxmlformats.org/drawingml/2006/chart" xmlns:r="http://schemas.openxmlformats.org/officeDocument/2006/relationships" r:id="rId4"/>
            </a:graphicData>
          </a:graphic>
        </p:graphicFrame>
      </p:grpSp>
      <p:sp>
        <p:nvSpPr>
          <p:cNvPr id="530" name="CustomShape 5"/>
          <p:cNvSpPr/>
          <p:nvPr/>
        </p:nvSpPr>
        <p:spPr>
          <a:xfrm>
            <a:off x="288000" y="2529000"/>
            <a:ext cx="2123640" cy="899640"/>
          </a:xfrm>
          <a:prstGeom prst="roundRect">
            <a:avLst>
              <a:gd name="adj" fmla="val 50000"/>
            </a:avLst>
          </a:prstGeom>
          <a:solidFill>
            <a:schemeClr val="bg1"/>
          </a:solidFill>
          <a:ln w="28575">
            <a:solidFill>
              <a:schemeClr val="bg2"/>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en-US" sz="1800" b="1" strike="noStrike" spc="-1">
                <a:solidFill>
                  <a:srgbClr val="808080"/>
                </a:solidFill>
                <a:latin typeface="Segoe UI"/>
                <a:ea typeface="Meiryo UI"/>
              </a:rPr>
              <a:t>3</a:t>
            </a:r>
            <a:r>
              <a:rPr lang="ja-JP" sz="1800" b="1" strike="noStrike" spc="-1">
                <a:solidFill>
                  <a:srgbClr val="808080"/>
                </a:solidFill>
                <a:latin typeface="Segoe UI"/>
                <a:ea typeface="Meiryo UI"/>
              </a:rPr>
              <a:t>つのフォーカスエリア</a:t>
            </a:r>
            <a:endParaRPr lang="en-US" sz="1800" b="0" strike="noStrike" spc="-1">
              <a:latin typeface="Arial"/>
            </a:endParaRPr>
          </a:p>
        </p:txBody>
      </p:sp>
      <p:graphicFrame>
        <p:nvGraphicFramePr>
          <p:cNvPr id="531" name="Table 6"/>
          <p:cNvGraphicFramePr/>
          <p:nvPr/>
        </p:nvGraphicFramePr>
        <p:xfrm>
          <a:off x="3600000" y="1404000"/>
          <a:ext cx="6659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6120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073C65"/>
                          </a:solidFill>
                          <a:latin typeface="Segoe UI"/>
                          <a:ea typeface="Meiryo UI"/>
                        </a:rPr>
                        <a:t>1</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073C65"/>
                          </a:solidFill>
                          <a:latin typeface="Segoe UI"/>
                          <a:ea typeface="Meiryo UI"/>
                        </a:rPr>
                        <a:t>フォーカスするお客様のペルソナ像の設定</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532" name="Table 7"/>
          <p:cNvGraphicFramePr/>
          <p:nvPr/>
        </p:nvGraphicFramePr>
        <p:xfrm>
          <a:off x="3600000" y="2596680"/>
          <a:ext cx="6335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5796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0D79CA"/>
                          </a:solidFill>
                          <a:latin typeface="Segoe UI"/>
                          <a:ea typeface="Meiryo UI"/>
                        </a:rPr>
                        <a:t>2</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0D79CA"/>
                          </a:solidFill>
                          <a:latin typeface="Segoe UI"/>
                          <a:ea typeface="Meiryo UI"/>
                        </a:rPr>
                        <a:t>お客様への「売り」となる価値の明確化</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533" name="Table 8"/>
          <p:cNvGraphicFramePr/>
          <p:nvPr/>
        </p:nvGraphicFramePr>
        <p:xfrm>
          <a:off x="3600000" y="3789360"/>
          <a:ext cx="6659640" cy="370440"/>
        </p:xfrm>
        <a:graphic>
          <a:graphicData uri="http://schemas.openxmlformats.org/drawingml/2006/table">
            <a:tbl>
              <a:tblPr/>
              <a:tblGrid>
                <a:gridCol w="540000">
                  <a:extLst>
                    <a:ext uri="{9D8B030D-6E8A-4147-A177-3AD203B41FA5}">
                      <a16:colId xmlns:a16="http://schemas.microsoft.com/office/drawing/2014/main" val="20000"/>
                    </a:ext>
                  </a:extLst>
                </a:gridCol>
                <a:gridCol w="6120000">
                  <a:extLst>
                    <a:ext uri="{9D8B030D-6E8A-4147-A177-3AD203B41FA5}">
                      <a16:colId xmlns:a16="http://schemas.microsoft.com/office/drawing/2014/main" val="20001"/>
                    </a:ext>
                  </a:extLst>
                </a:gridCol>
              </a:tblGrid>
              <a:tr h="370800">
                <a:tc>
                  <a:txBody>
                    <a:bodyPr/>
                    <a:lstStyle/>
                    <a:p>
                      <a:pPr>
                        <a:lnSpc>
                          <a:spcPct val="100000"/>
                        </a:lnSpc>
                      </a:pPr>
                      <a:r>
                        <a:rPr lang="en-US" sz="4800" b="1" strike="noStrike" spc="-1">
                          <a:solidFill>
                            <a:srgbClr val="4FADF3"/>
                          </a:solidFill>
                          <a:latin typeface="Segoe UI"/>
                          <a:ea typeface="Meiryo UI"/>
                        </a:rPr>
                        <a:t>3</a:t>
                      </a:r>
                      <a:endParaRPr lang="en-US" sz="4800" b="0" strike="noStrike" spc="-1">
                        <a:latin typeface="Arial"/>
                      </a:endParaRPr>
                    </a:p>
                  </a:txBody>
                  <a:tcPr>
                    <a:lnL w="12240">
                      <a:noFill/>
                    </a:lnL>
                    <a:lnR w="12240">
                      <a:noFill/>
                    </a:lnR>
                    <a:lnT w="12240">
                      <a:noFill/>
                    </a:lnT>
                    <a:lnB w="12240">
                      <a:noFill/>
                    </a:lnB>
                    <a:noFill/>
                  </a:tcPr>
                </a:tc>
                <a:tc>
                  <a:txBody>
                    <a:bodyPr/>
                    <a:lstStyle/>
                    <a:p>
                      <a:pPr>
                        <a:lnSpc>
                          <a:spcPct val="90000"/>
                        </a:lnSpc>
                        <a:tabLst>
                          <a:tab pos="0" algn="l"/>
                        </a:tabLst>
                      </a:pPr>
                      <a:r>
                        <a:rPr lang="ja-JP" sz="2800" b="1" strike="noStrike" spc="-1">
                          <a:solidFill>
                            <a:srgbClr val="4FADF3"/>
                          </a:solidFill>
                          <a:latin typeface="Segoe UI"/>
                          <a:ea typeface="Meiryo UI"/>
                        </a:rPr>
                        <a:t>お客様へのアピールポイントの整理</a:t>
                      </a:r>
                      <a:endParaRPr lang="en-US" sz="2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
        <p:nvSpPr>
          <p:cNvPr id="534" name="CustomShape 9"/>
          <p:cNvSpPr/>
          <p:nvPr/>
        </p:nvSpPr>
        <p:spPr>
          <a:xfrm>
            <a:off x="10703880" y="1189440"/>
            <a:ext cx="1115640" cy="1115640"/>
          </a:xfrm>
          <a:prstGeom prst="ellipse">
            <a:avLst/>
          </a:prstGeom>
          <a:gradFill rotWithShape="0">
            <a:gsLst>
              <a:gs pos="0">
                <a:srgbClr val="003C82"/>
              </a:gs>
              <a:gs pos="100000">
                <a:srgbClr val="0070C0"/>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100000"/>
              </a:lnSpc>
            </a:pPr>
            <a:r>
              <a:rPr lang="ja-JP" sz="1200" b="0" strike="noStrike" spc="-1">
                <a:solidFill>
                  <a:srgbClr val="FFFFFF"/>
                </a:solidFill>
                <a:latin typeface="HGPｺﾞｼｯｸE"/>
                <a:ea typeface="Meiryo UI"/>
              </a:rPr>
              <a:t>お客様情報の</a:t>
            </a:r>
            <a:endParaRPr lang="en-US" sz="1200" b="0" strike="noStrike" spc="-1">
              <a:latin typeface="Arial"/>
            </a:endParaRPr>
          </a:p>
          <a:p>
            <a:pPr algn="ctr">
              <a:lnSpc>
                <a:spcPct val="100000"/>
              </a:lnSpc>
            </a:pPr>
            <a:r>
              <a:rPr lang="ja-JP" sz="1200" b="0" strike="noStrike" spc="-1">
                <a:solidFill>
                  <a:srgbClr val="FFFFFF"/>
                </a:solidFill>
                <a:latin typeface="HGPｺﾞｼｯｸE"/>
                <a:ea typeface="Meiryo UI"/>
              </a:rPr>
              <a:t>蓄積・活用</a:t>
            </a:r>
            <a:endParaRPr lang="en-US" sz="1200" b="0" strike="noStrike" spc="-1">
              <a:latin typeface="Arial"/>
            </a:endParaRPr>
          </a:p>
        </p:txBody>
      </p:sp>
      <p:sp>
        <p:nvSpPr>
          <p:cNvPr id="535" name="CustomShape 10"/>
          <p:cNvSpPr/>
          <p:nvPr/>
        </p:nvSpPr>
        <p:spPr>
          <a:xfrm>
            <a:off x="10703880" y="2444040"/>
            <a:ext cx="1115640" cy="1115640"/>
          </a:xfrm>
          <a:prstGeom prst="ellipse">
            <a:avLst/>
          </a:prstGeom>
          <a:gradFill rotWithShape="0">
            <a:gsLst>
              <a:gs pos="0">
                <a:srgbClr val="0070C0"/>
              </a:gs>
              <a:gs pos="50000">
                <a:srgbClr val="0070C0"/>
              </a:gs>
              <a:gs pos="100000">
                <a:srgbClr val="0070C0"/>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90000"/>
              </a:lnSpc>
            </a:pPr>
            <a:r>
              <a:rPr lang="ja-JP" sz="1200" b="0" strike="noStrike" spc="-1">
                <a:solidFill>
                  <a:srgbClr val="FFFFFF"/>
                </a:solidFill>
                <a:latin typeface="HelvNeue Light for IBM"/>
                <a:ea typeface="Meiryo UI"/>
              </a:rPr>
              <a:t>価値訴求ポイント</a:t>
            </a:r>
            <a:endParaRPr lang="en-US" sz="1200" b="0" strike="noStrike" spc="-1">
              <a:latin typeface="Arial"/>
            </a:endParaRPr>
          </a:p>
          <a:p>
            <a:pPr algn="ctr">
              <a:lnSpc>
                <a:spcPct val="90000"/>
              </a:lnSpc>
            </a:pPr>
            <a:r>
              <a:rPr lang="ja-JP" sz="1200" b="0" strike="noStrike" spc="-1">
                <a:solidFill>
                  <a:srgbClr val="FFFFFF"/>
                </a:solidFill>
                <a:latin typeface="HelvNeue Light for IBM"/>
                <a:ea typeface="Meiryo UI"/>
              </a:rPr>
              <a:t>明確化</a:t>
            </a:r>
            <a:endParaRPr lang="en-US" sz="1200" b="0" strike="noStrike" spc="-1">
              <a:latin typeface="Arial"/>
            </a:endParaRPr>
          </a:p>
        </p:txBody>
      </p:sp>
      <p:sp>
        <p:nvSpPr>
          <p:cNvPr id="536" name="CustomShape 11"/>
          <p:cNvSpPr/>
          <p:nvPr/>
        </p:nvSpPr>
        <p:spPr>
          <a:xfrm>
            <a:off x="10703880" y="3698640"/>
            <a:ext cx="1115640" cy="1115640"/>
          </a:xfrm>
          <a:prstGeom prst="ellipse">
            <a:avLst/>
          </a:prstGeom>
          <a:gradFill rotWithShape="0">
            <a:gsLst>
              <a:gs pos="0">
                <a:srgbClr val="0070C0"/>
              </a:gs>
              <a:gs pos="100000">
                <a:srgbClr val="66CCFF"/>
              </a:gs>
            </a:gsLst>
            <a:lin ang="5400000"/>
          </a:gradFill>
          <a:ln w="9525">
            <a:noFill/>
          </a:ln>
        </p:spPr>
        <p:style>
          <a:lnRef idx="0">
            <a:scrgbClr r="0" g="0" b="0"/>
          </a:lnRef>
          <a:fillRef idx="0">
            <a:scrgbClr r="0" g="0" b="0"/>
          </a:fillRef>
          <a:effectRef idx="0">
            <a:scrgbClr r="0" g="0" b="0"/>
          </a:effectRef>
          <a:fontRef idx="minor"/>
        </p:style>
        <p:txBody>
          <a:bodyPr wrap="none" lIns="0" tIns="468000" rIns="0" bIns="0">
            <a:noAutofit/>
          </a:bodyPr>
          <a:lstStyle/>
          <a:p>
            <a:pPr algn="ctr">
              <a:lnSpc>
                <a:spcPct val="90000"/>
              </a:lnSpc>
            </a:pPr>
            <a:r>
              <a:rPr lang="ja-JP" sz="1200" b="0" strike="noStrike" spc="-1">
                <a:solidFill>
                  <a:srgbClr val="FFFFFF"/>
                </a:solidFill>
                <a:latin typeface="HelvNeue Light for IBM"/>
                <a:ea typeface="Meiryo UI"/>
              </a:rPr>
              <a:t>販売実行戦略の</a:t>
            </a:r>
            <a:endParaRPr lang="en-US" sz="1200" b="0" strike="noStrike" spc="-1">
              <a:latin typeface="Arial"/>
            </a:endParaRPr>
          </a:p>
          <a:p>
            <a:pPr algn="ctr">
              <a:lnSpc>
                <a:spcPct val="90000"/>
              </a:lnSpc>
            </a:pPr>
            <a:r>
              <a:rPr lang="ja-JP" sz="1200" b="0" strike="noStrike" spc="-1">
                <a:solidFill>
                  <a:srgbClr val="FFFFFF"/>
                </a:solidFill>
                <a:latin typeface="HelvNeue Light for IBM"/>
                <a:ea typeface="Meiryo UI"/>
              </a:rPr>
              <a:t>強化</a:t>
            </a:r>
            <a:endParaRPr lang="en-US" sz="1200" b="0" strike="noStrike" spc="-1">
              <a:latin typeface="Arial"/>
            </a:endParaRPr>
          </a:p>
        </p:txBody>
      </p:sp>
      <p:pic>
        <p:nvPicPr>
          <p:cNvPr id="537" name="グラフィックス 11" descr="リサーチ"/>
          <p:cNvPicPr/>
          <p:nvPr/>
        </p:nvPicPr>
        <p:blipFill>
          <a:blip r:embed="rId5"/>
          <a:stretch/>
        </p:blipFill>
        <p:spPr>
          <a:xfrm>
            <a:off x="10930680" y="1220040"/>
            <a:ext cx="636840" cy="636840"/>
          </a:xfrm>
          <a:prstGeom prst="rect">
            <a:avLst/>
          </a:prstGeom>
          <a:ln w="0">
            <a:noFill/>
          </a:ln>
        </p:spPr>
      </p:pic>
      <p:pic>
        <p:nvPicPr>
          <p:cNvPr id="538" name="グラフィックス 19" descr="コメント: いいね!"/>
          <p:cNvPicPr/>
          <p:nvPr/>
        </p:nvPicPr>
        <p:blipFill>
          <a:blip r:embed="rId6"/>
          <a:stretch/>
        </p:blipFill>
        <p:spPr>
          <a:xfrm>
            <a:off x="10891800" y="2474640"/>
            <a:ext cx="703080" cy="703080"/>
          </a:xfrm>
          <a:prstGeom prst="rect">
            <a:avLst/>
          </a:prstGeom>
          <a:ln w="0">
            <a:noFill/>
          </a:ln>
        </p:spPr>
      </p:pic>
      <p:pic>
        <p:nvPicPr>
          <p:cNvPr id="539" name="グラフィックス 24" descr="指数的グラフ"/>
          <p:cNvPicPr/>
          <p:nvPr/>
        </p:nvPicPr>
        <p:blipFill>
          <a:blip r:embed="rId7"/>
          <a:stretch/>
        </p:blipFill>
        <p:spPr>
          <a:xfrm>
            <a:off x="10944000" y="3743640"/>
            <a:ext cx="600840" cy="600840"/>
          </a:xfrm>
          <a:prstGeom prst="rect">
            <a:avLst/>
          </a:prstGeom>
          <a:ln w="0">
            <a:noFill/>
          </a:ln>
        </p:spPr>
      </p:pic>
      <p:sp>
        <p:nvSpPr>
          <p:cNvPr id="540" name="CustomShape 12"/>
          <p:cNvSpPr/>
          <p:nvPr/>
        </p:nvSpPr>
        <p:spPr>
          <a:xfrm>
            <a:off x="0" y="4860000"/>
            <a:ext cx="12192840" cy="179964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tIns="108000" rIns="72000" bIns="45000">
            <a:noAutofit/>
          </a:bodyPr>
          <a:lstStyle/>
          <a:p>
            <a:pPr>
              <a:lnSpc>
                <a:spcPct val="90000"/>
              </a:lnSpc>
              <a:spcAft>
                <a:spcPts val="601"/>
              </a:spcAft>
            </a:pPr>
            <a:r>
              <a:rPr lang="en-US" sz="2400" b="1" strike="noStrike" spc="-1">
                <a:solidFill>
                  <a:srgbClr val="FFFFFF"/>
                </a:solidFill>
                <a:latin typeface="Segoe UI"/>
                <a:ea typeface="Meiryo UI"/>
              </a:rPr>
              <a:t>4</a:t>
            </a:r>
            <a:r>
              <a:rPr lang="ja-JP" sz="2400" b="1" strike="noStrike" spc="-1">
                <a:solidFill>
                  <a:srgbClr val="FFFFFF"/>
                </a:solidFill>
                <a:latin typeface="Segoe UI"/>
                <a:ea typeface="Meiryo UI"/>
              </a:rPr>
              <a:t>つのタスク</a:t>
            </a:r>
            <a:endParaRPr lang="en-US" sz="2400" b="0" strike="noStrike" spc="-1">
              <a:latin typeface="Arial"/>
            </a:endParaRPr>
          </a:p>
        </p:txBody>
      </p:sp>
      <p:sp>
        <p:nvSpPr>
          <p:cNvPr id="541" name="CustomShape 13"/>
          <p:cNvSpPr/>
          <p:nvPr/>
        </p:nvSpPr>
        <p:spPr>
          <a:xfrm>
            <a:off x="863640" y="3467880"/>
            <a:ext cx="360" cy="1331640"/>
          </a:xfrm>
          <a:custGeom>
            <a:avLst/>
            <a:gdLst/>
            <a:ahLst/>
            <a:cxnLst/>
            <a:rect l="l" t="t" r="r" b="b"/>
            <a:pathLst>
              <a:path w="21600" h="21600">
                <a:moveTo>
                  <a:pt x="0" y="0"/>
                </a:moveTo>
                <a:lnTo>
                  <a:pt x="21600" y="21600"/>
                </a:lnTo>
              </a:path>
            </a:pathLst>
          </a:custGeom>
          <a:noFill/>
          <a:ln w="73025" cap="rnd">
            <a:solidFill>
              <a:schemeClr val="bg2"/>
            </a:solidFill>
            <a:custDash>
              <a:ds d="100000" sp="100000"/>
            </a:custDash>
            <a:round/>
            <a:tailEnd type="triangle" w="med" len="med"/>
          </a:ln>
        </p:spPr>
        <p:style>
          <a:lnRef idx="1">
            <a:schemeClr val="accent1"/>
          </a:lnRef>
          <a:fillRef idx="0">
            <a:schemeClr val="accent1"/>
          </a:fillRef>
          <a:effectRef idx="0">
            <a:schemeClr val="accent1"/>
          </a:effectRef>
          <a:fontRef idx="minor"/>
        </p:style>
      </p:sp>
      <p:graphicFrame>
        <p:nvGraphicFramePr>
          <p:cNvPr id="542" name="Table 14"/>
          <p:cNvGraphicFramePr/>
          <p:nvPr/>
        </p:nvGraphicFramePr>
        <p:xfrm>
          <a:off x="252000" y="5400000"/>
          <a:ext cx="11591640" cy="1187640"/>
        </p:xfrm>
        <a:graphic>
          <a:graphicData uri="http://schemas.openxmlformats.org/drawingml/2006/table">
            <a:tbl>
              <a:tblPr/>
              <a:tblGrid>
                <a:gridCol w="2628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628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628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628000">
                  <a:extLst>
                    <a:ext uri="{9D8B030D-6E8A-4147-A177-3AD203B41FA5}">
                      <a16:colId xmlns:a16="http://schemas.microsoft.com/office/drawing/2014/main" val="20006"/>
                    </a:ext>
                  </a:extLst>
                </a:gridCol>
              </a:tblGrid>
              <a:tr h="648000">
                <a:tc>
                  <a:txBody>
                    <a:bodyPr/>
                    <a:lstStyle/>
                    <a:p>
                      <a:pPr>
                        <a:lnSpc>
                          <a:spcPct val="100000"/>
                        </a:lnSpc>
                      </a:pPr>
                      <a:r>
                        <a:rPr lang="en-US" sz="3600" b="1" strike="noStrike" spc="-1">
                          <a:solidFill>
                            <a:srgbClr val="FFFFFF"/>
                          </a:solidFill>
                          <a:latin typeface="Segoe UI"/>
                          <a:ea typeface="Meiryo UI"/>
                        </a:rPr>
                        <a:t>1</a:t>
                      </a:r>
                      <a:endParaRPr lang="en-US" sz="36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2</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3</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4</a:t>
                      </a:r>
                      <a:endParaRPr lang="en-US" sz="32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40000">
                <a:tc>
                  <a:txBody>
                    <a:bodyPr/>
                    <a:lstStyle/>
                    <a:p>
                      <a:pPr>
                        <a:lnSpc>
                          <a:spcPct val="90000"/>
                        </a:lnSpc>
                      </a:pPr>
                      <a:r>
                        <a:rPr lang="ja-JP" sz="1600" b="0" strike="noStrike" spc="-1">
                          <a:solidFill>
                            <a:srgbClr val="FFFFFF"/>
                          </a:solidFill>
                          <a:latin typeface="Meiryo UI"/>
                          <a:ea typeface="Meiryo UI"/>
                        </a:rPr>
                        <a:t>ターゲットのお客様へのダイナミックなアプローチ・ロードマップ</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600" b="0" strike="noStrike" spc="-1">
                          <a:solidFill>
                            <a:srgbClr val="FFFFFF"/>
                          </a:solidFill>
                          <a:latin typeface="Meiryo UI"/>
                          <a:ea typeface="Meiryo UI"/>
                        </a:rPr>
                        <a:t>ターゲットお客様層別の</a:t>
                      </a:r>
                      <a:endParaRPr lang="en-US" sz="1600" b="0" strike="noStrike" spc="-1">
                        <a:latin typeface="Arial"/>
                      </a:endParaRPr>
                    </a:p>
                    <a:p>
                      <a:pPr>
                        <a:lnSpc>
                          <a:spcPct val="90000"/>
                        </a:lnSpc>
                      </a:pPr>
                      <a:r>
                        <a:rPr lang="ja-JP" sz="1600" b="0" strike="noStrike" spc="-1">
                          <a:solidFill>
                            <a:srgbClr val="FFFFFF"/>
                          </a:solidFill>
                          <a:latin typeface="Meiryo UI"/>
                          <a:ea typeface="Meiryo UI"/>
                        </a:rPr>
                        <a:t>マーケティングシナリオ</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600" b="0" strike="noStrike" spc="-1">
                          <a:solidFill>
                            <a:srgbClr val="FFFFFF"/>
                          </a:solidFill>
                          <a:latin typeface="Meiryo UI"/>
                          <a:ea typeface="Meiryo UI"/>
                        </a:rPr>
                        <a:t>シナリオ達成に必要な</a:t>
                      </a:r>
                      <a:endParaRPr lang="en-US" sz="1600" b="0" strike="noStrike" spc="-1">
                        <a:latin typeface="Arial"/>
                      </a:endParaRPr>
                    </a:p>
                    <a:p>
                      <a:pPr>
                        <a:lnSpc>
                          <a:spcPct val="90000"/>
                        </a:lnSpc>
                      </a:pPr>
                      <a:r>
                        <a:rPr lang="ja-JP" sz="1600" b="0" strike="noStrike" spc="-1">
                          <a:solidFill>
                            <a:srgbClr val="FFFFFF"/>
                          </a:solidFill>
                          <a:latin typeface="Meiryo UI"/>
                          <a:ea typeface="Meiryo UI"/>
                        </a:rPr>
                        <a:t>業務・情報システムの構築</a:t>
                      </a:r>
                      <a:endParaRPr lang="en-US" sz="16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tabLst>
                          <a:tab pos="0" algn="l"/>
                        </a:tabLst>
                      </a:pPr>
                      <a:r>
                        <a:rPr lang="ja-JP" sz="1600" b="0" strike="noStrike" spc="-1">
                          <a:solidFill>
                            <a:srgbClr val="FFFFFF"/>
                          </a:solidFill>
                          <a:latin typeface="Meiryo UI"/>
                          <a:ea typeface="Meiryo UI"/>
                        </a:rPr>
                        <a:t>定性・定量効果の算定と</a:t>
                      </a:r>
                      <a:br/>
                      <a:r>
                        <a:rPr lang="ja-JP" sz="1600" b="0" strike="noStrike" spc="-1">
                          <a:solidFill>
                            <a:srgbClr val="FFFFFF"/>
                          </a:solidFill>
                          <a:latin typeface="Meiryo UI"/>
                          <a:ea typeface="Meiryo UI"/>
                        </a:rPr>
                        <a:t>次のフェーズのロードマップ策定</a:t>
                      </a:r>
                      <a:endParaRPr lang="en-US" sz="16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bl>
          </a:graphicData>
        </a:graphic>
      </p:graphicFrame>
      <p:sp>
        <p:nvSpPr>
          <p:cNvPr id="543" name="CustomShape 15"/>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P276</a:t>
            </a:r>
            <a:endParaRPr lang="en-US" sz="1800" b="0" strike="noStrike" spc="-1">
              <a:latin typeface="Arial"/>
            </a:endParaRPr>
          </a:p>
          <a:p>
            <a:pPr algn="ctr">
              <a:lnSpc>
                <a:spcPct val="100000"/>
              </a:lnSpc>
            </a:pPr>
            <a:r>
              <a:rPr lang="en-US" sz="1800" b="0" strike="noStrike" spc="-1">
                <a:solidFill>
                  <a:srgbClr val="FFFFFF"/>
                </a:solidFill>
                <a:latin typeface="Segoe UI"/>
                <a:ea typeface="Meiryo UI"/>
              </a:rPr>
              <a:t>P361</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extShape 1"/>
          <p:cNvSpPr txBox="1"/>
          <p:nvPr/>
        </p:nvSpPr>
        <p:spPr>
          <a:xfrm>
            <a:off x="252000" y="324000"/>
            <a:ext cx="11591640" cy="539640"/>
          </a:xfrm>
          <a:prstGeom prst="rect">
            <a:avLst/>
          </a:prstGeom>
          <a:noFill/>
          <a:ln w="0">
            <a:noFill/>
          </a:ln>
        </p:spPr>
        <p:txBody>
          <a:bodyPr lIns="0" rIns="0" anchor="ctr">
            <a:no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取り組みの</a:t>
            </a:r>
            <a:r>
              <a:rPr lang="en-US" sz="2400" b="1" strike="noStrike" spc="-1">
                <a:solidFill>
                  <a:srgbClr val="0D79CA"/>
                </a:solidFill>
                <a:latin typeface="Segoe UI Semibold"/>
                <a:ea typeface="Meiryo UI"/>
              </a:rPr>
              <a:t>Step</a:t>
            </a:r>
            <a:endParaRPr lang="en-US" sz="2400" b="0" strike="noStrike" spc="-1">
              <a:solidFill>
                <a:srgbClr val="000000"/>
              </a:solidFill>
              <a:latin typeface="Segoe UI"/>
            </a:endParaRPr>
          </a:p>
        </p:txBody>
      </p:sp>
      <p:sp>
        <p:nvSpPr>
          <p:cNvPr id="545" name="TextShape 2"/>
          <p:cNvSpPr txBox="1"/>
          <p:nvPr/>
        </p:nvSpPr>
        <p:spPr>
          <a:xfrm>
            <a:off x="252000" y="828000"/>
            <a:ext cx="11591640" cy="359640"/>
          </a:xfrm>
          <a:prstGeom prst="rect">
            <a:avLst/>
          </a:prstGeom>
          <a:solidFill>
            <a:srgbClr val="DFF5FD"/>
          </a:solidFill>
          <a:ln w="0">
            <a:noFill/>
          </a:ln>
        </p:spPr>
        <p:txBody>
          <a:bodyPr lIns="36000" tIns="45000" rIns="36000" bIns="45000" anchor="ctr">
            <a:noAutofit/>
          </a:bodyPr>
          <a:lstStyle/>
          <a:p>
            <a:pPr>
              <a:lnSpc>
                <a:spcPct val="90000"/>
              </a:lnSpc>
              <a:tabLst>
                <a:tab pos="0" algn="l"/>
              </a:tabLst>
            </a:pPr>
            <a:r>
              <a:rPr lang="en-US" sz="1400" b="0" strike="noStrike" spc="-1">
                <a:solidFill>
                  <a:srgbClr val="808080"/>
                </a:solidFill>
                <a:latin typeface="Segoe UI"/>
                <a:ea typeface="Meiryo UI"/>
              </a:rPr>
              <a:t>3</a:t>
            </a:r>
            <a:r>
              <a:rPr lang="ja-JP" sz="1400" b="0" strike="noStrike" spc="-1">
                <a:solidFill>
                  <a:srgbClr val="808080"/>
                </a:solidFill>
                <a:latin typeface="Segoe UI"/>
                <a:ea typeface="Meiryo UI"/>
              </a:rPr>
              <a:t>つのフォーカスエリアと</a:t>
            </a:r>
            <a:r>
              <a:rPr lang="en-US" sz="1400" b="0" strike="noStrike" spc="-1">
                <a:solidFill>
                  <a:srgbClr val="808080"/>
                </a:solidFill>
                <a:latin typeface="Segoe UI"/>
                <a:ea typeface="Meiryo UI"/>
              </a:rPr>
              <a:t>4</a:t>
            </a:r>
            <a:r>
              <a:rPr lang="ja-JP" sz="1400" b="0" strike="noStrike" spc="-1">
                <a:solidFill>
                  <a:srgbClr val="808080"/>
                </a:solidFill>
                <a:latin typeface="Segoe UI"/>
                <a:ea typeface="Meiryo UI"/>
              </a:rPr>
              <a:t>つのタスクを以下の</a:t>
            </a:r>
            <a:r>
              <a:rPr lang="en-US" sz="1400" b="0" strike="noStrike" spc="-1">
                <a:solidFill>
                  <a:srgbClr val="808080"/>
                </a:solidFill>
                <a:latin typeface="Segoe UI"/>
                <a:ea typeface="Meiryo UI"/>
              </a:rPr>
              <a:t>Step</a:t>
            </a:r>
            <a:r>
              <a:rPr lang="ja-JP" sz="1400" b="0" strike="noStrike" spc="-1">
                <a:solidFill>
                  <a:srgbClr val="808080"/>
                </a:solidFill>
                <a:latin typeface="Segoe UI"/>
                <a:ea typeface="Meiryo UI"/>
              </a:rPr>
              <a:t>で同時進行させます。</a:t>
            </a:r>
            <a:endParaRPr lang="en-US" sz="1400" b="0" strike="noStrike" spc="-1">
              <a:solidFill>
                <a:srgbClr val="000000"/>
              </a:solidFill>
              <a:latin typeface="Segoe UI"/>
            </a:endParaRPr>
          </a:p>
        </p:txBody>
      </p:sp>
      <p:graphicFrame>
        <p:nvGraphicFramePr>
          <p:cNvPr id="546" name="Table 3"/>
          <p:cNvGraphicFramePr/>
          <p:nvPr/>
        </p:nvGraphicFramePr>
        <p:xfrm>
          <a:off x="252360" y="1260360"/>
          <a:ext cx="11591640" cy="4944240"/>
        </p:xfrm>
        <a:graphic>
          <a:graphicData uri="http://schemas.openxmlformats.org/drawingml/2006/table">
            <a:tbl>
              <a:tblPr/>
              <a:tblGrid>
                <a:gridCol w="18406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8406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8406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18406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18406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1841040">
                  <a:extLst>
                    <a:ext uri="{9D8B030D-6E8A-4147-A177-3AD203B41FA5}">
                      <a16:colId xmlns:a16="http://schemas.microsoft.com/office/drawing/2014/main" val="20010"/>
                    </a:ext>
                  </a:extLst>
                </a:gridCol>
              </a:tblGrid>
              <a:tr h="382320">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0"/>
                  </a:ext>
                </a:extLst>
              </a:tr>
              <a:tr h="382320">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1"/>
                  </a:ext>
                </a:extLst>
              </a:tr>
              <a:tr h="382320">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2"/>
                  </a:ext>
                </a:extLst>
              </a:tr>
              <a:tr h="382320">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3"/>
                  </a:ext>
                </a:extLst>
              </a:tr>
              <a:tr h="382320">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endParaRPr lang="ja-JP"/>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4"/>
                  </a:ext>
                </a:extLst>
              </a:tr>
              <a:tr h="1112040">
                <a:tc>
                  <a:txBody>
                    <a:bodyPr/>
                    <a:lstStyle/>
                    <a:p>
                      <a:pPr>
                        <a:lnSpc>
                          <a:spcPct val="90000"/>
                        </a:lnSpc>
                        <a:tabLst>
                          <a:tab pos="0" algn="l"/>
                        </a:tabLst>
                      </a:pPr>
                      <a:r>
                        <a:rPr lang="en-US" sz="6000" b="0" strike="noStrike" spc="-1">
                          <a:solidFill>
                            <a:srgbClr val="808080"/>
                          </a:solidFill>
                          <a:latin typeface="Segoe UI"/>
                          <a:ea typeface="Meiryo UI"/>
                        </a:rPr>
                        <a:t>1</a:t>
                      </a:r>
                      <a:endParaRPr lang="en-US" sz="6000" b="0" strike="noStrike" spc="-1">
                        <a:latin typeface="Arial"/>
                      </a:endParaRPr>
                    </a:p>
                  </a:txBody>
                  <a:tcPr>
                    <a:lnL w="12240">
                      <a:noFill/>
                    </a:lnL>
                    <a:lnR w="12240">
                      <a:noFill/>
                    </a:lnR>
                    <a:lnT w="12240">
                      <a:noFill/>
                    </a:lnT>
                    <a:lnB w="12240">
                      <a:noFill/>
                    </a:lnB>
                    <a:solidFill>
                      <a:srgbClr val="B4DCFA"/>
                    </a:solidFill>
                  </a:tcPr>
                </a:tc>
                <a:tc>
                  <a:txBody>
                    <a:bodyPr/>
                    <a:lstStyle/>
                    <a:p>
                      <a:endParaRPr lang="ja-JP"/>
                    </a:p>
                  </a:txBody>
                  <a:tcPr>
                    <a:lnL w="12240">
                      <a:noFill/>
                    </a:lnL>
                    <a:lnR w="12240">
                      <a:noFill/>
                    </a:lnR>
                    <a:lnT w="12240">
                      <a:noFill/>
                    </a:lnT>
                    <a:lnB w="12240">
                      <a:noFill/>
                    </a:lnB>
                    <a:solidFill>
                      <a:srgbClr val="8CC9F7"/>
                    </a:solidFill>
                  </a:tcPr>
                </a:tc>
                <a:tc>
                  <a:txBody>
                    <a:bodyPr/>
                    <a:lstStyle/>
                    <a:p>
                      <a:pPr>
                        <a:lnSpc>
                          <a:spcPct val="90000"/>
                        </a:lnSpc>
                      </a:pPr>
                      <a:r>
                        <a:rPr lang="en-US" sz="6000" b="0" strike="noStrike" spc="-1">
                          <a:solidFill>
                            <a:srgbClr val="FFFFFF"/>
                          </a:solidFill>
                          <a:latin typeface="Segoe UI"/>
                          <a:ea typeface="Meiryo UI"/>
                        </a:rPr>
                        <a:t>2</a:t>
                      </a:r>
                      <a:endParaRPr lang="en-US" sz="6000" b="0" strike="noStrike" spc="-1">
                        <a:latin typeface="Arial"/>
                      </a:endParaRPr>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en-US" sz="6000" b="0" strike="noStrike" spc="-1">
                          <a:solidFill>
                            <a:srgbClr val="FFFFFF"/>
                          </a:solidFill>
                          <a:latin typeface="Segoe UI"/>
                          <a:ea typeface="Meiryo UI"/>
                        </a:rPr>
                        <a:t>3</a:t>
                      </a:r>
                      <a:endParaRPr lang="en-US" sz="6000" b="0" strike="noStrike" spc="-1">
                        <a:latin typeface="Arial"/>
                      </a:endParaRPr>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en-US" sz="6000" b="0" strike="noStrike" spc="-1">
                          <a:solidFill>
                            <a:srgbClr val="FFFFFF"/>
                          </a:solidFill>
                          <a:latin typeface="Segoe UI"/>
                          <a:ea typeface="Meiryo UI"/>
                        </a:rPr>
                        <a:t>4</a:t>
                      </a:r>
                      <a:endParaRPr lang="en-US" sz="6000" b="0" strike="noStrike" spc="-1">
                        <a:latin typeface="Arial"/>
                      </a:endParaRPr>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tabLst>
                          <a:tab pos="0" algn="l"/>
                        </a:tabLst>
                      </a:pPr>
                      <a:r>
                        <a:rPr lang="en-US" sz="6000" b="0" strike="noStrike" spc="-1">
                          <a:solidFill>
                            <a:srgbClr val="FFFFFF"/>
                          </a:solidFill>
                          <a:latin typeface="Segoe UI"/>
                          <a:ea typeface="Meiryo UI"/>
                        </a:rPr>
                        <a:t>5</a:t>
                      </a:r>
                      <a:endParaRPr lang="en-US" sz="6000" b="0" strike="noStrike" spc="-1">
                        <a:latin typeface="Arial"/>
                      </a:endParaRPr>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pPr>
                        <a:lnSpc>
                          <a:spcPct val="90000"/>
                        </a:lnSpc>
                        <a:tabLst>
                          <a:tab pos="0" algn="l"/>
                        </a:tabLst>
                      </a:pPr>
                      <a:r>
                        <a:rPr lang="en-US" sz="6000" b="0" strike="noStrike" spc="-1">
                          <a:solidFill>
                            <a:srgbClr val="FFFFFF"/>
                          </a:solidFill>
                          <a:latin typeface="Segoe UI"/>
                          <a:ea typeface="Meiryo UI"/>
                        </a:rPr>
                        <a:t>6</a:t>
                      </a:r>
                      <a:endParaRPr lang="en-US" sz="6000" b="0" strike="noStrike" spc="-1">
                        <a:latin typeface="Arial"/>
                      </a:endParaRPr>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5"/>
                  </a:ext>
                </a:extLst>
              </a:tr>
              <a:tr h="475200">
                <a:tc>
                  <a:txBody>
                    <a:bodyPr/>
                    <a:lstStyle/>
                    <a:p>
                      <a:pPr>
                        <a:lnSpc>
                          <a:spcPct val="90000"/>
                        </a:lnSpc>
                        <a:tabLst>
                          <a:tab pos="0" algn="l"/>
                        </a:tabLst>
                      </a:pPr>
                      <a:r>
                        <a:rPr lang="ja-JP" sz="1600" b="0" strike="noStrike" spc="-1">
                          <a:solidFill>
                            <a:srgbClr val="808080"/>
                          </a:solidFill>
                          <a:latin typeface="Segoe UI"/>
                          <a:ea typeface="Meiryo UI"/>
                        </a:rPr>
                        <a:t>業務構造の</a:t>
                      </a:r>
                      <a:br/>
                      <a:r>
                        <a:rPr lang="ja-JP" sz="1600" b="0" strike="noStrike" spc="-1">
                          <a:solidFill>
                            <a:srgbClr val="808080"/>
                          </a:solidFill>
                          <a:latin typeface="Segoe UI"/>
                          <a:ea typeface="Meiryo UI"/>
                        </a:rPr>
                        <a:t>理解</a:t>
                      </a:r>
                      <a:endParaRPr lang="en-US" sz="1600" b="0" strike="noStrike" spc="-1">
                        <a:latin typeface="Arial"/>
                      </a:endParaRPr>
                    </a:p>
                  </a:txBody>
                  <a:tcPr>
                    <a:lnL w="12240">
                      <a:noFill/>
                    </a:lnL>
                    <a:lnR w="12240">
                      <a:noFill/>
                    </a:lnR>
                    <a:lnT w="12240">
                      <a:noFill/>
                    </a:lnT>
                    <a:lnB w="12240">
                      <a:noFill/>
                    </a:lnB>
                    <a:solidFill>
                      <a:srgbClr val="B4DCFA"/>
                    </a:solidFill>
                  </a:tcPr>
                </a:tc>
                <a:tc>
                  <a:txBody>
                    <a:bodyPr/>
                    <a:lstStyle/>
                    <a:p>
                      <a:endParaRPr lang="ja-JP"/>
                    </a:p>
                  </a:txBody>
                  <a:tcPr>
                    <a:lnL w="12240">
                      <a:noFill/>
                    </a:lnL>
                    <a:lnR w="12240">
                      <a:noFill/>
                    </a:lnR>
                    <a:lnT w="12240">
                      <a:noFill/>
                    </a:lnT>
                    <a:lnB w="12240">
                      <a:noFill/>
                    </a:lnB>
                    <a:solidFill>
                      <a:srgbClr val="8CC9F7"/>
                    </a:solidFill>
                  </a:tcPr>
                </a:tc>
                <a:tc>
                  <a:txBody>
                    <a:bodyPr/>
                    <a:lstStyle/>
                    <a:p>
                      <a:pPr>
                        <a:lnSpc>
                          <a:spcPct val="90000"/>
                        </a:lnSpc>
                      </a:pPr>
                      <a:r>
                        <a:rPr lang="ja-JP" sz="1600" b="0" strike="noStrike" spc="-1">
                          <a:solidFill>
                            <a:srgbClr val="FFFFFF"/>
                          </a:solidFill>
                          <a:latin typeface="Segoe UI"/>
                          <a:ea typeface="Meiryo UI"/>
                        </a:rPr>
                        <a:t>課題仮説設定</a:t>
                      </a:r>
                      <a:r>
                        <a:rPr lang="en-US" sz="1600" b="0" strike="noStrike" spc="-1">
                          <a:solidFill>
                            <a:srgbClr val="FFFFFF"/>
                          </a:solidFill>
                          <a:latin typeface="Segoe UI"/>
                          <a:ea typeface="Meiryo UI"/>
                        </a:rPr>
                        <a:t>/</a:t>
                      </a:r>
                      <a:endParaRPr lang="en-US" sz="1600" b="0" strike="noStrike" spc="-1">
                        <a:latin typeface="Arial"/>
                      </a:endParaRPr>
                    </a:p>
                    <a:p>
                      <a:pPr>
                        <a:lnSpc>
                          <a:spcPct val="90000"/>
                        </a:lnSpc>
                      </a:pPr>
                      <a:r>
                        <a:rPr lang="ja-JP" sz="1600" b="0" strike="noStrike" spc="-1">
                          <a:solidFill>
                            <a:srgbClr val="FFFFFF"/>
                          </a:solidFill>
                          <a:latin typeface="Segoe UI"/>
                          <a:ea typeface="Meiryo UI"/>
                        </a:rPr>
                        <a:t>分析結果</a:t>
                      </a:r>
                      <a:endParaRPr lang="en-US" sz="1600" b="0" strike="noStrike" spc="-1">
                        <a:latin typeface="Arial"/>
                      </a:endParaRPr>
                    </a:p>
                  </a:txBody>
                  <a:tcPr>
                    <a:lnL w="12240">
                      <a:noFill/>
                    </a:lnL>
                    <a:lnR w="12240">
                      <a:noFill/>
                    </a:lnR>
                    <a:lnT w="12240">
                      <a:noFill/>
                    </a:lnT>
                    <a:lnB w="12240">
                      <a:noFill/>
                    </a:lnB>
                    <a:solidFill>
                      <a:srgbClr val="8CC9F7"/>
                    </a:solidFill>
                  </a:tcPr>
                </a:tc>
                <a:tc>
                  <a:txBody>
                    <a:bodyPr/>
                    <a:lstStyle/>
                    <a:p>
                      <a:endParaRPr lang="ja-JP"/>
                    </a:p>
                  </a:txBody>
                  <a:tcPr>
                    <a:lnL w="12240">
                      <a:noFill/>
                    </a:lnL>
                    <a:lnR w="12240">
                      <a:noFill/>
                    </a:lnR>
                    <a:lnT w="12240">
                      <a:noFill/>
                    </a:lnT>
                    <a:lnB w="12240">
                      <a:noFill/>
                    </a:lnB>
                    <a:solidFill>
                      <a:srgbClr val="4FADF3"/>
                    </a:solidFill>
                  </a:tcPr>
                </a:tc>
                <a:tc>
                  <a:txBody>
                    <a:bodyPr/>
                    <a:lstStyle/>
                    <a:p>
                      <a:pPr>
                        <a:lnSpc>
                          <a:spcPct val="90000"/>
                        </a:lnSpc>
                        <a:tabLst>
                          <a:tab pos="0" algn="l"/>
                        </a:tabLst>
                      </a:pPr>
                      <a:r>
                        <a:rPr lang="ja-JP" sz="1600" b="0" strike="noStrike" spc="-1">
                          <a:solidFill>
                            <a:srgbClr val="FFFFFF"/>
                          </a:solidFill>
                          <a:latin typeface="Segoe UI"/>
                          <a:ea typeface="Meiryo UI"/>
                        </a:rPr>
                        <a:t>現状との</a:t>
                      </a:r>
                      <a:br/>
                      <a:r>
                        <a:rPr lang="ja-JP" sz="1600" b="0" strike="noStrike" spc="-1">
                          <a:solidFill>
                            <a:srgbClr val="FFFFFF"/>
                          </a:solidFill>
                          <a:latin typeface="Segoe UI"/>
                          <a:ea typeface="Meiryo UI"/>
                        </a:rPr>
                        <a:t>課題分析</a:t>
                      </a:r>
                      <a:endParaRPr lang="en-US" sz="1600" b="0" strike="noStrike" spc="-1">
                        <a:latin typeface="Arial"/>
                      </a:endParaRPr>
                    </a:p>
                  </a:txBody>
                  <a:tcPr>
                    <a:lnL w="12240">
                      <a:noFill/>
                    </a:lnL>
                    <a:lnR w="12240">
                      <a:noFill/>
                    </a:lnR>
                    <a:lnT w="12240">
                      <a:noFill/>
                    </a:lnT>
                    <a:lnB w="12240">
                      <a:noFill/>
                    </a:lnB>
                    <a:solidFill>
                      <a:srgbClr val="4FADF3"/>
                    </a:solidFill>
                  </a:tcPr>
                </a:tc>
                <a:tc>
                  <a:txBody>
                    <a:bodyPr/>
                    <a:lstStyle/>
                    <a:p>
                      <a:endParaRPr lang="ja-JP"/>
                    </a:p>
                  </a:txBody>
                  <a:tcPr>
                    <a:lnL w="12240">
                      <a:noFill/>
                    </a:lnL>
                    <a:lnR w="12240">
                      <a:noFill/>
                    </a:lnR>
                    <a:lnT w="12240">
                      <a:noFill/>
                    </a:lnT>
                    <a:lnB w="12240">
                      <a:noFill/>
                    </a:lnB>
                    <a:solidFill>
                      <a:srgbClr val="0D79CA"/>
                    </a:solidFill>
                  </a:tcPr>
                </a:tc>
                <a:tc>
                  <a:txBody>
                    <a:bodyPr/>
                    <a:lstStyle/>
                    <a:p>
                      <a:pPr>
                        <a:lnSpc>
                          <a:spcPct val="90000"/>
                        </a:lnSpc>
                        <a:tabLst>
                          <a:tab pos="0" algn="l"/>
                        </a:tabLst>
                      </a:pPr>
                      <a:r>
                        <a:rPr lang="ja-JP" sz="1600" b="0" strike="noStrike" spc="-1">
                          <a:solidFill>
                            <a:srgbClr val="FFFFFF"/>
                          </a:solidFill>
                          <a:latin typeface="Segoe UI"/>
                          <a:ea typeface="Meiryo UI"/>
                        </a:rPr>
                        <a:t>検証</a:t>
                      </a:r>
                      <a:endParaRPr lang="en-US" sz="1600" b="0" strike="noStrike" spc="-1">
                        <a:latin typeface="Arial"/>
                      </a:endParaRPr>
                    </a:p>
                  </a:txBody>
                  <a:tcPr>
                    <a:lnL w="12240">
                      <a:noFill/>
                    </a:lnL>
                    <a:lnR w="12240">
                      <a:noFill/>
                    </a:lnR>
                    <a:lnT w="12240">
                      <a:noFill/>
                    </a:lnT>
                    <a:lnB w="12240">
                      <a:noFill/>
                    </a:lnB>
                    <a:solidFill>
                      <a:srgbClr val="0D79CA"/>
                    </a:solidFill>
                  </a:tcPr>
                </a:tc>
                <a:tc>
                  <a:txBody>
                    <a:bodyPr/>
                    <a:lstStyle/>
                    <a:p>
                      <a:endParaRPr lang="ja-JP"/>
                    </a:p>
                  </a:txBody>
                  <a:tcPr>
                    <a:lnL w="12240">
                      <a:noFill/>
                    </a:lnL>
                    <a:lnR w="12240">
                      <a:noFill/>
                    </a:lnR>
                    <a:lnT w="12240">
                      <a:noFill/>
                    </a:lnT>
                    <a:lnB w="12240">
                      <a:noFill/>
                    </a:lnB>
                    <a:solidFill>
                      <a:srgbClr val="073C65"/>
                    </a:solidFill>
                  </a:tcPr>
                </a:tc>
                <a:tc>
                  <a:txBody>
                    <a:bodyPr/>
                    <a:lstStyle/>
                    <a:p>
                      <a:pPr>
                        <a:lnSpc>
                          <a:spcPct val="90000"/>
                        </a:lnSpc>
                        <a:tabLst>
                          <a:tab pos="0" algn="l"/>
                        </a:tabLst>
                      </a:pPr>
                      <a:r>
                        <a:rPr lang="ja-JP" sz="1600" b="0" strike="noStrike" spc="-1">
                          <a:solidFill>
                            <a:srgbClr val="FFFFFF"/>
                          </a:solidFill>
                          <a:latin typeface="Segoe UI"/>
                          <a:ea typeface="Meiryo UI"/>
                        </a:rPr>
                        <a:t>結果評価</a:t>
                      </a:r>
                      <a:endParaRPr lang="en-US" sz="1600" b="0" strike="noStrike" spc="-1">
                        <a:latin typeface="Arial"/>
                      </a:endParaRPr>
                    </a:p>
                  </a:txBody>
                  <a:tcPr>
                    <a:lnL w="12240">
                      <a:noFill/>
                    </a:lnL>
                    <a:lnR w="12240">
                      <a:noFill/>
                    </a:lnR>
                    <a:lnT w="12240">
                      <a:noFill/>
                    </a:lnT>
                    <a:lnB w="12240">
                      <a:noFill/>
                    </a:lnB>
                    <a:solidFill>
                      <a:srgbClr val="073C65"/>
                    </a:solidFill>
                  </a:tcPr>
                </a:tc>
                <a:tc>
                  <a:txBody>
                    <a:bodyPr/>
                    <a:lstStyle/>
                    <a:p>
                      <a:endParaRPr lang="ja-JP"/>
                    </a:p>
                  </a:txBody>
                  <a:tcPr>
                    <a:lnL w="12240">
                      <a:noFill/>
                    </a:lnL>
                    <a:lnR w="12240">
                      <a:noFill/>
                    </a:lnR>
                    <a:lnT w="12240">
                      <a:noFill/>
                    </a:lnT>
                    <a:lnB w="12240">
                      <a:noFill/>
                    </a:lnB>
                    <a:solidFill>
                      <a:srgbClr val="031828"/>
                    </a:solidFill>
                  </a:tcPr>
                </a:tc>
                <a:tc>
                  <a:txBody>
                    <a:bodyPr/>
                    <a:lstStyle/>
                    <a:p>
                      <a:pPr>
                        <a:lnSpc>
                          <a:spcPct val="90000"/>
                        </a:lnSpc>
                        <a:tabLst>
                          <a:tab pos="0" algn="l"/>
                        </a:tabLst>
                      </a:pPr>
                      <a:r>
                        <a:rPr lang="ja-JP" sz="1600" b="0" strike="noStrike" spc="-1">
                          <a:solidFill>
                            <a:srgbClr val="FFFFFF"/>
                          </a:solidFill>
                          <a:latin typeface="Segoe UI"/>
                          <a:ea typeface="Meiryo UI"/>
                        </a:rPr>
                        <a:t>実行計画の</a:t>
                      </a:r>
                      <a:br/>
                      <a:r>
                        <a:rPr lang="ja-JP" sz="1600" b="0" strike="noStrike" spc="-1">
                          <a:solidFill>
                            <a:srgbClr val="FFFFFF"/>
                          </a:solidFill>
                          <a:latin typeface="Segoe UI"/>
                          <a:ea typeface="Meiryo UI"/>
                        </a:rPr>
                        <a:t>策定</a:t>
                      </a:r>
                      <a:endParaRPr lang="en-US" sz="1600" b="0" strike="noStrike" spc="-1">
                        <a:latin typeface="Arial"/>
                      </a:endParaRPr>
                    </a:p>
                  </a:txBody>
                  <a:tcPr>
                    <a:lnL w="12240">
                      <a:noFill/>
                    </a:lnL>
                    <a:lnR w="12240">
                      <a:noFill/>
                    </a:lnR>
                    <a:lnT w="12240">
                      <a:noFill/>
                    </a:lnT>
                    <a:lnB w="12240">
                      <a:noFill/>
                    </a:lnB>
                    <a:solidFill>
                      <a:srgbClr val="031828"/>
                    </a:solidFill>
                  </a:tcPr>
                </a:tc>
                <a:extLst>
                  <a:ext uri="{0D108BD9-81ED-4DB2-BD59-A6C34878D82A}">
                    <a16:rowId xmlns:a16="http://schemas.microsoft.com/office/drawing/2014/main" val="10006"/>
                  </a:ext>
                </a:extLst>
              </a:tr>
              <a:tr h="252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7"/>
                  </a:ext>
                </a:extLst>
              </a:tr>
              <a:tr h="1193400">
                <a:tc>
                  <a:txBody>
                    <a:bodyPr/>
                    <a:lstStyle/>
                    <a:p>
                      <a:pPr marL="108000" indent="-10764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業務の全体像の把握</a:t>
                      </a:r>
                      <a:endParaRPr lang="en-US" sz="1400" b="0" strike="noStrike" spc="-1">
                        <a:latin typeface="Arial"/>
                      </a:endParaRPr>
                    </a:p>
                    <a:p>
                      <a:pPr marL="108000" indent="-10764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業務間の関連の確認</a:t>
                      </a:r>
                      <a:endParaRPr lang="en-US" sz="1400" b="0" strike="noStrike" spc="-1">
                        <a:latin typeface="Arial"/>
                      </a:endParaRPr>
                    </a:p>
                    <a:p>
                      <a:pPr marL="108000" indent="-107640">
                        <a:lnSpc>
                          <a:spcPct val="90000"/>
                        </a:lnSpc>
                        <a:spcAft>
                          <a:spcPts val="601"/>
                        </a:spcAft>
                        <a:buClr>
                          <a:srgbClr val="BFEBFA"/>
                        </a:buClr>
                        <a:buFont typeface="Arial"/>
                        <a:buChar char="•"/>
                      </a:pPr>
                      <a:r>
                        <a:rPr lang="ja-JP" sz="1400" b="0" strike="noStrike" spc="-1">
                          <a:solidFill>
                            <a:srgbClr val="000000"/>
                          </a:solidFill>
                          <a:latin typeface="Segoe UI"/>
                          <a:ea typeface="Meiryo UI"/>
                        </a:rPr>
                        <a:t>各業務における</a:t>
                      </a:r>
                      <a:br/>
                      <a:r>
                        <a:rPr lang="ja-JP" sz="1400" b="0" strike="noStrike" spc="-1">
                          <a:solidFill>
                            <a:srgbClr val="000000"/>
                          </a:solidFill>
                          <a:latin typeface="Segoe UI"/>
                          <a:ea typeface="Meiryo UI"/>
                        </a:rPr>
                        <a:t>組織構造の確認</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640">
                        <a:lnSpc>
                          <a:spcPct val="90000"/>
                        </a:lnSpc>
                        <a:buClr>
                          <a:srgbClr val="BFEBFA"/>
                        </a:buClr>
                        <a:buFont typeface="Arial"/>
                        <a:buChar char="•"/>
                      </a:pPr>
                      <a:r>
                        <a:rPr lang="ja-JP" sz="1400" b="0" strike="noStrike" spc="-1">
                          <a:solidFill>
                            <a:srgbClr val="000000"/>
                          </a:solidFill>
                          <a:latin typeface="Segoe UI"/>
                          <a:ea typeface="Meiryo UI"/>
                        </a:rPr>
                        <a:t>課題仮設の設定からの目指すべき姿の策定</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640">
                        <a:lnSpc>
                          <a:spcPct val="90000"/>
                        </a:lnSpc>
                        <a:spcAft>
                          <a:spcPts val="601"/>
                        </a:spcAft>
                        <a:buClr>
                          <a:srgbClr val="BFEBFA"/>
                        </a:buClr>
                        <a:buFont typeface="Arial"/>
                        <a:buChar char="•"/>
                      </a:pPr>
                      <a:r>
                        <a:rPr lang="ja-JP" sz="1400" b="0" strike="noStrike" spc="-1">
                          <a:solidFill>
                            <a:srgbClr val="000000"/>
                          </a:solidFill>
                          <a:latin typeface="Segoe UI"/>
                          <a:ea typeface="Meiryo UI"/>
                        </a:rPr>
                        <a:t>業務プロセス、体制等の課題抽出と要件の整理</a:t>
                      </a:r>
                      <a:endParaRPr lang="en-US" sz="1400" b="0" strike="noStrike" spc="-1">
                        <a:latin typeface="Arial"/>
                      </a:endParaRPr>
                    </a:p>
                    <a:p>
                      <a:pPr marL="108000" indent="-107640">
                        <a:lnSpc>
                          <a:spcPct val="90000"/>
                        </a:lnSpc>
                        <a:spcAft>
                          <a:spcPts val="601"/>
                        </a:spcAft>
                        <a:buClr>
                          <a:srgbClr val="BFEBFA"/>
                        </a:buClr>
                        <a:buFont typeface="Arial"/>
                        <a:buChar char="•"/>
                      </a:pPr>
                      <a:r>
                        <a:rPr lang="ja-JP" sz="1400" b="0" strike="noStrike" spc="-1">
                          <a:solidFill>
                            <a:srgbClr val="000000"/>
                          </a:solidFill>
                          <a:latin typeface="Segoe UI"/>
                          <a:ea typeface="Meiryo UI"/>
                        </a:rPr>
                        <a:t>必要なデータ要件と現状との課題を整理</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640">
                        <a:lnSpc>
                          <a:spcPct val="100000"/>
                        </a:lnSpc>
                        <a:buClr>
                          <a:srgbClr val="BFEBFA"/>
                        </a:buClr>
                        <a:buFont typeface="Arial"/>
                        <a:buChar char="•"/>
                      </a:pPr>
                      <a:r>
                        <a:rPr lang="ja-JP" sz="1400" b="0" strike="noStrike" spc="-1">
                          <a:solidFill>
                            <a:srgbClr val="000000"/>
                          </a:solidFill>
                          <a:latin typeface="Segoe UI"/>
                          <a:ea typeface="Meiryo UI"/>
                        </a:rPr>
                        <a:t>効果測定に向けたテストの実施</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640">
                        <a:lnSpc>
                          <a:spcPct val="90000"/>
                        </a:lnSpc>
                        <a:spcAft>
                          <a:spcPts val="601"/>
                        </a:spcAft>
                        <a:buClr>
                          <a:srgbClr val="BFEBFA"/>
                        </a:buClr>
                        <a:buFont typeface="Arial"/>
                        <a:buChar char="•"/>
                      </a:pPr>
                      <a:r>
                        <a:rPr lang="ja-JP" sz="1400" b="0" strike="noStrike" spc="-1">
                          <a:solidFill>
                            <a:srgbClr val="000000"/>
                          </a:solidFill>
                          <a:latin typeface="Segoe UI"/>
                          <a:ea typeface="Meiryo UI"/>
                        </a:rPr>
                        <a:t>分析結果から得られる考察の整理</a:t>
                      </a:r>
                      <a:endParaRPr lang="en-US" sz="1400" b="0" strike="noStrike" spc="-1">
                        <a:latin typeface="Arial"/>
                      </a:endParaRPr>
                    </a:p>
                    <a:p>
                      <a:pPr marL="108000" indent="-107640">
                        <a:lnSpc>
                          <a:spcPct val="90000"/>
                        </a:lnSpc>
                        <a:spcAft>
                          <a:spcPts val="601"/>
                        </a:spcAft>
                        <a:buClr>
                          <a:srgbClr val="BFEBFA"/>
                        </a:buClr>
                        <a:buFont typeface="Arial"/>
                        <a:buChar char="•"/>
                      </a:pPr>
                      <a:r>
                        <a:rPr lang="ja-JP" sz="1400" b="0" strike="noStrike" spc="-1">
                          <a:solidFill>
                            <a:srgbClr val="000000"/>
                          </a:solidFill>
                          <a:latin typeface="Segoe UI"/>
                          <a:ea typeface="Meiryo UI"/>
                        </a:rPr>
                        <a:t>効果の評価</a:t>
                      </a:r>
                      <a:endParaRPr lang="en-US" sz="14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marL="108000" indent="-107640">
                        <a:lnSpc>
                          <a:spcPct val="100000"/>
                        </a:lnSpc>
                        <a:buClr>
                          <a:srgbClr val="BFEBFA"/>
                        </a:buClr>
                        <a:buFont typeface="Arial"/>
                        <a:buChar char="•"/>
                      </a:pPr>
                      <a:r>
                        <a:rPr lang="ja-JP" sz="1400" b="0" strike="noStrike" spc="-1">
                          <a:solidFill>
                            <a:srgbClr val="000000"/>
                          </a:solidFill>
                          <a:latin typeface="Segoe UI"/>
                          <a:ea typeface="Meiryo UI"/>
                        </a:rPr>
                        <a:t>優先順位に基づく実行計画の作成</a:t>
                      </a:r>
                      <a:endParaRPr lang="en-US" sz="14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bl>
          </a:graphicData>
        </a:graphic>
      </p:graphicFrame>
      <p:sp>
        <p:nvSpPr>
          <p:cNvPr id="547" name="TextShape 4"/>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solidFill>
                <a:srgbClr val="000000"/>
              </a:solidFill>
              <a:latin typeface="Segoe UI"/>
            </a:endParaRPr>
          </a:p>
        </p:txBody>
      </p:sp>
      <p:sp>
        <p:nvSpPr>
          <p:cNvPr id="548" name="CustomShape 5"/>
          <p:cNvSpPr/>
          <p:nvPr/>
        </p:nvSpPr>
        <p:spPr>
          <a:xfrm flipV="1">
            <a:off x="612000" y="1676880"/>
            <a:ext cx="11159640" cy="2123640"/>
          </a:xfrm>
          <a:custGeom>
            <a:avLst/>
            <a:gdLst/>
            <a:ahLst/>
            <a:cxnLst/>
            <a:rect l="l" t="t" r="r" b="b"/>
            <a:pathLst>
              <a:path w="21600" h="21600">
                <a:moveTo>
                  <a:pt x="0" y="0"/>
                </a:moveTo>
                <a:lnTo>
                  <a:pt x="21600" y="21600"/>
                </a:lnTo>
              </a:path>
            </a:pathLst>
          </a:custGeom>
          <a:noFill/>
          <a:ln w="171450">
            <a:solidFill>
              <a:schemeClr val="bg1">
                <a:lumMod val="95000"/>
                <a:alpha val="40000"/>
              </a:schemeClr>
            </a:solidFill>
            <a:tailEnd type="triangle" w="med" len="med"/>
          </a:ln>
        </p:spPr>
        <p:style>
          <a:lnRef idx="1">
            <a:schemeClr val="accent1"/>
          </a:lnRef>
          <a:fillRef idx="0">
            <a:schemeClr val="accent1"/>
          </a:fillRef>
          <a:effectRef idx="0">
            <a:schemeClr val="accent1"/>
          </a:effectRef>
          <a:fontRef idx="minor"/>
        </p:style>
      </p:sp>
      <p:sp>
        <p:nvSpPr>
          <p:cNvPr id="549" name="CustomShape 6"/>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P336</a:t>
            </a:r>
            <a:endParaRPr lang="en-US"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Shape 1"/>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4. </a:t>
            </a:r>
            <a:r>
              <a:rPr lang="ja-JP" sz="2400" b="1" strike="noStrike" spc="-1">
                <a:solidFill>
                  <a:srgbClr val="0D79CA"/>
                </a:solidFill>
                <a:latin typeface="Segoe UI Semibold"/>
                <a:ea typeface="Meiryo UI"/>
              </a:rPr>
              <a:t>作業内容・役割分担・作成物 </a:t>
            </a:r>
            <a:endParaRPr lang="en-US" sz="2400" b="0" strike="noStrike" spc="-1">
              <a:solidFill>
                <a:srgbClr val="000000"/>
              </a:solidFill>
              <a:latin typeface="Segoe UI"/>
            </a:endParaRPr>
          </a:p>
        </p:txBody>
      </p:sp>
      <p:sp>
        <p:nvSpPr>
          <p:cNvPr id="551"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solidFill>
                <a:srgbClr val="000000"/>
              </a:solidFill>
              <a:latin typeface="Segoe UI"/>
            </a:endParaRPr>
          </a:p>
        </p:txBody>
      </p:sp>
      <p:graphicFrame>
        <p:nvGraphicFramePr>
          <p:cNvPr id="552" name="Table 3"/>
          <p:cNvGraphicFramePr/>
          <p:nvPr/>
        </p:nvGraphicFramePr>
        <p:xfrm>
          <a:off x="252000" y="900000"/>
          <a:ext cx="11627640" cy="5759640"/>
        </p:xfrm>
        <a:graphic>
          <a:graphicData uri="http://schemas.openxmlformats.org/drawingml/2006/table">
            <a:tbl>
              <a:tblPr/>
              <a:tblGrid>
                <a:gridCol w="360000">
                  <a:extLst>
                    <a:ext uri="{9D8B030D-6E8A-4147-A177-3AD203B41FA5}">
                      <a16:colId xmlns:a16="http://schemas.microsoft.com/office/drawing/2014/main" val="20000"/>
                    </a:ext>
                  </a:extLst>
                </a:gridCol>
                <a:gridCol w="1620000">
                  <a:extLst>
                    <a:ext uri="{9D8B030D-6E8A-4147-A177-3AD203B41FA5}">
                      <a16:colId xmlns:a16="http://schemas.microsoft.com/office/drawing/2014/main" val="20001"/>
                    </a:ext>
                  </a:extLst>
                </a:gridCol>
                <a:gridCol w="2412000">
                  <a:extLst>
                    <a:ext uri="{9D8B030D-6E8A-4147-A177-3AD203B41FA5}">
                      <a16:colId xmlns:a16="http://schemas.microsoft.com/office/drawing/2014/main" val="20002"/>
                    </a:ext>
                  </a:extLst>
                </a:gridCol>
                <a:gridCol w="2412000">
                  <a:extLst>
                    <a:ext uri="{9D8B030D-6E8A-4147-A177-3AD203B41FA5}">
                      <a16:colId xmlns:a16="http://schemas.microsoft.com/office/drawing/2014/main" val="20003"/>
                    </a:ext>
                  </a:extLst>
                </a:gridCol>
                <a:gridCol w="2412000">
                  <a:extLst>
                    <a:ext uri="{9D8B030D-6E8A-4147-A177-3AD203B41FA5}">
                      <a16:colId xmlns:a16="http://schemas.microsoft.com/office/drawing/2014/main" val="20004"/>
                    </a:ext>
                  </a:extLst>
                </a:gridCol>
                <a:gridCol w="2412000">
                  <a:extLst>
                    <a:ext uri="{9D8B030D-6E8A-4147-A177-3AD203B41FA5}">
                      <a16:colId xmlns:a16="http://schemas.microsoft.com/office/drawing/2014/main" val="20005"/>
                    </a:ext>
                  </a:extLst>
                </a:gridCol>
              </a:tblGrid>
              <a:tr h="232560">
                <a:tc>
                  <a:txBody>
                    <a:bodyPr/>
                    <a:lstStyle/>
                    <a:p>
                      <a:endParaRPr lang="ja-JP"/>
                    </a:p>
                  </a:txBody>
                  <a:tcPr marL="36000" marR="36000">
                    <a:lnL w="12240">
                      <a:noFill/>
                    </a:lnL>
                    <a:lnR w="12240">
                      <a:solidFill>
                        <a:srgbClr val="D9D9D9"/>
                      </a:solidFill>
                    </a:lnR>
                    <a:lnT w="12240">
                      <a:solidFill>
                        <a:srgbClr val="D9D9D9"/>
                      </a:solidFill>
                    </a:lnT>
                    <a:lnB w="12240">
                      <a:noFill/>
                    </a:lnB>
                    <a:solidFill>
                      <a:srgbClr val="0070C0"/>
                    </a:solidFill>
                  </a:tcPr>
                </a:tc>
                <a:tc>
                  <a:txBody>
                    <a:bodyPr/>
                    <a:lstStyle/>
                    <a:p>
                      <a:pPr>
                        <a:lnSpc>
                          <a:spcPct val="90000"/>
                        </a:lnSpc>
                      </a:pPr>
                      <a:r>
                        <a:rPr lang="ja-JP" sz="1100" b="0" strike="noStrike" spc="-1">
                          <a:solidFill>
                            <a:srgbClr val="FFFFFF"/>
                          </a:solidFill>
                          <a:latin typeface="Meiryo UI"/>
                          <a:ea typeface="Meiryo UI"/>
                        </a:rPr>
                        <a:t>作業タスク</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a:txBody>
                    <a:bodyPr/>
                    <a:lstStyle/>
                    <a:p>
                      <a:pPr>
                        <a:lnSpc>
                          <a:spcPct val="90000"/>
                        </a:lnSpc>
                      </a:pPr>
                      <a:r>
                        <a:rPr lang="ja-JP" sz="1100" b="0" strike="noStrike" spc="-1">
                          <a:solidFill>
                            <a:srgbClr val="FFFFFF"/>
                          </a:solidFill>
                          <a:latin typeface="Meiryo UI"/>
                          <a:ea typeface="Meiryo UI"/>
                        </a:rPr>
                        <a:t>作業内容</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gridSpan="2">
                  <a:txBody>
                    <a:bodyPr/>
                    <a:lstStyle/>
                    <a:p>
                      <a:pPr>
                        <a:lnSpc>
                          <a:spcPct val="90000"/>
                        </a:lnSpc>
                      </a:pPr>
                      <a:r>
                        <a:rPr lang="ja-JP" sz="1100" b="0" strike="noStrike" spc="-1">
                          <a:solidFill>
                            <a:srgbClr val="FFFFFF"/>
                          </a:solidFill>
                          <a:latin typeface="Meiryo UI"/>
                          <a:ea typeface="Meiryo UI"/>
                        </a:rPr>
                        <a:t>作業タスク</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70C0"/>
                    </a:solidFill>
                  </a:tcPr>
                </a:tc>
                <a:tc hMerge="1">
                  <a:txBody>
                    <a:bodyPr/>
                    <a:lstStyle/>
                    <a:p>
                      <a:endParaRPr lang="ja-JP"/>
                    </a:p>
                  </a:txBody>
                  <a:tcPr marL="90000" marR="90000">
                    <a:solidFill>
                      <a:srgbClr val="729FCF"/>
                    </a:solidFill>
                  </a:tcPr>
                </a:tc>
                <a:tc>
                  <a:txBody>
                    <a:bodyPr/>
                    <a:lstStyle/>
                    <a:p>
                      <a:pPr>
                        <a:lnSpc>
                          <a:spcPct val="90000"/>
                        </a:lnSpc>
                      </a:pPr>
                      <a:r>
                        <a:rPr lang="ja-JP" sz="1100" b="0" strike="noStrike" spc="-1">
                          <a:solidFill>
                            <a:srgbClr val="FFFFFF"/>
                          </a:solidFill>
                          <a:latin typeface="Meiryo UI"/>
                          <a:ea typeface="Meiryo UI"/>
                        </a:rPr>
                        <a:t>成果物</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noFill/>
                    </a:lnB>
                    <a:solidFill>
                      <a:srgbClr val="0070C0"/>
                    </a:solidFill>
                  </a:tcPr>
                </a:tc>
                <a:extLst>
                  <a:ext uri="{0D108BD9-81ED-4DB2-BD59-A6C34878D82A}">
                    <a16:rowId xmlns:a16="http://schemas.microsoft.com/office/drawing/2014/main" val="10000"/>
                  </a:ext>
                </a:extLst>
              </a:tr>
              <a:tr h="232560">
                <a:tc>
                  <a:txBody>
                    <a:bodyPr/>
                    <a:lstStyle/>
                    <a:p>
                      <a:endParaRPr lang="ja-JP"/>
                    </a:p>
                  </a:txBody>
                  <a:tcPr marL="36000" marR="36000">
                    <a:lnL w="12240">
                      <a:noFill/>
                    </a:lnL>
                    <a:lnR w="12240">
                      <a:solidFill>
                        <a:srgbClr val="D9D9D9"/>
                      </a:solidFill>
                    </a:lnR>
                    <a:lnT w="12240">
                      <a:noFill/>
                    </a:lnT>
                    <a:lnB w="12240">
                      <a:solidFill>
                        <a:srgbClr val="D9D9D9"/>
                      </a:solidFill>
                    </a:lnB>
                    <a:solidFill>
                      <a:srgbClr val="0070C0"/>
                    </a:solidFill>
                  </a:tcPr>
                </a:tc>
                <a:tc>
                  <a:txBody>
                    <a:bodyPr/>
                    <a:lstStyle/>
                    <a:p>
                      <a:endParaRPr lang="ja-JP"/>
                    </a:p>
                  </a:txBody>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a:lstStyle/>
                    <a:p>
                      <a:endParaRPr lang="ja-JP"/>
                    </a:p>
                  </a:txBody>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a:lstStyle/>
                    <a:p>
                      <a:pPr>
                        <a:lnSpc>
                          <a:spcPct val="90000"/>
                        </a:lnSpc>
                      </a:pPr>
                      <a:r>
                        <a:rPr lang="ja-JP" sz="1100" b="0" strike="noStrike" spc="-1">
                          <a:solidFill>
                            <a:srgbClr val="FFFFFF"/>
                          </a:solidFill>
                          <a:latin typeface="Meiryo UI"/>
                          <a:ea typeface="Meiryo UI"/>
                        </a:rPr>
                        <a:t>関連部署チーム</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a:lstStyle/>
                    <a:p>
                      <a:pPr>
                        <a:lnSpc>
                          <a:spcPct val="90000"/>
                        </a:lnSpc>
                      </a:pPr>
                      <a:r>
                        <a:rPr lang="ja-JP" sz="1100" b="0" strike="noStrike" spc="-1">
                          <a:solidFill>
                            <a:srgbClr val="FFFFFF"/>
                          </a:solidFill>
                          <a:latin typeface="Meiryo UI"/>
                          <a:ea typeface="Meiryo UI"/>
                        </a:rPr>
                        <a:t>プロジェクトチーム</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a:lstStyle/>
                    <a:p>
                      <a:endParaRPr lang="ja-JP"/>
                    </a:p>
                  </a:txBody>
                  <a:tcPr marL="36000" marR="36000">
                    <a:lnL w="12240">
                      <a:solidFill>
                        <a:srgbClr val="D9D9D9"/>
                      </a:solidFill>
                    </a:lnL>
                    <a:lnR w="12240">
                      <a:noFill/>
                    </a:lnR>
                    <a:lnT w="12240">
                      <a:noFill/>
                    </a:lnT>
                    <a:lnB w="12240">
                      <a:solidFill>
                        <a:srgbClr val="D9D9D9"/>
                      </a:solidFill>
                    </a:lnB>
                    <a:solidFill>
                      <a:srgbClr val="0070C0"/>
                    </a:solidFill>
                  </a:tcPr>
                </a:tc>
                <a:extLst>
                  <a:ext uri="{0D108BD9-81ED-4DB2-BD59-A6C34878D82A}">
                    <a16:rowId xmlns:a16="http://schemas.microsoft.com/office/drawing/2014/main" val="10001"/>
                  </a:ext>
                </a:extLst>
              </a:tr>
              <a:tr h="757800">
                <a:tc>
                  <a:txBody>
                    <a:bodyPr/>
                    <a:lstStyle/>
                    <a:p>
                      <a:pPr algn="r">
                        <a:lnSpc>
                          <a:spcPct val="90000"/>
                        </a:lnSpc>
                      </a:pPr>
                      <a:r>
                        <a:rPr lang="en-US" sz="1100" b="0" strike="noStrike" spc="-1">
                          <a:solidFill>
                            <a:srgbClr val="000000"/>
                          </a:solidFill>
                          <a:latin typeface="Meiryo UI"/>
                          <a:ea typeface="Meiryo UI"/>
                        </a:rPr>
                        <a:t>1</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業務構造の理解</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業務の全体像の把握</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業務間の関連の確認</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各業務における組織構造の確認</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組織図、業務記述書、過去の社内資料</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社内資料の整理</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r h="789480">
                <a:tc>
                  <a:txBody>
                    <a:bodyPr/>
                    <a:lstStyle/>
                    <a:p>
                      <a:pPr algn="r">
                        <a:lnSpc>
                          <a:spcPct val="90000"/>
                        </a:lnSpc>
                      </a:pPr>
                      <a:r>
                        <a:rPr lang="en-US" sz="1100" b="0" strike="noStrike" spc="-1">
                          <a:solidFill>
                            <a:srgbClr val="000000"/>
                          </a:solidFill>
                          <a:latin typeface="Meiryo UI"/>
                          <a:ea typeface="Meiryo UI"/>
                        </a:rPr>
                        <a:t>2</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課題仮説設定</a:t>
                      </a:r>
                      <a:r>
                        <a:rPr lang="en-US" sz="1100" b="0" strike="noStrike" spc="-1">
                          <a:solidFill>
                            <a:srgbClr val="000000"/>
                          </a:solidFill>
                          <a:latin typeface="Meiryo UI"/>
                          <a:ea typeface="Meiryo UI"/>
                        </a:rPr>
                        <a:t>/</a:t>
                      </a:r>
                      <a:endParaRPr lang="en-US" sz="1100" b="0" strike="noStrike" spc="-1">
                        <a:latin typeface="Arial"/>
                      </a:endParaRPr>
                    </a:p>
                    <a:p>
                      <a:pPr>
                        <a:lnSpc>
                          <a:spcPct val="90000"/>
                        </a:lnSpc>
                      </a:pPr>
                      <a:r>
                        <a:rPr lang="ja-JP" sz="1100" b="0" strike="noStrike" spc="-1">
                          <a:solidFill>
                            <a:srgbClr val="000000"/>
                          </a:solidFill>
                          <a:latin typeface="Meiryo UI"/>
                          <a:ea typeface="Meiryo UI"/>
                        </a:rPr>
                        <a:t>分析結果</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課題仮設の設定からの目指すべき姿の策定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定例会議の出席</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課題仮説、目指す姿に対する確認と合意</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不足情報の提供</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定例会議の議事進行</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課題仮設の検証、目指す姿の提示</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必要データの整理</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課題仮説検討資料</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課題仮設分析結果</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3"/>
                  </a:ext>
                </a:extLst>
              </a:tr>
              <a:tr h="757800">
                <a:tc>
                  <a:txBody>
                    <a:bodyPr/>
                    <a:lstStyle/>
                    <a:p>
                      <a:pPr algn="r">
                        <a:lnSpc>
                          <a:spcPct val="90000"/>
                        </a:lnSpc>
                      </a:pPr>
                      <a:r>
                        <a:rPr lang="en-US" sz="1100" b="0" strike="noStrike" spc="-1">
                          <a:solidFill>
                            <a:srgbClr val="000000"/>
                          </a:solidFill>
                          <a:latin typeface="Meiryo UI"/>
                          <a:ea typeface="Meiryo UI"/>
                        </a:rPr>
                        <a:t>3</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現状との課題分析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業務プロセス、体制等の課題抽出と要件の整理</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必要なデータ要件と現状との課題を整理</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定例会議の出席</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分析結果に対する確認と合意</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不足情報の提供</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定例会議の結果から課題の取りまとめ</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対応策の作成</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対応策の効果の策定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4"/>
                  </a:ext>
                </a:extLst>
              </a:tr>
              <a:tr h="591120">
                <a:tc>
                  <a:txBody>
                    <a:bodyPr/>
                    <a:lstStyle/>
                    <a:p>
                      <a:pPr algn="r">
                        <a:lnSpc>
                          <a:spcPct val="90000"/>
                        </a:lnSpc>
                      </a:pPr>
                      <a:r>
                        <a:rPr lang="ja-JP" sz="1100" b="0" strike="noStrike" spc="-1">
                          <a:solidFill>
                            <a:srgbClr val="000000"/>
                          </a:solidFill>
                          <a:latin typeface="Meiryo UI"/>
                          <a:ea typeface="Meiryo UI"/>
                        </a:rPr>
                        <a:t>４</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検証</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効果測定に向けたテストの実施</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検証データと業務データの連携内容の確認</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検証データと業務データの連携テストの実施</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調整作業の実施</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tabLst>
                          <a:tab pos="87480" algn="l"/>
                        </a:tabLst>
                      </a:pPr>
                      <a:r>
                        <a:rPr lang="ja-JP" sz="1100" b="0" strike="noStrike" spc="-1">
                          <a:solidFill>
                            <a:srgbClr val="000000"/>
                          </a:solidFill>
                          <a:latin typeface="Meiryo UI"/>
                          <a:ea typeface="Meiryo UI"/>
                        </a:rPr>
                        <a:t>仮説検証システム</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5"/>
                  </a:ext>
                </a:extLst>
              </a:tr>
              <a:tr h="591120">
                <a:tc>
                  <a:txBody>
                    <a:bodyPr/>
                    <a:lstStyle/>
                    <a:p>
                      <a:pPr algn="r">
                        <a:lnSpc>
                          <a:spcPct val="90000"/>
                        </a:lnSpc>
                      </a:pPr>
                      <a:r>
                        <a:rPr lang="ja-JP" sz="1100" b="0" strike="noStrike" spc="-1">
                          <a:solidFill>
                            <a:srgbClr val="000000"/>
                          </a:solidFill>
                          <a:latin typeface="Meiryo UI"/>
                          <a:ea typeface="Meiryo UI"/>
                        </a:rPr>
                        <a:t>５</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結果評価</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分析結果から得られる考察の整理</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効果の評価</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考察に関する確認と合意</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効果に対する確認と合意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結果から得られる考察の整理、取りまとめ</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定量効果の算出</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結果報告書</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6"/>
                  </a:ext>
                </a:extLst>
              </a:tr>
              <a:tr h="591120">
                <a:tc>
                  <a:txBody>
                    <a:bodyPr/>
                    <a:lstStyle/>
                    <a:p>
                      <a:pPr algn="r">
                        <a:lnSpc>
                          <a:spcPct val="90000"/>
                        </a:lnSpc>
                      </a:pPr>
                      <a:r>
                        <a:rPr lang="ja-JP" sz="1100" b="0" strike="noStrike" spc="-1">
                          <a:solidFill>
                            <a:srgbClr val="000000"/>
                          </a:solidFill>
                          <a:latin typeface="Meiryo UI"/>
                          <a:ea typeface="Meiryo UI"/>
                        </a:rPr>
                        <a:t>６</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実行計画の策定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優先順位に基づく施策の策定、整理、取りまとめ</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優先順位に基づく施策の一覧表</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7"/>
                  </a:ext>
                </a:extLst>
              </a:tr>
              <a:tr h="232560">
                <a:tc>
                  <a:txBody>
                    <a:bodyPr/>
                    <a:lstStyle/>
                    <a:p>
                      <a:pPr algn="r">
                        <a:lnSpc>
                          <a:spcPct val="90000"/>
                        </a:lnSpc>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a:lnSpc>
                          <a:spcPct val="90000"/>
                        </a:lnSpc>
                        <a:spcAft>
                          <a:spcPts val="300"/>
                        </a:spcAft>
                        <a:tabLst>
                          <a:tab pos="0" algn="l"/>
                        </a:tabLst>
                      </a:pPr>
                      <a:r>
                        <a:rPr lang="en-US" sz="1100" b="0" strike="noStrike" spc="-1">
                          <a:solidFill>
                            <a:srgbClr val="000000"/>
                          </a:solidFill>
                          <a:latin typeface="Meiryo UI"/>
                          <a:ea typeface="Meiryo UI"/>
                        </a:rPr>
                        <a:t>…</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8"/>
                  </a:ext>
                </a:extLst>
              </a:tr>
              <a:tr h="392760">
                <a:tc>
                  <a:txBody>
                    <a:bodyPr/>
                    <a:lstStyle/>
                    <a:p>
                      <a:pPr algn="r">
                        <a:lnSpc>
                          <a:spcPct val="90000"/>
                        </a:lnSpc>
                      </a:pPr>
                      <a:r>
                        <a:rPr lang="en-US" sz="1100" b="0" strike="noStrike" spc="-1">
                          <a:solidFill>
                            <a:srgbClr val="000000"/>
                          </a:solidFill>
                          <a:latin typeface="Meiryo UI"/>
                          <a:ea typeface="Meiryo UI"/>
                        </a:rPr>
                        <a:t>10</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施策の優先順位の設定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目指すべき姿を実現する施策の優先順位の設定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優先順位の意見と確認・合意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結果から導き出される優先順位の設定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課題仮説、分析シナリオへの優先度付け</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9"/>
                  </a:ext>
                </a:extLst>
              </a:tr>
              <a:tr h="591120">
                <a:tc>
                  <a:txBody>
                    <a:bodyPr/>
                    <a:lstStyle/>
                    <a:p>
                      <a:pPr algn="r">
                        <a:lnSpc>
                          <a:spcPct val="90000"/>
                        </a:lnSpc>
                      </a:pPr>
                      <a:r>
                        <a:rPr lang="en-US" sz="1100" b="0" strike="noStrike" spc="-1">
                          <a:solidFill>
                            <a:srgbClr val="000000"/>
                          </a:solidFill>
                          <a:latin typeface="Meiryo UI"/>
                          <a:ea typeface="Meiryo UI"/>
                        </a:rPr>
                        <a:t>11</a:t>
                      </a:r>
                      <a:endParaRPr lang="en-US" sz="11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a:lstStyle/>
                    <a:p>
                      <a:pPr>
                        <a:lnSpc>
                          <a:spcPct val="90000"/>
                        </a:lnSpc>
                      </a:pPr>
                      <a:r>
                        <a:rPr lang="ja-JP" sz="1100" b="0" strike="noStrike" spc="-1">
                          <a:solidFill>
                            <a:srgbClr val="000000"/>
                          </a:solidFill>
                          <a:latin typeface="Meiryo UI"/>
                          <a:ea typeface="Meiryo UI"/>
                        </a:rPr>
                        <a:t>実行計画の策定</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実行計画の確認と合意</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優先順位に基づく施策の策定、整理、取りまとめ</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実行計画の作成</a:t>
                      </a:r>
                      <a:endParaRPr lang="en-US" sz="1100" b="0" strike="noStrike" spc="-1">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a:lstStyle/>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優先順位に基づく施策の一覧表</a:t>
                      </a:r>
                      <a:endParaRPr lang="en-US" sz="1100" b="0" strike="noStrike" spc="-1">
                        <a:latin typeface="Arial"/>
                      </a:endParaRPr>
                    </a:p>
                    <a:p>
                      <a:pPr marL="108000" indent="-107640">
                        <a:lnSpc>
                          <a:spcPct val="90000"/>
                        </a:lnSpc>
                        <a:spcAft>
                          <a:spcPts val="300"/>
                        </a:spcAft>
                        <a:buClr>
                          <a:srgbClr val="BFEBFA"/>
                        </a:buClr>
                        <a:buFont typeface="Arial"/>
                        <a:buChar char="•"/>
                      </a:pPr>
                      <a:r>
                        <a:rPr lang="ja-JP" sz="1100" b="0" strike="noStrike" spc="-1">
                          <a:solidFill>
                            <a:srgbClr val="000000"/>
                          </a:solidFill>
                          <a:latin typeface="Meiryo UI"/>
                          <a:ea typeface="Meiryo UI"/>
                        </a:rPr>
                        <a:t>実行計画</a:t>
                      </a:r>
                      <a:endParaRPr lang="en-US" sz="11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10"/>
                  </a:ext>
                </a:extLst>
              </a:tr>
            </a:tbl>
          </a:graphicData>
        </a:graphic>
      </p:graphicFrame>
      <p:sp>
        <p:nvSpPr>
          <p:cNvPr id="553" name="CustomShape 4"/>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P307</a:t>
            </a:r>
            <a:endParaRPr lang="en-US"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1"/>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5. </a:t>
            </a:r>
            <a:r>
              <a:rPr lang="ja-JP" sz="2400" b="1" strike="noStrike" spc="-1">
                <a:solidFill>
                  <a:srgbClr val="0D79CA"/>
                </a:solidFill>
                <a:latin typeface="Segoe UI Semibold"/>
                <a:ea typeface="Meiryo UI"/>
              </a:rPr>
              <a:t>実行の前提条件　</a:t>
            </a:r>
            <a:endParaRPr lang="en-US" sz="2400" b="0" strike="noStrike" spc="-1">
              <a:solidFill>
                <a:srgbClr val="000000"/>
              </a:solidFill>
              <a:latin typeface="Segoe UI"/>
            </a:endParaRPr>
          </a:p>
        </p:txBody>
      </p:sp>
      <p:sp>
        <p:nvSpPr>
          <p:cNvPr id="555"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2. 3</a:t>
            </a:r>
            <a:r>
              <a:rPr lang="ja-JP" sz="1200" b="0" strike="noStrike" spc="-1">
                <a:solidFill>
                  <a:srgbClr val="000000"/>
                </a:solidFill>
                <a:latin typeface="Segoe UI"/>
                <a:ea typeface="Meiryo UI"/>
              </a:rPr>
              <a:t>つのフォーカスエリアと</a:t>
            </a:r>
            <a:r>
              <a:rPr lang="en-US" sz="1200" b="0" strike="noStrike" spc="-1">
                <a:solidFill>
                  <a:srgbClr val="000000"/>
                </a:solidFill>
                <a:latin typeface="Segoe UI"/>
                <a:ea typeface="Meiryo UI"/>
              </a:rPr>
              <a:t>4</a:t>
            </a:r>
            <a:r>
              <a:rPr lang="ja-JP" sz="1200" b="0" strike="noStrike" spc="-1">
                <a:solidFill>
                  <a:srgbClr val="000000"/>
                </a:solidFill>
                <a:latin typeface="Segoe UI"/>
                <a:ea typeface="Meiryo UI"/>
              </a:rPr>
              <a:t>つのタスク</a:t>
            </a:r>
            <a:endParaRPr lang="en-US" sz="1200" b="0" strike="noStrike" spc="-1">
              <a:solidFill>
                <a:srgbClr val="000000"/>
              </a:solidFill>
              <a:latin typeface="Segoe UI"/>
            </a:endParaRPr>
          </a:p>
        </p:txBody>
      </p:sp>
      <p:grpSp>
        <p:nvGrpSpPr>
          <p:cNvPr id="556" name="Group 3"/>
          <p:cNvGrpSpPr/>
          <p:nvPr/>
        </p:nvGrpSpPr>
        <p:grpSpPr>
          <a:xfrm>
            <a:off x="3024000" y="648000"/>
            <a:ext cx="6047640" cy="4031640"/>
            <a:chOff x="3024000" y="648000"/>
            <a:chExt cx="6047640" cy="4031640"/>
          </a:xfrm>
        </p:grpSpPr>
        <p:graphicFrame>
          <p:nvGraphicFramePr>
            <p:cNvPr id="557" name="グラフ 3"/>
            <p:cNvGraphicFramePr/>
            <p:nvPr/>
          </p:nvGraphicFramePr>
          <p:xfrm>
            <a:off x="3024000" y="648000"/>
            <a:ext cx="6047640" cy="40316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58" name="グラフ 4"/>
            <p:cNvGraphicFramePr/>
            <p:nvPr/>
          </p:nvGraphicFramePr>
          <p:xfrm>
            <a:off x="4044600" y="1328400"/>
            <a:ext cx="4006440" cy="2670840"/>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559" name="Table 4"/>
          <p:cNvGraphicFramePr/>
          <p:nvPr/>
        </p:nvGraphicFramePr>
        <p:xfrm>
          <a:off x="252000" y="4500720"/>
          <a:ext cx="11591640" cy="215640"/>
        </p:xfrm>
        <a:graphic>
          <a:graphicData uri="http://schemas.openxmlformats.org/drawingml/2006/table">
            <a:tbl>
              <a:tblPr/>
              <a:tblGrid>
                <a:gridCol w="5400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5400000">
                  <a:extLst>
                    <a:ext uri="{9D8B030D-6E8A-4147-A177-3AD203B41FA5}">
                      <a16:colId xmlns:a16="http://schemas.microsoft.com/office/drawing/2014/main" val="20002"/>
                    </a:ext>
                  </a:extLst>
                </a:gridCol>
              </a:tblGrid>
              <a:tr h="439920">
                <a:tc>
                  <a:txBody>
                    <a:bodyPr/>
                    <a:lstStyle/>
                    <a:p>
                      <a:pPr>
                        <a:lnSpc>
                          <a:spcPct val="90000"/>
                        </a:lnSpc>
                        <a:spcAft>
                          <a:spcPts val="601"/>
                        </a:spcAft>
                        <a:tabLst>
                          <a:tab pos="0" algn="l"/>
                        </a:tabLst>
                      </a:pPr>
                      <a:r>
                        <a:rPr lang="ja-JP" sz="2400" b="1" strike="noStrike" spc="-1">
                          <a:solidFill>
                            <a:srgbClr val="073C65"/>
                          </a:solidFill>
                          <a:latin typeface="Segoe UI"/>
                          <a:ea typeface="Meiryo UI"/>
                        </a:rPr>
                        <a:t>前提条件</a:t>
                      </a:r>
                      <a:endParaRPr lang="en-US" sz="24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252000">
                <a:tc>
                  <a:txBody>
                    <a:bodyPr/>
                    <a:lstStyle/>
                    <a:p>
                      <a:endParaRPr lang="ja-JP"/>
                    </a:p>
                  </a:txBody>
                  <a:tcPr>
                    <a:lnL w="12240">
                      <a:noFill/>
                    </a:lnL>
                    <a:lnR w="12240">
                      <a:noFill/>
                    </a:lnR>
                    <a:lnT w="12240">
                      <a:noFill/>
                    </a:lnT>
                    <a:lnB w="12240">
                      <a:noFill/>
                    </a:lnB>
                    <a:solidFill>
                      <a:srgbClr val="BFEBFA"/>
                    </a:solid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solidFill>
                      <a:srgbClr val="BFEBFA"/>
                    </a:solidFill>
                  </a:tcPr>
                </a:tc>
                <a:extLst>
                  <a:ext uri="{0D108BD9-81ED-4DB2-BD59-A6C34878D82A}">
                    <a16:rowId xmlns:a16="http://schemas.microsoft.com/office/drawing/2014/main" val="10001"/>
                  </a:ext>
                </a:extLst>
              </a:tr>
              <a:tr h="1769040">
                <a:tc>
                  <a:txBody>
                    <a:bodyPr/>
                    <a:lstStyle/>
                    <a:p>
                      <a:pPr marL="11160">
                        <a:lnSpc>
                          <a:spcPct val="90000"/>
                        </a:lnSpc>
                        <a:spcAft>
                          <a:spcPts val="601"/>
                        </a:spcAft>
                        <a:tabLst>
                          <a:tab pos="0" algn="l"/>
                        </a:tabLst>
                      </a:pPr>
                      <a:r>
                        <a:rPr lang="ja-JP" sz="1600" b="0" strike="noStrike" spc="-1">
                          <a:solidFill>
                            <a:srgbClr val="020102"/>
                          </a:solidFill>
                          <a:latin typeface="Segoe UI"/>
                          <a:ea typeface="Meiryo UI"/>
                        </a:rPr>
                        <a:t>現時点で想定される対象範囲は、本社従業員もしくは従業員が業務で使用する機器</a:t>
                      </a:r>
                      <a:r>
                        <a:rPr lang="en-US" sz="1600" b="0" strike="noStrike" spc="-1">
                          <a:solidFill>
                            <a:srgbClr val="020102"/>
                          </a:solidFill>
                          <a:latin typeface="Segoe UI"/>
                          <a:ea typeface="Meiryo UI"/>
                        </a:rPr>
                        <a:t>(PC</a:t>
                      </a:r>
                      <a:r>
                        <a:rPr lang="ja-JP" sz="1600" b="0" strike="noStrike" spc="-1">
                          <a:solidFill>
                            <a:srgbClr val="020102"/>
                          </a:solidFill>
                          <a:latin typeface="Segoe UI"/>
                          <a:ea typeface="Meiryo UI"/>
                        </a:rPr>
                        <a:t>、</a:t>
                      </a:r>
                      <a:r>
                        <a:rPr lang="en-US" sz="1600" b="0" strike="noStrike" spc="-1">
                          <a:solidFill>
                            <a:srgbClr val="020102"/>
                          </a:solidFill>
                          <a:latin typeface="Segoe UI"/>
                          <a:ea typeface="Meiryo UI"/>
                        </a:rPr>
                        <a:t>iPhone, iPad</a:t>
                      </a:r>
                      <a:r>
                        <a:rPr lang="ja-JP" sz="1600" b="0" strike="noStrike" spc="-1">
                          <a:solidFill>
                            <a:srgbClr val="020102"/>
                          </a:solidFill>
                          <a:latin typeface="Segoe UI"/>
                          <a:ea typeface="Meiryo UI"/>
                        </a:rPr>
                        <a:t>などのモバイルデバイス、座席の椅子、などの総務部管理の機器で、</a:t>
                      </a:r>
                      <a:r>
                        <a:rPr lang="en-US" sz="1600" b="0" strike="noStrike" spc="-1">
                          <a:solidFill>
                            <a:srgbClr val="020102"/>
                          </a:solidFill>
                          <a:latin typeface="Segoe UI"/>
                          <a:ea typeface="Meiryo UI"/>
                        </a:rPr>
                        <a:t>AI</a:t>
                      </a:r>
                      <a:r>
                        <a:rPr lang="ja-JP" sz="1600" b="0" strike="noStrike" spc="-1">
                          <a:solidFill>
                            <a:srgbClr val="020102"/>
                          </a:solidFill>
                          <a:latin typeface="Segoe UI"/>
                          <a:ea typeface="Meiryo UI"/>
                        </a:rPr>
                        <a:t>、</a:t>
                      </a:r>
                      <a:r>
                        <a:rPr lang="en-US" sz="1600" b="0" strike="noStrike" spc="-1">
                          <a:solidFill>
                            <a:srgbClr val="020102"/>
                          </a:solidFill>
                          <a:latin typeface="Segoe UI"/>
                          <a:ea typeface="Meiryo UI"/>
                        </a:rPr>
                        <a:t>IoT</a:t>
                      </a:r>
                      <a:r>
                        <a:rPr lang="ja-JP" sz="1600" b="0" strike="noStrike" spc="-1">
                          <a:solidFill>
                            <a:srgbClr val="020102"/>
                          </a:solidFill>
                          <a:latin typeface="Segoe UI"/>
                          <a:ea typeface="Meiryo UI"/>
                        </a:rPr>
                        <a:t>機器を設置予定の機材</a:t>
                      </a:r>
                      <a:r>
                        <a:rPr lang="en-US" sz="1600" b="0" strike="noStrike" spc="-1">
                          <a:solidFill>
                            <a:srgbClr val="020102"/>
                          </a:solidFill>
                          <a:latin typeface="Segoe UI"/>
                          <a:ea typeface="Meiryo UI"/>
                        </a:rPr>
                        <a:t>)</a:t>
                      </a:r>
                      <a:r>
                        <a:rPr lang="ja-JP" sz="1600" b="0" strike="noStrike" spc="-1">
                          <a:solidFill>
                            <a:srgbClr val="020102"/>
                          </a:solidFill>
                          <a:latin typeface="Segoe UI"/>
                          <a:ea typeface="Meiryo UI"/>
                        </a:rPr>
                        <a:t>とし、いわゆる業務システム・データを対象方針とします。</a:t>
                      </a:r>
                      <a:endParaRPr lang="en-US" sz="1600" b="0" strike="noStrike" spc="-1">
                        <a:latin typeface="Arial"/>
                      </a:endParaRPr>
                    </a:p>
                    <a:p>
                      <a:pPr marL="11160">
                        <a:lnSpc>
                          <a:spcPct val="90000"/>
                        </a:lnSpc>
                        <a:spcAft>
                          <a:spcPts val="601"/>
                        </a:spcAft>
                        <a:tabLst>
                          <a:tab pos="0" algn="l"/>
                        </a:tabLst>
                      </a:pPr>
                      <a:r>
                        <a:rPr lang="ja-JP" sz="1600" b="0" strike="noStrike" spc="-1">
                          <a:solidFill>
                            <a:srgbClr val="020102"/>
                          </a:solidFill>
                          <a:latin typeface="Segoe UI"/>
                          <a:ea typeface="Meiryo UI"/>
                        </a:rPr>
                        <a:t>プロジェクトの結果判定時にその後の概算費用の見積もりが可能で、かつ、プロジェクト終了後のグループ会社への対象拡張を考慮した実行策を考案します。</a:t>
                      </a:r>
                      <a:endParaRPr lang="en-US" sz="1600" b="0" strike="noStrike" spc="-1">
                        <a:latin typeface="Arial"/>
                      </a:endParaRPr>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pPr>
                        <a:lnSpc>
                          <a:spcPct val="90000"/>
                        </a:lnSpc>
                        <a:spcAft>
                          <a:spcPts val="601"/>
                        </a:spcAft>
                        <a:tabLst>
                          <a:tab pos="0" algn="l"/>
                        </a:tabLst>
                      </a:pPr>
                      <a:r>
                        <a:rPr lang="ja-JP" sz="1600" b="0" strike="noStrike" spc="-1">
                          <a:solidFill>
                            <a:srgbClr val="000000"/>
                          </a:solidFill>
                          <a:latin typeface="Segoe UI"/>
                          <a:ea typeface="Meiryo UI"/>
                        </a:rPr>
                        <a:t>プロジェクト終了後の範囲にある、お客様や関連パートナー会社との連携は個人情報・情報を取り扱う約款等の問題があるため、今回のプロジェクトの範囲外とします。</a:t>
                      </a:r>
                      <a:endParaRPr lang="en-US" sz="1600" b="0" strike="noStrike" spc="-1">
                        <a:latin typeface="Arial"/>
                      </a:endParaRPr>
                    </a:p>
                    <a:p>
                      <a:pPr>
                        <a:lnSpc>
                          <a:spcPct val="90000"/>
                        </a:lnSpc>
                        <a:spcAft>
                          <a:spcPts val="601"/>
                        </a:spcAft>
                        <a:tabLst>
                          <a:tab pos="0" algn="l"/>
                        </a:tabLst>
                      </a:pPr>
                      <a:r>
                        <a:rPr lang="ja-JP" sz="1600" b="0" strike="noStrike" spc="-1">
                          <a:solidFill>
                            <a:srgbClr val="000000"/>
                          </a:solidFill>
                          <a:latin typeface="Segoe UI"/>
                          <a:ea typeface="Meiryo UI"/>
                        </a:rPr>
                        <a:t>ただし、将来の</a:t>
                      </a:r>
                      <a:r>
                        <a:rPr lang="en-US" sz="1600" b="0" strike="noStrike" spc="-1">
                          <a:solidFill>
                            <a:srgbClr val="000000"/>
                          </a:solidFill>
                          <a:latin typeface="Segoe UI"/>
                          <a:ea typeface="Meiryo UI"/>
                        </a:rPr>
                        <a:t>AI</a:t>
                      </a:r>
                      <a:r>
                        <a:rPr lang="ja-JP" sz="1600" b="0" strike="noStrike" spc="-1">
                          <a:solidFill>
                            <a:srgbClr val="000000"/>
                          </a:solidFill>
                          <a:latin typeface="Segoe UI"/>
                          <a:ea typeface="Meiryo UI"/>
                        </a:rPr>
                        <a:t>および</a:t>
                      </a:r>
                      <a:r>
                        <a:rPr lang="en-US" sz="1600" b="0" strike="noStrike" spc="-1">
                          <a:solidFill>
                            <a:srgbClr val="000000"/>
                          </a:solidFill>
                          <a:latin typeface="Segoe UI"/>
                          <a:ea typeface="Meiryo UI"/>
                        </a:rPr>
                        <a:t>IoT</a:t>
                      </a:r>
                      <a:r>
                        <a:rPr lang="ja-JP" sz="1600" b="0" strike="noStrike" spc="-1">
                          <a:solidFill>
                            <a:srgbClr val="000000"/>
                          </a:solidFill>
                          <a:latin typeface="Segoe UI"/>
                          <a:ea typeface="Meiryo UI"/>
                        </a:rPr>
                        <a:t>を活用した業務の要件の追加に対して、変化への対応の手法と方式のアイデアの概略を整理し、ドキュメントに残すものとします。</a:t>
                      </a:r>
                      <a:endParaRPr lang="en-US" sz="16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560" name="CustomShape 5"/>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P345</a:t>
            </a: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Shape 1"/>
          <p:cNvSpPr txBox="1"/>
          <p:nvPr/>
        </p:nvSpPr>
        <p:spPr>
          <a:xfrm>
            <a:off x="277560" y="108000"/>
            <a:ext cx="11591640" cy="539640"/>
          </a:xfrm>
          <a:prstGeom prst="rect">
            <a:avLst/>
          </a:prstGeom>
          <a:noFill/>
          <a:ln w="0">
            <a:noFill/>
          </a:ln>
        </p:spPr>
        <p:txBody>
          <a:bodyPr lIns="0" rIns="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(2/3)</a:t>
            </a:r>
            <a:endParaRPr lang="en-US" sz="2400" b="0" strike="noStrike" spc="-1">
              <a:solidFill>
                <a:srgbClr val="000000"/>
              </a:solidFill>
              <a:latin typeface="Segoe UI"/>
            </a:endParaRPr>
          </a:p>
        </p:txBody>
      </p:sp>
      <p:sp>
        <p:nvSpPr>
          <p:cNvPr id="415" name="CustomShape 4"/>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16" name="CustomShape 5"/>
          <p:cNvSpPr/>
          <p:nvPr/>
        </p:nvSpPr>
        <p:spPr>
          <a:xfrm>
            <a:off x="10620000" y="0"/>
            <a:ext cx="1572120" cy="90000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17" name="Table 6"/>
          <p:cNvGraphicFramePr/>
          <p:nvPr>
            <p:extLst>
              <p:ext uri="{D42A27DB-BD31-4B8C-83A1-F6EECF244321}">
                <p14:modId xmlns:p14="http://schemas.microsoft.com/office/powerpoint/2010/main" val="4211338481"/>
              </p:ext>
            </p:extLst>
          </p:nvPr>
        </p:nvGraphicFramePr>
        <p:xfrm>
          <a:off x="36318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4.</a:t>
                      </a:r>
                      <a:r>
                        <a:rPr lang="ja-JP" altLang="en-US" sz="2000" b="1" strike="noStrike" spc="-1" dirty="0">
                          <a:solidFill>
                            <a:srgbClr val="1D2088"/>
                          </a:solidFill>
                          <a:latin typeface="Segoe UI"/>
                          <a:ea typeface="Meiryo UI"/>
                        </a:rPr>
                        <a:t>組織計画</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本プロジェクトの最終意思決定</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定期便契約台数の合意</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は、副社長の最終承認をもって決定するのが望ましい。</a:t>
                      </a:r>
                      <a:endParaRPr lang="en-US" altLang="ja-JP" sz="1400" b="0" strike="noStrike" spc="-1" dirty="0">
                        <a:solidFill>
                          <a:srgbClr val="000000"/>
                        </a:solidFill>
                        <a:latin typeface="Segoe UI"/>
                        <a:ea typeface="Meiryo UI"/>
                      </a:endParaRPr>
                    </a:p>
                    <a:p>
                      <a:pPr marL="36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a:t>
                      </a:r>
                      <a:r>
                        <a:rPr lang="en-US" sz="1400" b="0" strike="noStrike" spc="-1" dirty="0">
                          <a:latin typeface="Times New Roman"/>
                        </a:rPr>
                        <a:t>-</a:t>
                      </a:r>
                      <a:r>
                        <a:rPr lang="ja-JP" altLang="en-US" sz="1400" b="0" strike="noStrike" spc="-1" dirty="0">
                          <a:latin typeface="Times New Roman"/>
                        </a:rPr>
                        <a:t> </a:t>
                      </a:r>
                      <a:r>
                        <a:rPr lang="ja-JP" altLang="en-US" sz="1400" b="0" strike="noStrike" spc="-1" dirty="0">
                          <a:latin typeface="Meiryo UI" panose="020B0604030504040204" pitchFamily="50" charset="-128"/>
                          <a:ea typeface="Meiryo UI" panose="020B0604030504040204" pitchFamily="50" charset="-128"/>
                        </a:rPr>
                        <a:t>最終意思決定者</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定期便契約台数の合意</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副社長</a:t>
                      </a:r>
                      <a:endParaRPr lang="en-US" altLang="ja-JP" sz="1400" b="0" strike="noStrike" spc="-1" dirty="0">
                        <a:solidFill>
                          <a:srgbClr val="000000"/>
                        </a:solidFill>
                        <a:latin typeface="Segoe UI"/>
                        <a:ea typeface="Meiryo UI"/>
                      </a:endParaRPr>
                    </a:p>
                    <a:p>
                      <a:pPr marL="36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a:t>
                      </a:r>
                      <a:r>
                        <a:rPr lang="en-US" sz="1400" b="0" strike="noStrike" spc="-1" dirty="0">
                          <a:latin typeface="Times New Roman"/>
                        </a:rPr>
                        <a:t>- </a:t>
                      </a:r>
                      <a:r>
                        <a:rPr lang="ja-JP" altLang="en-US" sz="1400" b="0" strike="noStrike" spc="-1" dirty="0">
                          <a:latin typeface="Meiryo UI" panose="020B0604030504040204" pitchFamily="50" charset="-128"/>
                          <a:ea typeface="Meiryo UI" panose="020B0604030504040204" pitchFamily="50" charset="-128"/>
                        </a:rPr>
                        <a:t>プロジェクト責任者</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方針決定・品質管理責任</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配送業務担当リーダー</a:t>
                      </a:r>
                      <a:endParaRPr lang="en-US" altLang="ja-JP" sz="1400" b="0" strike="noStrike" spc="-1" dirty="0">
                        <a:latin typeface="Meiryo UI" panose="020B0604030504040204" pitchFamily="50" charset="-128"/>
                        <a:ea typeface="Meiryo UI" panose="020B0604030504040204" pitchFamily="50" charset="-128"/>
                      </a:endParaRPr>
                    </a:p>
                    <a:p>
                      <a:pPr marL="36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en-US" altLang="ja-JP" sz="1400" b="0" strike="noStrike" spc="-1" dirty="0">
                          <a:latin typeface="Times New Roman"/>
                        </a:rPr>
                        <a:t>- </a:t>
                      </a:r>
                      <a:r>
                        <a:rPr lang="ja-JP" altLang="en-US" sz="1400" b="0" strike="noStrike" spc="-1" dirty="0">
                          <a:latin typeface="Meiryo UI" panose="020B0604030504040204" pitchFamily="50" charset="-128"/>
                          <a:ea typeface="Meiryo UI" panose="020B0604030504040204" pitchFamily="50" charset="-128"/>
                        </a:rPr>
                        <a:t>プロジェクト実行者</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シミュレーションシートの実行など</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配送業務担当</a:t>
                      </a: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18" name="Table 7"/>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10" name="Table 6">
            <a:extLst>
              <a:ext uri="{FF2B5EF4-FFF2-40B4-BE49-F238E27FC236}">
                <a16:creationId xmlns:a16="http://schemas.microsoft.com/office/drawing/2014/main" id="{950D5B58-CBE6-4074-80B0-110EDA33CCE0}"/>
              </a:ext>
            </a:extLst>
          </p:cNvPr>
          <p:cNvGraphicFramePr/>
          <p:nvPr>
            <p:extLst>
              <p:ext uri="{D42A27DB-BD31-4B8C-83A1-F6EECF244321}">
                <p14:modId xmlns:p14="http://schemas.microsoft.com/office/powerpoint/2010/main" val="1739270884"/>
              </p:ext>
            </p:extLst>
          </p:nvPr>
        </p:nvGraphicFramePr>
        <p:xfrm>
          <a:off x="400170" y="2301829"/>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5.</a:t>
                      </a:r>
                      <a:r>
                        <a:rPr lang="ja-JP" altLang="en-US" sz="2000" b="1" strike="noStrike" spc="-1" dirty="0">
                          <a:solidFill>
                            <a:srgbClr val="1D2088"/>
                          </a:solidFill>
                          <a:latin typeface="Segoe UI"/>
                          <a:ea typeface="Meiryo UI"/>
                        </a:rPr>
                        <a:t>進捗計画</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毎月月初に、前月のトラック定期便</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非定期便実績、及び前年同月比を取りまとめの上、副社長に報告する。</a:t>
                      </a:r>
                      <a:endParaRPr lang="en-US" altLang="ja-JP" sz="1400" b="0" strike="noStrike" spc="-1" dirty="0">
                        <a:solidFill>
                          <a:srgbClr val="000000"/>
                        </a:solidFill>
                        <a:latin typeface="Segoe UI"/>
                        <a:ea typeface="Meiryo UI"/>
                      </a:endParaRPr>
                    </a:p>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本施策３か月経過後、クォーター単位での前年比較を行い、トラック定期便契約台数の妥当性を協議する。</a:t>
                      </a:r>
                      <a:endParaRPr lang="en-US" altLang="ja-JP" sz="1400" b="0" strike="noStrike" spc="-1" dirty="0">
                        <a:solidFill>
                          <a:srgbClr val="000000"/>
                        </a:solidFill>
                        <a:latin typeface="Segoe UI"/>
                        <a:ea typeface="Meiryo UI"/>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11" name="Table 6">
            <a:extLst>
              <a:ext uri="{FF2B5EF4-FFF2-40B4-BE49-F238E27FC236}">
                <a16:creationId xmlns:a16="http://schemas.microsoft.com/office/drawing/2014/main" id="{A0BF2C9B-19E3-48C8-AA0E-1FFB158FF07A}"/>
              </a:ext>
            </a:extLst>
          </p:cNvPr>
          <p:cNvGraphicFramePr/>
          <p:nvPr>
            <p:extLst>
              <p:ext uri="{D42A27DB-BD31-4B8C-83A1-F6EECF244321}">
                <p14:modId xmlns:p14="http://schemas.microsoft.com/office/powerpoint/2010/main" val="4177765014"/>
              </p:ext>
            </p:extLst>
          </p:nvPr>
        </p:nvGraphicFramePr>
        <p:xfrm>
          <a:off x="400170" y="3327032"/>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6.</a:t>
                      </a:r>
                      <a:r>
                        <a:rPr lang="ja-JP" altLang="en-US" sz="2000" b="1" strike="noStrike" spc="-1" dirty="0">
                          <a:solidFill>
                            <a:srgbClr val="1D2088"/>
                          </a:solidFill>
                          <a:latin typeface="Segoe UI"/>
                          <a:ea typeface="Meiryo UI"/>
                        </a:rPr>
                        <a:t>品質計画・リスクマネジメント</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毎月月初の取りまとめの結果、前年同月に比べて、大幅な非定期便台数の利用が確認できた場合、従来の方法に戻して、原因を究明する。</a:t>
                      </a:r>
                      <a:endParaRPr lang="en-US" altLang="ja-JP" sz="1400" b="0" strike="noStrike" spc="-1" dirty="0">
                        <a:solidFill>
                          <a:srgbClr val="000000"/>
                        </a:solidFill>
                        <a:latin typeface="Segoe UI"/>
                        <a:ea typeface="Meiryo UI"/>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12" name="Table 6">
            <a:extLst>
              <a:ext uri="{FF2B5EF4-FFF2-40B4-BE49-F238E27FC236}">
                <a16:creationId xmlns:a16="http://schemas.microsoft.com/office/drawing/2014/main" id="{289F9D88-4C32-4A1F-9FA4-AE83A6D2CA81}"/>
              </a:ext>
            </a:extLst>
          </p:cNvPr>
          <p:cNvGraphicFramePr/>
          <p:nvPr>
            <p:extLst>
              <p:ext uri="{D42A27DB-BD31-4B8C-83A1-F6EECF244321}">
                <p14:modId xmlns:p14="http://schemas.microsoft.com/office/powerpoint/2010/main" val="2458693707"/>
              </p:ext>
            </p:extLst>
          </p:nvPr>
        </p:nvGraphicFramePr>
        <p:xfrm>
          <a:off x="400170" y="411497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7.</a:t>
                      </a:r>
                      <a:r>
                        <a:rPr lang="ja-JP" altLang="en-US" sz="2000" b="1" strike="noStrike" spc="-1" dirty="0">
                          <a:solidFill>
                            <a:srgbClr val="1D2088"/>
                          </a:solidFill>
                          <a:latin typeface="Segoe UI"/>
                          <a:ea typeface="Meiryo UI"/>
                        </a:rPr>
                        <a:t>システム構成</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トラック定期便台数決定の検証に留めるため、</a:t>
                      </a:r>
                      <a:r>
                        <a:rPr lang="en-US" altLang="ja-JP" sz="1400" b="0" strike="noStrike" spc="-1" dirty="0">
                          <a:solidFill>
                            <a:srgbClr val="000000"/>
                          </a:solidFill>
                          <a:latin typeface="Segoe UI"/>
                          <a:ea typeface="Meiryo UI"/>
                        </a:rPr>
                        <a:t>PoC</a:t>
                      </a:r>
                      <a:r>
                        <a:rPr lang="ja-JP" altLang="en-US" sz="1400" b="0" strike="noStrike" spc="-1" dirty="0">
                          <a:solidFill>
                            <a:srgbClr val="000000"/>
                          </a:solidFill>
                          <a:latin typeface="Segoe UI"/>
                          <a:ea typeface="Meiryo UI"/>
                        </a:rPr>
                        <a:t>で作成したシミュレーション</a:t>
                      </a:r>
                      <a:r>
                        <a:rPr lang="en-US" altLang="ja-JP" sz="1400" b="0" strike="noStrike" spc="-1" dirty="0">
                          <a:solidFill>
                            <a:srgbClr val="000000"/>
                          </a:solidFill>
                          <a:latin typeface="Segoe UI"/>
                          <a:ea typeface="Meiryo UI"/>
                        </a:rPr>
                        <a:t>(Excel)</a:t>
                      </a:r>
                      <a:r>
                        <a:rPr lang="ja-JP" altLang="en-US" sz="1400" b="0" strike="noStrike" spc="-1" dirty="0">
                          <a:solidFill>
                            <a:srgbClr val="000000"/>
                          </a:solidFill>
                          <a:latin typeface="Segoe UI"/>
                          <a:ea typeface="Meiryo UI"/>
                        </a:rPr>
                        <a:t>を継続利用することとし、システム開発・実装は行わない。</a:t>
                      </a:r>
                      <a:endParaRPr lang="en-US" altLang="ja-JP" sz="1400" b="0" strike="noStrike" spc="-1" dirty="0">
                        <a:solidFill>
                          <a:srgbClr val="000000"/>
                        </a:solidFill>
                        <a:latin typeface="Segoe UI"/>
                        <a:ea typeface="Meiryo UI"/>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13" name="Table 6">
            <a:extLst>
              <a:ext uri="{FF2B5EF4-FFF2-40B4-BE49-F238E27FC236}">
                <a16:creationId xmlns:a16="http://schemas.microsoft.com/office/drawing/2014/main" id="{2B2493B9-D84C-44F5-B467-FDF0E9564A19}"/>
              </a:ext>
            </a:extLst>
          </p:cNvPr>
          <p:cNvGraphicFramePr/>
          <p:nvPr>
            <p:extLst>
              <p:ext uri="{D42A27DB-BD31-4B8C-83A1-F6EECF244321}">
                <p14:modId xmlns:p14="http://schemas.microsoft.com/office/powerpoint/2010/main" val="14427598"/>
              </p:ext>
            </p:extLst>
          </p:nvPr>
        </p:nvGraphicFramePr>
        <p:xfrm>
          <a:off x="400170" y="490677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8.</a:t>
                      </a:r>
                      <a:r>
                        <a:rPr lang="ja-JP" altLang="en-US" sz="2000" b="1" strike="noStrike" spc="-1" dirty="0">
                          <a:solidFill>
                            <a:srgbClr val="1D2088"/>
                          </a:solidFill>
                          <a:latin typeface="Segoe UI"/>
                          <a:ea typeface="Meiryo UI"/>
                        </a:rPr>
                        <a:t>データ管理・活用</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直近記録を始めたトラック使用台数データ</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定期便</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非定期便の使用実績</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は今後も継続的に取得・蓄積を行う。</a:t>
                      </a:r>
                      <a:endParaRPr lang="en-US" altLang="ja-JP" sz="1400" b="0" strike="noStrike" spc="-1" dirty="0">
                        <a:solidFill>
                          <a:srgbClr val="000000"/>
                        </a:solidFill>
                        <a:latin typeface="Segoe UI"/>
                        <a:ea typeface="Meiryo UI"/>
                      </a:endParaRPr>
                    </a:p>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今後の展開</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外部倉庫からの客先輸送等</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を見据え、データ・シミュレーション結果ファイル等は月ごとにフォルダを作成して、バックアップを取っておく。</a:t>
                      </a:r>
                      <a:endParaRPr lang="en-US" altLang="ja-JP" sz="1400" b="0" strike="noStrike" spc="-1" dirty="0">
                        <a:solidFill>
                          <a:srgbClr val="000000"/>
                        </a:solidFill>
                        <a:latin typeface="Segoe UI"/>
                        <a:ea typeface="Meiryo UI"/>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Shape 1"/>
          <p:cNvSpPr txBox="1"/>
          <p:nvPr/>
        </p:nvSpPr>
        <p:spPr>
          <a:xfrm>
            <a:off x="252000" y="5580000"/>
            <a:ext cx="11519640" cy="755640"/>
          </a:xfrm>
          <a:prstGeom prst="rect">
            <a:avLst/>
          </a:prstGeom>
          <a:noFill/>
          <a:ln w="0">
            <a:noFill/>
          </a:ln>
        </p:spPr>
        <p:txBody>
          <a:bodyPr lIns="0" rIns="0" anchor="ctr">
            <a:noAutofit/>
          </a:bodyPr>
          <a:lstStyle/>
          <a:p>
            <a:pPr>
              <a:lnSpc>
                <a:spcPct val="90000"/>
              </a:lnSpc>
            </a:pPr>
            <a:r>
              <a:rPr lang="ja-JP" sz="4000" b="1" strike="noStrike" spc="-1">
                <a:solidFill>
                  <a:srgbClr val="0D79CA"/>
                </a:solidFill>
                <a:latin typeface="Segoe UI Semibold"/>
                <a:ea typeface="Meiryo UI"/>
              </a:rPr>
              <a:t>社内改革</a:t>
            </a:r>
            <a:endParaRPr lang="en-US" sz="4000" b="0" strike="noStrike" spc="-1">
              <a:solidFill>
                <a:srgbClr val="000000"/>
              </a:solidFill>
              <a:latin typeface="Segoe UI"/>
            </a:endParaRPr>
          </a:p>
        </p:txBody>
      </p:sp>
      <p:sp>
        <p:nvSpPr>
          <p:cNvPr id="562" name="TextShape 2"/>
          <p:cNvSpPr txBox="1"/>
          <p:nvPr/>
        </p:nvSpPr>
        <p:spPr>
          <a:xfrm>
            <a:off x="252360" y="1989000"/>
            <a:ext cx="4679640" cy="3403080"/>
          </a:xfrm>
          <a:prstGeom prst="rect">
            <a:avLst/>
          </a:prstGeom>
          <a:noFill/>
          <a:ln w="0">
            <a:noFill/>
          </a:ln>
        </p:spPr>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3</a:t>
            </a:r>
            <a:endParaRPr lang="en-US" sz="16600" b="0" strike="noStrike" spc="-1">
              <a:solidFill>
                <a:srgbClr val="000000"/>
              </a:solidFill>
              <a:latin typeface="Segoe U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TextShape 1"/>
          <p:cNvSpPr txBox="1"/>
          <p:nvPr/>
        </p:nvSpPr>
        <p:spPr>
          <a:xfrm>
            <a:off x="252000" y="828000"/>
            <a:ext cx="11591640" cy="359640"/>
          </a:xfrm>
          <a:prstGeom prst="rect">
            <a:avLst/>
          </a:prstGeom>
          <a:solidFill>
            <a:srgbClr val="DFF5FD"/>
          </a:solidFill>
          <a:ln w="0">
            <a:noFill/>
          </a:ln>
        </p:spPr>
        <p:txBody>
          <a:bodyPr lIns="36000" tIns="45000" rIns="36000" bIns="45000" anchor="ctr">
            <a:normAutofit/>
          </a:bodyPr>
          <a:lstStyle/>
          <a:p>
            <a:pPr>
              <a:lnSpc>
                <a:spcPct val="90000"/>
              </a:lnSpc>
              <a:tabLst>
                <a:tab pos="0" algn="l"/>
              </a:tabLst>
            </a:pPr>
            <a:r>
              <a:rPr lang="ja-JP" sz="1400" b="0" strike="noStrike" spc="-1">
                <a:solidFill>
                  <a:srgbClr val="808080"/>
                </a:solidFill>
                <a:latin typeface="Segoe UI"/>
                <a:ea typeface="Meiryo UI"/>
              </a:rPr>
              <a:t>次の</a:t>
            </a:r>
            <a:r>
              <a:rPr lang="en-US" sz="1400" b="0" strike="noStrike" spc="-1">
                <a:solidFill>
                  <a:srgbClr val="808080"/>
                </a:solidFill>
                <a:latin typeface="Segoe UI"/>
                <a:ea typeface="Meiryo UI"/>
              </a:rPr>
              <a:t>5</a:t>
            </a:r>
            <a:r>
              <a:rPr lang="ja-JP" sz="1400" b="0" strike="noStrike" spc="-1">
                <a:solidFill>
                  <a:srgbClr val="808080"/>
                </a:solidFill>
                <a:latin typeface="Segoe UI"/>
                <a:ea typeface="Meiryo UI"/>
              </a:rPr>
              <a:t>つの実行方針にもとづき、社内変革を推進し、お客様のロイヤリティ向上を獲得しながら、最新テクノロジーをさらに有効活用する新しい方法を模索します。</a:t>
            </a:r>
            <a:endParaRPr lang="en-US" sz="1400" b="0" strike="noStrike" spc="-1">
              <a:solidFill>
                <a:srgbClr val="000000"/>
              </a:solidFill>
              <a:latin typeface="Segoe UI"/>
            </a:endParaRPr>
          </a:p>
        </p:txBody>
      </p:sp>
      <p:sp>
        <p:nvSpPr>
          <p:cNvPr id="564"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solidFill>
                <a:srgbClr val="000000"/>
              </a:solidFill>
              <a:latin typeface="Segoe UI"/>
            </a:endParaRPr>
          </a:p>
        </p:txBody>
      </p:sp>
      <p:sp>
        <p:nvSpPr>
          <p:cNvPr id="565" name="TextShape 3"/>
          <p:cNvSpPr txBox="1"/>
          <p:nvPr/>
        </p:nvSpPr>
        <p:spPr>
          <a:xfrm>
            <a:off x="252000" y="324000"/>
            <a:ext cx="11591640" cy="539640"/>
          </a:xfrm>
          <a:prstGeom prst="rect">
            <a:avLst/>
          </a:prstGeom>
          <a:noFill/>
          <a:ln w="0">
            <a:noFill/>
          </a:ln>
        </p:spPr>
        <p:txBody>
          <a:bodyPr lIns="0" rIns="0" anchor="ctr">
            <a:no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実行方針</a:t>
            </a:r>
            <a:endParaRPr lang="en-US" sz="2400" b="0" strike="noStrike" spc="-1">
              <a:solidFill>
                <a:srgbClr val="000000"/>
              </a:solidFill>
              <a:latin typeface="Segoe UI"/>
            </a:endParaRPr>
          </a:p>
        </p:txBody>
      </p:sp>
      <p:graphicFrame>
        <p:nvGraphicFramePr>
          <p:cNvPr id="566" name="Table 4"/>
          <p:cNvGraphicFramePr/>
          <p:nvPr/>
        </p:nvGraphicFramePr>
        <p:xfrm>
          <a:off x="252000" y="1260000"/>
          <a:ext cx="11591640" cy="5135040"/>
        </p:xfrm>
        <a:graphic>
          <a:graphicData uri="http://schemas.openxmlformats.org/drawingml/2006/table">
            <a:tbl>
              <a:tblPr/>
              <a:tblGrid>
                <a:gridCol w="1260000">
                  <a:extLst>
                    <a:ext uri="{9D8B030D-6E8A-4147-A177-3AD203B41FA5}">
                      <a16:colId xmlns:a16="http://schemas.microsoft.com/office/drawing/2014/main" val="20000"/>
                    </a:ext>
                  </a:extLst>
                </a:gridCol>
                <a:gridCol w="10332000">
                  <a:extLst>
                    <a:ext uri="{9D8B030D-6E8A-4147-A177-3AD203B41FA5}">
                      <a16:colId xmlns:a16="http://schemas.microsoft.com/office/drawing/2014/main" val="20001"/>
                    </a:ext>
                  </a:extLst>
                </a:gridCol>
              </a:tblGrid>
              <a:tr h="414720">
                <a:tc>
                  <a:txBody>
                    <a:bodyPr/>
                    <a:lstStyle/>
                    <a:p>
                      <a:endParaRPr lang="ja-JP"/>
                    </a:p>
                  </a:txBody>
                  <a:tcPr>
                    <a:lnL w="12240">
                      <a:noFill/>
                    </a:lnL>
                    <a:lnR w="12240">
                      <a:noFill/>
                    </a:lnR>
                    <a:lnT w="12240">
                      <a:noFill/>
                    </a:lnT>
                    <a:lnB w="12240">
                      <a:noFill/>
                    </a:lnB>
                    <a:solidFill>
                      <a:srgbClr val="073C65"/>
                    </a:solidFill>
                  </a:tcPr>
                </a:tc>
                <a:tc>
                  <a:txBody>
                    <a:bodyPr/>
                    <a:lstStyle/>
                    <a:p>
                      <a:pPr>
                        <a:lnSpc>
                          <a:spcPct val="100000"/>
                        </a:lnSpc>
                        <a:tabLst>
                          <a:tab pos="0" algn="l"/>
                        </a:tabLst>
                      </a:pPr>
                      <a:r>
                        <a:rPr lang="ja-JP" sz="2000" b="1" strike="noStrike" spc="-1">
                          <a:solidFill>
                            <a:srgbClr val="FFFFFF"/>
                          </a:solidFill>
                          <a:latin typeface="Segoe UI"/>
                          <a:ea typeface="Meiryo UI"/>
                        </a:rPr>
                        <a:t>柔軟な基盤や拡張性・保守性</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0"/>
                  </a:ext>
                </a:extLst>
              </a:tr>
              <a:tr h="675720">
                <a:tc>
                  <a:txBody>
                    <a:bodyPr/>
                    <a:lstStyle/>
                    <a:p>
                      <a:pPr algn="r">
                        <a:lnSpc>
                          <a:spcPct val="100000"/>
                        </a:lnSpc>
                      </a:pPr>
                      <a:r>
                        <a:rPr lang="en-US" sz="4000" b="1" strike="noStrike" spc="-1">
                          <a:solidFill>
                            <a:srgbClr val="FFFFFF"/>
                          </a:solidFill>
                          <a:latin typeface="Segoe UI"/>
                          <a:ea typeface="Meiryo UI"/>
                        </a:rPr>
                        <a:t>1</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640">
                        <a:lnSpc>
                          <a:spcPct val="100000"/>
                        </a:lnSpc>
                        <a:spcAft>
                          <a:spcPts val="601"/>
                        </a:spcAft>
                        <a:buClr>
                          <a:srgbClr val="B4DCFA"/>
                        </a:buClr>
                        <a:buFont typeface="Wingdings" charset="2"/>
                        <a:buChar char=""/>
                      </a:pPr>
                      <a:r>
                        <a:rPr lang="ja-JP" sz="1400" b="0" strike="noStrike" spc="-1">
                          <a:solidFill>
                            <a:srgbClr val="000000"/>
                          </a:solidFill>
                          <a:latin typeface="Segoe UI"/>
                          <a:ea typeface="Meiryo UI"/>
                        </a:rPr>
                        <a:t>社員メンバーが活き活きと個々人の実力をいかんなく発揮できる基盤の整備</a:t>
                      </a:r>
                      <a:endParaRPr lang="en-US" sz="1400" b="0" strike="noStrike" spc="-1">
                        <a:latin typeface="Arial"/>
                      </a:endParaRPr>
                    </a:p>
                    <a:p>
                      <a:pPr marL="360000" indent="-179640">
                        <a:lnSpc>
                          <a:spcPct val="100000"/>
                        </a:lnSpc>
                        <a:spcAft>
                          <a:spcPts val="601"/>
                        </a:spcAft>
                        <a:buClr>
                          <a:srgbClr val="B4DCFA"/>
                        </a:buClr>
                        <a:buFont typeface="Wingdings" charset="2"/>
                        <a:buChar char=""/>
                      </a:pPr>
                      <a:r>
                        <a:rPr lang="ja-JP" sz="1400" b="0" strike="noStrike" spc="-1">
                          <a:solidFill>
                            <a:srgbClr val="000000"/>
                          </a:solidFill>
                          <a:latin typeface="Segoe UI"/>
                          <a:ea typeface="Meiryo UI"/>
                        </a:rPr>
                        <a:t>クラウド等の活用による柔軟な拡張と運用コストを最適化</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1"/>
                  </a:ext>
                </a:extLst>
              </a:tr>
              <a:tr h="25200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ワークスペース環境の統一化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3"/>
                  </a:ext>
                </a:extLst>
              </a:tr>
              <a:tr h="675720">
                <a:tc>
                  <a:txBody>
                    <a:bodyPr/>
                    <a:lstStyle/>
                    <a:p>
                      <a:pPr algn="r">
                        <a:lnSpc>
                          <a:spcPct val="100000"/>
                        </a:lnSpc>
                      </a:pPr>
                      <a:r>
                        <a:rPr lang="en-US" sz="4000" b="1" strike="noStrike" spc="-1">
                          <a:solidFill>
                            <a:srgbClr val="FFFFFF"/>
                          </a:solidFill>
                          <a:latin typeface="Segoe UI"/>
                          <a:ea typeface="Meiryo UI"/>
                        </a:rPr>
                        <a:t>2</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64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統合・共通化されたワークスペースによる、リソースの最適化や業務運用の効率化</a:t>
                      </a:r>
                      <a:endParaRPr lang="en-US" sz="1400" b="0" strike="noStrike" spc="-1">
                        <a:latin typeface="Arial"/>
                      </a:endParaRPr>
                    </a:p>
                    <a:p>
                      <a:pPr marL="360000" indent="-17964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多様な働き方を受け入れるデータや</a:t>
                      </a: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などの先端テクノロジーの積極的な活用を促進</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4"/>
                  </a:ext>
                </a:extLst>
              </a:tr>
              <a:tr h="25200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5"/>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業務データの一元化・最適化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6"/>
                  </a:ext>
                </a:extLst>
              </a:tr>
              <a:tr h="675720">
                <a:tc>
                  <a:txBody>
                    <a:bodyPr/>
                    <a:lstStyle/>
                    <a:p>
                      <a:pPr algn="r">
                        <a:lnSpc>
                          <a:spcPct val="100000"/>
                        </a:lnSpc>
                      </a:pPr>
                      <a:r>
                        <a:rPr lang="en-US" sz="4000" b="1" strike="noStrike" spc="-1">
                          <a:solidFill>
                            <a:srgbClr val="FFFFFF"/>
                          </a:solidFill>
                          <a:latin typeface="Segoe UI"/>
                          <a:ea typeface="Meiryo UI"/>
                        </a:rPr>
                        <a:t>3</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64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データの整合性・信頼性や安全性を確保</a:t>
                      </a:r>
                      <a:endParaRPr lang="en-US" sz="1400" b="0" strike="noStrike" spc="-1">
                        <a:latin typeface="Arial"/>
                      </a:endParaRPr>
                    </a:p>
                    <a:p>
                      <a:pPr marL="360000" indent="-17964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全社的な改革のための部門の垣根を超えたデータの共有化</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7"/>
                  </a:ext>
                </a:extLst>
              </a:tr>
              <a:tr h="25200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8"/>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最新デジタル技術の活用</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09"/>
                  </a:ext>
                </a:extLst>
              </a:tr>
              <a:tr h="675720">
                <a:tc>
                  <a:txBody>
                    <a:bodyPr/>
                    <a:lstStyle/>
                    <a:p>
                      <a:pPr algn="r">
                        <a:lnSpc>
                          <a:spcPct val="100000"/>
                        </a:lnSpc>
                      </a:pPr>
                      <a:r>
                        <a:rPr lang="en-US" sz="4000" b="1" strike="noStrike" spc="-1">
                          <a:solidFill>
                            <a:srgbClr val="FFFFFF"/>
                          </a:solidFill>
                          <a:latin typeface="Segoe UI"/>
                          <a:ea typeface="Meiryo UI"/>
                        </a:rPr>
                        <a:t>4</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640">
                        <a:lnSpc>
                          <a:spcPct val="100000"/>
                        </a:lnSpc>
                        <a:spcAft>
                          <a:spcPts val="601"/>
                        </a:spcAft>
                        <a:buClr>
                          <a:srgbClr val="8CC9F7"/>
                        </a:buClr>
                        <a:buFont typeface="Wingdings" charset="2"/>
                        <a:buChar char=""/>
                      </a:pPr>
                      <a:r>
                        <a:rPr lang="ja-JP" sz="1400" b="0" strike="noStrike" spc="-1">
                          <a:solidFill>
                            <a:srgbClr val="000000"/>
                          </a:solidFill>
                          <a:latin typeface="Segoe UI"/>
                          <a:ea typeface="Meiryo UI"/>
                        </a:rPr>
                        <a:t>クラウドやモバイルデバイスによる迅速なサービス提供</a:t>
                      </a:r>
                      <a:endParaRPr lang="en-US" sz="1400" b="0" strike="noStrike" spc="-1">
                        <a:latin typeface="Arial"/>
                      </a:endParaRPr>
                    </a:p>
                    <a:p>
                      <a:pPr marL="360000" indent="-179640">
                        <a:lnSpc>
                          <a:spcPct val="100000"/>
                        </a:lnSpc>
                        <a:spcAft>
                          <a:spcPts val="601"/>
                        </a:spcAft>
                        <a:buClr>
                          <a:srgbClr val="8CC9F7"/>
                        </a:buClr>
                        <a:buFont typeface="Wingdings" charset="2"/>
                        <a:buChar char=""/>
                      </a:pP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や自然言語解析などの先端テクノロジーをふんだんに活用したイノベーションを推進</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10"/>
                  </a:ext>
                </a:extLst>
              </a:tr>
              <a:tr h="252000">
                <a:tc>
                  <a:txBody>
                    <a:bodyPr/>
                    <a:lstStyle/>
                    <a:p>
                      <a:endParaRPr lang="ja-JP"/>
                    </a:p>
                  </a:txBody>
                  <a:tcPr marR="72000">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11"/>
                  </a:ext>
                </a:extLst>
              </a:tr>
              <a:tr h="414720">
                <a:tc>
                  <a:txBody>
                    <a:bodyPr/>
                    <a:lstStyle/>
                    <a:p>
                      <a:endParaRPr lang="ja-JP"/>
                    </a:p>
                  </a:txBody>
                  <a:tcPr marR="72000">
                    <a:lnL w="12240">
                      <a:noFill/>
                    </a:lnL>
                    <a:lnR w="12240">
                      <a:noFill/>
                    </a:lnR>
                    <a:lnT w="12240">
                      <a:noFill/>
                    </a:lnT>
                    <a:lnB w="12240">
                      <a:noFill/>
                    </a:lnB>
                    <a:solidFill>
                      <a:srgbClr val="073C65"/>
                    </a:solidFill>
                  </a:tcPr>
                </a:tc>
                <a:tc>
                  <a:txBody>
                    <a:bodyPr/>
                    <a:lstStyle/>
                    <a:p>
                      <a:pPr>
                        <a:lnSpc>
                          <a:spcPct val="100000"/>
                        </a:lnSpc>
                      </a:pPr>
                      <a:r>
                        <a:rPr lang="ja-JP" sz="2000" b="1" strike="noStrike" spc="-1">
                          <a:solidFill>
                            <a:srgbClr val="FFFFFF"/>
                          </a:solidFill>
                          <a:latin typeface="Segoe UI"/>
                          <a:ea typeface="Meiryo UI"/>
                        </a:rPr>
                        <a:t>ガバナンス強化</a:t>
                      </a:r>
                      <a:endParaRPr lang="en-US" sz="2000" b="0" strike="noStrike" spc="-1">
                        <a:latin typeface="Arial"/>
                      </a:endParaRPr>
                    </a:p>
                  </a:txBody>
                  <a:tcPr marL="108000" marR="36000">
                    <a:lnL w="12240">
                      <a:noFill/>
                    </a:lnL>
                    <a:lnR w="12240">
                      <a:noFill/>
                    </a:lnR>
                    <a:lnT w="12240">
                      <a:noFill/>
                    </a:lnT>
                    <a:lnB w="12240">
                      <a:noFill/>
                    </a:lnB>
                    <a:solidFill>
                      <a:srgbClr val="4FADF3"/>
                    </a:solidFill>
                  </a:tcPr>
                </a:tc>
                <a:extLst>
                  <a:ext uri="{0D108BD9-81ED-4DB2-BD59-A6C34878D82A}">
                    <a16:rowId xmlns:a16="http://schemas.microsoft.com/office/drawing/2014/main" val="10012"/>
                  </a:ext>
                </a:extLst>
              </a:tr>
              <a:tr h="675720">
                <a:tc>
                  <a:txBody>
                    <a:bodyPr/>
                    <a:lstStyle/>
                    <a:p>
                      <a:pPr algn="r">
                        <a:lnSpc>
                          <a:spcPct val="100000"/>
                        </a:lnSpc>
                      </a:pPr>
                      <a:r>
                        <a:rPr lang="en-US" sz="4000" b="1" strike="noStrike" spc="-1">
                          <a:solidFill>
                            <a:srgbClr val="FFFFFF"/>
                          </a:solidFill>
                          <a:latin typeface="Segoe UI"/>
                          <a:ea typeface="Meiryo UI"/>
                        </a:rPr>
                        <a:t>5</a:t>
                      </a:r>
                      <a:endParaRPr lang="en-US" sz="4000" b="0" strike="noStrike" spc="-1">
                        <a:latin typeface="Arial"/>
                      </a:endParaRPr>
                    </a:p>
                  </a:txBody>
                  <a:tcPr marR="72000">
                    <a:lnL w="12240">
                      <a:noFill/>
                    </a:lnL>
                    <a:lnR w="12240">
                      <a:noFill/>
                    </a:lnR>
                    <a:lnT w="12240">
                      <a:noFill/>
                    </a:lnT>
                    <a:lnB w="12240">
                      <a:noFill/>
                    </a:lnB>
                    <a:solidFill>
                      <a:srgbClr val="073C65"/>
                    </a:solidFill>
                  </a:tcPr>
                </a:tc>
                <a:tc>
                  <a:txBody>
                    <a:bodyPr/>
                    <a:lstStyle/>
                    <a:p>
                      <a:pPr marL="360000" indent="-179640">
                        <a:lnSpc>
                          <a:spcPct val="100000"/>
                        </a:lnSpc>
                        <a:spcAft>
                          <a:spcPts val="601"/>
                        </a:spcAft>
                        <a:buClr>
                          <a:srgbClr val="8CC9F7"/>
                        </a:buClr>
                        <a:buFont typeface="Wingdings" charset="2"/>
                        <a:buChar char=""/>
                      </a:pP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、情報、セキュリティにおけるガバナンスの強化とリスク管理の徹底</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13"/>
                  </a:ext>
                </a:extLst>
              </a:tr>
            </a:tbl>
          </a:graphicData>
        </a:graphic>
      </p:graphicFrame>
      <p:sp>
        <p:nvSpPr>
          <p:cNvPr id="567" name="CustomShape 5"/>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P326</a:t>
            </a:r>
            <a:endParaRPr lang="en-US"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TextShape 1"/>
          <p:cNvSpPr txBox="1"/>
          <p:nvPr/>
        </p:nvSpPr>
        <p:spPr>
          <a:xfrm>
            <a:off x="252000" y="828000"/>
            <a:ext cx="11591640" cy="359640"/>
          </a:xfrm>
          <a:prstGeom prst="rect">
            <a:avLst/>
          </a:prstGeom>
          <a:solidFill>
            <a:srgbClr val="DFF5FD"/>
          </a:solidFill>
          <a:ln w="0">
            <a:noFill/>
          </a:ln>
        </p:spPr>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検討の視点を</a:t>
            </a:r>
            <a:r>
              <a:rPr lang="en-US" sz="1400" b="0" strike="noStrike" spc="-1">
                <a:solidFill>
                  <a:srgbClr val="808080"/>
                </a:solidFill>
                <a:latin typeface="Segoe UI"/>
                <a:ea typeface="Meiryo UI"/>
              </a:rPr>
              <a:t>2</a:t>
            </a:r>
            <a:r>
              <a:rPr lang="ja-JP" sz="1400" b="0" strike="noStrike" spc="-1">
                <a:solidFill>
                  <a:srgbClr val="808080"/>
                </a:solidFill>
                <a:latin typeface="Segoe UI"/>
                <a:ea typeface="Meiryo UI"/>
              </a:rPr>
              <a:t>つ持つことで公平性、公共性を保ちます。</a:t>
            </a:r>
            <a:endParaRPr lang="en-US" sz="1400" b="0" strike="noStrike" spc="-1">
              <a:solidFill>
                <a:srgbClr val="000000"/>
              </a:solidFill>
              <a:latin typeface="Segoe UI"/>
            </a:endParaRPr>
          </a:p>
        </p:txBody>
      </p:sp>
      <p:sp>
        <p:nvSpPr>
          <p:cNvPr id="569"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solidFill>
                <a:srgbClr val="000000"/>
              </a:solidFill>
              <a:latin typeface="Segoe UI"/>
            </a:endParaRPr>
          </a:p>
        </p:txBody>
      </p:sp>
      <p:sp>
        <p:nvSpPr>
          <p:cNvPr id="570" name="TextShape 3"/>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業務標準化　検討の視点</a:t>
            </a:r>
            <a:endParaRPr lang="en-US" sz="2400" b="0" strike="noStrike" spc="-1">
              <a:solidFill>
                <a:srgbClr val="000000"/>
              </a:solidFill>
              <a:latin typeface="Segoe UI"/>
            </a:endParaRPr>
          </a:p>
        </p:txBody>
      </p:sp>
      <p:graphicFrame>
        <p:nvGraphicFramePr>
          <p:cNvPr id="571" name="Table 4"/>
          <p:cNvGraphicFramePr/>
          <p:nvPr/>
        </p:nvGraphicFramePr>
        <p:xfrm>
          <a:off x="252360" y="1341000"/>
          <a:ext cx="5471640" cy="5039640"/>
        </p:xfrm>
        <a:graphic>
          <a:graphicData uri="http://schemas.openxmlformats.org/drawingml/2006/table">
            <a:tbl>
              <a:tblPr/>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1"/>
                    </a:ext>
                  </a:extLst>
                </a:gridCol>
              </a:tblGrid>
              <a:tr h="432000">
                <a:tc gridSpan="2">
                  <a:txBody>
                    <a:bodyPr/>
                    <a:lstStyle/>
                    <a:p>
                      <a:pPr>
                        <a:lnSpc>
                          <a:spcPct val="90000"/>
                        </a:lnSpc>
                        <a:tabLst>
                          <a:tab pos="0" algn="l"/>
                        </a:tabLst>
                      </a:pPr>
                      <a:r>
                        <a:rPr lang="ja-JP" sz="2000" b="1" strike="noStrike" spc="-1">
                          <a:solidFill>
                            <a:srgbClr val="FFFFFF"/>
                          </a:solidFill>
                          <a:latin typeface="Segoe UI"/>
                          <a:ea typeface="Meiryo UI"/>
                        </a:rPr>
                        <a:t>競争力への貢献の視点</a:t>
                      </a:r>
                      <a:endParaRPr lang="en-US" sz="2000" b="0" strike="noStrike" spc="-1">
                        <a:latin typeface="Arial"/>
                      </a:endParaRPr>
                    </a:p>
                  </a:txBody>
                  <a:tcPr marL="36000" marR="36000">
                    <a:lnL w="12240">
                      <a:noFill/>
                    </a:lnL>
                    <a:lnR w="12240">
                      <a:noFill/>
                    </a:lnR>
                    <a:lnT w="12240">
                      <a:noFill/>
                    </a:lnT>
                    <a:lnB w="12240">
                      <a:solidFill>
                        <a:srgbClr val="D9D9D9"/>
                      </a:solidFill>
                    </a:lnB>
                    <a:solidFill>
                      <a:srgbClr val="00B0F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1152000">
                <a:tc>
                  <a:txBody>
                    <a:bodyPr/>
                    <a:lstStyle/>
                    <a:p>
                      <a:pPr>
                        <a:lnSpc>
                          <a:spcPct val="90000"/>
                        </a:lnSpc>
                      </a:pPr>
                      <a:r>
                        <a:rPr lang="en-US" sz="2400" b="1" strike="noStrike" spc="-1">
                          <a:solidFill>
                            <a:srgbClr val="FFFFFF"/>
                          </a:solidFill>
                          <a:latin typeface="Segoe UI"/>
                          <a:ea typeface="Meiryo UI"/>
                        </a:rPr>
                        <a:t>P</a:t>
                      </a:r>
                      <a:endParaRPr lang="en-US" sz="2400" b="0" strike="noStrike" spc="-1">
                        <a:latin typeface="Arial"/>
                      </a:endParaRPr>
                    </a:p>
                    <a:p>
                      <a:pPr>
                        <a:lnSpc>
                          <a:spcPct val="90000"/>
                        </a:lnSpc>
                      </a:pPr>
                      <a:r>
                        <a:rPr lang="ja-JP" sz="2400" b="1" strike="noStrike" spc="-1">
                          <a:solidFill>
                            <a:srgbClr val="FFFFFF"/>
                          </a:solidFill>
                          <a:latin typeface="Segoe UI"/>
                          <a:ea typeface="Meiryo UI"/>
                        </a:rPr>
                        <a:t>製造</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お客様の要望への柔軟な対応</a:t>
                      </a:r>
                      <a:endParaRPr lang="en-US" sz="1800" b="0" strike="noStrike" spc="-1">
                        <a:latin typeface="Arial"/>
                      </a:endParaRPr>
                    </a:p>
                    <a:p>
                      <a:pPr marL="180000" lvl="1" indent="-7164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多く品種を少量生産することで、</a:t>
                      </a:r>
                      <a:br/>
                      <a:r>
                        <a:rPr lang="ja-JP" sz="1600" b="0" strike="noStrike" spc="-1">
                          <a:solidFill>
                            <a:srgbClr val="000000"/>
                          </a:solidFill>
                          <a:latin typeface="Segoe UI"/>
                          <a:ea typeface="Meiryo UI"/>
                        </a:rPr>
                        <a:t>変化の速い顧客要件に柔軟に対応</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1"/>
                  </a:ext>
                </a:extLst>
              </a:tr>
              <a:tr h="1152000">
                <a:tc>
                  <a:txBody>
                    <a:bodyPr/>
                    <a:lstStyle/>
                    <a:p>
                      <a:pPr>
                        <a:lnSpc>
                          <a:spcPct val="90000"/>
                        </a:lnSpc>
                      </a:pPr>
                      <a:r>
                        <a:rPr lang="en-US" sz="2400" b="1" strike="noStrike" spc="-1">
                          <a:solidFill>
                            <a:srgbClr val="FFFFFF"/>
                          </a:solidFill>
                          <a:latin typeface="Segoe UI"/>
                          <a:ea typeface="Meiryo UI"/>
                        </a:rPr>
                        <a:t>Q</a:t>
                      </a:r>
                      <a:endParaRPr lang="en-US" sz="2400" b="0" strike="noStrike" spc="-1">
                        <a:latin typeface="Arial"/>
                      </a:endParaRPr>
                    </a:p>
                    <a:p>
                      <a:pPr>
                        <a:lnSpc>
                          <a:spcPct val="90000"/>
                        </a:lnSpc>
                      </a:pPr>
                      <a:r>
                        <a:rPr lang="ja-JP" sz="2400" b="1" strike="noStrike" spc="-1">
                          <a:solidFill>
                            <a:srgbClr val="FFFFFF"/>
                          </a:solidFill>
                          <a:latin typeface="Segoe UI"/>
                          <a:ea typeface="Meiryo UI"/>
                        </a:rPr>
                        <a:t>品質</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正確できめの細かい品質管理</a:t>
                      </a:r>
                      <a:endParaRPr lang="en-US" sz="1800" b="0" strike="noStrike" spc="-1">
                        <a:latin typeface="Arial"/>
                      </a:endParaRPr>
                    </a:p>
                    <a:p>
                      <a:pPr marL="180000" lvl="1" indent="-71640">
                        <a:lnSpc>
                          <a:spcPct val="90000"/>
                        </a:lnSpc>
                        <a:buClr>
                          <a:srgbClr val="CCECFF"/>
                        </a:buClr>
                        <a:buFont typeface="Arial"/>
                        <a:buChar char="•"/>
                        <a:tabLst>
                          <a:tab pos="0" algn="l"/>
                        </a:tabLst>
                      </a:pPr>
                      <a:r>
                        <a:rPr lang="ja-JP" sz="1600" b="0" strike="noStrike" spc="-1">
                          <a:solidFill>
                            <a:srgbClr val="000000"/>
                          </a:solidFill>
                          <a:latin typeface="Segoe UI"/>
                          <a:ea typeface="Meiryo UI"/>
                        </a:rPr>
                        <a:t>業務工程毎の細かい品質管理</a:t>
                      </a:r>
                      <a:endParaRPr lang="en-US" sz="1600" b="0" strike="noStrike" spc="-1">
                        <a:latin typeface="Arial"/>
                      </a:endParaRPr>
                    </a:p>
                    <a:p>
                      <a:pPr marL="180000" lvl="1" indent="-7164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品質チェックにお客様要望を反映</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r h="1152000">
                <a:tc>
                  <a:txBody>
                    <a:bodyPr/>
                    <a:lstStyle/>
                    <a:p>
                      <a:pPr>
                        <a:lnSpc>
                          <a:spcPct val="90000"/>
                        </a:lnSpc>
                      </a:pPr>
                      <a:r>
                        <a:rPr lang="en-US" sz="2400" b="1" strike="noStrike" spc="-1">
                          <a:solidFill>
                            <a:srgbClr val="FFFFFF"/>
                          </a:solidFill>
                          <a:latin typeface="Segoe UI"/>
                          <a:ea typeface="Meiryo UI"/>
                        </a:rPr>
                        <a:t>C</a:t>
                      </a:r>
                      <a:endParaRPr lang="en-US" sz="2400" b="0" strike="noStrike" spc="-1">
                        <a:latin typeface="Arial"/>
                      </a:endParaRPr>
                    </a:p>
                    <a:p>
                      <a:pPr>
                        <a:lnSpc>
                          <a:spcPct val="90000"/>
                        </a:lnSpc>
                      </a:pPr>
                      <a:r>
                        <a:rPr lang="ja-JP" sz="2400" b="1" strike="noStrike" spc="-1">
                          <a:solidFill>
                            <a:srgbClr val="FFFFFF"/>
                          </a:solidFill>
                          <a:latin typeface="Segoe UI"/>
                          <a:ea typeface="Meiryo UI"/>
                        </a:rPr>
                        <a:t>コスト</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生産性の向上の持続</a:t>
                      </a:r>
                      <a:endParaRPr lang="en-US" sz="1800" b="0" strike="noStrike" spc="-1">
                        <a:latin typeface="Arial"/>
                      </a:endParaRPr>
                    </a:p>
                    <a:p>
                      <a:pPr marL="180000" lvl="1" indent="-71640">
                        <a:lnSpc>
                          <a:spcPct val="90000"/>
                        </a:lnSpc>
                        <a:buClr>
                          <a:srgbClr val="CCECFF"/>
                        </a:buClr>
                        <a:buFont typeface="Arial"/>
                        <a:buChar char="•"/>
                        <a:tabLst>
                          <a:tab pos="0" algn="l"/>
                        </a:tabLst>
                      </a:pPr>
                      <a:r>
                        <a:rPr lang="ja-JP" sz="1600" b="0" strike="noStrike" spc="-1">
                          <a:solidFill>
                            <a:srgbClr val="000000"/>
                          </a:solidFill>
                          <a:latin typeface="Segoe UI"/>
                          <a:ea typeface="Meiryo UI"/>
                        </a:rPr>
                        <a:t>お客様からの価格要請への柔軟な対応</a:t>
                      </a:r>
                      <a:endParaRPr lang="en-US" sz="1600" b="0" strike="noStrike" spc="-1">
                        <a:latin typeface="Arial"/>
                      </a:endParaRPr>
                    </a:p>
                  </a:txBody>
                  <a:tcPr marL="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3"/>
                  </a:ext>
                </a:extLst>
              </a:tr>
              <a:tr h="1152000">
                <a:tc>
                  <a:txBody>
                    <a:bodyPr/>
                    <a:lstStyle/>
                    <a:p>
                      <a:pPr>
                        <a:lnSpc>
                          <a:spcPct val="90000"/>
                        </a:lnSpc>
                      </a:pPr>
                      <a:r>
                        <a:rPr lang="en-US" sz="2400" b="1" strike="noStrike" spc="-1">
                          <a:solidFill>
                            <a:srgbClr val="FFFFFF"/>
                          </a:solidFill>
                          <a:latin typeface="Segoe UI"/>
                          <a:ea typeface="Meiryo UI"/>
                        </a:rPr>
                        <a:t>D</a:t>
                      </a:r>
                      <a:endParaRPr lang="en-US" sz="2400" b="0" strike="noStrike" spc="-1">
                        <a:latin typeface="Arial"/>
                      </a:endParaRPr>
                    </a:p>
                    <a:p>
                      <a:pPr>
                        <a:lnSpc>
                          <a:spcPct val="90000"/>
                        </a:lnSpc>
                      </a:pPr>
                      <a:r>
                        <a:rPr lang="ja-JP" sz="2400" b="1" strike="noStrike" spc="-1">
                          <a:solidFill>
                            <a:srgbClr val="FFFFFF"/>
                          </a:solidFill>
                          <a:latin typeface="Segoe UI"/>
                          <a:ea typeface="Meiryo UI"/>
                        </a:rPr>
                        <a:t>納期</a:t>
                      </a:r>
                      <a:endParaRPr lang="en-US" sz="24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納期短縮に向けた取り組み</a:t>
                      </a:r>
                      <a:endParaRPr lang="en-US" sz="1800" b="0" strike="noStrike" spc="-1">
                        <a:latin typeface="Arial"/>
                      </a:endParaRPr>
                    </a:p>
                    <a:p>
                      <a:pPr marL="180000" lvl="1" indent="-71640">
                        <a:lnSpc>
                          <a:spcPct val="90000"/>
                        </a:lnSpc>
                        <a:buClr>
                          <a:srgbClr val="CCECFF"/>
                        </a:buClr>
                        <a:buFont typeface="Arial"/>
                        <a:buChar char="•"/>
                        <a:tabLst>
                          <a:tab pos="0" algn="l"/>
                        </a:tabLst>
                      </a:pPr>
                      <a:r>
                        <a:rPr lang="ja-JP" sz="1600" b="0" strike="noStrike" spc="-1">
                          <a:solidFill>
                            <a:srgbClr val="000000"/>
                          </a:solidFill>
                          <a:latin typeface="Segoe UI"/>
                          <a:ea typeface="Meiryo UI"/>
                        </a:rPr>
                        <a:t>適正な在庫計画による</a:t>
                      </a:r>
                      <a:br/>
                      <a:r>
                        <a:rPr lang="ja-JP" sz="1600" b="0" strike="noStrike" spc="-1">
                          <a:solidFill>
                            <a:srgbClr val="000000"/>
                          </a:solidFill>
                          <a:latin typeface="Segoe UI"/>
                          <a:ea typeface="Meiryo UI"/>
                        </a:rPr>
                        <a:t>製造～出荷までの期間短縮</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4"/>
                  </a:ext>
                </a:extLst>
              </a:tr>
            </a:tbl>
          </a:graphicData>
        </a:graphic>
      </p:graphicFrame>
      <p:graphicFrame>
        <p:nvGraphicFramePr>
          <p:cNvPr id="572" name="Table 5"/>
          <p:cNvGraphicFramePr/>
          <p:nvPr/>
        </p:nvGraphicFramePr>
        <p:xfrm>
          <a:off x="6372360" y="1341000"/>
          <a:ext cx="5471640" cy="2735640"/>
        </p:xfrm>
        <a:graphic>
          <a:graphicData uri="http://schemas.openxmlformats.org/drawingml/2006/table">
            <a:tbl>
              <a:tblPr/>
              <a:tblGrid>
                <a:gridCol w="1260000">
                  <a:extLst>
                    <a:ext uri="{9D8B030D-6E8A-4147-A177-3AD203B41FA5}">
                      <a16:colId xmlns:a16="http://schemas.microsoft.com/office/drawing/2014/main" val="20000"/>
                    </a:ext>
                  </a:extLst>
                </a:gridCol>
                <a:gridCol w="4212000">
                  <a:extLst>
                    <a:ext uri="{9D8B030D-6E8A-4147-A177-3AD203B41FA5}">
                      <a16:colId xmlns:a16="http://schemas.microsoft.com/office/drawing/2014/main" val="20001"/>
                    </a:ext>
                  </a:extLst>
                </a:gridCol>
              </a:tblGrid>
              <a:tr h="432000">
                <a:tc gridSpan="2">
                  <a:txBody>
                    <a:bodyPr/>
                    <a:lstStyle/>
                    <a:p>
                      <a:pPr>
                        <a:lnSpc>
                          <a:spcPct val="90000"/>
                        </a:lnSpc>
                        <a:tabLst>
                          <a:tab pos="0" algn="l"/>
                        </a:tabLst>
                      </a:pPr>
                      <a:r>
                        <a:rPr lang="ja-JP" sz="2000" b="1" strike="noStrike" spc="-1">
                          <a:solidFill>
                            <a:srgbClr val="FFFFFF"/>
                          </a:solidFill>
                          <a:latin typeface="Segoe UI"/>
                          <a:ea typeface="Meiryo UI"/>
                        </a:rPr>
                        <a:t>事業特性の考慮点</a:t>
                      </a:r>
                      <a:endParaRPr lang="en-US" sz="2000" b="0" strike="noStrike" spc="-1">
                        <a:latin typeface="Arial"/>
                      </a:endParaRPr>
                    </a:p>
                  </a:txBody>
                  <a:tcPr marL="36000" marR="36000">
                    <a:lnL w="12240">
                      <a:noFill/>
                    </a:lnL>
                    <a:lnR w="12240">
                      <a:noFill/>
                    </a:lnR>
                    <a:lnT w="12240">
                      <a:solidFill>
                        <a:srgbClr val="D9D9D9"/>
                      </a:solidFill>
                    </a:lnT>
                    <a:lnB w="12240">
                      <a:solidFill>
                        <a:srgbClr val="D9D9D9"/>
                      </a:solidFill>
                    </a:lnB>
                    <a:solidFill>
                      <a:srgbClr val="00B0F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1152000">
                <a:tc>
                  <a:txBody>
                    <a:bodyPr/>
                    <a:lstStyle/>
                    <a:p>
                      <a:pPr>
                        <a:lnSpc>
                          <a:spcPct val="90000"/>
                        </a:lnSpc>
                      </a:pPr>
                      <a:r>
                        <a:rPr lang="ja-JP" sz="2000" b="1" strike="noStrike" spc="-1">
                          <a:solidFill>
                            <a:srgbClr val="FFFFFF"/>
                          </a:solidFill>
                          <a:latin typeface="Segoe UI"/>
                          <a:ea typeface="Meiryo UI"/>
                        </a:rPr>
                        <a:t>事業固有</a:t>
                      </a:r>
                      <a:endParaRPr lang="en-US" sz="2000" b="0" strike="noStrike" spc="-1">
                        <a:latin typeface="Arial"/>
                      </a:endParaRPr>
                    </a:p>
                  </a:txBody>
                  <a:tcPr marL="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お客様や業界特有の要件への対応</a:t>
                      </a:r>
                      <a:endParaRPr lang="en-US" sz="1800" b="0" strike="noStrike" spc="-1">
                        <a:latin typeface="Arial"/>
                      </a:endParaRPr>
                    </a:p>
                    <a:p>
                      <a:pPr marL="180000" lvl="1" indent="-71640">
                        <a:lnSpc>
                          <a:spcPct val="90000"/>
                        </a:lnSpc>
                        <a:buClr>
                          <a:srgbClr val="CCECFF"/>
                        </a:buClr>
                        <a:buFont typeface="Arial"/>
                        <a:buChar char="•"/>
                        <a:tabLst>
                          <a:tab pos="0" algn="l"/>
                        </a:tabLst>
                      </a:pPr>
                      <a:r>
                        <a:rPr lang="ja-JP" sz="1600" b="0" strike="noStrike" spc="-1">
                          <a:solidFill>
                            <a:srgbClr val="000000"/>
                          </a:solidFill>
                          <a:latin typeface="Segoe UI"/>
                          <a:ea typeface="Meiryo UI"/>
                        </a:rPr>
                        <a:t>タイムリーな価格調整</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1"/>
                  </a:ext>
                </a:extLst>
              </a:tr>
              <a:tr h="1152000">
                <a:tc>
                  <a:txBody>
                    <a:bodyPr/>
                    <a:lstStyle/>
                    <a:p>
                      <a:pPr>
                        <a:lnSpc>
                          <a:spcPct val="90000"/>
                        </a:lnSpc>
                      </a:pPr>
                      <a:r>
                        <a:rPr lang="ja-JP" sz="2000" b="1" strike="noStrike" spc="-1">
                          <a:solidFill>
                            <a:srgbClr val="FFFFFF"/>
                          </a:solidFill>
                          <a:latin typeface="Segoe UI"/>
                          <a:ea typeface="Meiryo UI"/>
                        </a:rPr>
                        <a:t>共通</a:t>
                      </a:r>
                      <a:endParaRPr lang="en-US" sz="2000" b="0" strike="noStrike" spc="-1">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a:lstStyle/>
                    <a:p>
                      <a:pPr marL="12600">
                        <a:lnSpc>
                          <a:spcPct val="90000"/>
                        </a:lnSpc>
                        <a:spcAft>
                          <a:spcPts val="601"/>
                        </a:spcAft>
                        <a:tabLst>
                          <a:tab pos="0" algn="l"/>
                        </a:tabLst>
                      </a:pPr>
                      <a:r>
                        <a:rPr lang="ja-JP" sz="1800" b="0" strike="noStrike" spc="-1">
                          <a:solidFill>
                            <a:srgbClr val="000000"/>
                          </a:solidFill>
                          <a:latin typeface="Segoe UI"/>
                          <a:ea typeface="Meiryo UI"/>
                        </a:rPr>
                        <a:t>内部統制への対応</a:t>
                      </a:r>
                      <a:endParaRPr lang="en-US" sz="1800" b="0" strike="noStrike" spc="-1">
                        <a:latin typeface="Arial"/>
                      </a:endParaRPr>
                    </a:p>
                    <a:p>
                      <a:pPr marL="180000" lvl="1" indent="-71640">
                        <a:lnSpc>
                          <a:spcPct val="90000"/>
                        </a:lnSpc>
                        <a:buClr>
                          <a:srgbClr val="CCECFF"/>
                        </a:buClr>
                        <a:buFont typeface="Arial"/>
                        <a:buChar char="•"/>
                        <a:tabLst>
                          <a:tab pos="0" algn="l"/>
                        </a:tabLst>
                      </a:pPr>
                      <a:r>
                        <a:rPr lang="ja-JP" sz="1600" b="0" strike="noStrike" spc="-1">
                          <a:solidFill>
                            <a:srgbClr val="000000"/>
                          </a:solidFill>
                          <a:latin typeface="Segoe UI"/>
                          <a:ea typeface="Meiryo UI"/>
                        </a:rPr>
                        <a:t>計画～承認～実行の情報保持</a:t>
                      </a:r>
                      <a:endParaRPr lang="en-US" sz="1600" b="0" strike="noStrike" spc="-1">
                        <a:latin typeface="Arial"/>
                      </a:endParaRPr>
                    </a:p>
                    <a:p>
                      <a:pPr marL="180000" lvl="1" indent="-71640">
                        <a:lnSpc>
                          <a:spcPct val="90000"/>
                        </a:lnSpc>
                        <a:buClr>
                          <a:srgbClr val="CCECFF"/>
                        </a:buClr>
                        <a:buFont typeface="Arial"/>
                        <a:buChar char="•"/>
                        <a:tabLst>
                          <a:tab pos="0" algn="l"/>
                        </a:tabLst>
                      </a:pPr>
                      <a:r>
                        <a:rPr lang="ja-JP" sz="1600" b="0" strike="noStrike" spc="-1">
                          <a:solidFill>
                            <a:srgbClr val="000000"/>
                          </a:solidFill>
                          <a:latin typeface="Segoe UI"/>
                          <a:ea typeface="Meiryo UI"/>
                        </a:rPr>
                        <a:t>個人の判断から企業としての判断へ</a:t>
                      </a:r>
                      <a:endParaRPr lang="en-US" sz="1600" b="0" strike="noStrike" spc="-1">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extLst>
                  <a:ext uri="{0D108BD9-81ED-4DB2-BD59-A6C34878D82A}">
                    <a16:rowId xmlns:a16="http://schemas.microsoft.com/office/drawing/2014/main" val="10002"/>
                  </a:ext>
                </a:extLst>
              </a:tr>
            </a:tbl>
          </a:graphicData>
        </a:graphic>
      </p:graphicFrame>
      <p:sp>
        <p:nvSpPr>
          <p:cNvPr id="573" name="CustomShape 6"/>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P320</a:t>
            </a: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841320" y="2450520"/>
            <a:ext cx="1956600" cy="195660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1116000" bIns="63720">
            <a:noAutofit/>
          </a:bodyPr>
          <a:lstStyle/>
          <a:p>
            <a:pPr algn="ctr">
              <a:lnSpc>
                <a:spcPct val="100000"/>
              </a:lnSpc>
            </a:pPr>
            <a:r>
              <a:rPr lang="ja-JP" sz="1600" b="1" strike="noStrike" spc="-1">
                <a:solidFill>
                  <a:srgbClr val="58595B"/>
                </a:solidFill>
                <a:latin typeface="Segoe UI"/>
                <a:ea typeface="Meiryo UI"/>
              </a:rPr>
              <a:t>仕事が好き</a:t>
            </a:r>
            <a:endParaRPr lang="en-US" sz="1600" b="0" strike="noStrike" spc="-1">
              <a:latin typeface="Arial"/>
            </a:endParaRPr>
          </a:p>
        </p:txBody>
      </p:sp>
      <p:sp>
        <p:nvSpPr>
          <p:cNvPr id="575" name="CustomShape 2"/>
          <p:cNvSpPr/>
          <p:nvPr/>
        </p:nvSpPr>
        <p:spPr>
          <a:xfrm>
            <a:off x="977400" y="2725200"/>
            <a:ext cx="1619640" cy="1619640"/>
          </a:xfrm>
          <a:prstGeom prst="arc">
            <a:avLst>
              <a:gd name="adj1" fmla="val 16200000"/>
              <a:gd name="adj2" fmla="val 9810450"/>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576" name="CustomShape 3"/>
          <p:cNvSpPr/>
          <p:nvPr/>
        </p:nvSpPr>
        <p:spPr>
          <a:xfrm>
            <a:off x="707400" y="2455560"/>
            <a:ext cx="2159640" cy="2159640"/>
          </a:xfrm>
          <a:prstGeom prst="arc">
            <a:avLst>
              <a:gd name="adj1" fmla="val 16200000"/>
              <a:gd name="adj2" fmla="val 9739600"/>
            </a:avLst>
          </a:prstGeom>
          <a:noFill/>
          <a:ln w="254000">
            <a:solidFill>
              <a:schemeClr val="accent2">
                <a:lumMod val="75000"/>
              </a:schemeClr>
            </a:solidFill>
            <a:round/>
          </a:ln>
        </p:spPr>
        <p:style>
          <a:lnRef idx="0">
            <a:scrgbClr r="0" g="0" b="0"/>
          </a:lnRef>
          <a:fillRef idx="0">
            <a:scrgbClr r="0" g="0" b="0"/>
          </a:fillRef>
          <a:effectRef idx="0">
            <a:scrgbClr r="0" g="0" b="0"/>
          </a:effectRef>
          <a:fontRef idx="minor"/>
        </p:style>
      </p:sp>
      <p:sp>
        <p:nvSpPr>
          <p:cNvPr id="577" name="CustomShape 4"/>
          <p:cNvSpPr/>
          <p:nvPr/>
        </p:nvSpPr>
        <p:spPr>
          <a:xfrm>
            <a:off x="1365840" y="3543480"/>
            <a:ext cx="874800" cy="30528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70</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578" name="CustomShape 5"/>
          <p:cNvSpPr/>
          <p:nvPr/>
        </p:nvSpPr>
        <p:spPr>
          <a:xfrm>
            <a:off x="2687400" y="2268000"/>
            <a:ext cx="1136160" cy="30528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69</a:t>
            </a:r>
            <a:r>
              <a:rPr lang="en-US" sz="3600" b="0" strike="noStrike" spc="-1" baseline="-25000">
                <a:solidFill>
                  <a:srgbClr val="12B2EB"/>
                </a:solidFill>
                <a:latin typeface="Segoe UI"/>
                <a:ea typeface="Meiryo UI"/>
              </a:rPr>
              <a:t>%</a:t>
            </a:r>
            <a:r>
              <a:rPr lang="en-US" sz="4400" b="0" strike="noStrike" spc="-1" baseline="-25000">
                <a:solidFill>
                  <a:srgbClr val="12B2EB"/>
                </a:solidFill>
                <a:latin typeface="Segoe UI"/>
                <a:ea typeface="Meiryo UI"/>
              </a:rPr>
              <a:t> </a:t>
            </a:r>
            <a:endParaRPr lang="en-US" sz="4400" b="0" strike="noStrike" spc="-1">
              <a:latin typeface="Arial"/>
            </a:endParaRPr>
          </a:p>
        </p:txBody>
      </p:sp>
      <p:sp>
        <p:nvSpPr>
          <p:cNvPr id="579" name="CustomShape 6"/>
          <p:cNvSpPr/>
          <p:nvPr/>
        </p:nvSpPr>
        <p:spPr>
          <a:xfrm>
            <a:off x="5007240" y="2450520"/>
            <a:ext cx="1956600" cy="195660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864000" bIns="63720">
            <a:noAutofit/>
          </a:bodyPr>
          <a:lstStyle/>
          <a:p>
            <a:pPr algn="ctr">
              <a:lnSpc>
                <a:spcPct val="100000"/>
              </a:lnSpc>
            </a:pPr>
            <a:r>
              <a:rPr lang="ja-JP" sz="1600" b="1" strike="noStrike" spc="-1">
                <a:solidFill>
                  <a:srgbClr val="58595B"/>
                </a:solidFill>
                <a:latin typeface="Segoe UI"/>
                <a:ea typeface="Meiryo UI"/>
              </a:rPr>
              <a:t>仕事を続けたい</a:t>
            </a:r>
            <a:endParaRPr lang="en-US" sz="1600" b="0" strike="noStrike" spc="-1">
              <a:latin typeface="Arial"/>
            </a:endParaRPr>
          </a:p>
        </p:txBody>
      </p:sp>
      <p:sp>
        <p:nvSpPr>
          <p:cNvPr id="580" name="CustomShape 7"/>
          <p:cNvSpPr/>
          <p:nvPr/>
        </p:nvSpPr>
        <p:spPr>
          <a:xfrm>
            <a:off x="5175720" y="2725200"/>
            <a:ext cx="1619640" cy="1619640"/>
          </a:xfrm>
          <a:prstGeom prst="arc">
            <a:avLst>
              <a:gd name="adj1" fmla="val 16200000"/>
              <a:gd name="adj2" fmla="val 8930732"/>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581" name="CustomShape 8"/>
          <p:cNvSpPr/>
          <p:nvPr/>
        </p:nvSpPr>
        <p:spPr>
          <a:xfrm>
            <a:off x="4905720" y="2455560"/>
            <a:ext cx="2159640" cy="2159640"/>
          </a:xfrm>
          <a:prstGeom prst="arc">
            <a:avLst>
              <a:gd name="adj1" fmla="val 16200000"/>
              <a:gd name="adj2" fmla="val 9739600"/>
            </a:avLst>
          </a:prstGeom>
          <a:noFill/>
          <a:ln w="254000">
            <a:solidFill>
              <a:schemeClr val="accent2">
                <a:lumMod val="75000"/>
              </a:schemeClr>
            </a:solidFill>
            <a:round/>
            <a:tailEnd type="triangle" w="sm" len="sm"/>
          </a:ln>
        </p:spPr>
        <p:style>
          <a:lnRef idx="0">
            <a:scrgbClr r="0" g="0" b="0"/>
          </a:lnRef>
          <a:fillRef idx="0">
            <a:scrgbClr r="0" g="0" b="0"/>
          </a:fillRef>
          <a:effectRef idx="0">
            <a:scrgbClr r="0" g="0" b="0"/>
          </a:effectRef>
          <a:fontRef idx="minor"/>
        </p:style>
      </p:sp>
      <p:sp>
        <p:nvSpPr>
          <p:cNvPr id="582" name="CustomShape 9"/>
          <p:cNvSpPr/>
          <p:nvPr/>
        </p:nvSpPr>
        <p:spPr>
          <a:xfrm>
            <a:off x="5547960" y="3543480"/>
            <a:ext cx="874800" cy="30528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64</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583" name="CustomShape 10"/>
          <p:cNvSpPr/>
          <p:nvPr/>
        </p:nvSpPr>
        <p:spPr>
          <a:xfrm>
            <a:off x="6739560" y="2268000"/>
            <a:ext cx="1136160" cy="30528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69</a:t>
            </a:r>
            <a:r>
              <a:rPr lang="en-US" sz="3600" b="0" strike="noStrike" spc="-1" baseline="-25000">
                <a:solidFill>
                  <a:srgbClr val="12B2EB"/>
                </a:solidFill>
                <a:latin typeface="Segoe UI"/>
                <a:ea typeface="Meiryo UI"/>
              </a:rPr>
              <a:t>%</a:t>
            </a:r>
            <a:r>
              <a:rPr lang="en-US" sz="4400" b="0" strike="noStrike" spc="-1" baseline="-25000">
                <a:solidFill>
                  <a:srgbClr val="880061"/>
                </a:solidFill>
                <a:latin typeface="Segoe UI"/>
                <a:ea typeface="Meiryo UI"/>
              </a:rPr>
              <a:t> </a:t>
            </a:r>
            <a:endParaRPr lang="en-US" sz="4400" b="0" strike="noStrike" spc="-1">
              <a:latin typeface="Arial"/>
            </a:endParaRPr>
          </a:p>
        </p:txBody>
      </p:sp>
      <p:sp>
        <p:nvSpPr>
          <p:cNvPr id="584" name="CustomShape 11"/>
          <p:cNvSpPr/>
          <p:nvPr/>
        </p:nvSpPr>
        <p:spPr>
          <a:xfrm>
            <a:off x="8945280" y="2450520"/>
            <a:ext cx="1956600" cy="1956600"/>
          </a:xfrm>
          <a:prstGeom prst="ellipse">
            <a:avLst/>
          </a:prstGeom>
          <a:solidFill>
            <a:schemeClr val="bg1">
              <a:lumMod val="75000"/>
              <a:alpha val="20000"/>
            </a:schemeClr>
          </a:solidFill>
          <a:ln w="28575">
            <a:noFill/>
          </a:ln>
        </p:spPr>
        <p:style>
          <a:lnRef idx="0">
            <a:scrgbClr r="0" g="0" b="0"/>
          </a:lnRef>
          <a:fillRef idx="0">
            <a:scrgbClr r="0" g="0" b="0"/>
          </a:fillRef>
          <a:effectRef idx="0">
            <a:scrgbClr r="0" g="0" b="0"/>
          </a:effectRef>
          <a:fontRef idx="minor"/>
        </p:style>
        <p:txBody>
          <a:bodyPr wrap="none" lIns="63720" tIns="360000" rIns="648000" bIns="63720">
            <a:noAutofit/>
          </a:bodyPr>
          <a:lstStyle/>
          <a:p>
            <a:pPr algn="ctr">
              <a:lnSpc>
                <a:spcPct val="100000"/>
              </a:lnSpc>
            </a:pPr>
            <a:r>
              <a:rPr lang="ja-JP" sz="1600" b="1" strike="noStrike" spc="-1">
                <a:solidFill>
                  <a:srgbClr val="58595B"/>
                </a:solidFill>
                <a:latin typeface="Segoe UI"/>
                <a:ea typeface="Meiryo UI"/>
              </a:rPr>
              <a:t>管理職になりたい</a:t>
            </a:r>
            <a:endParaRPr lang="en-US" sz="1600" b="0" strike="noStrike" spc="-1">
              <a:latin typeface="Arial"/>
            </a:endParaRPr>
          </a:p>
        </p:txBody>
      </p:sp>
      <p:sp>
        <p:nvSpPr>
          <p:cNvPr id="585" name="CustomShape 12"/>
          <p:cNvSpPr/>
          <p:nvPr/>
        </p:nvSpPr>
        <p:spPr>
          <a:xfrm>
            <a:off x="9081000" y="2725200"/>
            <a:ext cx="1619640" cy="1619640"/>
          </a:xfrm>
          <a:prstGeom prst="arc">
            <a:avLst>
              <a:gd name="adj1" fmla="val 16200000"/>
              <a:gd name="adj2" fmla="val 4266334"/>
            </a:avLst>
          </a:prstGeom>
          <a:noFill/>
          <a:ln w="254000">
            <a:solidFill>
              <a:schemeClr val="bg2">
                <a:lumMod val="25000"/>
              </a:schemeClr>
            </a:solidFill>
            <a:round/>
          </a:ln>
        </p:spPr>
        <p:style>
          <a:lnRef idx="0">
            <a:scrgbClr r="0" g="0" b="0"/>
          </a:lnRef>
          <a:fillRef idx="0">
            <a:scrgbClr r="0" g="0" b="0"/>
          </a:fillRef>
          <a:effectRef idx="0">
            <a:scrgbClr r="0" g="0" b="0"/>
          </a:effectRef>
          <a:fontRef idx="minor"/>
        </p:style>
      </p:sp>
      <p:sp>
        <p:nvSpPr>
          <p:cNvPr id="586" name="CustomShape 13"/>
          <p:cNvSpPr/>
          <p:nvPr/>
        </p:nvSpPr>
        <p:spPr>
          <a:xfrm>
            <a:off x="8811000" y="2455560"/>
            <a:ext cx="2159640" cy="2159640"/>
          </a:xfrm>
          <a:prstGeom prst="arc">
            <a:avLst>
              <a:gd name="adj1" fmla="val 16200000"/>
              <a:gd name="adj2" fmla="val 993096"/>
            </a:avLst>
          </a:prstGeom>
          <a:noFill/>
          <a:ln w="254000">
            <a:solidFill>
              <a:schemeClr val="accent2">
                <a:lumMod val="75000"/>
              </a:schemeClr>
            </a:solidFill>
            <a:round/>
          </a:ln>
        </p:spPr>
        <p:style>
          <a:lnRef idx="0">
            <a:scrgbClr r="0" g="0" b="0"/>
          </a:lnRef>
          <a:fillRef idx="0">
            <a:scrgbClr r="0" g="0" b="0"/>
          </a:fillRef>
          <a:effectRef idx="0">
            <a:scrgbClr r="0" g="0" b="0"/>
          </a:effectRef>
          <a:fontRef idx="minor"/>
        </p:style>
      </p:sp>
      <p:sp>
        <p:nvSpPr>
          <p:cNvPr id="587" name="CustomShape 14"/>
          <p:cNvSpPr/>
          <p:nvPr/>
        </p:nvSpPr>
        <p:spPr>
          <a:xfrm>
            <a:off x="9469800" y="3543480"/>
            <a:ext cx="874800" cy="30528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gn="r">
              <a:lnSpc>
                <a:spcPts val="2401"/>
              </a:lnSpc>
              <a:spcAft>
                <a:spcPts val="601"/>
              </a:spcAft>
            </a:pPr>
            <a:r>
              <a:rPr lang="en-US" sz="4000" b="0" strike="noStrike" spc="-1">
                <a:solidFill>
                  <a:srgbClr val="002060"/>
                </a:solidFill>
                <a:latin typeface="Segoe UI"/>
                <a:ea typeface="Meiryo UI"/>
              </a:rPr>
              <a:t>37</a:t>
            </a:r>
            <a:r>
              <a:rPr lang="en-US" sz="3200" b="0" strike="noStrike" spc="-1" baseline="-25000">
                <a:solidFill>
                  <a:srgbClr val="002060"/>
                </a:solidFill>
                <a:latin typeface="Segoe UI"/>
                <a:ea typeface="Meiryo UI"/>
              </a:rPr>
              <a:t>%</a:t>
            </a:r>
            <a:r>
              <a:rPr lang="en-US" sz="3200" b="0" strike="noStrike" spc="-1">
                <a:solidFill>
                  <a:srgbClr val="002060"/>
                </a:solidFill>
                <a:latin typeface="Segoe UI"/>
                <a:ea typeface="Meiryo UI"/>
              </a:rPr>
              <a:t> </a:t>
            </a:r>
            <a:endParaRPr lang="en-US" sz="3200" b="0" strike="noStrike" spc="-1">
              <a:latin typeface="Arial"/>
            </a:endParaRPr>
          </a:p>
        </p:txBody>
      </p:sp>
      <p:sp>
        <p:nvSpPr>
          <p:cNvPr id="588" name="CustomShape 15"/>
          <p:cNvSpPr/>
          <p:nvPr/>
        </p:nvSpPr>
        <p:spPr>
          <a:xfrm>
            <a:off x="10791360" y="2268000"/>
            <a:ext cx="1136160" cy="571320"/>
          </a:xfrm>
          <a:prstGeom prst="rect">
            <a:avLst/>
          </a:prstGeom>
          <a:noFill/>
          <a:ln w="0">
            <a:noFill/>
          </a:ln>
        </p:spPr>
        <p:style>
          <a:lnRef idx="0">
            <a:scrgbClr r="0" g="0" b="0"/>
          </a:lnRef>
          <a:fillRef idx="0">
            <a:scrgbClr r="0" g="0" b="0"/>
          </a:fillRef>
          <a:effectRef idx="0">
            <a:scrgbClr r="0" g="0" b="0"/>
          </a:effectRef>
          <a:fontRef idx="minor"/>
        </p:style>
        <p:txBody>
          <a:bodyPr lIns="90000" tIns="0" rIns="0" bIns="0">
            <a:spAutoFit/>
          </a:bodyPr>
          <a:lstStyle/>
          <a:p>
            <a:pPr>
              <a:lnSpc>
                <a:spcPts val="2401"/>
              </a:lnSpc>
              <a:spcAft>
                <a:spcPts val="601"/>
              </a:spcAft>
            </a:pPr>
            <a:r>
              <a:rPr lang="en-US" sz="4000" b="0" strike="noStrike" spc="-1">
                <a:solidFill>
                  <a:srgbClr val="12B2EB"/>
                </a:solidFill>
                <a:latin typeface="Segoe UI"/>
                <a:ea typeface="Meiryo UI"/>
              </a:rPr>
              <a:t>30</a:t>
            </a:r>
            <a:r>
              <a:rPr lang="en-US" sz="3600" b="0" strike="noStrike" spc="-1" baseline="-25000">
                <a:solidFill>
                  <a:srgbClr val="12B2EB"/>
                </a:solidFill>
                <a:latin typeface="Segoe UI"/>
                <a:ea typeface="Meiryo UI"/>
              </a:rPr>
              <a:t>%</a:t>
            </a:r>
            <a:r>
              <a:rPr lang="en-US" sz="4400" b="0" strike="noStrike" spc="-1" baseline="-25000">
                <a:solidFill>
                  <a:srgbClr val="12B2EB"/>
                </a:solidFill>
                <a:latin typeface="Segoe UI"/>
                <a:ea typeface="Meiryo UI"/>
              </a:rPr>
              <a:t> </a:t>
            </a:r>
            <a:endParaRPr lang="en-US" sz="4400" b="0" strike="noStrike" spc="-1">
              <a:latin typeface="Arial"/>
            </a:endParaRPr>
          </a:p>
          <a:p>
            <a:pPr>
              <a:lnSpc>
                <a:spcPts val="1500"/>
              </a:lnSpc>
              <a:spcAft>
                <a:spcPts val="601"/>
              </a:spcAft>
            </a:pPr>
            <a:endParaRPr lang="en-US" sz="4400" b="0" strike="noStrike" spc="-1">
              <a:latin typeface="Arial"/>
            </a:endParaRPr>
          </a:p>
        </p:txBody>
      </p:sp>
      <p:sp>
        <p:nvSpPr>
          <p:cNvPr id="589" name="CustomShape 16"/>
          <p:cNvSpPr/>
          <p:nvPr/>
        </p:nvSpPr>
        <p:spPr>
          <a:xfrm>
            <a:off x="8231400" y="5040000"/>
            <a:ext cx="3696120" cy="935640"/>
          </a:xfrm>
          <a:prstGeom prst="rect">
            <a:avLst/>
          </a:prstGeom>
          <a:noFill/>
          <a:ln w="0">
            <a:noFill/>
          </a:ln>
        </p:spPr>
        <p:style>
          <a:lnRef idx="0">
            <a:scrgbClr r="0" g="0" b="0"/>
          </a:lnRef>
          <a:fillRef idx="0">
            <a:scrgbClr r="0" g="0" b="0"/>
          </a:fillRef>
          <a:effectRef idx="0">
            <a:scrgbClr r="0" g="0" b="0"/>
          </a:effectRef>
          <a:fontRef idx="minor"/>
        </p:style>
        <p:txBody>
          <a:bodyPr lIns="0" tIns="0" rIns="0" bIns="0">
            <a:spAutoFit/>
          </a:bodyPr>
          <a:lstStyle/>
          <a:p>
            <a:pPr>
              <a:lnSpc>
                <a:spcPts val="2401"/>
              </a:lnSpc>
              <a:spcAft>
                <a:spcPts val="601"/>
              </a:spcAft>
            </a:pPr>
            <a:r>
              <a:rPr lang="en-US" sz="5400" b="0" strike="noStrike" spc="-1">
                <a:solidFill>
                  <a:srgbClr val="808080"/>
                </a:solidFill>
                <a:latin typeface="Segoe UI"/>
                <a:ea typeface="Meiryo UI"/>
              </a:rPr>
              <a:t>-</a:t>
            </a:r>
            <a:r>
              <a:rPr lang="en-US" sz="4800" b="0" strike="noStrike" spc="-1">
                <a:solidFill>
                  <a:srgbClr val="808080"/>
                </a:solidFill>
                <a:latin typeface="Segoe UI"/>
                <a:ea typeface="Meiryo UI"/>
              </a:rPr>
              <a:t>39</a:t>
            </a:r>
            <a:r>
              <a:rPr lang="en-US" sz="4000" b="0" strike="noStrike" spc="-1" baseline="-25000">
                <a:solidFill>
                  <a:srgbClr val="808080"/>
                </a:solidFill>
                <a:latin typeface="Segoe UI"/>
                <a:ea typeface="Meiryo UI"/>
              </a:rPr>
              <a:t>%</a:t>
            </a:r>
            <a:r>
              <a:rPr lang="en-US" sz="5400" b="0" strike="noStrike" spc="-1" baseline="-25000">
                <a:solidFill>
                  <a:srgbClr val="808080"/>
                </a:solidFill>
                <a:latin typeface="Segoe UI"/>
                <a:ea typeface="Meiryo UI"/>
              </a:rPr>
              <a:t> </a:t>
            </a:r>
            <a:endParaRPr lang="en-US" sz="5400" b="0" strike="noStrike" spc="-1">
              <a:latin typeface="Arial"/>
            </a:endParaRPr>
          </a:p>
          <a:p>
            <a:pPr>
              <a:lnSpc>
                <a:spcPct val="100000"/>
              </a:lnSpc>
              <a:spcAft>
                <a:spcPts val="601"/>
              </a:spcAft>
            </a:pPr>
            <a:r>
              <a:rPr lang="ja-JP" sz="3200" b="0" strike="noStrike" spc="-1" baseline="-25000">
                <a:solidFill>
                  <a:srgbClr val="808080"/>
                </a:solidFill>
                <a:latin typeface="Segoe UI"/>
                <a:ea typeface="Meiryo UI"/>
              </a:rPr>
              <a:t>管理職に魅力を感じていない</a:t>
            </a:r>
            <a:r>
              <a:rPr lang="en-US" sz="3200" b="0" strike="noStrike" spc="-1" baseline="-25000">
                <a:solidFill>
                  <a:srgbClr val="808080"/>
                </a:solidFill>
                <a:latin typeface="Segoe UI"/>
                <a:ea typeface="Meiryo UI"/>
              </a:rPr>
              <a:t>?</a:t>
            </a:r>
            <a:endParaRPr lang="en-US" sz="3200" b="0" strike="noStrike" spc="-1">
              <a:latin typeface="Arial"/>
            </a:endParaRPr>
          </a:p>
        </p:txBody>
      </p:sp>
      <p:sp>
        <p:nvSpPr>
          <p:cNvPr id="590" name="CustomShape 17"/>
          <p:cNvSpPr/>
          <p:nvPr/>
        </p:nvSpPr>
        <p:spPr>
          <a:xfrm>
            <a:off x="486360" y="2311920"/>
            <a:ext cx="1342440" cy="28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ts val="1500"/>
              </a:lnSpc>
              <a:spcAft>
                <a:spcPts val="601"/>
              </a:spcAft>
            </a:pPr>
            <a:r>
              <a:rPr lang="ja-JP" sz="1800" b="0" strike="noStrike" spc="-1">
                <a:solidFill>
                  <a:srgbClr val="5ECCF3"/>
                </a:solidFill>
                <a:latin typeface="Segoe UI"/>
                <a:ea typeface="Meiryo UI"/>
              </a:rPr>
              <a:t>～</a:t>
            </a:r>
            <a:r>
              <a:rPr lang="en-US" sz="1800" b="0" strike="noStrike" spc="-1">
                <a:solidFill>
                  <a:srgbClr val="5ECCF3"/>
                </a:solidFill>
                <a:latin typeface="Segoe UI"/>
                <a:ea typeface="Meiryo UI"/>
              </a:rPr>
              <a:t>30</a:t>
            </a:r>
            <a:r>
              <a:rPr lang="ja-JP" sz="1800" b="0" strike="noStrike" spc="-1">
                <a:solidFill>
                  <a:srgbClr val="5ECCF3"/>
                </a:solidFill>
                <a:latin typeface="Segoe UI"/>
                <a:ea typeface="Meiryo UI"/>
              </a:rPr>
              <a:t>代社員</a:t>
            </a:r>
            <a:endParaRPr lang="en-US" sz="1800" b="0" strike="noStrike" spc="-1">
              <a:latin typeface="Arial"/>
            </a:endParaRPr>
          </a:p>
        </p:txBody>
      </p:sp>
      <p:sp>
        <p:nvSpPr>
          <p:cNvPr id="591" name="CustomShape 18"/>
          <p:cNvSpPr/>
          <p:nvPr/>
        </p:nvSpPr>
        <p:spPr>
          <a:xfrm>
            <a:off x="486360" y="2599560"/>
            <a:ext cx="1342440" cy="280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ts val="1500"/>
              </a:lnSpc>
              <a:spcAft>
                <a:spcPts val="601"/>
              </a:spcAft>
            </a:pPr>
            <a:r>
              <a:rPr lang="en-US" sz="1800" b="0" strike="noStrike" spc="-1">
                <a:solidFill>
                  <a:srgbClr val="073C65"/>
                </a:solidFill>
                <a:latin typeface="Segoe UI"/>
                <a:ea typeface="Meiryo UI"/>
              </a:rPr>
              <a:t>40</a:t>
            </a:r>
            <a:r>
              <a:rPr lang="ja-JP" sz="1800" b="0" strike="noStrike" spc="-1">
                <a:solidFill>
                  <a:srgbClr val="073C65"/>
                </a:solidFill>
                <a:latin typeface="Segoe UI"/>
                <a:ea typeface="Meiryo UI"/>
              </a:rPr>
              <a:t>代～社員</a:t>
            </a:r>
            <a:endParaRPr lang="en-US" sz="1800" b="0" strike="noStrike" spc="-1">
              <a:latin typeface="Arial"/>
            </a:endParaRPr>
          </a:p>
        </p:txBody>
      </p:sp>
      <p:sp>
        <p:nvSpPr>
          <p:cNvPr id="592" name="CustomShape 19"/>
          <p:cNvSpPr/>
          <p:nvPr/>
        </p:nvSpPr>
        <p:spPr>
          <a:xfrm>
            <a:off x="8746200" y="2331000"/>
            <a:ext cx="2273040" cy="2273040"/>
          </a:xfrm>
          <a:prstGeom prst="arc">
            <a:avLst>
              <a:gd name="adj1" fmla="val 1193914"/>
              <a:gd name="adj2" fmla="val 9739600"/>
            </a:avLst>
          </a:prstGeom>
          <a:noFill/>
          <a:ln w="254000">
            <a:solidFill>
              <a:schemeClr val="bg1">
                <a:lumMod val="50000"/>
                <a:alpha val="50000"/>
              </a:schemeClr>
            </a:solidFill>
            <a:round/>
            <a:headEnd type="triangle" w="sm" len="sm"/>
          </a:ln>
        </p:spPr>
        <p:style>
          <a:lnRef idx="0">
            <a:scrgbClr r="0" g="0" b="0"/>
          </a:lnRef>
          <a:fillRef idx="0">
            <a:scrgbClr r="0" g="0" b="0"/>
          </a:fillRef>
          <a:effectRef idx="0">
            <a:scrgbClr r="0" g="0" b="0"/>
          </a:effectRef>
          <a:fontRef idx="minor"/>
        </p:style>
      </p:sp>
      <p:sp>
        <p:nvSpPr>
          <p:cNvPr id="593" name="TextShape 20"/>
          <p:cNvSpPr txBox="1"/>
          <p:nvPr/>
        </p:nvSpPr>
        <p:spPr>
          <a:xfrm>
            <a:off x="252000" y="828000"/>
            <a:ext cx="11591640" cy="359640"/>
          </a:xfrm>
          <a:prstGeom prst="rect">
            <a:avLst/>
          </a:prstGeom>
          <a:solidFill>
            <a:srgbClr val="DFF5FD"/>
          </a:solidFill>
          <a:ln w="0">
            <a:noFill/>
          </a:ln>
        </p:spPr>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社員の意識改革に注力し、デジタル変革を加速させます。</a:t>
            </a:r>
            <a:endParaRPr lang="en-US" sz="1400" b="0" strike="noStrike" spc="-1">
              <a:solidFill>
                <a:srgbClr val="000000"/>
              </a:solidFill>
              <a:latin typeface="Segoe UI"/>
            </a:endParaRPr>
          </a:p>
        </p:txBody>
      </p:sp>
      <p:sp>
        <p:nvSpPr>
          <p:cNvPr id="594" name="TextShape 21"/>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3. </a:t>
            </a:r>
            <a:r>
              <a:rPr lang="ja-JP" sz="1200" b="0" strike="noStrike" spc="-1">
                <a:solidFill>
                  <a:srgbClr val="000000"/>
                </a:solidFill>
                <a:latin typeface="Segoe UI"/>
                <a:ea typeface="Meiryo UI"/>
              </a:rPr>
              <a:t>社内改革</a:t>
            </a:r>
            <a:endParaRPr lang="en-US" sz="1200" b="0" strike="noStrike" spc="-1">
              <a:solidFill>
                <a:srgbClr val="000000"/>
              </a:solidFill>
              <a:latin typeface="Segoe UI"/>
            </a:endParaRPr>
          </a:p>
        </p:txBody>
      </p:sp>
      <p:sp>
        <p:nvSpPr>
          <p:cNvPr id="595" name="TextShape 22"/>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3. </a:t>
            </a:r>
            <a:r>
              <a:rPr lang="ja-JP" sz="2400" b="1" strike="noStrike" spc="-1">
                <a:solidFill>
                  <a:srgbClr val="0D79CA"/>
                </a:solidFill>
                <a:latin typeface="Segoe UI Semibold"/>
                <a:ea typeface="Meiryo UI"/>
              </a:rPr>
              <a:t>社員意識調査</a:t>
            </a:r>
            <a:endParaRPr lang="en-US" sz="2400" b="0" strike="noStrike" spc="-1">
              <a:solidFill>
                <a:srgbClr val="000000"/>
              </a:solidFill>
              <a:latin typeface="Segoe UI"/>
            </a:endParaRPr>
          </a:p>
        </p:txBody>
      </p:sp>
      <p:sp>
        <p:nvSpPr>
          <p:cNvPr id="596" name="CustomShape 23"/>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P348</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TextShape 1"/>
          <p:cNvSpPr txBox="1"/>
          <p:nvPr/>
        </p:nvSpPr>
        <p:spPr>
          <a:xfrm>
            <a:off x="252000" y="324000"/>
            <a:ext cx="11591640" cy="539640"/>
          </a:xfrm>
          <a:prstGeom prst="rect">
            <a:avLst/>
          </a:prstGeom>
          <a:noFill/>
          <a:ln w="0">
            <a:noFill/>
          </a:ln>
        </p:spPr>
        <p:txBody>
          <a:bodyPr lIns="0" rIns="0" anchor="ctr">
            <a:no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現状の課題とプロジェクトの実行方針</a:t>
            </a:r>
            <a:endParaRPr lang="en-US" sz="2400" b="0" strike="noStrike" spc="-1">
              <a:solidFill>
                <a:srgbClr val="000000"/>
              </a:solidFill>
              <a:latin typeface="Segoe UI"/>
            </a:endParaRPr>
          </a:p>
        </p:txBody>
      </p:sp>
      <p:sp>
        <p:nvSpPr>
          <p:cNvPr id="598"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4. </a:t>
            </a:r>
            <a:r>
              <a:rPr lang="ja-JP" sz="1200" b="0" strike="noStrike" spc="-1">
                <a:solidFill>
                  <a:srgbClr val="000000"/>
                </a:solidFill>
                <a:latin typeface="Segoe UI"/>
                <a:ea typeface="Meiryo UI"/>
              </a:rPr>
              <a:t>実行方針</a:t>
            </a:r>
            <a:endParaRPr lang="en-US" sz="1200" b="0" strike="noStrike" spc="-1">
              <a:solidFill>
                <a:srgbClr val="000000"/>
              </a:solidFill>
              <a:latin typeface="Segoe UI"/>
            </a:endParaRPr>
          </a:p>
        </p:txBody>
      </p:sp>
      <p:sp>
        <p:nvSpPr>
          <p:cNvPr id="599" name="CustomShape 3"/>
          <p:cNvSpPr/>
          <p:nvPr/>
        </p:nvSpPr>
        <p:spPr>
          <a:xfrm>
            <a:off x="0" y="5949000"/>
            <a:ext cx="12192840" cy="683640"/>
          </a:xfrm>
          <a:prstGeom prst="rect">
            <a:avLst/>
          </a:prstGeom>
          <a:solidFill>
            <a:schemeClr val="bg2">
              <a:lumMod val="25000"/>
            </a:schemeClr>
          </a:solidFill>
          <a:ln w="12700">
            <a:noFill/>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90000"/>
              </a:lnSpc>
            </a:pPr>
            <a:r>
              <a:rPr lang="ja-JP" sz="2400" b="0" strike="noStrike" spc="-1">
                <a:solidFill>
                  <a:srgbClr val="FFFFFF"/>
                </a:solidFill>
                <a:latin typeface="Meiryo UI"/>
                <a:ea typeface="Meiryo UI"/>
              </a:rPr>
              <a:t>収益拡大に向けて、データを効果的に活用し、業務を効率的に実施するための基盤を構築する</a:t>
            </a:r>
            <a:endParaRPr lang="en-US" sz="2400" b="0" strike="noStrike" spc="-1">
              <a:latin typeface="Arial"/>
            </a:endParaRPr>
          </a:p>
        </p:txBody>
      </p:sp>
      <p:graphicFrame>
        <p:nvGraphicFramePr>
          <p:cNvPr id="600" name="Table 4"/>
          <p:cNvGraphicFramePr/>
          <p:nvPr/>
        </p:nvGraphicFramePr>
        <p:xfrm>
          <a:off x="252000" y="1440000"/>
          <a:ext cx="4643640" cy="3707640"/>
        </p:xfrm>
        <a:graphic>
          <a:graphicData uri="http://schemas.openxmlformats.org/drawingml/2006/table">
            <a:tbl>
              <a:tblPr/>
              <a:tblGrid>
                <a:gridCol w="208280">
                  <a:extLst>
                    <a:ext uri="{9D8B030D-6E8A-4147-A177-3AD203B41FA5}">
                      <a16:colId xmlns:a16="http://schemas.microsoft.com/office/drawing/2014/main" val="20000"/>
                    </a:ext>
                  </a:extLst>
                </a:gridCol>
                <a:gridCol w="4535640">
                  <a:extLst>
                    <a:ext uri="{9D8B030D-6E8A-4147-A177-3AD203B41FA5}">
                      <a16:colId xmlns:a16="http://schemas.microsoft.com/office/drawing/2014/main" val="20001"/>
                    </a:ext>
                  </a:extLst>
                </a:gridCol>
              </a:tblGrid>
              <a:tr h="360000">
                <a:tc rowSpan="2">
                  <a:txBody>
                    <a:bodyPr/>
                    <a:lstStyle/>
                    <a:p>
                      <a:endParaRPr lang="ja-JP"/>
                    </a:p>
                  </a:txBody>
                  <a:tcPr marL="18000">
                    <a:lnL w="12240">
                      <a:noFill/>
                    </a:lnL>
                    <a:lnR w="12240">
                      <a:noFill/>
                    </a:lnR>
                    <a:lnT w="12240">
                      <a:noFill/>
                    </a:lnT>
                    <a:lnB w="12240">
                      <a:noFill/>
                    </a:lnB>
                    <a:solidFill>
                      <a:srgbClr val="B4DCFA"/>
                    </a:solidFill>
                  </a:tcPr>
                </a:tc>
                <a:tc>
                  <a:txBody>
                    <a:bodyPr/>
                    <a:lstStyle/>
                    <a:p>
                      <a:pPr>
                        <a:lnSpc>
                          <a:spcPct val="90000"/>
                        </a:lnSpc>
                        <a:tabLst>
                          <a:tab pos="0" algn="l"/>
                        </a:tabLst>
                      </a:pPr>
                      <a:r>
                        <a:rPr lang="ja-JP" sz="2000" b="1" strike="noStrike" spc="-1">
                          <a:solidFill>
                            <a:srgbClr val="0070C0"/>
                          </a:solidFill>
                          <a:latin typeface="Segoe UI"/>
                          <a:ea typeface="Meiryo UI"/>
                        </a:rPr>
                        <a:t>課題</a:t>
                      </a:r>
                      <a:endParaRPr lang="en-US" sz="20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0"/>
                  </a:ext>
                </a:extLst>
              </a:tr>
              <a:tr h="1620000">
                <a:tc vMerge="1">
                  <a:txBody>
                    <a:bodyPr/>
                    <a:lstStyle/>
                    <a:p>
                      <a:endParaRPr lang="ja-JP"/>
                    </a:p>
                  </a:txBody>
                  <a:tcPr marL="90000" marR="90000">
                    <a:solidFill>
                      <a:srgbClr val="729FCF"/>
                    </a:solidFill>
                  </a:tcPr>
                </a:tc>
                <a:tc>
                  <a:txBody>
                    <a:bodyPr/>
                    <a:lstStyle/>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社内に情報が分散し、重要情報が見逃されてしまう</a:t>
                      </a:r>
                      <a:endParaRPr lang="en-US" sz="1600" b="0" strike="noStrike" spc="-1">
                        <a:latin typeface="Arial"/>
                      </a:endParaRPr>
                    </a:p>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必要な情報の取得に時間がかかる</a:t>
                      </a:r>
                      <a:endParaRPr lang="en-US" sz="1600" b="0" strike="noStrike" spc="-1">
                        <a:latin typeface="Arial"/>
                      </a:endParaRPr>
                    </a:p>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モバイル端末で閲覧できる情報が制限されている</a:t>
                      </a:r>
                      <a:endParaRPr lang="en-US" sz="1600" b="0" strike="noStrike" spc="-1">
                        <a:latin typeface="Arial"/>
                      </a:endParaRPr>
                    </a:p>
                    <a:p>
                      <a:pPr marL="142920"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運用ルールが未整備である</a:t>
                      </a:r>
                      <a:endParaRPr lang="en-US" sz="1600" b="0" strike="noStrike" spc="-1">
                        <a:latin typeface="Arial"/>
                      </a:endParaRPr>
                    </a:p>
                    <a:p>
                      <a:pPr marL="142920" indent="-142560">
                        <a:lnSpc>
                          <a:spcPct val="90000"/>
                        </a:lnSpc>
                        <a:spcAft>
                          <a:spcPts val="601"/>
                        </a:spcAft>
                        <a:buClr>
                          <a:srgbClr val="CCECFF"/>
                        </a:buClr>
                        <a:buFont typeface="Wingdings" charset="2"/>
                        <a:buChar char=""/>
                      </a:pPr>
                      <a:r>
                        <a:rPr lang="en-US" sz="1600" b="0" strike="noStrike" spc="-1">
                          <a:solidFill>
                            <a:srgbClr val="000000"/>
                          </a:solidFill>
                          <a:latin typeface="Segoe UI"/>
                          <a:ea typeface="Meiryo UI"/>
                        </a:rPr>
                        <a:t>KPI</a:t>
                      </a:r>
                      <a:r>
                        <a:rPr lang="ja-JP" sz="1600" b="0" strike="noStrike" spc="-1">
                          <a:solidFill>
                            <a:srgbClr val="000000"/>
                          </a:solidFill>
                          <a:latin typeface="Segoe UI"/>
                          <a:ea typeface="Meiryo UI"/>
                        </a:rPr>
                        <a:t>マネジメントが不十分である</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1"/>
                  </a:ext>
                </a:extLst>
              </a:tr>
              <a:tr h="360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2"/>
                  </a:ext>
                </a:extLst>
              </a:tr>
              <a:tr h="360000">
                <a:tc rowSpan="2">
                  <a:txBody>
                    <a:bodyPr/>
                    <a:lstStyle/>
                    <a:p>
                      <a:endParaRPr lang="ja-JP"/>
                    </a:p>
                  </a:txBody>
                  <a:tcPr marL="18000">
                    <a:lnL w="12240">
                      <a:noFill/>
                    </a:lnL>
                    <a:lnR w="12240">
                      <a:noFill/>
                    </a:lnR>
                    <a:lnT w="12240">
                      <a:noFill/>
                    </a:lnT>
                    <a:lnB w="12240">
                      <a:noFill/>
                    </a:lnB>
                    <a:solidFill>
                      <a:srgbClr val="B4DCFA"/>
                    </a:solidFill>
                  </a:tcPr>
                </a:tc>
                <a:tc>
                  <a:txBody>
                    <a:bodyPr/>
                    <a:lstStyle/>
                    <a:p>
                      <a:pPr>
                        <a:lnSpc>
                          <a:spcPct val="90000"/>
                        </a:lnSpc>
                        <a:tabLst>
                          <a:tab pos="0" algn="l"/>
                        </a:tabLst>
                      </a:pPr>
                      <a:r>
                        <a:rPr lang="ja-JP" sz="2000" b="1" strike="noStrike" spc="-1">
                          <a:solidFill>
                            <a:srgbClr val="0070C0"/>
                          </a:solidFill>
                          <a:latin typeface="Segoe UI"/>
                          <a:ea typeface="Meiryo UI"/>
                        </a:rPr>
                        <a:t>要件</a:t>
                      </a:r>
                      <a:endParaRPr lang="en-US" sz="20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3"/>
                  </a:ext>
                </a:extLst>
              </a:tr>
              <a:tr h="1008000">
                <a:tc vMerge="1">
                  <a:txBody>
                    <a:bodyPr/>
                    <a:lstStyle/>
                    <a:p>
                      <a:endParaRPr lang="ja-JP"/>
                    </a:p>
                  </a:txBody>
                  <a:tcPr marL="90000" marR="90000">
                    <a:solidFill>
                      <a:srgbClr val="729FCF"/>
                    </a:solidFill>
                  </a:tcPr>
                </a:tc>
                <a:tc>
                  <a:txBody>
                    <a:bodyPr/>
                    <a:lstStyle/>
                    <a:p>
                      <a:pPr marL="142920" lvl="2"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会社からの重要情報を確実に社員に届けることを実現</a:t>
                      </a:r>
                      <a:endParaRPr lang="en-US" sz="1600" b="0" strike="noStrike" spc="-1">
                        <a:latin typeface="Arial"/>
                      </a:endParaRPr>
                    </a:p>
                    <a:p>
                      <a:pPr marL="142920" lvl="2"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情報の一元化と検索時間の短縮、必要な情報の短時間で確実</a:t>
                      </a:r>
                      <a:endParaRPr lang="en-US" sz="1600" b="0" strike="noStrike" spc="-1">
                        <a:latin typeface="Arial"/>
                      </a:endParaRPr>
                    </a:p>
                    <a:p>
                      <a:pPr marL="142920" lvl="2"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モバイル対応で情報へのアクセシビリティ向上</a:t>
                      </a:r>
                      <a:endParaRPr lang="en-US" sz="1600" b="0" strike="noStrike" spc="-1">
                        <a:latin typeface="Arial"/>
                      </a:endParaRPr>
                    </a:p>
                    <a:p>
                      <a:pPr marL="142920" lvl="2" indent="-142560">
                        <a:lnSpc>
                          <a:spcPct val="90000"/>
                        </a:lnSpc>
                        <a:spcAft>
                          <a:spcPts val="601"/>
                        </a:spcAft>
                        <a:buClr>
                          <a:srgbClr val="CCECFF"/>
                        </a:buClr>
                        <a:buFont typeface="Wingdings" charset="2"/>
                        <a:buChar char=""/>
                      </a:pPr>
                      <a:r>
                        <a:rPr lang="ja-JP" sz="1600" b="0" strike="noStrike" spc="-1">
                          <a:solidFill>
                            <a:srgbClr val="000000"/>
                          </a:solidFill>
                          <a:latin typeface="Segoe UI"/>
                          <a:ea typeface="Meiryo UI"/>
                        </a:rPr>
                        <a:t>社員のモチベーションに繋がるプロジェクト</a:t>
                      </a:r>
                      <a:endParaRPr lang="en-US" sz="1600" b="0" strike="noStrike" spc="-1">
                        <a:latin typeface="Arial"/>
                      </a:endParaRPr>
                    </a:p>
                  </a:txBody>
                  <a:tcPr marL="18000">
                    <a:lnL w="12240">
                      <a:noFill/>
                    </a:lnL>
                    <a:lnR w="12240">
                      <a:noFill/>
                    </a:lnR>
                    <a:lnT w="12240">
                      <a:noFill/>
                    </a:lnT>
                    <a:lnB w="12240">
                      <a:noFill/>
                    </a:lnB>
                    <a:noFill/>
                  </a:tcPr>
                </a:tc>
                <a:extLst>
                  <a:ext uri="{0D108BD9-81ED-4DB2-BD59-A6C34878D82A}">
                    <a16:rowId xmlns:a16="http://schemas.microsoft.com/office/drawing/2014/main" val="10004"/>
                  </a:ext>
                </a:extLst>
              </a:tr>
            </a:tbl>
          </a:graphicData>
        </a:graphic>
      </p:graphicFrame>
      <p:sp>
        <p:nvSpPr>
          <p:cNvPr id="601" name="CustomShape 5"/>
          <p:cNvSpPr/>
          <p:nvPr/>
        </p:nvSpPr>
        <p:spPr>
          <a:xfrm>
            <a:off x="259920" y="900000"/>
            <a:ext cx="1589040" cy="41940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a:lnSpc>
                <a:spcPct val="90000"/>
              </a:lnSpc>
              <a:tabLst>
                <a:tab pos="561960" algn="l"/>
              </a:tabLst>
            </a:pPr>
            <a:r>
              <a:rPr lang="ja-JP" sz="2400" b="1" strike="noStrike" spc="-1">
                <a:solidFill>
                  <a:srgbClr val="A6A6A6"/>
                </a:solidFill>
                <a:latin typeface="Meiryo UI"/>
                <a:ea typeface="Meiryo UI"/>
              </a:rPr>
              <a:t>現状の課題</a:t>
            </a:r>
            <a:endParaRPr lang="en-US" sz="2400" b="0" strike="noStrike" spc="-1">
              <a:latin typeface="Arial"/>
            </a:endParaRPr>
          </a:p>
        </p:txBody>
      </p:sp>
      <p:graphicFrame>
        <p:nvGraphicFramePr>
          <p:cNvPr id="602" name="Table 6"/>
          <p:cNvGraphicFramePr/>
          <p:nvPr/>
        </p:nvGraphicFramePr>
        <p:xfrm>
          <a:off x="6264000" y="1432800"/>
          <a:ext cx="5579640" cy="1374840"/>
        </p:xfrm>
        <a:graphic>
          <a:graphicData uri="http://schemas.openxmlformats.org/drawingml/2006/table">
            <a:tbl>
              <a:tblPr/>
              <a:tblGrid>
                <a:gridCol w="5580000">
                  <a:extLst>
                    <a:ext uri="{9D8B030D-6E8A-4147-A177-3AD203B41FA5}">
                      <a16:colId xmlns:a16="http://schemas.microsoft.com/office/drawing/2014/main" val="20000"/>
                    </a:ext>
                  </a:extLst>
                </a:gridCol>
              </a:tblGrid>
              <a:tr h="658080">
                <a:tc>
                  <a:txBody>
                    <a:bodyPr/>
                    <a:lstStyle/>
                    <a:p>
                      <a:pPr>
                        <a:lnSpc>
                          <a:spcPct val="90000"/>
                        </a:lnSpc>
                        <a:tabLst>
                          <a:tab pos="0" algn="l"/>
                        </a:tabLst>
                      </a:pPr>
                      <a:r>
                        <a:rPr lang="en-US" sz="4800" b="1" strike="noStrike" spc="-1">
                          <a:solidFill>
                            <a:srgbClr val="4FADF3">
                              <a:alpha val="30000"/>
                            </a:srgbClr>
                          </a:solidFill>
                          <a:latin typeface="Segoe UI"/>
                          <a:ea typeface="Meiryo UI"/>
                        </a:rPr>
                        <a:t>1</a:t>
                      </a:r>
                      <a:endParaRPr lang="en-US" sz="48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pPr>
                        <a:lnSpc>
                          <a:spcPct val="90000"/>
                        </a:lnSpc>
                        <a:tabLst>
                          <a:tab pos="0" algn="l"/>
                        </a:tabLst>
                      </a:pPr>
                      <a:r>
                        <a:rPr lang="ja-JP" sz="2000" b="1" strike="noStrike" spc="-1">
                          <a:solidFill>
                            <a:srgbClr val="1D2088"/>
                          </a:solidFill>
                          <a:latin typeface="Segoe UI"/>
                          <a:ea typeface="Meiryo UI"/>
                        </a:rPr>
                        <a:t>最新技術の活用による業務継続性向上</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723240">
                <a:tc>
                  <a:txBody>
                    <a:bodyPr/>
                    <a:lstStyle/>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今回のプロジェクトを契機に、仕事の仕方を見直し、業務改革を推進</a:t>
                      </a:r>
                      <a:endParaRPr lang="en-US" sz="1400" b="0" strike="noStrike" spc="-1">
                        <a:latin typeface="Arial"/>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情報アクセス向上にともなう業務標準化や先進</a:t>
                      </a:r>
                      <a:r>
                        <a:rPr lang="en-US" sz="1400" b="0" strike="noStrike" spc="-1">
                          <a:solidFill>
                            <a:srgbClr val="000000"/>
                          </a:solidFill>
                          <a:latin typeface="Segoe UI"/>
                          <a:ea typeface="Meiryo UI"/>
                        </a:rPr>
                        <a:t>IT</a:t>
                      </a:r>
                      <a:r>
                        <a:rPr lang="ja-JP" sz="1400" b="0" strike="noStrike" spc="-1">
                          <a:solidFill>
                            <a:srgbClr val="000000"/>
                          </a:solidFill>
                          <a:latin typeface="Segoe UI"/>
                          <a:ea typeface="Meiryo UI"/>
                        </a:rPr>
                        <a:t>活用により、業務プロセスを効率化</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03" name="Table 7"/>
          <p:cNvGraphicFramePr/>
          <p:nvPr/>
        </p:nvGraphicFramePr>
        <p:xfrm>
          <a:off x="6264000" y="3429000"/>
          <a:ext cx="5579640" cy="1353240"/>
        </p:xfrm>
        <a:graphic>
          <a:graphicData uri="http://schemas.openxmlformats.org/drawingml/2006/table">
            <a:tbl>
              <a:tblPr/>
              <a:tblGrid>
                <a:gridCol w="5580000">
                  <a:extLst>
                    <a:ext uri="{9D8B030D-6E8A-4147-A177-3AD203B41FA5}">
                      <a16:colId xmlns:a16="http://schemas.microsoft.com/office/drawing/2014/main" val="20000"/>
                    </a:ext>
                  </a:extLst>
                </a:gridCol>
              </a:tblGrid>
              <a:tr h="603360">
                <a:tc>
                  <a:txBody>
                    <a:bodyPr/>
                    <a:lstStyle/>
                    <a:p>
                      <a:pPr>
                        <a:lnSpc>
                          <a:spcPct val="90000"/>
                        </a:lnSpc>
                        <a:tabLst>
                          <a:tab pos="0" algn="l"/>
                        </a:tabLst>
                      </a:pPr>
                      <a:r>
                        <a:rPr lang="en-US" sz="4400" b="1" strike="noStrike" spc="-1">
                          <a:solidFill>
                            <a:srgbClr val="4FADF3">
                              <a:alpha val="30000"/>
                            </a:srgbClr>
                          </a:solidFill>
                          <a:latin typeface="Segoe UI"/>
                          <a:ea typeface="Meiryo UI"/>
                        </a:rPr>
                        <a:t>2</a:t>
                      </a:r>
                      <a:endParaRPr lang="en-US" sz="4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366120">
                <a:tc>
                  <a:txBody>
                    <a:bodyPr/>
                    <a:lstStyle/>
                    <a:p>
                      <a:pPr>
                        <a:lnSpc>
                          <a:spcPct val="90000"/>
                        </a:lnSpc>
                        <a:tabLst>
                          <a:tab pos="0" algn="l"/>
                        </a:tabLst>
                      </a:pPr>
                      <a:r>
                        <a:rPr lang="ja-JP" sz="2000" b="1" strike="noStrike" spc="-1">
                          <a:solidFill>
                            <a:srgbClr val="1D2088"/>
                          </a:solidFill>
                          <a:latin typeface="Segoe UI"/>
                          <a:ea typeface="Meiryo UI"/>
                        </a:rPr>
                        <a:t>更なる経営管理の高度化</a:t>
                      </a:r>
                      <a:endParaRPr lang="en-US" sz="20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531720">
                <a:tc>
                  <a:txBody>
                    <a:bodyPr/>
                    <a:lstStyle/>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財務情報、売上情報、重要情報などをタイムリーに把握</a:t>
                      </a:r>
                      <a:endParaRPr lang="en-US" sz="1400" b="0" strike="noStrike" spc="-1">
                        <a:latin typeface="Arial"/>
                      </a:endParaRPr>
                    </a:p>
                    <a:p>
                      <a:pPr marL="180000" indent="-179640">
                        <a:lnSpc>
                          <a:spcPct val="90000"/>
                        </a:lnSpc>
                        <a:spcAft>
                          <a:spcPts val="601"/>
                        </a:spcAft>
                        <a:buClr>
                          <a:srgbClr val="BFEBFA"/>
                        </a:buClr>
                        <a:buFont typeface="Wingdings" charset="2"/>
                        <a:buChar char=""/>
                      </a:pPr>
                      <a:r>
                        <a:rPr lang="ja-JP" sz="1400" b="0" strike="noStrike" spc="-1">
                          <a:solidFill>
                            <a:srgbClr val="000000"/>
                          </a:solidFill>
                          <a:latin typeface="Segoe UI"/>
                          <a:ea typeface="Meiryo UI"/>
                        </a:rPr>
                        <a:t>二重投資の回避と今後の展開・拡張性を意識したビジネスインフラを整備</a:t>
                      </a:r>
                      <a:endParaRPr lang="en-US" sz="14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04" name="CustomShape 8"/>
          <p:cNvSpPr/>
          <p:nvPr/>
        </p:nvSpPr>
        <p:spPr>
          <a:xfrm>
            <a:off x="6126120" y="900000"/>
            <a:ext cx="1310400" cy="41940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a:lnSpc>
                <a:spcPct val="90000"/>
              </a:lnSpc>
              <a:tabLst>
                <a:tab pos="561960" algn="l"/>
              </a:tabLst>
            </a:pPr>
            <a:r>
              <a:rPr lang="ja-JP" sz="2400" b="1" strike="noStrike" spc="-1">
                <a:solidFill>
                  <a:srgbClr val="A6A6A6"/>
                </a:solidFill>
                <a:latin typeface="Meiryo UI"/>
                <a:ea typeface="Meiryo UI"/>
              </a:rPr>
              <a:t>実行方針</a:t>
            </a:r>
            <a:endParaRPr lang="en-US" sz="2400" b="0" strike="noStrike" spc="-1">
              <a:latin typeface="Arial"/>
            </a:endParaRPr>
          </a:p>
        </p:txBody>
      </p:sp>
      <p:sp>
        <p:nvSpPr>
          <p:cNvPr id="605" name="CustomShape 9"/>
          <p:cNvSpPr/>
          <p:nvPr/>
        </p:nvSpPr>
        <p:spPr>
          <a:xfrm rot="10800000">
            <a:off x="8766360" y="5157360"/>
            <a:ext cx="575640" cy="575640"/>
          </a:xfrm>
          <a:prstGeom prst="triangle">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06" name="CustomShape 10"/>
          <p:cNvSpPr/>
          <p:nvPr/>
        </p:nvSpPr>
        <p:spPr>
          <a:xfrm>
            <a:off x="1872000" y="1080000"/>
            <a:ext cx="4103640" cy="360"/>
          </a:xfrm>
          <a:custGeom>
            <a:avLst/>
            <a:gdLst/>
            <a:ahLst/>
            <a:cxnLst/>
            <a:rect l="l" t="t" r="r" b="b"/>
            <a:pathLst>
              <a:path w="21600" h="21600">
                <a:moveTo>
                  <a:pt x="0" y="0"/>
                </a:moveTo>
                <a:lnTo>
                  <a:pt x="21600" y="21600"/>
                </a:lnTo>
              </a:path>
            </a:pathLst>
          </a:custGeom>
          <a:noFill/>
          <a:ln w="53975">
            <a:solidFill>
              <a:schemeClr val="bg2">
                <a:lumMod val="90000"/>
              </a:schemeClr>
            </a:solidFill>
            <a:tailEnd type="triangle" w="med" len="med"/>
          </a:ln>
        </p:spPr>
        <p:style>
          <a:lnRef idx="1">
            <a:schemeClr val="accent1"/>
          </a:lnRef>
          <a:fillRef idx="0">
            <a:schemeClr val="accent1"/>
          </a:fillRef>
          <a:effectRef idx="0">
            <a:schemeClr val="accent1"/>
          </a:effectRef>
          <a:fontRef idx="minor"/>
        </p:style>
      </p:sp>
      <p:sp>
        <p:nvSpPr>
          <p:cNvPr id="607" name="CustomShape 11"/>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TextShape 1"/>
          <p:cNvSpPr txBox="1"/>
          <p:nvPr/>
        </p:nvSpPr>
        <p:spPr>
          <a:xfrm>
            <a:off x="252000" y="5580000"/>
            <a:ext cx="11519640" cy="755640"/>
          </a:xfrm>
          <a:prstGeom prst="rect">
            <a:avLst/>
          </a:prstGeom>
          <a:noFill/>
          <a:ln w="0">
            <a:noFill/>
          </a:ln>
        </p:spPr>
        <p:txBody>
          <a:bodyPr lIns="0" rIns="0" anchor="ctr">
            <a:noAutofit/>
          </a:bodyPr>
          <a:lstStyle/>
          <a:p>
            <a:pPr>
              <a:lnSpc>
                <a:spcPct val="90000"/>
              </a:lnSpc>
            </a:pPr>
            <a:r>
              <a:rPr lang="ja-JP" sz="4000" b="1" strike="noStrike" spc="-1">
                <a:solidFill>
                  <a:srgbClr val="0D79CA"/>
                </a:solidFill>
                <a:latin typeface="Segoe UI Semibold"/>
                <a:ea typeface="Meiryo UI"/>
              </a:rPr>
              <a:t>実行方針</a:t>
            </a:r>
            <a:endParaRPr lang="en-US" sz="4000" b="0" strike="noStrike" spc="-1">
              <a:solidFill>
                <a:srgbClr val="000000"/>
              </a:solidFill>
              <a:latin typeface="Segoe UI"/>
            </a:endParaRPr>
          </a:p>
        </p:txBody>
      </p:sp>
      <p:sp>
        <p:nvSpPr>
          <p:cNvPr id="609" name="TextShape 2"/>
          <p:cNvSpPr txBox="1"/>
          <p:nvPr/>
        </p:nvSpPr>
        <p:spPr>
          <a:xfrm>
            <a:off x="252360" y="1989000"/>
            <a:ext cx="4679640" cy="3403080"/>
          </a:xfrm>
          <a:prstGeom prst="rect">
            <a:avLst/>
          </a:prstGeom>
          <a:noFill/>
          <a:ln w="0">
            <a:noFill/>
          </a:ln>
        </p:spPr>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4</a:t>
            </a:r>
            <a:endParaRPr lang="en-US" sz="16600" b="0" strike="noStrike" spc="-1">
              <a:solidFill>
                <a:srgbClr val="000000"/>
              </a:solidFill>
              <a:latin typeface="Segoe U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TextShape 1"/>
          <p:cNvSpPr txBox="1"/>
          <p:nvPr/>
        </p:nvSpPr>
        <p:spPr>
          <a:xfrm>
            <a:off x="252000" y="324000"/>
            <a:ext cx="11591640" cy="539640"/>
          </a:xfrm>
          <a:prstGeom prst="rect">
            <a:avLst/>
          </a:prstGeom>
          <a:noFill/>
          <a:ln w="0">
            <a:noFill/>
          </a:ln>
        </p:spPr>
        <p:txBody>
          <a:bodyPr lIns="0" rIns="0" anchor="ctr">
            <a:no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業務課題に対する解決の方向性</a:t>
            </a:r>
            <a:endParaRPr lang="en-US" sz="2400" b="0" strike="noStrike" spc="-1">
              <a:solidFill>
                <a:srgbClr val="000000"/>
              </a:solidFill>
              <a:latin typeface="Segoe UI"/>
            </a:endParaRPr>
          </a:p>
        </p:txBody>
      </p:sp>
      <p:sp>
        <p:nvSpPr>
          <p:cNvPr id="611"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4. </a:t>
            </a:r>
            <a:r>
              <a:rPr lang="ja-JP" sz="1200" b="0" strike="noStrike" spc="-1">
                <a:solidFill>
                  <a:srgbClr val="000000"/>
                </a:solidFill>
                <a:latin typeface="Segoe UI"/>
                <a:ea typeface="Meiryo UI"/>
              </a:rPr>
              <a:t>実行方針</a:t>
            </a:r>
            <a:endParaRPr lang="en-US" sz="1200" b="0" strike="noStrike" spc="-1">
              <a:solidFill>
                <a:srgbClr val="000000"/>
              </a:solidFill>
              <a:latin typeface="Segoe UI"/>
            </a:endParaRPr>
          </a:p>
        </p:txBody>
      </p:sp>
      <p:sp>
        <p:nvSpPr>
          <p:cNvPr id="612" name="CustomShape 3"/>
          <p:cNvSpPr/>
          <p:nvPr/>
        </p:nvSpPr>
        <p:spPr>
          <a:xfrm>
            <a:off x="-227160" y="924120"/>
            <a:ext cx="2221920" cy="36468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marL="457200" indent="-550440">
              <a:lnSpc>
                <a:spcPct val="100000"/>
              </a:lnSpc>
              <a:tabLst>
                <a:tab pos="0" algn="l"/>
              </a:tabLst>
            </a:pPr>
            <a:r>
              <a:rPr lang="ja-JP" sz="1800" b="1" strike="noStrike" spc="-1">
                <a:solidFill>
                  <a:srgbClr val="808080"/>
                </a:solidFill>
                <a:latin typeface="Segoe UI"/>
                <a:ea typeface="Meiryo UI"/>
              </a:rPr>
              <a:t>業務の課題</a:t>
            </a:r>
            <a:endParaRPr lang="en-US" sz="1800" b="0" strike="noStrike" spc="-1">
              <a:latin typeface="Arial"/>
            </a:endParaRPr>
          </a:p>
        </p:txBody>
      </p:sp>
      <p:graphicFrame>
        <p:nvGraphicFramePr>
          <p:cNvPr id="613" name="Table 4"/>
          <p:cNvGraphicFramePr/>
          <p:nvPr/>
        </p:nvGraphicFramePr>
        <p:xfrm>
          <a:off x="252000" y="1307880"/>
          <a:ext cx="4931640" cy="1662840"/>
        </p:xfrm>
        <a:graphic>
          <a:graphicData uri="http://schemas.openxmlformats.org/drawingml/2006/table">
            <a:tbl>
              <a:tblPr/>
              <a:tblGrid>
                <a:gridCol w="208280">
                  <a:extLst>
                    <a:ext uri="{9D8B030D-6E8A-4147-A177-3AD203B41FA5}">
                      <a16:colId xmlns:a16="http://schemas.microsoft.com/office/drawing/2014/main" val="20000"/>
                    </a:ext>
                  </a:extLst>
                </a:gridCol>
                <a:gridCol w="48596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人手でのデータ入力・収集が多い業務報告業務</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データ入力・収集業務で忙殺され、</a:t>
                      </a:r>
                      <a:endParaRPr lang="en-US" sz="1600" b="0" strike="noStrike" spc="-1">
                        <a:latin typeface="Arial"/>
                      </a:endParaRPr>
                    </a:p>
                    <a:p>
                      <a:pPr>
                        <a:lnSpc>
                          <a:spcPct val="90000"/>
                        </a:lnSpc>
                        <a:tabLst>
                          <a:tab pos="0" algn="l"/>
                        </a:tabLst>
                      </a:pPr>
                      <a:r>
                        <a:rPr lang="ja-JP" sz="1600" b="1" strike="noStrike" spc="-1">
                          <a:solidFill>
                            <a:srgbClr val="595959"/>
                          </a:solidFill>
                          <a:latin typeface="Segoe UI"/>
                          <a:ea typeface="Meiryo UI"/>
                        </a:rPr>
                        <a:t>価値創造的</a:t>
                      </a:r>
                      <a:r>
                        <a:rPr lang="en-US" sz="1600" b="1" strike="noStrike" spc="-1">
                          <a:solidFill>
                            <a:srgbClr val="595959"/>
                          </a:solidFill>
                          <a:latin typeface="Segoe UI"/>
                          <a:ea typeface="Meiryo UI"/>
                        </a:rPr>
                        <a:t>Work</a:t>
                      </a:r>
                      <a:r>
                        <a:rPr lang="ja-JP" sz="1600" b="1" strike="noStrike" spc="-1">
                          <a:solidFill>
                            <a:srgbClr val="595959"/>
                          </a:solidFill>
                          <a:latin typeface="Segoe UI"/>
                          <a:ea typeface="Meiryo UI"/>
                        </a:rPr>
                        <a:t>にあてる時間がない</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64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業務上のデータは、手作業で入力・収集するしなければならない</a:t>
                      </a:r>
                      <a:endParaRPr lang="en-US" sz="1400" b="0" strike="noStrike" spc="-1">
                        <a:latin typeface="Arial"/>
                      </a:endParaRPr>
                    </a:p>
                    <a:p>
                      <a:pPr marL="144000" indent="-14364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作業に多くの時間を要し、新たに価値を創造する</a:t>
                      </a:r>
                      <a:r>
                        <a:rPr lang="en-US" sz="1400" b="0" strike="noStrike" spc="-1">
                          <a:solidFill>
                            <a:srgbClr val="212745"/>
                          </a:solidFill>
                          <a:latin typeface="Segoe UI"/>
                          <a:ea typeface="Meiryo UI"/>
                        </a:rPr>
                        <a:t>Work</a:t>
                      </a:r>
                      <a:r>
                        <a:rPr lang="ja-JP" sz="1400" b="0" strike="noStrike" spc="-1">
                          <a:solidFill>
                            <a:srgbClr val="212745"/>
                          </a:solidFill>
                          <a:latin typeface="Segoe UI"/>
                          <a:ea typeface="Meiryo UI"/>
                        </a:rPr>
                        <a:t>にあてるワークロードがない</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14" name="Table 5"/>
          <p:cNvGraphicFramePr/>
          <p:nvPr/>
        </p:nvGraphicFramePr>
        <p:xfrm>
          <a:off x="252000" y="3076200"/>
          <a:ext cx="4931640" cy="1662840"/>
        </p:xfrm>
        <a:graphic>
          <a:graphicData uri="http://schemas.openxmlformats.org/drawingml/2006/table">
            <a:tbl>
              <a:tblPr/>
              <a:tblGrid>
                <a:gridCol w="208280">
                  <a:extLst>
                    <a:ext uri="{9D8B030D-6E8A-4147-A177-3AD203B41FA5}">
                      <a16:colId xmlns:a16="http://schemas.microsoft.com/office/drawing/2014/main" val="20000"/>
                    </a:ext>
                  </a:extLst>
                </a:gridCol>
                <a:gridCol w="48596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情報連携・情報共有に人が介在し、業務負荷を上げている</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本社・支社間の</a:t>
                      </a:r>
                      <a:br/>
                      <a:r>
                        <a:rPr lang="ja-JP" sz="1600" b="1" strike="noStrike" spc="-1">
                          <a:solidFill>
                            <a:srgbClr val="595959"/>
                          </a:solidFill>
                          <a:latin typeface="Segoe UI"/>
                          <a:ea typeface="Meiryo UI"/>
                        </a:rPr>
                        <a:t>コミュニケーションロスが発生している</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64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本部と支社間のデータに齟齬があり、調整作業に多くの時間を要している</a:t>
                      </a:r>
                      <a:endParaRPr lang="en-US" sz="1400" b="0" strike="noStrike" spc="-1">
                        <a:latin typeface="Arial"/>
                      </a:endParaRPr>
                    </a:p>
                    <a:p>
                      <a:pPr marL="144000" indent="-14364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重要情報がうまく伝わっておらず、人手でカバーしているため、支社間によるバラつきが発生している</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15" name="Table 6"/>
          <p:cNvGraphicFramePr/>
          <p:nvPr/>
        </p:nvGraphicFramePr>
        <p:xfrm>
          <a:off x="252000" y="4930920"/>
          <a:ext cx="4931640" cy="1662840"/>
        </p:xfrm>
        <a:graphic>
          <a:graphicData uri="http://schemas.openxmlformats.org/drawingml/2006/table">
            <a:tbl>
              <a:tblPr/>
              <a:tblGrid>
                <a:gridCol w="208280">
                  <a:extLst>
                    <a:ext uri="{9D8B030D-6E8A-4147-A177-3AD203B41FA5}">
                      <a16:colId xmlns:a16="http://schemas.microsoft.com/office/drawing/2014/main" val="20000"/>
                    </a:ext>
                  </a:extLst>
                </a:gridCol>
                <a:gridCol w="4859640">
                  <a:extLst>
                    <a:ext uri="{9D8B030D-6E8A-4147-A177-3AD203B41FA5}">
                      <a16:colId xmlns:a16="http://schemas.microsoft.com/office/drawing/2014/main" val="20001"/>
                    </a:ext>
                  </a:extLst>
                </a:gridCol>
              </a:tblGrid>
              <a:tr h="396000">
                <a:tc gridSpan="2">
                  <a:txBody>
                    <a:bodyPr/>
                    <a:lstStyle/>
                    <a:p>
                      <a:pPr>
                        <a:lnSpc>
                          <a:spcPct val="90000"/>
                        </a:lnSpc>
                        <a:tabLst>
                          <a:tab pos="0" algn="l"/>
                        </a:tabLst>
                      </a:pPr>
                      <a:r>
                        <a:rPr lang="ja-JP" sz="1400" b="0" strike="noStrike" spc="-1">
                          <a:solidFill>
                            <a:srgbClr val="FFFFFF"/>
                          </a:solidFill>
                          <a:latin typeface="Segoe UI"/>
                          <a:ea typeface="Meiryo UI"/>
                        </a:rPr>
                        <a:t>分断化されたシステムがオペレーション負荷を上げる状態になっている</a:t>
                      </a:r>
                      <a:endParaRPr lang="en-US" sz="1400" b="0" strike="noStrike" spc="-1">
                        <a:latin typeface="Arial"/>
                      </a:endParaRPr>
                    </a:p>
                  </a:txBody>
                  <a:tcPr marL="36000">
                    <a:lnL w="12240">
                      <a:noFill/>
                    </a:lnL>
                    <a:lnR w="12240">
                      <a:noFill/>
                    </a:lnR>
                    <a:lnT w="12240">
                      <a:noFill/>
                    </a:lnT>
                    <a:lnB w="12240">
                      <a:noFill/>
                    </a:lnB>
                    <a:solidFill>
                      <a:srgbClr val="808080"/>
                    </a:solidFill>
                  </a:tcPr>
                </a:tc>
                <a:tc hMerge="1">
                  <a:txBody>
                    <a:bodyPr/>
                    <a:lstStyle/>
                    <a:p>
                      <a:endParaRPr lang="ja-JP"/>
                    </a:p>
                  </a:txBody>
                  <a:tcPr marL="90000" marR="90000">
                    <a:solidFill>
                      <a:srgbClr val="729FCF"/>
                    </a:solidFill>
                  </a:tcPr>
                </a:tc>
                <a:extLst>
                  <a:ext uri="{0D108BD9-81ED-4DB2-BD59-A6C34878D82A}">
                    <a16:rowId xmlns:a16="http://schemas.microsoft.com/office/drawing/2014/main" val="10000"/>
                  </a:ext>
                </a:extLst>
              </a:tr>
              <a:tr h="475200">
                <a:tc>
                  <a:txBody>
                    <a:bodyPr/>
                    <a:lstStyle/>
                    <a:p>
                      <a:endParaRPr lang="ja-JP"/>
                    </a:p>
                  </a:txBody>
                  <a:tcPr>
                    <a:lnL w="12240">
                      <a:noFill/>
                    </a:lnL>
                    <a:lnR w="12240">
                      <a:noFill/>
                    </a:lnR>
                    <a:lnT w="12240">
                      <a:noFill/>
                    </a:lnT>
                    <a:lnB w="12240">
                      <a:noFill/>
                    </a:lnB>
                    <a:solidFill>
                      <a:srgbClr val="808080"/>
                    </a:solidFill>
                  </a:tcPr>
                </a:tc>
                <a:tc>
                  <a:txBody>
                    <a:bodyPr/>
                    <a:lstStyle/>
                    <a:p>
                      <a:pPr>
                        <a:lnSpc>
                          <a:spcPct val="90000"/>
                        </a:lnSpc>
                        <a:tabLst>
                          <a:tab pos="0" algn="l"/>
                        </a:tabLst>
                      </a:pPr>
                      <a:r>
                        <a:rPr lang="ja-JP" sz="1600" b="1" strike="noStrike" spc="-1">
                          <a:solidFill>
                            <a:srgbClr val="595959"/>
                          </a:solidFill>
                          <a:latin typeface="Segoe UI"/>
                          <a:ea typeface="Meiryo UI"/>
                        </a:rPr>
                        <a:t>データカテゴリや条件などで</a:t>
                      </a:r>
                      <a:br/>
                      <a:r>
                        <a:rPr lang="ja-JP" sz="1600" b="1" strike="noStrike" spc="-1">
                          <a:solidFill>
                            <a:srgbClr val="595959"/>
                          </a:solidFill>
                          <a:latin typeface="Segoe UI"/>
                          <a:ea typeface="Meiryo UI"/>
                        </a:rPr>
                        <a:t>システムを使い分けなくてはならない</a:t>
                      </a:r>
                      <a:endParaRPr lang="en-US" sz="1600" b="0" strike="noStrike" spc="-1">
                        <a:latin typeface="Arial"/>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r h="792000">
                <a:tc>
                  <a:txBody>
                    <a:bodyPr/>
                    <a:lstStyle/>
                    <a:p>
                      <a:endParaRPr lang="ja-JP"/>
                    </a:p>
                  </a:txBody>
                  <a:tcPr>
                    <a:lnL w="12240">
                      <a:noFill/>
                    </a:lnL>
                    <a:lnR w="12240">
                      <a:noFill/>
                    </a:lnR>
                    <a:lnT w="12240">
                      <a:noFill/>
                    </a:lnT>
                    <a:lnB w="12240">
                      <a:noFill/>
                    </a:lnB>
                    <a:solidFill>
                      <a:srgbClr val="808080"/>
                    </a:solidFill>
                  </a:tcPr>
                </a:tc>
                <a:tc>
                  <a:txBody>
                    <a:bodyPr/>
                    <a:lstStyle/>
                    <a:p>
                      <a:pPr marL="144000" indent="-14364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データカテゴリーごとにシステムの使い分けが発生し、</a:t>
                      </a:r>
                      <a:br/>
                      <a:r>
                        <a:rPr lang="ja-JP" sz="1400" b="0" strike="noStrike" spc="-1">
                          <a:solidFill>
                            <a:srgbClr val="212745"/>
                          </a:solidFill>
                          <a:latin typeface="Segoe UI"/>
                          <a:ea typeface="Meiryo UI"/>
                        </a:rPr>
                        <a:t>オペレーションが複雑になっている</a:t>
                      </a:r>
                      <a:endParaRPr lang="en-US" sz="1400" b="0" strike="noStrike" spc="-1">
                        <a:latin typeface="Arial"/>
                      </a:endParaRPr>
                    </a:p>
                    <a:p>
                      <a:pPr marL="144000" indent="-143640">
                        <a:lnSpc>
                          <a:spcPct val="90000"/>
                        </a:lnSpc>
                        <a:spcAft>
                          <a:spcPts val="300"/>
                        </a:spcAft>
                        <a:buClr>
                          <a:srgbClr val="D9D9D9"/>
                        </a:buClr>
                        <a:buFont typeface="Wingdings" charset="2"/>
                        <a:buChar char=""/>
                      </a:pPr>
                      <a:r>
                        <a:rPr lang="ja-JP" sz="1400" b="0" strike="noStrike" spc="-1">
                          <a:solidFill>
                            <a:srgbClr val="212745"/>
                          </a:solidFill>
                          <a:latin typeface="Segoe UI"/>
                          <a:ea typeface="Meiryo UI"/>
                        </a:rPr>
                        <a:t>システムの使い分けに必要な操作マニュアルなどの参照先も点在していて、探すだけで時間がかかってしまう</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graphicFrame>
        <p:nvGraphicFramePr>
          <p:cNvPr id="616" name="Table 7"/>
          <p:cNvGraphicFramePr/>
          <p:nvPr/>
        </p:nvGraphicFramePr>
        <p:xfrm>
          <a:off x="6923880" y="1420200"/>
          <a:ext cx="4931640" cy="1686240"/>
        </p:xfrm>
        <a:graphic>
          <a:graphicData uri="http://schemas.openxmlformats.org/drawingml/2006/table">
            <a:tbl>
              <a:tblPr/>
              <a:tblGrid>
                <a:gridCol w="4932000">
                  <a:extLst>
                    <a:ext uri="{9D8B030D-6E8A-4147-A177-3AD203B41FA5}">
                      <a16:colId xmlns:a16="http://schemas.microsoft.com/office/drawing/2014/main" val="20000"/>
                    </a:ext>
                  </a:extLst>
                </a:gridCol>
              </a:tblGrid>
              <a:tr h="822600">
                <a:tc>
                  <a:txBody>
                    <a:bodyPr/>
                    <a:lstStyle/>
                    <a:p>
                      <a:pPr>
                        <a:lnSpc>
                          <a:spcPct val="90000"/>
                        </a:lnSpc>
                        <a:tabLst>
                          <a:tab pos="0" algn="l"/>
                        </a:tabLst>
                      </a:pPr>
                      <a:r>
                        <a:rPr lang="en-US" sz="5400" b="1" strike="noStrike" spc="-1">
                          <a:solidFill>
                            <a:srgbClr val="073C65"/>
                          </a:solidFill>
                          <a:latin typeface="Segoe UI"/>
                          <a:ea typeface="Meiryo UI"/>
                        </a:rPr>
                        <a:t>1</a:t>
                      </a:r>
                      <a:endParaRPr lang="en-US" sz="5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0"/>
                  </a:ext>
                </a:extLst>
              </a:tr>
              <a:tr h="640440">
                <a:tc>
                  <a:txBody>
                    <a:bodyPr/>
                    <a:lstStyle/>
                    <a:p>
                      <a:pPr>
                        <a:lnSpc>
                          <a:spcPct val="90000"/>
                        </a:lnSpc>
                        <a:tabLst>
                          <a:tab pos="0" algn="l"/>
                        </a:tabLst>
                      </a:pPr>
                      <a:r>
                        <a:rPr lang="ja-JP" sz="2000" b="1" strike="noStrike" spc="-1">
                          <a:solidFill>
                            <a:srgbClr val="FFFFFF"/>
                          </a:solidFill>
                          <a:latin typeface="Segoe UI"/>
                          <a:ea typeface="Meiryo UI"/>
                        </a:rPr>
                        <a:t>デジタル化の抜本改革による</a:t>
                      </a:r>
                      <a:br/>
                      <a:r>
                        <a:rPr lang="ja-JP" sz="2000" b="1" strike="noStrike" spc="-1">
                          <a:solidFill>
                            <a:srgbClr val="FFFFFF"/>
                          </a:solidFill>
                          <a:latin typeface="Segoe UI"/>
                          <a:ea typeface="Meiryo UI"/>
                        </a:rPr>
                        <a:t>業務・システムの高度化を図る</a:t>
                      </a:r>
                      <a:endParaRPr lang="en-US" sz="2000" b="0" strike="noStrike" spc="-1">
                        <a:latin typeface="Arial"/>
                      </a:endParaRPr>
                    </a:p>
                  </a:txBody>
                  <a:tcPr marL="36000" marR="36000">
                    <a:lnL w="12240">
                      <a:noFill/>
                    </a:lnL>
                    <a:lnR w="12240">
                      <a:noFill/>
                    </a:lnR>
                    <a:lnT w="12240">
                      <a:noFill/>
                    </a:lnT>
                    <a:lnB w="12240">
                      <a:noFill/>
                    </a:lnB>
                    <a:solidFill>
                      <a:srgbClr val="0070C0"/>
                    </a:solidFill>
                  </a:tcPr>
                </a:tc>
                <a:extLst>
                  <a:ext uri="{0D108BD9-81ED-4DB2-BD59-A6C34878D82A}">
                    <a16:rowId xmlns:a16="http://schemas.microsoft.com/office/drawing/2014/main" val="10001"/>
                  </a:ext>
                </a:extLst>
              </a:tr>
              <a:tr h="666360">
                <a:tc>
                  <a:txBody>
                    <a:bodyPr/>
                    <a:lstStyle/>
                    <a:p>
                      <a:pPr>
                        <a:lnSpc>
                          <a:spcPct val="90000"/>
                        </a:lnSpc>
                      </a:pPr>
                      <a:r>
                        <a:rPr lang="ja-JP" sz="1400" b="0" strike="noStrike" spc="-1">
                          <a:solidFill>
                            <a:srgbClr val="212745"/>
                          </a:solidFill>
                          <a:latin typeface="Segoe UI"/>
                          <a:ea typeface="Meiryo UI"/>
                        </a:rPr>
                        <a:t>クラウドや</a:t>
                      </a:r>
                      <a:r>
                        <a:rPr lang="en-US" sz="1400" b="0" strike="noStrike" spc="-1">
                          <a:solidFill>
                            <a:srgbClr val="212745"/>
                          </a:solidFill>
                          <a:latin typeface="Segoe UI"/>
                          <a:ea typeface="Meiryo UI"/>
                        </a:rPr>
                        <a:t>AI</a:t>
                      </a:r>
                      <a:r>
                        <a:rPr lang="ja-JP" sz="1400" b="0" strike="noStrike" spc="-1">
                          <a:solidFill>
                            <a:srgbClr val="212745"/>
                          </a:solidFill>
                          <a:latin typeface="Segoe UI"/>
                          <a:ea typeface="Meiryo UI"/>
                        </a:rPr>
                        <a:t>など最新テクノロジーを活用し、現行システム改修を急務として検討する。システムの刷新により、業務改革を推進し不具合の排除を目指す。</a:t>
                      </a:r>
                      <a:endParaRPr lang="en-US" sz="1400" b="0" strike="noStrike" spc="-1">
                        <a:latin typeface="Arial"/>
                      </a:endParaRPr>
                    </a:p>
                  </a:txBody>
                  <a:tcPr marL="36000" marR="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sp>
        <p:nvSpPr>
          <p:cNvPr id="617" name="CustomShape 8"/>
          <p:cNvSpPr/>
          <p:nvPr/>
        </p:nvSpPr>
        <p:spPr>
          <a:xfrm>
            <a:off x="6427080" y="924120"/>
            <a:ext cx="4233600" cy="364680"/>
          </a:xfrm>
          <a:prstGeom prst="rect">
            <a:avLst/>
          </a:prstGeom>
          <a:noFill/>
          <a:ln w="0">
            <a:noFill/>
          </a:ln>
        </p:spPr>
        <p:style>
          <a:lnRef idx="0">
            <a:scrgbClr r="0" g="0" b="0"/>
          </a:lnRef>
          <a:fillRef idx="0">
            <a:scrgbClr r="0" g="0" b="0"/>
          </a:fillRef>
          <a:effectRef idx="0">
            <a:scrgbClr r="0" g="0" b="0"/>
          </a:effectRef>
          <a:fontRef idx="minor"/>
        </p:style>
        <p:txBody>
          <a:bodyPr wrap="none" lIns="0" tIns="45000" rIns="90000" bIns="45000">
            <a:spAutoFit/>
          </a:bodyPr>
          <a:lstStyle/>
          <a:p>
            <a:pPr marL="457200" indent="-550440">
              <a:lnSpc>
                <a:spcPct val="100000"/>
              </a:lnSpc>
              <a:tabLst>
                <a:tab pos="0" algn="l"/>
              </a:tabLst>
            </a:pPr>
            <a:r>
              <a:rPr lang="ja-JP" sz="1800" b="1" strike="noStrike" spc="-1">
                <a:solidFill>
                  <a:srgbClr val="0D79CA"/>
                </a:solidFill>
                <a:latin typeface="Segoe UI"/>
                <a:ea typeface="Meiryo UI"/>
              </a:rPr>
              <a:t>デジタル化に向けた解決の方向性</a:t>
            </a:r>
            <a:endParaRPr lang="en-US" sz="1800" b="0" strike="noStrike" spc="-1">
              <a:latin typeface="Arial"/>
            </a:endParaRPr>
          </a:p>
        </p:txBody>
      </p:sp>
      <p:graphicFrame>
        <p:nvGraphicFramePr>
          <p:cNvPr id="618" name="Table 9"/>
          <p:cNvGraphicFramePr/>
          <p:nvPr/>
        </p:nvGraphicFramePr>
        <p:xfrm>
          <a:off x="6923880" y="4047480"/>
          <a:ext cx="4931640" cy="1686240"/>
        </p:xfrm>
        <a:graphic>
          <a:graphicData uri="http://schemas.openxmlformats.org/drawingml/2006/table">
            <a:tbl>
              <a:tblPr/>
              <a:tblGrid>
                <a:gridCol w="4932000">
                  <a:extLst>
                    <a:ext uri="{9D8B030D-6E8A-4147-A177-3AD203B41FA5}">
                      <a16:colId xmlns:a16="http://schemas.microsoft.com/office/drawing/2014/main" val="20000"/>
                    </a:ext>
                  </a:extLst>
                </a:gridCol>
              </a:tblGrid>
              <a:tr h="832320">
                <a:tc>
                  <a:txBody>
                    <a:bodyPr/>
                    <a:lstStyle/>
                    <a:p>
                      <a:pPr>
                        <a:lnSpc>
                          <a:spcPct val="90000"/>
                        </a:lnSpc>
                        <a:tabLst>
                          <a:tab pos="0" algn="l"/>
                        </a:tabLst>
                      </a:pPr>
                      <a:r>
                        <a:rPr lang="en-US" sz="5400" b="1" strike="noStrike" spc="-1">
                          <a:solidFill>
                            <a:srgbClr val="002060"/>
                          </a:solidFill>
                          <a:latin typeface="Segoe UI"/>
                          <a:ea typeface="Meiryo UI"/>
                        </a:rPr>
                        <a:t>2</a:t>
                      </a:r>
                      <a:endParaRPr lang="en-US" sz="5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640440">
                <a:tc>
                  <a:txBody>
                    <a:bodyPr/>
                    <a:lstStyle/>
                    <a:p>
                      <a:pPr>
                        <a:lnSpc>
                          <a:spcPct val="90000"/>
                        </a:lnSpc>
                        <a:tabLst>
                          <a:tab pos="0" algn="l"/>
                        </a:tabLst>
                      </a:pPr>
                      <a:r>
                        <a:rPr lang="ja-JP" sz="2000" b="1" strike="noStrike" spc="-1">
                          <a:solidFill>
                            <a:srgbClr val="FFFFFF"/>
                          </a:solidFill>
                          <a:latin typeface="Segoe UI"/>
                          <a:ea typeface="Meiryo UI"/>
                        </a:rPr>
                        <a:t>将来ビジョンを具体的に描き</a:t>
                      </a:r>
                      <a:endParaRPr lang="en-US" sz="2000" b="0" strike="noStrike" spc="-1">
                        <a:latin typeface="Arial"/>
                      </a:endParaRPr>
                    </a:p>
                    <a:p>
                      <a:pPr>
                        <a:lnSpc>
                          <a:spcPct val="90000"/>
                        </a:lnSpc>
                        <a:tabLst>
                          <a:tab pos="0" algn="l"/>
                        </a:tabLst>
                      </a:pPr>
                      <a:r>
                        <a:rPr lang="ja-JP" sz="2000" b="1" strike="noStrike" spc="-1">
                          <a:solidFill>
                            <a:srgbClr val="FFFFFF"/>
                          </a:solidFill>
                          <a:latin typeface="Segoe UI"/>
                          <a:ea typeface="Meiryo UI"/>
                        </a:rPr>
                        <a:t>プロジェクトの恩恵を体感できるようにする</a:t>
                      </a:r>
                      <a:endParaRPr lang="en-US" sz="2000" b="0" strike="noStrike" spc="-1">
                        <a:latin typeface="Arial"/>
                      </a:endParaRPr>
                    </a:p>
                  </a:txBody>
                  <a:tcPr marL="36000">
                    <a:lnL w="12240">
                      <a:noFill/>
                    </a:lnL>
                    <a:lnR w="12240">
                      <a:noFill/>
                    </a:lnR>
                    <a:lnT w="12240">
                      <a:noFill/>
                    </a:lnT>
                    <a:lnB w="12240">
                      <a:noFill/>
                    </a:lnB>
                    <a:solidFill>
                      <a:srgbClr val="0070C0"/>
                    </a:solidFill>
                  </a:tcPr>
                </a:tc>
                <a:extLst>
                  <a:ext uri="{0D108BD9-81ED-4DB2-BD59-A6C34878D82A}">
                    <a16:rowId xmlns:a16="http://schemas.microsoft.com/office/drawing/2014/main" val="10001"/>
                  </a:ext>
                </a:extLst>
              </a:tr>
              <a:tr h="666360">
                <a:tc>
                  <a:txBody>
                    <a:bodyPr/>
                    <a:lstStyle/>
                    <a:p>
                      <a:pPr>
                        <a:lnSpc>
                          <a:spcPct val="90000"/>
                        </a:lnSpc>
                      </a:pPr>
                      <a:r>
                        <a:rPr lang="ja-JP" sz="1400" b="0" strike="noStrike" spc="-1">
                          <a:solidFill>
                            <a:srgbClr val="212745"/>
                          </a:solidFill>
                          <a:latin typeface="Segoe UI"/>
                          <a:ea typeface="Meiryo UI"/>
                        </a:rPr>
                        <a:t>組織、機能、ツールの横断的なシステムを前提とし、シンプルな業務を目指すことで、具体的な将来ビジョンを社員が体感できるプロジェクトを目指す。</a:t>
                      </a:r>
                      <a:endParaRPr lang="en-US" sz="1400" b="0" strike="noStrike" spc="-1">
                        <a:latin typeface="Arial"/>
                      </a:endParaRPr>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bl>
          </a:graphicData>
        </a:graphic>
      </p:graphicFrame>
      <p:pic>
        <p:nvPicPr>
          <p:cNvPr id="619" name="グラフィックス 17" descr="サーバー"/>
          <p:cNvPicPr/>
          <p:nvPr/>
        </p:nvPicPr>
        <p:blipFill>
          <a:blip r:embed="rId2"/>
          <a:stretch/>
        </p:blipFill>
        <p:spPr>
          <a:xfrm>
            <a:off x="10440000" y="1168560"/>
            <a:ext cx="1079640" cy="1079640"/>
          </a:xfrm>
          <a:prstGeom prst="rect">
            <a:avLst/>
          </a:prstGeom>
          <a:ln w="0">
            <a:noFill/>
          </a:ln>
        </p:spPr>
      </p:pic>
      <p:pic>
        <p:nvPicPr>
          <p:cNvPr id="620" name="グラフィックス 19" descr="グループでのブレーンストーミング"/>
          <p:cNvPicPr/>
          <p:nvPr/>
        </p:nvPicPr>
        <p:blipFill>
          <a:blip r:embed="rId3"/>
          <a:stretch/>
        </p:blipFill>
        <p:spPr>
          <a:xfrm>
            <a:off x="10440000" y="3789000"/>
            <a:ext cx="1079640" cy="1079640"/>
          </a:xfrm>
          <a:prstGeom prst="rect">
            <a:avLst/>
          </a:prstGeom>
          <a:ln w="0">
            <a:noFill/>
          </a:ln>
        </p:spPr>
      </p:pic>
      <p:sp>
        <p:nvSpPr>
          <p:cNvPr id="621" name="CustomShape 10"/>
          <p:cNvSpPr/>
          <p:nvPr/>
        </p:nvSpPr>
        <p:spPr>
          <a:xfrm rot="5400000">
            <a:off x="5064840" y="3474720"/>
            <a:ext cx="1967040" cy="647640"/>
          </a:xfrm>
          <a:prstGeom prst="triangle">
            <a:avLst>
              <a:gd name="adj" fmla="val 50000"/>
            </a:avLst>
          </a:prstGeom>
          <a:gradFill rotWithShape="0">
            <a:gsLst>
              <a:gs pos="0">
                <a:srgbClr val="BFEBFA"/>
              </a:gs>
              <a:gs pos="100000">
                <a:srgbClr val="FFFFFF"/>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622" name="CustomShape 11"/>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P283</a:t>
            </a:r>
            <a:endParaRPr lang="en-US"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extShape 1"/>
          <p:cNvSpPr txBox="1"/>
          <p:nvPr/>
        </p:nvSpPr>
        <p:spPr>
          <a:xfrm>
            <a:off x="336600" y="5373720"/>
            <a:ext cx="7199640" cy="1294920"/>
          </a:xfrm>
          <a:prstGeom prst="rect">
            <a:avLst/>
          </a:prstGeom>
          <a:noFill/>
          <a:ln w="0">
            <a:noFill/>
          </a:ln>
        </p:spPr>
        <p:txBody>
          <a:bodyPr lIns="0" tIns="45000" rIns="0" bIns="45000">
            <a:noAutofit/>
          </a:bodyPr>
          <a:lstStyle/>
          <a:p>
            <a:endParaRPr lang="en-US" sz="2800" b="0" strike="noStrike" spc="-1">
              <a:solidFill>
                <a:srgbClr val="000000"/>
              </a:solidFill>
              <a:latin typeface="Segoe U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Shape 1"/>
          <p:cNvSpPr txBox="1"/>
          <p:nvPr/>
        </p:nvSpPr>
        <p:spPr>
          <a:xfrm>
            <a:off x="277560" y="108000"/>
            <a:ext cx="11591640" cy="539640"/>
          </a:xfrm>
          <a:prstGeom prst="rect">
            <a:avLst/>
          </a:prstGeom>
          <a:noFill/>
          <a:ln w="0">
            <a:noFill/>
          </a:ln>
        </p:spPr>
        <p:txBody>
          <a:bodyPr lIns="0" rIns="0" anchor="ctr">
            <a:noAutofit/>
          </a:bodyPr>
          <a:lstStyle/>
          <a:p>
            <a:pPr>
              <a:lnSpc>
                <a:spcPct val="90000"/>
              </a:lnSpc>
            </a:pPr>
            <a:r>
              <a:rPr lang="en-US" sz="2400" b="1" strike="noStrike" spc="-1">
                <a:solidFill>
                  <a:srgbClr val="0D79CA"/>
                </a:solidFill>
                <a:latin typeface="Segoe UI Semibold"/>
                <a:ea typeface="Meiryo UI"/>
              </a:rPr>
              <a:t>1. DX</a:t>
            </a:r>
            <a:r>
              <a:rPr lang="ja-JP" sz="2400" b="1" strike="noStrike" spc="-1">
                <a:solidFill>
                  <a:srgbClr val="0D79CA"/>
                </a:solidFill>
                <a:latin typeface="Segoe UI Semibold"/>
                <a:ea typeface="Meiryo UI"/>
              </a:rPr>
              <a:t>導入計画</a:t>
            </a:r>
            <a:r>
              <a:rPr lang="en-US" sz="2400" b="1" strike="noStrike" spc="-1">
                <a:solidFill>
                  <a:srgbClr val="0D79CA"/>
                </a:solidFill>
                <a:latin typeface="Segoe UI Semibold"/>
                <a:ea typeface="Meiryo UI"/>
              </a:rPr>
              <a:t>(2/3)</a:t>
            </a:r>
            <a:endParaRPr lang="en-US" sz="2400" b="0" strike="noStrike" spc="-1">
              <a:solidFill>
                <a:srgbClr val="000000"/>
              </a:solidFill>
              <a:latin typeface="Segoe UI"/>
            </a:endParaRPr>
          </a:p>
        </p:txBody>
      </p:sp>
      <p:sp>
        <p:nvSpPr>
          <p:cNvPr id="415" name="CustomShape 4"/>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P214</a:t>
            </a:r>
            <a:endParaRPr lang="en-US" sz="1800" b="0" strike="noStrike" spc="-1">
              <a:latin typeface="Arial"/>
            </a:endParaRPr>
          </a:p>
        </p:txBody>
      </p:sp>
      <p:sp>
        <p:nvSpPr>
          <p:cNvPr id="416" name="CustomShape 5"/>
          <p:cNvSpPr/>
          <p:nvPr/>
        </p:nvSpPr>
        <p:spPr>
          <a:xfrm>
            <a:off x="10620000" y="0"/>
            <a:ext cx="1572120" cy="900000"/>
          </a:xfrm>
          <a:prstGeom prst="rect">
            <a:avLst/>
          </a:prstGeom>
          <a:solidFill>
            <a:srgbClr val="FFFFFF"/>
          </a:solidFill>
          <a:ln w="0">
            <a:noFill/>
          </a:ln>
        </p:spPr>
        <p:style>
          <a:lnRef idx="0">
            <a:scrgbClr r="0" g="0" b="0"/>
          </a:lnRef>
          <a:fillRef idx="0">
            <a:scrgbClr r="0" g="0" b="0"/>
          </a:fillRef>
          <a:effectRef idx="0">
            <a:scrgbClr r="0" g="0" b="0"/>
          </a:effectRef>
          <a:fontRef idx="minor"/>
        </p:style>
      </p:sp>
      <p:graphicFrame>
        <p:nvGraphicFramePr>
          <p:cNvPr id="417" name="Table 6"/>
          <p:cNvGraphicFramePr/>
          <p:nvPr/>
        </p:nvGraphicFramePr>
        <p:xfrm>
          <a:off x="363180" y="755640"/>
          <a:ext cx="11465640" cy="1454256"/>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4.</a:t>
                      </a:r>
                      <a:r>
                        <a:rPr lang="ja-JP" altLang="en-US" sz="2000" b="1" strike="noStrike" spc="-1" dirty="0">
                          <a:solidFill>
                            <a:srgbClr val="1D2088"/>
                          </a:solidFill>
                          <a:latin typeface="Segoe UI"/>
                          <a:ea typeface="Meiryo UI"/>
                        </a:rPr>
                        <a:t>組織計画</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本プロジェクトの最終意思決定</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定期便契約台数の合意</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は、副社長の最終承認をもって決定するのが望ましい。</a:t>
                      </a:r>
                      <a:endParaRPr lang="en-US" altLang="ja-JP" sz="1400" b="0" strike="noStrike" spc="-1" dirty="0">
                        <a:solidFill>
                          <a:srgbClr val="000000"/>
                        </a:solidFill>
                        <a:latin typeface="Segoe UI"/>
                        <a:ea typeface="Meiryo UI"/>
                      </a:endParaRPr>
                    </a:p>
                    <a:p>
                      <a:pPr marL="36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a:t>
                      </a:r>
                      <a:r>
                        <a:rPr lang="en-US" sz="1400" b="0" strike="noStrike" spc="-1" dirty="0">
                          <a:latin typeface="Times New Roman"/>
                        </a:rPr>
                        <a:t>-</a:t>
                      </a:r>
                      <a:r>
                        <a:rPr lang="ja-JP" altLang="en-US" sz="1400" b="0" strike="noStrike" spc="-1" dirty="0">
                          <a:latin typeface="Times New Roman"/>
                        </a:rPr>
                        <a:t> </a:t>
                      </a:r>
                      <a:r>
                        <a:rPr lang="ja-JP" altLang="en-US" sz="1400" b="0" strike="noStrike" spc="-1" dirty="0">
                          <a:latin typeface="Meiryo UI" panose="020B0604030504040204" pitchFamily="50" charset="-128"/>
                          <a:ea typeface="Meiryo UI" panose="020B0604030504040204" pitchFamily="50" charset="-128"/>
                        </a:rPr>
                        <a:t>最終意思決定者</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定期便契約台数の合意</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副社長</a:t>
                      </a:r>
                      <a:endParaRPr lang="en-US" altLang="ja-JP" sz="1400" b="0" strike="noStrike" spc="-1" dirty="0">
                        <a:solidFill>
                          <a:srgbClr val="000000"/>
                        </a:solidFill>
                        <a:latin typeface="Segoe UI"/>
                        <a:ea typeface="Meiryo UI"/>
                      </a:endParaRPr>
                    </a:p>
                    <a:p>
                      <a:pPr marL="360" indent="0">
                        <a:lnSpc>
                          <a:spcPct val="90000"/>
                        </a:lnSpc>
                        <a:spcAft>
                          <a:spcPts val="601"/>
                        </a:spcAft>
                        <a:buClr>
                          <a:srgbClr val="BFEBFA"/>
                        </a:buClr>
                        <a:buFont typeface="Wingdings" charset="2"/>
                        <a:buNone/>
                      </a:pPr>
                      <a:r>
                        <a:rPr lang="en-US" sz="1400" b="0" strike="noStrike" spc="-1" dirty="0">
                          <a:solidFill>
                            <a:srgbClr val="000000"/>
                          </a:solidFill>
                          <a:latin typeface="Segoe UI"/>
                          <a:ea typeface="Meiryo UI"/>
                        </a:rPr>
                        <a:t>   </a:t>
                      </a:r>
                      <a:r>
                        <a:rPr lang="en-US" sz="1400" b="0" strike="noStrike" spc="-1" dirty="0">
                          <a:latin typeface="Times New Roman"/>
                        </a:rPr>
                        <a:t>- </a:t>
                      </a:r>
                      <a:r>
                        <a:rPr lang="ja-JP" altLang="en-US" sz="1400" b="0" strike="noStrike" spc="-1" dirty="0">
                          <a:latin typeface="Meiryo UI" panose="020B0604030504040204" pitchFamily="50" charset="-128"/>
                          <a:ea typeface="Meiryo UI" panose="020B0604030504040204" pitchFamily="50" charset="-128"/>
                        </a:rPr>
                        <a:t>プロジェクト責任者</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方針決定・品質管理責任</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配送業務担当リーダー</a:t>
                      </a:r>
                      <a:endParaRPr lang="en-US" altLang="ja-JP" sz="1400" b="0" strike="noStrike" spc="-1" dirty="0">
                        <a:latin typeface="Meiryo UI" panose="020B0604030504040204" pitchFamily="50" charset="-128"/>
                        <a:ea typeface="Meiryo UI" panose="020B0604030504040204" pitchFamily="50" charset="-128"/>
                      </a:endParaRPr>
                    </a:p>
                    <a:p>
                      <a:pPr marL="360" indent="0">
                        <a:lnSpc>
                          <a:spcPct val="90000"/>
                        </a:lnSpc>
                        <a:spcAft>
                          <a:spcPts val="601"/>
                        </a:spcAft>
                        <a:buClr>
                          <a:srgbClr val="BFEBFA"/>
                        </a:buClr>
                        <a:buFont typeface="Wingdings" charset="2"/>
                        <a:buNone/>
                      </a:pPr>
                      <a:r>
                        <a:rPr lang="en-US" altLang="ja-JP" sz="1400" b="0" strike="noStrike" spc="-1" dirty="0">
                          <a:solidFill>
                            <a:srgbClr val="000000"/>
                          </a:solidFill>
                          <a:latin typeface="Segoe UI"/>
                          <a:ea typeface="Meiryo UI"/>
                        </a:rPr>
                        <a:t>   </a:t>
                      </a:r>
                      <a:r>
                        <a:rPr lang="en-US" altLang="ja-JP" sz="1400" b="0" strike="noStrike" spc="-1" dirty="0">
                          <a:latin typeface="Times New Roman"/>
                        </a:rPr>
                        <a:t>- </a:t>
                      </a:r>
                      <a:r>
                        <a:rPr lang="ja-JP" altLang="en-US" sz="1400" b="0" strike="noStrike" spc="-1" dirty="0">
                          <a:latin typeface="Meiryo UI" panose="020B0604030504040204" pitchFamily="50" charset="-128"/>
                          <a:ea typeface="Meiryo UI" panose="020B0604030504040204" pitchFamily="50" charset="-128"/>
                        </a:rPr>
                        <a:t>プロジェクト実行者</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シミュレーションシートの実行など</a:t>
                      </a:r>
                      <a:r>
                        <a:rPr lang="en-US" altLang="ja-JP" sz="1400" b="0" strike="noStrike" spc="-1" dirty="0">
                          <a:latin typeface="Meiryo UI" panose="020B0604030504040204" pitchFamily="50" charset="-128"/>
                          <a:ea typeface="Meiryo UI" panose="020B0604030504040204" pitchFamily="50" charset="-128"/>
                        </a:rPr>
                        <a:t>):</a:t>
                      </a:r>
                      <a:r>
                        <a:rPr lang="ja-JP" altLang="en-US" sz="1400" b="0" strike="noStrike" spc="-1" dirty="0">
                          <a:latin typeface="Meiryo UI" panose="020B0604030504040204" pitchFamily="50" charset="-128"/>
                          <a:ea typeface="Meiryo UI" panose="020B0604030504040204" pitchFamily="50" charset="-128"/>
                        </a:rPr>
                        <a:t>配送業務担当</a:t>
                      </a:r>
                      <a:endParaRPr lang="en-US" sz="1400" b="0" strike="noStrike" spc="-1" dirty="0">
                        <a:latin typeface="Times New Roman"/>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418" name="Table 7"/>
          <p:cNvGraphicFramePr/>
          <p:nvPr/>
        </p:nvGraphicFramePr>
        <p:xfrm>
          <a:off x="4030560" y="7045560"/>
          <a:ext cx="5542560" cy="1178640"/>
        </p:xfrm>
        <a:graphic>
          <a:graphicData uri="http://schemas.openxmlformats.org/drawingml/2006/table">
            <a:tbl>
              <a:tblPr/>
              <a:tblGrid>
                <a:gridCol w="5542560">
                  <a:extLst>
                    <a:ext uri="{9D8B030D-6E8A-4147-A177-3AD203B41FA5}">
                      <a16:colId xmlns:a16="http://schemas.microsoft.com/office/drawing/2014/main" val="20000"/>
                    </a:ext>
                  </a:extLst>
                </a:gridCol>
              </a:tblGrid>
              <a:tr h="1178640">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graphicFrame>
        <p:nvGraphicFramePr>
          <p:cNvPr id="10" name="Table 6">
            <a:extLst>
              <a:ext uri="{FF2B5EF4-FFF2-40B4-BE49-F238E27FC236}">
                <a16:creationId xmlns:a16="http://schemas.microsoft.com/office/drawing/2014/main" id="{950D5B58-CBE6-4074-80B0-110EDA33CCE0}"/>
              </a:ext>
            </a:extLst>
          </p:cNvPr>
          <p:cNvGraphicFramePr/>
          <p:nvPr/>
        </p:nvGraphicFramePr>
        <p:xfrm>
          <a:off x="400170" y="2301829"/>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5.</a:t>
                      </a:r>
                      <a:r>
                        <a:rPr lang="ja-JP" altLang="en-US" sz="2000" b="1" strike="noStrike" spc="-1" dirty="0">
                          <a:solidFill>
                            <a:srgbClr val="1D2088"/>
                          </a:solidFill>
                          <a:latin typeface="Segoe UI"/>
                          <a:ea typeface="Meiryo UI"/>
                        </a:rPr>
                        <a:t>進捗計画</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毎月月初に、前月のトラック定期便</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非定期便実績、及び前年同月比を取りまとめの上、副社長に報告する。</a:t>
                      </a:r>
                      <a:endParaRPr lang="en-US" altLang="ja-JP" sz="1400" b="0" strike="noStrike" spc="-1" dirty="0">
                        <a:solidFill>
                          <a:srgbClr val="000000"/>
                        </a:solidFill>
                        <a:latin typeface="Segoe UI"/>
                        <a:ea typeface="Meiryo UI"/>
                      </a:endParaRPr>
                    </a:p>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本施策３か月経過後、クォーター単位での前年比較を行い、トラック定期便契約台数の妥当性を協議する。</a:t>
                      </a:r>
                      <a:endParaRPr lang="en-US" altLang="ja-JP" sz="1400" b="0" strike="noStrike" spc="-1" dirty="0">
                        <a:solidFill>
                          <a:srgbClr val="000000"/>
                        </a:solidFill>
                        <a:latin typeface="Segoe UI"/>
                        <a:ea typeface="Meiryo UI"/>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11" name="Table 6">
            <a:extLst>
              <a:ext uri="{FF2B5EF4-FFF2-40B4-BE49-F238E27FC236}">
                <a16:creationId xmlns:a16="http://schemas.microsoft.com/office/drawing/2014/main" id="{A0BF2C9B-19E3-48C8-AA0E-1FFB158FF07A}"/>
              </a:ext>
            </a:extLst>
          </p:cNvPr>
          <p:cNvGraphicFramePr/>
          <p:nvPr/>
        </p:nvGraphicFramePr>
        <p:xfrm>
          <a:off x="400170" y="3327032"/>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6.</a:t>
                      </a:r>
                      <a:r>
                        <a:rPr lang="ja-JP" altLang="en-US" sz="2000" b="1" strike="noStrike" spc="-1" dirty="0">
                          <a:solidFill>
                            <a:srgbClr val="1D2088"/>
                          </a:solidFill>
                          <a:latin typeface="Segoe UI"/>
                          <a:ea typeface="Meiryo UI"/>
                        </a:rPr>
                        <a:t>品質計画・リスクマネジメント</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毎月月初の取りまとめの結果、前年同月に比べて、大幅な非定期便台数の利用が確認できた場合、従来の方法に戻して、原因を究明する。</a:t>
                      </a:r>
                      <a:endParaRPr lang="en-US" altLang="ja-JP" sz="1400" b="0" strike="noStrike" spc="-1" dirty="0">
                        <a:solidFill>
                          <a:srgbClr val="000000"/>
                        </a:solidFill>
                        <a:latin typeface="Segoe UI"/>
                        <a:ea typeface="Meiryo UI"/>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12" name="Table 6">
            <a:extLst>
              <a:ext uri="{FF2B5EF4-FFF2-40B4-BE49-F238E27FC236}">
                <a16:creationId xmlns:a16="http://schemas.microsoft.com/office/drawing/2014/main" id="{289F9D88-4C32-4A1F-9FA4-AE83A6D2CA81}"/>
              </a:ext>
            </a:extLst>
          </p:cNvPr>
          <p:cNvGraphicFramePr/>
          <p:nvPr/>
        </p:nvGraphicFramePr>
        <p:xfrm>
          <a:off x="400170" y="411497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7.</a:t>
                      </a:r>
                      <a:r>
                        <a:rPr lang="ja-JP" altLang="en-US" sz="2000" b="1" strike="noStrike" spc="-1" dirty="0">
                          <a:solidFill>
                            <a:srgbClr val="1D2088"/>
                          </a:solidFill>
                          <a:latin typeface="Segoe UI"/>
                          <a:ea typeface="Meiryo UI"/>
                        </a:rPr>
                        <a:t>システム構成</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トラック定期便台数決定の検証に留めるため、</a:t>
                      </a:r>
                      <a:r>
                        <a:rPr lang="en-US" altLang="ja-JP" sz="1400" b="0" strike="noStrike" spc="-1" dirty="0">
                          <a:solidFill>
                            <a:srgbClr val="000000"/>
                          </a:solidFill>
                          <a:latin typeface="Segoe UI"/>
                          <a:ea typeface="Meiryo UI"/>
                        </a:rPr>
                        <a:t>PoC</a:t>
                      </a:r>
                      <a:r>
                        <a:rPr lang="ja-JP" altLang="en-US" sz="1400" b="0" strike="noStrike" spc="-1" dirty="0">
                          <a:solidFill>
                            <a:srgbClr val="000000"/>
                          </a:solidFill>
                          <a:latin typeface="Segoe UI"/>
                          <a:ea typeface="Meiryo UI"/>
                        </a:rPr>
                        <a:t>で作成したシミュレーション</a:t>
                      </a:r>
                      <a:r>
                        <a:rPr lang="en-US" altLang="ja-JP" sz="1400" b="0" strike="noStrike" spc="-1" dirty="0">
                          <a:solidFill>
                            <a:srgbClr val="000000"/>
                          </a:solidFill>
                          <a:latin typeface="Segoe UI"/>
                          <a:ea typeface="Meiryo UI"/>
                        </a:rPr>
                        <a:t>(Excel)</a:t>
                      </a:r>
                      <a:r>
                        <a:rPr lang="ja-JP" altLang="en-US" sz="1400" b="0" strike="noStrike" spc="-1" dirty="0">
                          <a:solidFill>
                            <a:srgbClr val="000000"/>
                          </a:solidFill>
                          <a:latin typeface="Segoe UI"/>
                          <a:ea typeface="Meiryo UI"/>
                        </a:rPr>
                        <a:t>を継続利用することとし、システム開発・実装は行わない。</a:t>
                      </a:r>
                      <a:endParaRPr lang="en-US" altLang="ja-JP" sz="1400" b="0" strike="noStrike" spc="-1" dirty="0">
                        <a:solidFill>
                          <a:srgbClr val="000000"/>
                        </a:solidFill>
                        <a:latin typeface="Segoe UI"/>
                        <a:ea typeface="Meiryo UI"/>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graphicFrame>
        <p:nvGraphicFramePr>
          <p:cNvPr id="13" name="Table 6">
            <a:extLst>
              <a:ext uri="{FF2B5EF4-FFF2-40B4-BE49-F238E27FC236}">
                <a16:creationId xmlns:a16="http://schemas.microsoft.com/office/drawing/2014/main" id="{2B2493B9-D84C-44F5-B467-FDF0E9564A19}"/>
              </a:ext>
            </a:extLst>
          </p:cNvPr>
          <p:cNvGraphicFramePr/>
          <p:nvPr/>
        </p:nvGraphicFramePr>
        <p:xfrm>
          <a:off x="400170" y="4906770"/>
          <a:ext cx="11465640" cy="937800"/>
        </p:xfrm>
        <a:graphic>
          <a:graphicData uri="http://schemas.openxmlformats.org/drawingml/2006/table">
            <a:tbl>
              <a:tblPr/>
              <a:tblGrid>
                <a:gridCol w="11465640">
                  <a:extLst>
                    <a:ext uri="{9D8B030D-6E8A-4147-A177-3AD203B41FA5}">
                      <a16:colId xmlns:a16="http://schemas.microsoft.com/office/drawing/2014/main" val="20000"/>
                    </a:ext>
                  </a:extLst>
                </a:gridCol>
              </a:tblGrid>
              <a:tr h="366120">
                <a:tc>
                  <a:txBody>
                    <a:bodyPr/>
                    <a:lstStyle/>
                    <a:p>
                      <a:pPr>
                        <a:lnSpc>
                          <a:spcPct val="90000"/>
                        </a:lnSpc>
                        <a:tabLst>
                          <a:tab pos="0" algn="l"/>
                        </a:tabLst>
                      </a:pPr>
                      <a:r>
                        <a:rPr lang="en-US" altLang="ja-JP" sz="2000" b="1" strike="noStrike" spc="-1" dirty="0">
                          <a:solidFill>
                            <a:srgbClr val="1D2088"/>
                          </a:solidFill>
                          <a:latin typeface="Segoe UI"/>
                          <a:ea typeface="Meiryo UI"/>
                        </a:rPr>
                        <a:t>8.</a:t>
                      </a:r>
                      <a:r>
                        <a:rPr lang="ja-JP" altLang="en-US" sz="2000" b="1" strike="noStrike" spc="-1" dirty="0">
                          <a:solidFill>
                            <a:srgbClr val="1D2088"/>
                          </a:solidFill>
                          <a:latin typeface="Segoe UI"/>
                          <a:ea typeface="Meiryo UI"/>
                        </a:rPr>
                        <a:t>データ管理・活用</a:t>
                      </a:r>
                      <a:endParaRPr lang="en-US" altLang="ja-JP" sz="2000" b="0" strike="noStrike" spc="-1" dirty="0">
                        <a:latin typeface="Times New Roman"/>
                      </a:endParaRPr>
                    </a:p>
                  </a:txBody>
                  <a:tcPr marL="36000">
                    <a:lnL w="12240">
                      <a:noFill/>
                    </a:lnL>
                    <a:lnR w="12240">
                      <a:noFill/>
                    </a:lnR>
                    <a:lnT w="12240">
                      <a:noFill/>
                    </a:lnT>
                    <a:lnB w="12240">
                      <a:noFill/>
                    </a:lnB>
                    <a:noFill/>
                  </a:tcPr>
                </a:tc>
                <a:extLst>
                  <a:ext uri="{0D108BD9-81ED-4DB2-BD59-A6C34878D82A}">
                    <a16:rowId xmlns:a16="http://schemas.microsoft.com/office/drawing/2014/main" val="10000"/>
                  </a:ext>
                </a:extLst>
              </a:tr>
              <a:tr h="571680">
                <a:tc>
                  <a:txBody>
                    <a:bodyPr/>
                    <a:lstStyle/>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直近記録を始めたトラック使用台数データ</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定期便</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非定期便の使用実績</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は今後も継続的に取得・蓄積を行う。</a:t>
                      </a:r>
                      <a:endParaRPr lang="en-US" altLang="ja-JP" sz="1400" b="0" strike="noStrike" spc="-1" dirty="0">
                        <a:solidFill>
                          <a:srgbClr val="000000"/>
                        </a:solidFill>
                        <a:latin typeface="Segoe UI"/>
                        <a:ea typeface="Meiryo UI"/>
                      </a:endParaRPr>
                    </a:p>
                    <a:p>
                      <a:pPr marL="180000" indent="-179640">
                        <a:lnSpc>
                          <a:spcPct val="90000"/>
                        </a:lnSpc>
                        <a:spcAft>
                          <a:spcPts val="601"/>
                        </a:spcAft>
                        <a:buClr>
                          <a:srgbClr val="BFEBFA"/>
                        </a:buClr>
                        <a:buFont typeface="Wingdings" charset="2"/>
                        <a:buChar char=""/>
                      </a:pPr>
                      <a:r>
                        <a:rPr lang="ja-JP" altLang="en-US" sz="1400" b="0" strike="noStrike" spc="-1" dirty="0">
                          <a:solidFill>
                            <a:srgbClr val="000000"/>
                          </a:solidFill>
                          <a:latin typeface="Segoe UI"/>
                          <a:ea typeface="Meiryo UI"/>
                        </a:rPr>
                        <a:t>今後の展開</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外部倉庫からの客先輸送等</a:t>
                      </a:r>
                      <a:r>
                        <a:rPr lang="en-US" altLang="ja-JP" sz="1400" b="0" strike="noStrike" spc="-1" dirty="0">
                          <a:solidFill>
                            <a:srgbClr val="000000"/>
                          </a:solidFill>
                          <a:latin typeface="Segoe UI"/>
                          <a:ea typeface="Meiryo UI"/>
                        </a:rPr>
                        <a:t>)</a:t>
                      </a:r>
                      <a:r>
                        <a:rPr lang="ja-JP" altLang="en-US" sz="1400" b="0" strike="noStrike" spc="-1" dirty="0">
                          <a:solidFill>
                            <a:srgbClr val="000000"/>
                          </a:solidFill>
                          <a:latin typeface="Segoe UI"/>
                          <a:ea typeface="Meiryo UI"/>
                        </a:rPr>
                        <a:t>を見据え、データ・シミュレーション結果ファイル等は月ごとにフォルダを作成して、バックアップを取っておく。</a:t>
                      </a:r>
                      <a:endParaRPr lang="en-US" altLang="ja-JP" sz="1400" b="0" strike="noStrike" spc="-1" dirty="0">
                        <a:solidFill>
                          <a:srgbClr val="000000"/>
                        </a:solidFill>
                        <a:latin typeface="Segoe UI"/>
                        <a:ea typeface="Meiryo UI"/>
                      </a:endParaRPr>
                    </a:p>
                  </a:txBody>
                  <a:tcPr marL="72000">
                    <a:lnL w="12240">
                      <a:noFill/>
                    </a:lnL>
                    <a:lnR w="12240">
                      <a:noFill/>
                    </a:lnR>
                    <a:lnT w="12240">
                      <a:noFill/>
                    </a:lnT>
                    <a:lnB w="12240">
                      <a:noFill/>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9784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1"/>
          <p:nvPr/>
        </p:nvSpPr>
        <p:spPr>
          <a:xfrm>
            <a:off x="252000" y="324000"/>
            <a:ext cx="11591640" cy="539640"/>
          </a:xfrm>
          <a:prstGeom prst="rect">
            <a:avLst/>
          </a:prstGeom>
          <a:noFill/>
          <a:ln w="0">
            <a:noFill/>
          </a:ln>
        </p:spPr>
        <p:txBody>
          <a:bodyPr lIns="0" rIns="0" anchor="ctr">
            <a:noAutofit/>
          </a:bodyPr>
          <a:lstStyle/>
          <a:p>
            <a:pPr>
              <a:lnSpc>
                <a:spcPct val="90000"/>
              </a:lnSpc>
            </a:pPr>
            <a:r>
              <a:rPr lang="ja-JP" sz="2400" b="1" strike="noStrike" spc="-1">
                <a:solidFill>
                  <a:srgbClr val="0D79CA"/>
                </a:solidFill>
                <a:latin typeface="Segoe UI Semibold"/>
                <a:ea typeface="Meiryo UI"/>
              </a:rPr>
              <a:t>ダウンロード特典ファイルについて</a:t>
            </a:r>
            <a:endParaRPr lang="en-US" sz="2400" b="0" strike="noStrike" spc="-1">
              <a:solidFill>
                <a:srgbClr val="000000"/>
              </a:solidFill>
              <a:latin typeface="Segoe UI"/>
            </a:endParaRPr>
          </a:p>
        </p:txBody>
      </p:sp>
      <p:sp>
        <p:nvSpPr>
          <p:cNvPr id="421" name="TextShape 2"/>
          <p:cNvSpPr txBox="1"/>
          <p:nvPr/>
        </p:nvSpPr>
        <p:spPr>
          <a:xfrm>
            <a:off x="336600" y="900000"/>
            <a:ext cx="11518560" cy="5399640"/>
          </a:xfrm>
          <a:prstGeom prst="rect">
            <a:avLst/>
          </a:prstGeom>
          <a:noFill/>
          <a:ln w="0">
            <a:noFill/>
          </a:ln>
        </p:spPr>
        <p:txBody>
          <a:bodyPr lIns="0" tIns="45000" rIns="0" bIns="45000">
            <a:noAutofit/>
          </a:bodyPr>
          <a:lstStyle/>
          <a:p>
            <a:pPr marL="81000" indent="-80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このファイルは『</a:t>
            </a:r>
            <a:r>
              <a:rPr lang="en-US" sz="1400" b="0" strike="noStrike" spc="-1">
                <a:solidFill>
                  <a:srgbClr val="000000"/>
                </a:solidFill>
                <a:latin typeface="Segoe UI"/>
                <a:ea typeface="Meiryo UI"/>
              </a:rPr>
              <a:t>PowerPoint </a:t>
            </a:r>
            <a:r>
              <a:rPr lang="ja-JP" sz="1400" b="0" strike="noStrike" spc="-1">
                <a:solidFill>
                  <a:srgbClr val="000000"/>
                </a:solidFill>
                <a:latin typeface="Segoe UI"/>
                <a:ea typeface="Meiryo UI"/>
              </a:rPr>
              <a:t>「最強」資料のデザイン教科書』を購入いただいた方へのダウンロード特典ファイルです。</a:t>
            </a:r>
            <a:endParaRPr lang="en-US" sz="1400" b="0" strike="noStrike" spc="-1">
              <a:solidFill>
                <a:srgbClr val="000000"/>
              </a:solidFill>
              <a:latin typeface="Segoe UI"/>
            </a:endParaRPr>
          </a:p>
          <a:p>
            <a:pPr marL="81000" indent="-80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特典用ファイルは、スライドのサイズが「標準</a:t>
            </a:r>
            <a:r>
              <a:rPr lang="en-US" sz="1400" b="0" strike="noStrike" spc="-1">
                <a:solidFill>
                  <a:srgbClr val="000000"/>
                </a:solidFill>
                <a:latin typeface="Segoe UI"/>
                <a:ea typeface="Meiryo UI"/>
              </a:rPr>
              <a:t>(4:3)</a:t>
            </a:r>
            <a:r>
              <a:rPr lang="ja-JP" sz="1400" b="0" strike="noStrike" spc="-1">
                <a:solidFill>
                  <a:srgbClr val="000000"/>
                </a:solidFill>
                <a:latin typeface="Segoe UI"/>
                <a:ea typeface="Meiryo UI"/>
              </a:rPr>
              <a:t>」のもの</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このファイル</a:t>
            </a:r>
            <a:r>
              <a:rPr lang="en-US" sz="1400" b="0" strike="noStrike" spc="-1">
                <a:solidFill>
                  <a:srgbClr val="000000"/>
                </a:solidFill>
                <a:latin typeface="Segoe UI"/>
                <a:ea typeface="Meiryo UI"/>
              </a:rPr>
              <a:t>)</a:t>
            </a:r>
            <a:r>
              <a:rPr lang="ja-JP" sz="1400" b="0" strike="noStrike" spc="-1">
                <a:solidFill>
                  <a:srgbClr val="000000"/>
                </a:solidFill>
                <a:latin typeface="Segoe UI"/>
                <a:ea typeface="Meiryo UI"/>
              </a:rPr>
              <a:t>、「ワイド</a:t>
            </a:r>
            <a:r>
              <a:rPr lang="en-US" sz="1400" b="0" strike="noStrike" spc="-1">
                <a:solidFill>
                  <a:srgbClr val="000000"/>
                </a:solidFill>
                <a:latin typeface="Segoe UI"/>
                <a:ea typeface="Meiryo UI"/>
              </a:rPr>
              <a:t>(16:9)</a:t>
            </a:r>
            <a:r>
              <a:rPr lang="ja-JP" sz="1400" b="0" strike="noStrike" spc="-1">
                <a:solidFill>
                  <a:srgbClr val="000000"/>
                </a:solidFill>
                <a:latin typeface="Segoe UI"/>
                <a:ea typeface="Meiryo UI"/>
              </a:rPr>
              <a:t>」のものとの</a:t>
            </a:r>
            <a:r>
              <a:rPr lang="en-US" sz="1400" b="0" strike="noStrike" spc="-1">
                <a:solidFill>
                  <a:srgbClr val="000000"/>
                </a:solidFill>
                <a:latin typeface="Segoe UI"/>
                <a:ea typeface="Meiryo UI"/>
              </a:rPr>
              <a:t>2</a:t>
            </a:r>
            <a:r>
              <a:rPr lang="ja-JP" sz="1400" b="0" strike="noStrike" spc="-1">
                <a:solidFill>
                  <a:srgbClr val="000000"/>
                </a:solidFill>
                <a:latin typeface="Segoe UI"/>
                <a:ea typeface="Meiryo UI"/>
              </a:rPr>
              <a:t>種類があり、両方ダウンロードして利用することができます。</a:t>
            </a:r>
            <a:endParaRPr lang="en-US" sz="1400" b="0" strike="noStrike" spc="-1">
              <a:solidFill>
                <a:srgbClr val="000000"/>
              </a:solidFill>
              <a:latin typeface="Segoe UI"/>
            </a:endParaRPr>
          </a:p>
          <a:p>
            <a:pPr marL="81000" indent="-80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各ページの右上側に該当ページについて本のなかで解説しているページを載せているので併せて参照してください。</a:t>
            </a:r>
            <a:endParaRPr lang="en-US" sz="1400" b="0" strike="noStrike" spc="-1">
              <a:solidFill>
                <a:srgbClr val="000000"/>
              </a:solidFill>
              <a:latin typeface="Segoe UI"/>
            </a:endParaRPr>
          </a:p>
          <a:p>
            <a:pPr marL="81000" indent="-80640">
              <a:lnSpc>
                <a:spcPct val="90000"/>
              </a:lnSpc>
              <a:spcAft>
                <a:spcPts val="601"/>
              </a:spcAft>
              <a:buClr>
                <a:srgbClr val="9EE0F8"/>
              </a:buClr>
              <a:buFont typeface="Arial"/>
              <a:buChar char="•"/>
            </a:pPr>
            <a:r>
              <a:rPr lang="ja-JP" sz="1400" b="0" strike="noStrike" spc="-1">
                <a:solidFill>
                  <a:srgbClr val="000000"/>
                </a:solidFill>
                <a:latin typeface="Segoe UI"/>
                <a:ea typeface="Meiryo UI"/>
              </a:rPr>
              <a:t>ファイルの中で使用されている固有名詞などはすべて架空のものです。</a:t>
            </a:r>
            <a:endParaRPr lang="en-US" sz="1400" b="0" strike="noStrike" spc="-1">
              <a:solidFill>
                <a:srgbClr val="000000"/>
              </a:solidFill>
              <a:latin typeface="Segoe U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extShape 1"/>
          <p:cNvSpPr txBox="1"/>
          <p:nvPr/>
        </p:nvSpPr>
        <p:spPr>
          <a:xfrm>
            <a:off x="252000" y="3429000"/>
            <a:ext cx="9215640" cy="1367640"/>
          </a:xfrm>
          <a:prstGeom prst="rect">
            <a:avLst/>
          </a:prstGeom>
          <a:noFill/>
          <a:ln w="0">
            <a:noFill/>
          </a:ln>
        </p:spPr>
        <p:txBody>
          <a:bodyPr lIns="0" rIns="0" anchor="b">
            <a:normAutofit fontScale="97000"/>
          </a:bodyPr>
          <a:lstStyle/>
          <a:p>
            <a:pPr>
              <a:lnSpc>
                <a:spcPct val="90000"/>
              </a:lnSpc>
            </a:pPr>
            <a:r>
              <a:rPr lang="ja-JP" sz="4400" b="1" strike="noStrike" spc="-1">
                <a:solidFill>
                  <a:srgbClr val="073C65"/>
                </a:solidFill>
                <a:latin typeface="Segoe UI Semibold"/>
                <a:ea typeface="Meiryo UI"/>
              </a:rPr>
              <a:t>最新技術の活用による</a:t>
            </a:r>
            <a:br/>
            <a:r>
              <a:rPr lang="ja-JP" sz="4400" b="1" strike="noStrike" spc="-1">
                <a:solidFill>
                  <a:srgbClr val="073C65"/>
                </a:solidFill>
                <a:latin typeface="Segoe UI Semibold"/>
                <a:ea typeface="Meiryo UI"/>
              </a:rPr>
              <a:t>成長戦略プロジェクト　概要</a:t>
            </a:r>
            <a:endParaRPr lang="en-US" sz="4400" b="0" strike="noStrike" spc="-1">
              <a:solidFill>
                <a:srgbClr val="000000"/>
              </a:solidFill>
              <a:latin typeface="Segoe UI"/>
            </a:endParaRPr>
          </a:p>
        </p:txBody>
      </p:sp>
      <p:sp>
        <p:nvSpPr>
          <p:cNvPr id="423" name="TextShape 2"/>
          <p:cNvSpPr txBox="1"/>
          <p:nvPr/>
        </p:nvSpPr>
        <p:spPr>
          <a:xfrm>
            <a:off x="252000" y="5049000"/>
            <a:ext cx="9215640" cy="899640"/>
          </a:xfrm>
          <a:prstGeom prst="rect">
            <a:avLst/>
          </a:prstGeom>
          <a:noFill/>
          <a:ln w="0">
            <a:noFill/>
          </a:ln>
        </p:spPr>
        <p:txBody>
          <a:bodyPr lIns="0" tIns="45000" rIns="90000" bIns="45000">
            <a:noAutofit/>
          </a:bodyPr>
          <a:lstStyle/>
          <a:p>
            <a:pPr>
              <a:lnSpc>
                <a:spcPct val="100000"/>
              </a:lnSpc>
              <a:tabLst>
                <a:tab pos="0" algn="l"/>
              </a:tabLst>
            </a:pPr>
            <a:r>
              <a:rPr lang="en-US" sz="1600" b="0" strike="noStrike" spc="-1">
                <a:solidFill>
                  <a:srgbClr val="808080"/>
                </a:solidFill>
                <a:latin typeface="Arial"/>
              </a:rPr>
              <a:t>2021</a:t>
            </a:r>
            <a:r>
              <a:rPr lang="ja-JP" sz="1600" b="0" strike="noStrike" spc="-1">
                <a:solidFill>
                  <a:srgbClr val="808080"/>
                </a:solidFill>
                <a:latin typeface="Arial"/>
              </a:rPr>
              <a:t>年</a:t>
            </a:r>
            <a:r>
              <a:rPr lang="en-US" sz="1600" b="0" strike="noStrike" spc="-1">
                <a:solidFill>
                  <a:srgbClr val="808080"/>
                </a:solidFill>
                <a:latin typeface="Arial"/>
              </a:rPr>
              <a:t>10</a:t>
            </a:r>
            <a:r>
              <a:rPr lang="ja-JP" sz="1600" b="0" strike="noStrike" spc="-1">
                <a:solidFill>
                  <a:srgbClr val="808080"/>
                </a:solidFill>
                <a:latin typeface="Arial"/>
              </a:rPr>
              <a:t>月</a:t>
            </a:r>
            <a:endParaRPr lang="en-US" sz="1600" b="0" strike="noStrike" spc="-1">
              <a:latin typeface="Arial"/>
            </a:endParaRPr>
          </a:p>
          <a:p>
            <a:pPr>
              <a:lnSpc>
                <a:spcPct val="100000"/>
              </a:lnSpc>
              <a:tabLst>
                <a:tab pos="0" algn="l"/>
              </a:tabLst>
            </a:pPr>
            <a:r>
              <a:rPr lang="ja-JP" sz="1600" b="0" strike="noStrike" spc="-1">
                <a:solidFill>
                  <a:srgbClr val="808080"/>
                </a:solidFill>
                <a:latin typeface="Arial"/>
              </a:rPr>
              <a:t>成長戦略プロジェクト事務局</a:t>
            </a:r>
            <a:endParaRPr lang="en-US" sz="16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252000" y="288000"/>
            <a:ext cx="11591640" cy="539640"/>
          </a:xfrm>
          <a:prstGeom prst="rect">
            <a:avLst/>
          </a:prstGeom>
          <a:noFill/>
          <a:ln w="0">
            <a:noFill/>
          </a:ln>
        </p:spPr>
        <p:txBody>
          <a:bodyPr lIns="0" rIns="0" anchor="ctr">
            <a:noAutofit/>
          </a:bodyPr>
          <a:lstStyle/>
          <a:p>
            <a:pPr>
              <a:lnSpc>
                <a:spcPct val="90000"/>
              </a:lnSpc>
            </a:pPr>
            <a:r>
              <a:rPr lang="ja-JP" sz="2400" b="1" strike="noStrike" spc="-1">
                <a:solidFill>
                  <a:srgbClr val="0D79CA"/>
                </a:solidFill>
                <a:latin typeface="Segoe UI Semibold"/>
                <a:ea typeface="Meiryo UI"/>
              </a:rPr>
              <a:t>目次</a:t>
            </a:r>
            <a:endParaRPr lang="en-US" sz="2400" b="0" strike="noStrike" spc="-1">
              <a:solidFill>
                <a:srgbClr val="000000"/>
              </a:solidFill>
              <a:latin typeface="Segoe UI"/>
            </a:endParaRPr>
          </a:p>
        </p:txBody>
      </p:sp>
      <p:graphicFrame>
        <p:nvGraphicFramePr>
          <p:cNvPr id="425" name="Table 2"/>
          <p:cNvGraphicFramePr/>
          <p:nvPr/>
        </p:nvGraphicFramePr>
        <p:xfrm>
          <a:off x="252360" y="900000"/>
          <a:ext cx="4967640" cy="5633280"/>
        </p:xfrm>
        <a:graphic>
          <a:graphicData uri="http://schemas.openxmlformats.org/drawingml/2006/table">
            <a:tbl>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78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tblGrid>
              <a:tr h="340920">
                <a:tc>
                  <a:txBody>
                    <a:bodyPr/>
                    <a:lstStyle/>
                    <a:p>
                      <a:pPr algn="ctr">
                        <a:lnSpc>
                          <a:spcPct val="100000"/>
                        </a:lnSpc>
                      </a:pPr>
                      <a:r>
                        <a:rPr lang="en-US" sz="1600" b="0" strike="noStrike" spc="-1">
                          <a:solidFill>
                            <a:srgbClr val="FFFFFF"/>
                          </a:solidFill>
                          <a:latin typeface="Segoe UI"/>
                          <a:ea typeface="Meiryo UI"/>
                        </a:rPr>
                        <a:t>1</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成長戦略プロジェクト発足の経緯</a:t>
                      </a:r>
                      <a:endParaRPr lang="en-US" sz="1600" b="0" strike="noStrike" spc="-1">
                        <a:latin typeface="Arial"/>
                      </a:endParaRPr>
                    </a:p>
                  </a:txBody>
                  <a:tcPr marL="36000">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5</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0"/>
                  </a:ext>
                </a:extLst>
              </a:tr>
              <a:tr h="340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solidFill>
                        <a:srgbClr val="F2F2F2"/>
                      </a:solidFill>
                    </a:lnB>
                    <a:solidFill>
                      <a:srgbClr val="DFF5FD"/>
                    </a:solidFill>
                  </a:tcPr>
                </a:tc>
                <a:tc>
                  <a:txBody>
                    <a:bodyPr/>
                    <a:lstStyle/>
                    <a:p>
                      <a:pPr>
                        <a:lnSpc>
                          <a:spcPct val="100000"/>
                        </a:lnSpc>
                      </a:pPr>
                      <a:r>
                        <a:rPr lang="ja-JP" sz="1600" b="0" strike="noStrike" spc="-1">
                          <a:solidFill>
                            <a:srgbClr val="000000"/>
                          </a:solidFill>
                          <a:latin typeface="Segoe UI"/>
                          <a:ea typeface="Meiryo UI"/>
                        </a:rPr>
                        <a:t>デジタルトランスフォーメーションのアプローチ</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1"/>
                  </a:ext>
                </a:extLst>
              </a:tr>
              <a:tr h="34920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solidFill>
                        <a:srgbClr val="F2F2F2"/>
                      </a:solid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フォーカスエリアと課題設定</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r h="340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プロジェクト成功のための条件</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3"/>
                  </a:ext>
                </a:extLst>
              </a:tr>
              <a:tr h="340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中長期経営ビジョンのフレームワーク</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4"/>
                  </a:ext>
                </a:extLst>
              </a:tr>
              <a:tr h="340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5</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プロジェクト実施の</a:t>
                      </a:r>
                      <a:r>
                        <a:rPr lang="en-US" sz="1600" b="0" strike="noStrike" spc="-1">
                          <a:solidFill>
                            <a:srgbClr val="000000"/>
                          </a:solidFill>
                          <a:latin typeface="Segoe UI"/>
                          <a:ea typeface="Meiryo UI"/>
                        </a:rPr>
                        <a:t>5</a:t>
                      </a:r>
                      <a:r>
                        <a:rPr lang="ja-JP" sz="1600" b="0" strike="noStrike" spc="-1">
                          <a:solidFill>
                            <a:srgbClr val="000000"/>
                          </a:solidFill>
                          <a:latin typeface="Segoe UI"/>
                          <a:ea typeface="Meiryo UI"/>
                        </a:rPr>
                        <a:t>つのポイント</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5"/>
                  </a:ext>
                </a:extLst>
              </a:tr>
              <a:tr h="252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6"/>
                  </a:ext>
                </a:extLst>
              </a:tr>
              <a:tr h="340920">
                <a:tc>
                  <a:txBody>
                    <a:bodyPr/>
                    <a:lstStyle/>
                    <a:p>
                      <a:pPr algn="ctr">
                        <a:lnSpc>
                          <a:spcPct val="100000"/>
                        </a:lnSpc>
                      </a:pPr>
                      <a:r>
                        <a:rPr lang="en-US" sz="1600" b="0" strike="noStrike" spc="-1">
                          <a:solidFill>
                            <a:srgbClr val="FFFFFF"/>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en-US" sz="1600" b="0" strike="noStrike" spc="-1">
                          <a:solidFill>
                            <a:srgbClr val="000000"/>
                          </a:solidFill>
                          <a:latin typeface="Segoe UI"/>
                          <a:ea typeface="Meiryo UI"/>
                        </a:rPr>
                        <a:t>3</a:t>
                      </a:r>
                      <a:r>
                        <a:rPr lang="ja-JP" sz="1600" b="0" strike="noStrike" spc="-1">
                          <a:solidFill>
                            <a:srgbClr val="000000"/>
                          </a:solidFill>
                          <a:latin typeface="Segoe UI"/>
                          <a:ea typeface="Meiryo UI"/>
                        </a:rPr>
                        <a:t>つのフォーカスエリアと</a:t>
                      </a: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a:t>
                      </a:r>
                      <a:endParaRPr lang="en-US" sz="1600" b="0" strike="noStrike" spc="-1">
                        <a:latin typeface="Arial"/>
                      </a:endParaRPr>
                    </a:p>
                  </a:txBody>
                  <a:tcPr>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12</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7"/>
                  </a:ext>
                </a:extLst>
              </a:tr>
              <a:tr h="340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solidFill>
                        <a:srgbClr val="F2F2F2"/>
                      </a:solidFill>
                    </a:lnB>
                    <a:solidFill>
                      <a:srgbClr val="DFF5FD"/>
                    </a:solidFill>
                  </a:tcPr>
                </a:tc>
                <a:tc>
                  <a:txBody>
                    <a:bodyPr/>
                    <a:lstStyle/>
                    <a:p>
                      <a:pPr>
                        <a:lnSpc>
                          <a:spcPct val="100000"/>
                        </a:lnSpc>
                      </a:pP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8"/>
                  </a:ext>
                </a:extLst>
              </a:tr>
              <a:tr h="340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solidFill>
                        <a:srgbClr val="F2F2F2"/>
                      </a:solidFill>
                    </a:lnT>
                    <a:lnB w="12240">
                      <a:solidFill>
                        <a:srgbClr val="F2F2F2"/>
                      </a:solidFill>
                    </a:lnB>
                    <a:solidFill>
                      <a:srgbClr val="DFF5FD"/>
                    </a:solidFill>
                  </a:tcPr>
                </a:tc>
                <a:tc>
                  <a:txBody>
                    <a:bodyPr/>
                    <a:lstStyle/>
                    <a:p>
                      <a:pPr>
                        <a:lnSpc>
                          <a:spcPct val="100000"/>
                        </a:lnSpc>
                      </a:pPr>
                      <a:r>
                        <a:rPr lang="en-US" sz="1600" b="0" strike="noStrike" spc="-1">
                          <a:solidFill>
                            <a:srgbClr val="000000"/>
                          </a:solidFill>
                          <a:latin typeface="Segoe UI"/>
                          <a:ea typeface="Meiryo UI"/>
                        </a:rPr>
                        <a:t>3</a:t>
                      </a:r>
                      <a:r>
                        <a:rPr lang="ja-JP" sz="1600" b="0" strike="noStrike" spc="-1">
                          <a:solidFill>
                            <a:srgbClr val="000000"/>
                          </a:solidFill>
                          <a:latin typeface="Segoe UI"/>
                          <a:ea typeface="Meiryo UI"/>
                        </a:rPr>
                        <a:t>つのフォーカスエリアと</a:t>
                      </a:r>
                      <a:r>
                        <a:rPr lang="en-US" sz="1600" b="0" strike="noStrike" spc="-1">
                          <a:solidFill>
                            <a:srgbClr val="000000"/>
                          </a:solidFill>
                          <a:latin typeface="Segoe UI"/>
                          <a:ea typeface="Meiryo UI"/>
                        </a:rPr>
                        <a:t>4</a:t>
                      </a:r>
                      <a:r>
                        <a:rPr lang="ja-JP" sz="1600" b="0" strike="noStrike" spc="-1">
                          <a:solidFill>
                            <a:srgbClr val="000000"/>
                          </a:solidFill>
                          <a:latin typeface="Segoe UI"/>
                          <a:ea typeface="Meiryo UI"/>
                        </a:rPr>
                        <a:t>つのタスクの関連付け</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9"/>
                  </a:ext>
                </a:extLst>
              </a:tr>
              <a:tr h="340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solidFill>
                        <a:srgbClr val="F2F2F2"/>
                      </a:solid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取り組みの</a:t>
                      </a:r>
                      <a:r>
                        <a:rPr lang="en-US" sz="1600" b="0" strike="noStrike" spc="-1">
                          <a:solidFill>
                            <a:srgbClr val="000000"/>
                          </a:solidFill>
                          <a:latin typeface="Segoe UI"/>
                          <a:ea typeface="Meiryo UI"/>
                        </a:rPr>
                        <a:t>Step</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0"/>
                  </a:ext>
                </a:extLst>
              </a:tr>
              <a:tr h="340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作業内容・役割分担・作成物</a:t>
                      </a:r>
                      <a:r>
                        <a:rPr lang="en-US" sz="1600" b="0" strike="noStrike" spc="-1">
                          <a:solidFill>
                            <a:srgbClr val="000000"/>
                          </a:solidFill>
                          <a:latin typeface="Segoe UI"/>
                          <a:ea typeface="Meiryo UI"/>
                        </a:rPr>
                        <a:t> </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1"/>
                  </a:ext>
                </a:extLst>
              </a:tr>
              <a:tr h="340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5</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実行の前提条件</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2"/>
                  </a:ext>
                </a:extLst>
              </a:tr>
              <a:tr h="252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3"/>
                  </a:ext>
                </a:extLst>
              </a:tr>
              <a:tr h="349200">
                <a:tc>
                  <a:txBody>
                    <a:bodyPr/>
                    <a:lstStyle/>
                    <a:p>
                      <a:endParaRPr lang="ja-JP"/>
                    </a:p>
                  </a:txBody>
                  <a:tcPr>
                    <a:lnL w="12240">
                      <a:noFill/>
                    </a:lnL>
                    <a:lnR w="12240">
                      <a:noFill/>
                    </a:lnR>
                    <a:lnT w="12240">
                      <a:noFill/>
                    </a:lnT>
                    <a:lnB w="12240">
                      <a:noFill/>
                    </a:lnB>
                    <a:noFill/>
                  </a:tcPr>
                </a:tc>
                <a:tc gridSpan="2">
                  <a:txBody>
                    <a:bodyPr/>
                    <a:lstStyle/>
                    <a:p>
                      <a:endParaRPr lang="ja-JP"/>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4"/>
                  </a:ext>
                </a:extLst>
              </a:tr>
              <a:tr h="34092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5"/>
                  </a:ext>
                </a:extLst>
              </a:tr>
              <a:tr h="339840">
                <a:tc>
                  <a:txBody>
                    <a:bodyPr/>
                    <a:lstStyle/>
                    <a:p>
                      <a:endParaRPr lang="ja-JP"/>
                    </a:p>
                  </a:txBody>
                  <a:tcPr>
                    <a:lnL w="12240">
                      <a:noFill/>
                    </a:lnL>
                    <a:lnR w="12240">
                      <a:noFill/>
                    </a:lnR>
                    <a:lnT w="12240">
                      <a:noFill/>
                    </a:lnT>
                    <a:lnB w="12240">
                      <a:noFill/>
                    </a:lnB>
                    <a:noFill/>
                  </a:tcPr>
                </a:tc>
                <a:tc gridSpan="2">
                  <a:txBody>
                    <a:bodyPr/>
                    <a:lstStyle/>
                    <a:p>
                      <a:endParaRPr lang="ja-JP"/>
                    </a:p>
                  </a:txBody>
                  <a:tcPr>
                    <a:lnL w="12240">
                      <a:noFill/>
                    </a:lnL>
                    <a:lnR w="12240">
                      <a:noFill/>
                    </a:lnR>
                    <a:lnT w="12240">
                      <a:noFill/>
                    </a:lnT>
                    <a:lnB w="12240">
                      <a:noFill/>
                    </a:lnB>
                    <a:noFill/>
                  </a:tcPr>
                </a:tc>
                <a:tc hMerge="1">
                  <a:txBody>
                    <a:bodyPr/>
                    <a:lstStyle/>
                    <a:p>
                      <a:endParaRPr lang="ja-JP"/>
                    </a:p>
                  </a:txBody>
                  <a:tcPr marL="90000" marR="90000">
                    <a:solidFill>
                      <a:srgbClr val="729FCF"/>
                    </a:solid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16"/>
                  </a:ext>
                </a:extLst>
              </a:tr>
            </a:tbl>
          </a:graphicData>
        </a:graphic>
      </p:graphicFrame>
      <p:graphicFrame>
        <p:nvGraphicFramePr>
          <p:cNvPr id="426" name="Table 3"/>
          <p:cNvGraphicFramePr/>
          <p:nvPr/>
        </p:nvGraphicFramePr>
        <p:xfrm>
          <a:off x="6156360" y="900000"/>
          <a:ext cx="4967640" cy="2660040"/>
        </p:xfrm>
        <a:graphic>
          <a:graphicData uri="http://schemas.openxmlformats.org/drawingml/2006/table">
            <a:tbl>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78000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tblGrid>
              <a:tr h="339840">
                <a:tc>
                  <a:txBody>
                    <a:bodyPr/>
                    <a:lstStyle/>
                    <a:p>
                      <a:pPr algn="ctr">
                        <a:lnSpc>
                          <a:spcPct val="100000"/>
                        </a:lnSpc>
                      </a:pPr>
                      <a:r>
                        <a:rPr lang="en-US" sz="1600" b="0" strike="noStrike" spc="-1">
                          <a:solidFill>
                            <a:srgbClr val="FFFFFF"/>
                          </a:solidFill>
                          <a:latin typeface="Segoe UI"/>
                          <a:ea typeface="Meiryo UI"/>
                        </a:rPr>
                        <a:t>3</a:t>
                      </a:r>
                      <a:endParaRPr lang="en-US" sz="1600" b="0" strike="noStrike" spc="-1">
                        <a:latin typeface="Arial"/>
                      </a:endParaRPr>
                    </a:p>
                  </a:txBody>
                  <a:tcPr>
                    <a:lnL w="12240">
                      <a:noFill/>
                    </a:lnL>
                    <a:lnR w="12240">
                      <a:noFill/>
                    </a:lnR>
                    <a:lnT w="12240">
                      <a:noFill/>
                    </a:lnT>
                    <a:lnB w="3816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社内改革</a:t>
                      </a:r>
                      <a:endParaRPr lang="en-US" sz="1600" b="0" strike="noStrike" spc="-1">
                        <a:latin typeface="Arial"/>
                      </a:endParaRPr>
                    </a:p>
                  </a:txBody>
                  <a:tcPr>
                    <a:lnL w="12240">
                      <a:noFill/>
                    </a:lnL>
                    <a:lnR w="12240">
                      <a:noFill/>
                    </a:lnR>
                    <a:lnT w="12240">
                      <a:noFill/>
                    </a:lnT>
                    <a:lnB w="3816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18</a:t>
                      </a:r>
                      <a:endParaRPr lang="en-US" sz="1600" b="0" strike="noStrike" spc="-1">
                        <a:latin typeface="Arial"/>
                      </a:endParaRPr>
                    </a:p>
                  </a:txBody>
                  <a:tcPr marL="36000">
                    <a:lnL w="12240">
                      <a:noFill/>
                    </a:lnL>
                    <a:lnR w="12240">
                      <a:noFill/>
                    </a:lnR>
                    <a:lnT w="12240">
                      <a:noFill/>
                    </a:lnT>
                    <a:lnB w="38160">
                      <a:noFill/>
                    </a:lnB>
                    <a:solidFill>
                      <a:srgbClr val="F2F2F2"/>
                    </a:solidFill>
                  </a:tcPr>
                </a:tc>
                <a:extLst>
                  <a:ext uri="{0D108BD9-81ED-4DB2-BD59-A6C34878D82A}">
                    <a16:rowId xmlns:a16="http://schemas.microsoft.com/office/drawing/2014/main" val="10000"/>
                  </a:ext>
                </a:extLst>
              </a:tr>
              <a:tr h="339840">
                <a:tc>
                  <a:txBody>
                    <a:bodyPr/>
                    <a:lstStyle/>
                    <a:p>
                      <a:endParaRPr lang="ja-JP"/>
                    </a:p>
                  </a:txBody>
                  <a:tcPr>
                    <a:lnL w="12240">
                      <a:noFill/>
                    </a:lnL>
                    <a:lnR w="12240">
                      <a:noFill/>
                    </a:lnR>
                    <a:lnT w="3816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3816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実行方針</a:t>
                      </a:r>
                      <a:endParaRPr lang="en-US" sz="1600" b="0" strike="noStrike" spc="-1">
                        <a:latin typeface="Arial"/>
                      </a:endParaRPr>
                    </a:p>
                  </a:txBody>
                  <a:tcPr marL="36000">
                    <a:lnL w="12240">
                      <a:noFill/>
                    </a:lnL>
                    <a:lnR w="12240">
                      <a:noFill/>
                    </a:lnR>
                    <a:lnT w="38160">
                      <a:noFill/>
                    </a:lnT>
                    <a:lnB w="12240">
                      <a:noFill/>
                    </a:lnB>
                    <a:noFill/>
                  </a:tcPr>
                </a:tc>
                <a:tc>
                  <a:txBody>
                    <a:bodyPr/>
                    <a:lstStyle/>
                    <a:p>
                      <a:endParaRPr lang="ja-JP"/>
                    </a:p>
                  </a:txBody>
                  <a:tcPr marL="36000">
                    <a:lnL w="12240">
                      <a:noFill/>
                    </a:lnL>
                    <a:lnR w="12240">
                      <a:noFill/>
                    </a:lnR>
                    <a:lnT w="38160">
                      <a:noFill/>
                    </a:lnT>
                    <a:lnB w="12240">
                      <a:noFill/>
                    </a:lnB>
                    <a:noFill/>
                  </a:tcPr>
                </a:tc>
                <a:extLst>
                  <a:ext uri="{0D108BD9-81ED-4DB2-BD59-A6C34878D82A}">
                    <a16:rowId xmlns:a16="http://schemas.microsoft.com/office/drawing/2014/main" val="10001"/>
                  </a:ext>
                </a:extLst>
              </a:tr>
              <a:tr h="33984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業務標準化　検討の視点</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2"/>
                  </a:ext>
                </a:extLst>
              </a:tr>
              <a:tr h="33984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3</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社員意識調査</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3"/>
                  </a:ext>
                </a:extLst>
              </a:tr>
              <a:tr h="252000">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tc>
                  <a:txBody>
                    <a:bodyPr/>
                    <a:lstStyle/>
                    <a:p>
                      <a:endParaRPr lang="ja-JP"/>
                    </a:p>
                  </a:txBody>
                  <a:tcPr>
                    <a:lnL w="12240">
                      <a:noFill/>
                    </a:lnL>
                    <a:lnR w="12240">
                      <a:noFill/>
                    </a:lnR>
                    <a:lnT w="12240">
                      <a:noFill/>
                    </a:lnT>
                    <a:lnB w="12240">
                      <a:noFill/>
                    </a:lnB>
                    <a:noFill/>
                  </a:tcPr>
                </a:tc>
                <a:extLst>
                  <a:ext uri="{0D108BD9-81ED-4DB2-BD59-A6C34878D82A}">
                    <a16:rowId xmlns:a16="http://schemas.microsoft.com/office/drawing/2014/main" val="10004"/>
                  </a:ext>
                </a:extLst>
              </a:tr>
              <a:tr h="349920">
                <a:tc>
                  <a:txBody>
                    <a:bodyPr/>
                    <a:lstStyle/>
                    <a:p>
                      <a:pPr algn="ctr">
                        <a:lnSpc>
                          <a:spcPct val="100000"/>
                        </a:lnSpc>
                      </a:pPr>
                      <a:r>
                        <a:rPr lang="en-US" sz="1600" b="0" strike="noStrike" spc="-1">
                          <a:solidFill>
                            <a:srgbClr val="FFFFFF"/>
                          </a:solidFill>
                          <a:latin typeface="Segoe UI"/>
                          <a:ea typeface="Meiryo UI"/>
                        </a:rPr>
                        <a:t>4</a:t>
                      </a:r>
                      <a:endParaRPr lang="en-US" sz="1600" b="0" strike="noStrike" spc="-1">
                        <a:latin typeface="Arial"/>
                      </a:endParaRPr>
                    </a:p>
                  </a:txBody>
                  <a:tcPr>
                    <a:lnL w="12240">
                      <a:noFill/>
                    </a:lnL>
                    <a:lnR w="12240">
                      <a:noFill/>
                    </a:lnR>
                    <a:lnT w="12240">
                      <a:noFill/>
                    </a:lnT>
                    <a:lnB w="12240">
                      <a:noFill/>
                    </a:lnB>
                    <a:solidFill>
                      <a:srgbClr val="073C65"/>
                    </a:solidFill>
                  </a:tcPr>
                </a:tc>
                <a:tc gridSpan="2">
                  <a:txBody>
                    <a:bodyPr/>
                    <a:lstStyle/>
                    <a:p>
                      <a:pPr>
                        <a:lnSpc>
                          <a:spcPct val="100000"/>
                        </a:lnSpc>
                      </a:pPr>
                      <a:r>
                        <a:rPr lang="ja-JP" sz="1600" b="0" strike="noStrike" spc="-1">
                          <a:solidFill>
                            <a:srgbClr val="000000"/>
                          </a:solidFill>
                          <a:latin typeface="Segoe UI"/>
                          <a:ea typeface="Meiryo UI"/>
                        </a:rPr>
                        <a:t>実行方針</a:t>
                      </a:r>
                      <a:endParaRPr lang="en-US" sz="1600" b="0" strike="noStrike" spc="-1">
                        <a:latin typeface="Arial"/>
                      </a:endParaRPr>
                    </a:p>
                  </a:txBody>
                  <a:tcPr>
                    <a:lnL w="12240">
                      <a:noFill/>
                    </a:lnL>
                    <a:lnR w="12240">
                      <a:noFill/>
                    </a:lnR>
                    <a:lnT w="12240">
                      <a:noFill/>
                    </a:lnT>
                    <a:lnB w="12240">
                      <a:noFill/>
                    </a:lnB>
                    <a:solidFill>
                      <a:srgbClr val="8CC9F7"/>
                    </a:solidFill>
                  </a:tcPr>
                </a:tc>
                <a:tc hMerge="1">
                  <a:txBody>
                    <a:bodyPr/>
                    <a:lstStyle/>
                    <a:p>
                      <a:endParaRPr lang="ja-JP"/>
                    </a:p>
                  </a:txBody>
                  <a:tcPr marL="90000" marR="90000">
                    <a:solidFill>
                      <a:srgbClr val="729FCF"/>
                    </a:solidFill>
                  </a:tcPr>
                </a:tc>
                <a:tc>
                  <a:txBody>
                    <a:bodyPr/>
                    <a:lstStyle/>
                    <a:p>
                      <a:pPr algn="r">
                        <a:lnSpc>
                          <a:spcPct val="100000"/>
                        </a:lnSpc>
                      </a:pPr>
                      <a:r>
                        <a:rPr lang="en-US" sz="1600" b="0" strike="noStrike" spc="-1">
                          <a:solidFill>
                            <a:srgbClr val="000000"/>
                          </a:solidFill>
                          <a:latin typeface="Segoe UI"/>
                          <a:ea typeface="Meiryo UI"/>
                        </a:rPr>
                        <a:t>22</a:t>
                      </a:r>
                      <a:endParaRPr lang="en-US" sz="1600" b="0" strike="noStrike" spc="-1">
                        <a:latin typeface="Arial"/>
                      </a:endParaRPr>
                    </a:p>
                  </a:txBody>
                  <a:tcPr marL="36000">
                    <a:lnL w="12240">
                      <a:noFill/>
                    </a:lnL>
                    <a:lnR w="12240">
                      <a:noFill/>
                    </a:lnR>
                    <a:lnT w="12240">
                      <a:noFill/>
                    </a:lnT>
                    <a:lnB w="12240">
                      <a:noFill/>
                    </a:lnB>
                    <a:solidFill>
                      <a:srgbClr val="F2F2F2"/>
                    </a:solidFill>
                  </a:tcPr>
                </a:tc>
                <a:extLst>
                  <a:ext uri="{0D108BD9-81ED-4DB2-BD59-A6C34878D82A}">
                    <a16:rowId xmlns:a16="http://schemas.microsoft.com/office/drawing/2014/main" val="10005"/>
                  </a:ext>
                </a:extLst>
              </a:tr>
              <a:tr h="34992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1</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現状の課題とプロジェクトの実行方針</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6"/>
                  </a:ext>
                </a:extLst>
              </a:tr>
              <a:tr h="348840">
                <a:tc>
                  <a:txBody>
                    <a:bodyPr/>
                    <a:lstStyle/>
                    <a:p>
                      <a:endParaRPr lang="ja-JP"/>
                    </a:p>
                  </a:txBody>
                  <a:tcPr>
                    <a:lnL w="12240">
                      <a:noFill/>
                    </a:lnL>
                    <a:lnR w="12240">
                      <a:noFill/>
                    </a:lnR>
                    <a:lnT w="12240">
                      <a:noFill/>
                    </a:lnT>
                    <a:lnB w="12240">
                      <a:noFill/>
                    </a:lnB>
                    <a:noFill/>
                  </a:tcPr>
                </a:tc>
                <a:tc>
                  <a:txBody>
                    <a:bodyPr/>
                    <a:lstStyle/>
                    <a:p>
                      <a:pPr algn="ctr">
                        <a:lnSpc>
                          <a:spcPct val="100000"/>
                        </a:lnSpc>
                      </a:pPr>
                      <a:r>
                        <a:rPr lang="en-US" sz="1600" b="0" strike="noStrike" spc="-1">
                          <a:solidFill>
                            <a:srgbClr val="808080"/>
                          </a:solidFill>
                          <a:latin typeface="Segoe UI"/>
                          <a:ea typeface="Meiryo UI"/>
                        </a:rPr>
                        <a:t>2</a:t>
                      </a:r>
                      <a:endParaRPr lang="en-US" sz="1600" b="0" strike="noStrike" spc="-1">
                        <a:latin typeface="Arial"/>
                      </a:endParaRPr>
                    </a:p>
                  </a:txBody>
                  <a:tcPr>
                    <a:lnL w="12240">
                      <a:noFill/>
                    </a:lnL>
                    <a:lnR w="12240">
                      <a:noFill/>
                    </a:lnR>
                    <a:lnT w="12240">
                      <a:noFill/>
                    </a:lnT>
                    <a:lnB w="12240">
                      <a:noFill/>
                    </a:lnB>
                    <a:solidFill>
                      <a:srgbClr val="DFF5FD"/>
                    </a:solidFill>
                  </a:tcPr>
                </a:tc>
                <a:tc>
                  <a:txBody>
                    <a:bodyPr/>
                    <a:lstStyle/>
                    <a:p>
                      <a:pPr>
                        <a:lnSpc>
                          <a:spcPct val="100000"/>
                        </a:lnSpc>
                      </a:pPr>
                      <a:r>
                        <a:rPr lang="ja-JP" sz="1600" b="0" strike="noStrike" spc="-1">
                          <a:solidFill>
                            <a:srgbClr val="000000"/>
                          </a:solidFill>
                          <a:latin typeface="Segoe UI"/>
                          <a:ea typeface="Meiryo UI"/>
                        </a:rPr>
                        <a:t>業務課題に対する解決の方向性</a:t>
                      </a:r>
                      <a:endParaRPr lang="en-US" sz="1600" b="0" strike="noStrike" spc="-1">
                        <a:latin typeface="Arial"/>
                      </a:endParaRPr>
                    </a:p>
                  </a:txBody>
                  <a:tcPr marL="36000">
                    <a:lnL w="12240">
                      <a:noFill/>
                    </a:lnL>
                    <a:lnR w="12240">
                      <a:noFill/>
                    </a:lnR>
                    <a:lnT w="12240">
                      <a:noFill/>
                    </a:lnT>
                    <a:lnB w="12240">
                      <a:noFill/>
                    </a:lnB>
                    <a:noFill/>
                  </a:tcPr>
                </a:tc>
                <a:tc>
                  <a:txBody>
                    <a:bodyPr/>
                    <a:lstStyle/>
                    <a:p>
                      <a:endParaRPr lang="ja-JP"/>
                    </a:p>
                  </a:txBody>
                  <a:tcPr marL="36000">
                    <a:lnL w="12240">
                      <a:noFill/>
                    </a:lnL>
                    <a:lnR w="12240">
                      <a:noFill/>
                    </a:lnR>
                    <a:lnT w="12240">
                      <a:noFill/>
                    </a:lnT>
                    <a:lnB w="12240">
                      <a:noFill/>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Shape 1"/>
          <p:cNvSpPr txBox="1"/>
          <p:nvPr/>
        </p:nvSpPr>
        <p:spPr>
          <a:xfrm>
            <a:off x="252000" y="5580000"/>
            <a:ext cx="11519640" cy="755640"/>
          </a:xfrm>
          <a:prstGeom prst="rect">
            <a:avLst/>
          </a:prstGeom>
          <a:noFill/>
          <a:ln w="0">
            <a:noFill/>
          </a:ln>
        </p:spPr>
        <p:txBody>
          <a:bodyPr lIns="0" rIns="0" anchor="ctr">
            <a:noAutofit/>
          </a:bodyPr>
          <a:lstStyle/>
          <a:p>
            <a:pPr>
              <a:lnSpc>
                <a:spcPct val="90000"/>
              </a:lnSpc>
            </a:pPr>
            <a:r>
              <a:rPr lang="ja-JP" sz="4000" b="1" strike="noStrike" spc="-1">
                <a:solidFill>
                  <a:srgbClr val="0D79CA"/>
                </a:solidFill>
                <a:latin typeface="Segoe UI Semibold"/>
                <a:ea typeface="Meiryo UI"/>
              </a:rPr>
              <a:t>成長戦略プロジェクト発足の経緯</a:t>
            </a:r>
            <a:endParaRPr lang="en-US" sz="4000" b="0" strike="noStrike" spc="-1">
              <a:solidFill>
                <a:srgbClr val="000000"/>
              </a:solidFill>
              <a:latin typeface="Segoe UI"/>
            </a:endParaRPr>
          </a:p>
        </p:txBody>
      </p:sp>
      <p:sp>
        <p:nvSpPr>
          <p:cNvPr id="428" name="TextShape 2"/>
          <p:cNvSpPr txBox="1"/>
          <p:nvPr/>
        </p:nvSpPr>
        <p:spPr>
          <a:xfrm>
            <a:off x="252360" y="1989000"/>
            <a:ext cx="4679640" cy="3403080"/>
          </a:xfrm>
          <a:prstGeom prst="rect">
            <a:avLst/>
          </a:prstGeom>
          <a:noFill/>
          <a:ln w="0">
            <a:noFill/>
          </a:ln>
        </p:spPr>
        <p:txBody>
          <a:bodyPr lIns="0" tIns="45000" rIns="72000" bIns="0" anchor="b">
            <a:noAutofit/>
          </a:bodyPr>
          <a:lstStyle/>
          <a:p>
            <a:pPr>
              <a:lnSpc>
                <a:spcPct val="90000"/>
              </a:lnSpc>
              <a:spcBef>
                <a:spcPts val="1001"/>
              </a:spcBef>
              <a:tabLst>
                <a:tab pos="0" algn="l"/>
              </a:tabLst>
            </a:pPr>
            <a:r>
              <a:rPr lang="en-US" sz="16600" b="1" strike="noStrike" spc="-1">
                <a:solidFill>
                  <a:srgbClr val="FFFFFF"/>
                </a:solidFill>
                <a:latin typeface="Segoe UI"/>
                <a:ea typeface="Meiryo UI"/>
              </a:rPr>
              <a:t>1</a:t>
            </a:r>
            <a:endParaRPr lang="en-US" sz="16600" b="0" strike="noStrike" spc="-1">
              <a:solidFill>
                <a:srgbClr val="000000"/>
              </a:solidFill>
              <a:latin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5277600" y="4179600"/>
            <a:ext cx="1636200" cy="554040"/>
          </a:xfrm>
          <a:custGeom>
            <a:avLst/>
            <a:gdLst/>
            <a:ahLst/>
            <a:cxnLst/>
            <a:rect l="l" t="t" r="r" b="b"/>
            <a:pathLst>
              <a:path w="1499636" h="504000">
                <a:moveTo>
                  <a:pt x="0" y="0"/>
                </a:moveTo>
                <a:lnTo>
                  <a:pt x="1499636" y="0"/>
                </a:lnTo>
                <a:lnTo>
                  <a:pt x="749818" y="504000"/>
                </a:lnTo>
                <a:close/>
              </a:path>
            </a:pathLst>
          </a:custGeom>
          <a:gradFill rotWithShape="0">
            <a:gsLst>
              <a:gs pos="0">
                <a:srgbClr val="FFFFFF"/>
              </a:gs>
              <a:gs pos="100000">
                <a:srgbClr val="D9D9D9"/>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30" name="TextShape 2"/>
          <p:cNvSpPr txBox="1"/>
          <p:nvPr/>
        </p:nvSpPr>
        <p:spPr>
          <a:xfrm>
            <a:off x="252000" y="828000"/>
            <a:ext cx="11591640" cy="359640"/>
          </a:xfrm>
          <a:prstGeom prst="rect">
            <a:avLst/>
          </a:prstGeom>
          <a:solidFill>
            <a:srgbClr val="DFF5FD"/>
          </a:solidFill>
          <a:ln w="0">
            <a:noFill/>
          </a:ln>
        </p:spPr>
        <p:txBody>
          <a:bodyPr lIns="36000" tIns="45000" rIns="36000" bIns="45000" anchor="ctr">
            <a:normAutofit fontScale="97000"/>
          </a:bodyPr>
          <a:lstStyle/>
          <a:p>
            <a:pPr>
              <a:lnSpc>
                <a:spcPct val="90000"/>
              </a:lnSpc>
              <a:tabLst>
                <a:tab pos="0" algn="l"/>
              </a:tabLst>
            </a:pPr>
            <a:r>
              <a:rPr lang="ja-JP" sz="1400" b="0" strike="noStrike" spc="-1">
                <a:solidFill>
                  <a:srgbClr val="808080"/>
                </a:solidFill>
                <a:latin typeface="Segoe UI"/>
                <a:ea typeface="Meiryo UI"/>
              </a:rPr>
              <a:t>ビジネス目標の達成や成果の向上にはチームの効果的な連携が必須です。成長戦略プロジェクトは、需要の変化への柔軟な対応を支えるとともに効率化を促進します。</a:t>
            </a:r>
            <a:endParaRPr lang="en-US" sz="1400" b="0" strike="noStrike" spc="-1">
              <a:solidFill>
                <a:srgbClr val="000000"/>
              </a:solidFill>
              <a:latin typeface="Segoe UI"/>
            </a:endParaRPr>
          </a:p>
        </p:txBody>
      </p:sp>
      <p:sp>
        <p:nvSpPr>
          <p:cNvPr id="431" name="TextShape 3"/>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solidFill>
                <a:srgbClr val="000000"/>
              </a:solidFill>
              <a:latin typeface="Segoe UI"/>
            </a:endParaRPr>
          </a:p>
        </p:txBody>
      </p:sp>
      <p:sp>
        <p:nvSpPr>
          <p:cNvPr id="432" name="TextShape 4"/>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1. </a:t>
            </a:r>
            <a:r>
              <a:rPr lang="ja-JP" sz="2400" b="1" strike="noStrike" spc="-1">
                <a:solidFill>
                  <a:srgbClr val="0D79CA"/>
                </a:solidFill>
                <a:latin typeface="Segoe UI Semibold"/>
                <a:ea typeface="Meiryo UI"/>
              </a:rPr>
              <a:t>デジタルトランスフォーメーションのアプローチ</a:t>
            </a:r>
            <a:endParaRPr lang="en-US" sz="2400" b="0" strike="noStrike" spc="-1">
              <a:solidFill>
                <a:srgbClr val="000000"/>
              </a:solidFill>
              <a:latin typeface="Segoe UI"/>
            </a:endParaRPr>
          </a:p>
        </p:txBody>
      </p:sp>
      <p:grpSp>
        <p:nvGrpSpPr>
          <p:cNvPr id="433" name="Group 5"/>
          <p:cNvGrpSpPr/>
          <p:nvPr/>
        </p:nvGrpSpPr>
        <p:grpSpPr>
          <a:xfrm>
            <a:off x="2412360" y="1368000"/>
            <a:ext cx="4589640" cy="3059640"/>
            <a:chOff x="2412360" y="1368000"/>
            <a:chExt cx="4589640" cy="3059640"/>
          </a:xfrm>
        </p:grpSpPr>
        <p:graphicFrame>
          <p:nvGraphicFramePr>
            <p:cNvPr id="434" name="グラフ 9"/>
            <p:cNvGraphicFramePr/>
            <p:nvPr/>
          </p:nvGraphicFramePr>
          <p:xfrm>
            <a:off x="2412360" y="1368000"/>
            <a:ext cx="4589640" cy="30596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35" name="グラフ 23"/>
            <p:cNvGraphicFramePr/>
            <p:nvPr/>
          </p:nvGraphicFramePr>
          <p:xfrm>
            <a:off x="3187080" y="1884240"/>
            <a:ext cx="3040560" cy="202680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36" name="Group 6"/>
          <p:cNvGrpSpPr/>
          <p:nvPr/>
        </p:nvGrpSpPr>
        <p:grpSpPr>
          <a:xfrm>
            <a:off x="5209560" y="1368000"/>
            <a:ext cx="4589640" cy="3059640"/>
            <a:chOff x="5209560" y="1368000"/>
            <a:chExt cx="4589640" cy="3059640"/>
          </a:xfrm>
        </p:grpSpPr>
        <p:graphicFrame>
          <p:nvGraphicFramePr>
            <p:cNvPr id="437" name="グラフ 17"/>
            <p:cNvGraphicFramePr/>
            <p:nvPr/>
          </p:nvGraphicFramePr>
          <p:xfrm>
            <a:off x="5209560" y="1368000"/>
            <a:ext cx="4589640" cy="30596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38" name="グラフ 28"/>
            <p:cNvGraphicFramePr/>
            <p:nvPr/>
          </p:nvGraphicFramePr>
          <p:xfrm>
            <a:off x="5984280" y="1884240"/>
            <a:ext cx="3040560" cy="2026800"/>
          </p:xfrm>
          <a:graphic>
            <a:graphicData uri="http://schemas.openxmlformats.org/drawingml/2006/chart">
              <c:chart xmlns:c="http://schemas.openxmlformats.org/drawingml/2006/chart" xmlns:r="http://schemas.openxmlformats.org/officeDocument/2006/relationships" r:id="rId5"/>
            </a:graphicData>
          </a:graphic>
        </p:graphicFrame>
      </p:grpSp>
      <p:sp>
        <p:nvSpPr>
          <p:cNvPr id="439" name="CustomShape 7"/>
          <p:cNvSpPr/>
          <p:nvPr/>
        </p:nvSpPr>
        <p:spPr>
          <a:xfrm>
            <a:off x="0" y="4831200"/>
            <a:ext cx="12192840" cy="183564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tIns="108000" rIns="72000" bIns="45000">
            <a:noAutofit/>
          </a:bodyPr>
          <a:lstStyle/>
          <a:p>
            <a:pPr>
              <a:lnSpc>
                <a:spcPct val="90000"/>
              </a:lnSpc>
              <a:spcAft>
                <a:spcPts val="601"/>
              </a:spcAft>
            </a:pPr>
            <a:r>
              <a:rPr lang="ja-JP" sz="2400" b="1" strike="noStrike" spc="-1">
                <a:solidFill>
                  <a:srgbClr val="FFFFFF"/>
                </a:solidFill>
                <a:latin typeface="Segoe UI"/>
                <a:ea typeface="Meiryo UI"/>
              </a:rPr>
              <a:t>デジタルトランスフォーメーションを実現するために必要なこと</a:t>
            </a:r>
            <a:endParaRPr lang="en-US" sz="2400" b="0" strike="noStrike" spc="-1">
              <a:latin typeface="Arial"/>
            </a:endParaRPr>
          </a:p>
        </p:txBody>
      </p:sp>
      <p:graphicFrame>
        <p:nvGraphicFramePr>
          <p:cNvPr id="440" name="Table 8"/>
          <p:cNvGraphicFramePr/>
          <p:nvPr/>
        </p:nvGraphicFramePr>
        <p:xfrm>
          <a:off x="504000" y="5400000"/>
          <a:ext cx="10439640" cy="1187640"/>
        </p:xfrm>
        <a:graphic>
          <a:graphicData uri="http://schemas.openxmlformats.org/drawingml/2006/table">
            <a:tbl>
              <a:tblPr/>
              <a:tblGrid>
                <a:gridCol w="234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234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234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2340000">
                  <a:extLst>
                    <a:ext uri="{9D8B030D-6E8A-4147-A177-3AD203B41FA5}">
                      <a16:colId xmlns:a16="http://schemas.microsoft.com/office/drawing/2014/main" val="20006"/>
                    </a:ext>
                  </a:extLst>
                </a:gridCol>
              </a:tblGrid>
              <a:tr h="648000">
                <a:tc>
                  <a:txBody>
                    <a:bodyPr/>
                    <a:lstStyle/>
                    <a:p>
                      <a:pPr>
                        <a:lnSpc>
                          <a:spcPct val="100000"/>
                        </a:lnSpc>
                      </a:pPr>
                      <a:r>
                        <a:rPr lang="en-US" sz="3600" b="1" strike="noStrike" spc="-1">
                          <a:solidFill>
                            <a:srgbClr val="FFFFFF"/>
                          </a:solidFill>
                          <a:latin typeface="Segoe UI"/>
                          <a:ea typeface="Meiryo UI"/>
                        </a:rPr>
                        <a:t>1</a:t>
                      </a:r>
                      <a:endParaRPr lang="en-US" sz="36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2</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3</a:t>
                      </a:r>
                      <a:endParaRPr lang="en-US" sz="3200" b="0" strike="noStrike" spc="-1">
                        <a:latin typeface="Arial"/>
                      </a:endParaRPr>
                    </a:p>
                  </a:txBody>
                  <a:tcPr>
                    <a:lnL w="12240">
                      <a:noFill/>
                    </a:lnL>
                    <a:lnR w="12240">
                      <a:noFill/>
                    </a:lnR>
                    <a:lnT w="12240">
                      <a:noFill/>
                    </a:lnT>
                    <a:lnB w="38160">
                      <a:noFill/>
                    </a:lnB>
                    <a:noFill/>
                  </a:tcPr>
                </a:tc>
                <a:tc>
                  <a:txBody>
                    <a:bodyPr/>
                    <a:lstStyle/>
                    <a:p>
                      <a:endParaRPr lang="ja-JP"/>
                    </a:p>
                  </a:txBody>
                  <a:tcPr>
                    <a:lnL w="12240">
                      <a:noFill/>
                    </a:lnL>
                    <a:lnR w="12240">
                      <a:noFill/>
                    </a:lnR>
                    <a:lnT w="12240">
                      <a:noFill/>
                    </a:lnT>
                    <a:lnB w="38160">
                      <a:noFill/>
                    </a:lnB>
                    <a:noFill/>
                  </a:tcPr>
                </a:tc>
                <a:tc>
                  <a:txBody>
                    <a:bodyPr/>
                    <a:lstStyle/>
                    <a:p>
                      <a:pPr>
                        <a:lnSpc>
                          <a:spcPct val="100000"/>
                        </a:lnSpc>
                      </a:pPr>
                      <a:r>
                        <a:rPr lang="en-US" sz="3200" b="1" strike="noStrike" spc="-1">
                          <a:solidFill>
                            <a:srgbClr val="FFFFFF"/>
                          </a:solidFill>
                          <a:latin typeface="Segoe UI"/>
                          <a:ea typeface="Meiryo UI"/>
                        </a:rPr>
                        <a:t>4</a:t>
                      </a:r>
                      <a:endParaRPr lang="en-US" sz="32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40000">
                <a:tc>
                  <a:txBody>
                    <a:bodyPr/>
                    <a:lstStyle/>
                    <a:p>
                      <a:pPr>
                        <a:lnSpc>
                          <a:spcPct val="90000"/>
                        </a:lnSpc>
                      </a:pPr>
                      <a:r>
                        <a:rPr lang="ja-JP" sz="1400" b="0" strike="noStrike" spc="-1">
                          <a:solidFill>
                            <a:srgbClr val="FFFFFF"/>
                          </a:solidFill>
                          <a:latin typeface="Meiryo UI"/>
                          <a:ea typeface="Meiryo UI"/>
                        </a:rPr>
                        <a:t>データから得た洞察でお客様へのサービスを充実させる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400" b="0" strike="noStrike" spc="-1">
                          <a:solidFill>
                            <a:srgbClr val="FFFFFF"/>
                          </a:solidFill>
                          <a:latin typeface="Meiryo UI"/>
                          <a:ea typeface="Meiryo UI"/>
                        </a:rPr>
                        <a:t>お客様に関するデータを適切な</a:t>
                      </a:r>
                      <a:br/>
                      <a:r>
                        <a:rPr lang="ja-JP" sz="1400" b="0" strike="noStrike" spc="-1">
                          <a:solidFill>
                            <a:srgbClr val="FFFFFF"/>
                          </a:solidFill>
                          <a:latin typeface="Meiryo UI"/>
                          <a:ea typeface="Meiryo UI"/>
                        </a:rPr>
                        <a:t>タイミングで一元的に収集できる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pPr>
                      <a:r>
                        <a:rPr lang="ja-JP" sz="1400" b="0" strike="noStrike" spc="-1">
                          <a:solidFill>
                            <a:srgbClr val="FFFFFF"/>
                          </a:solidFill>
                          <a:latin typeface="Meiryo UI"/>
                          <a:ea typeface="Meiryo UI"/>
                        </a:rPr>
                        <a:t>お客様情報を適切な鮮度で</a:t>
                      </a:r>
                      <a:br/>
                      <a:r>
                        <a:rPr lang="ja-JP" sz="1400" b="0" strike="noStrike" spc="-1">
                          <a:solidFill>
                            <a:srgbClr val="FFFFFF"/>
                          </a:solidFill>
                          <a:latin typeface="Meiryo UI"/>
                          <a:ea typeface="Meiryo UI"/>
                        </a:rPr>
                        <a:t>蓄積し、有効活用できる</a:t>
                      </a:r>
                      <a:endParaRPr lang="en-US" sz="1400" b="0" strike="noStrike" spc="-1">
                        <a:latin typeface="Arial"/>
                      </a:endParaRPr>
                    </a:p>
                  </a:txBody>
                  <a:tcPr>
                    <a:lnL w="12240">
                      <a:noFill/>
                    </a:lnL>
                    <a:lnR w="12240">
                      <a:noFill/>
                    </a:lnR>
                    <a:lnT w="38160">
                      <a:noFill/>
                    </a:lnT>
                    <a:lnB w="12240">
                      <a:noFill/>
                    </a:lnB>
                    <a:noFill/>
                  </a:tcPr>
                </a:tc>
                <a:tc>
                  <a:txBody>
                    <a:bodyPr/>
                    <a:lstStyle/>
                    <a:p>
                      <a:endParaRPr lang="ja-JP"/>
                    </a:p>
                  </a:txBody>
                  <a:tcPr>
                    <a:lnL w="12240">
                      <a:noFill/>
                    </a:lnL>
                    <a:lnR w="12240">
                      <a:noFill/>
                    </a:lnR>
                    <a:lnT w="38160">
                      <a:noFill/>
                    </a:lnT>
                    <a:lnB w="12240">
                      <a:noFill/>
                    </a:lnB>
                    <a:noFill/>
                  </a:tcPr>
                </a:tc>
                <a:tc>
                  <a:txBody>
                    <a:bodyPr/>
                    <a:lstStyle/>
                    <a:p>
                      <a:pPr>
                        <a:lnSpc>
                          <a:spcPct val="90000"/>
                        </a:lnSpc>
                        <a:tabLst>
                          <a:tab pos="0" algn="l"/>
                        </a:tabLst>
                      </a:pPr>
                      <a:r>
                        <a:rPr lang="ja-JP" sz="1400" b="0" strike="noStrike" spc="-1">
                          <a:solidFill>
                            <a:srgbClr val="FFFFFF"/>
                          </a:solidFill>
                          <a:latin typeface="Meiryo UI"/>
                          <a:ea typeface="Meiryo UI"/>
                        </a:rPr>
                        <a:t>お客様に提供したい</a:t>
                      </a:r>
                      <a:endParaRPr lang="en-US" sz="1400" b="0" strike="noStrike" spc="-1">
                        <a:latin typeface="Arial"/>
                      </a:endParaRPr>
                    </a:p>
                    <a:p>
                      <a:pPr>
                        <a:lnSpc>
                          <a:spcPct val="90000"/>
                        </a:lnSpc>
                        <a:tabLst>
                          <a:tab pos="0" algn="l"/>
                        </a:tabLst>
                      </a:pPr>
                      <a:r>
                        <a:rPr lang="ja-JP" sz="1400" b="0" strike="noStrike" spc="-1">
                          <a:solidFill>
                            <a:srgbClr val="FFFFFF"/>
                          </a:solidFill>
                          <a:latin typeface="Meiryo UI"/>
                          <a:ea typeface="Meiryo UI"/>
                        </a:rPr>
                        <a:t>サービスとスムーズに連携できる</a:t>
                      </a:r>
                      <a:endParaRPr lang="en-US" sz="14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bl>
          </a:graphicData>
        </a:graphic>
      </p:graphicFrame>
      <p:sp>
        <p:nvSpPr>
          <p:cNvPr id="441" name="CustomShape 9"/>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P361</a:t>
            </a:r>
            <a:endParaRPr lang="en-US" sz="1800" b="0" strike="noStrike" spc="-1">
              <a:latin typeface="Arial"/>
            </a:endParaRPr>
          </a:p>
        </p:txBody>
      </p:sp>
      <p:sp>
        <p:nvSpPr>
          <p:cNvPr id="442" name="CustomShape 10"/>
          <p:cNvSpPr/>
          <p:nvPr/>
        </p:nvSpPr>
        <p:spPr>
          <a:xfrm>
            <a:off x="720000" y="1690920"/>
            <a:ext cx="3527640" cy="202464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a:lnSpc>
                <a:spcPct val="100000"/>
              </a:lnSpc>
              <a:spcAft>
                <a:spcPts val="1199"/>
              </a:spcAft>
            </a:pPr>
            <a:r>
              <a:rPr lang="ja-JP" sz="1800" b="1" strike="noStrike" spc="-1">
                <a:solidFill>
                  <a:srgbClr val="0D79CA"/>
                </a:solidFill>
                <a:latin typeface="Segoe UI"/>
                <a:ea typeface="Meiryo UI"/>
              </a:rPr>
              <a:t>ビジネスからのアプローチ</a:t>
            </a:r>
            <a:endParaRPr lang="en-US" sz="1800" b="0" strike="noStrike" spc="-1">
              <a:latin typeface="Arial"/>
            </a:endParaRPr>
          </a:p>
          <a:p>
            <a:pPr marL="252000" indent="-17964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市場変化→中国・インドの高成長継続、</a:t>
            </a:r>
            <a:br/>
            <a:r>
              <a:rPr lang="ja-JP" sz="1400" b="0" strike="noStrike" spc="-1">
                <a:solidFill>
                  <a:srgbClr val="000000"/>
                </a:solidFill>
                <a:latin typeface="Segoe UI"/>
                <a:ea typeface="Meiryo UI"/>
              </a:rPr>
              <a:t>米国の失業率の高まり、欧州の経済停滞</a:t>
            </a:r>
            <a:endParaRPr lang="en-US" sz="1400" b="0" strike="noStrike" spc="-1">
              <a:latin typeface="Arial"/>
            </a:endParaRPr>
          </a:p>
          <a:p>
            <a:pPr marL="252000" indent="-17964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お客様の変化→顧客ニーズの細分化</a:t>
            </a:r>
            <a:endParaRPr lang="en-US" sz="1400" b="0" strike="noStrike" spc="-1">
              <a:latin typeface="Arial"/>
            </a:endParaRPr>
          </a:p>
          <a:p>
            <a:pPr marL="252000" indent="-17964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経済→低価格競争、</a:t>
            </a:r>
            <a:br/>
            <a:r>
              <a:rPr lang="ja-JP" sz="1400" b="0" strike="noStrike" spc="-1">
                <a:solidFill>
                  <a:srgbClr val="000000"/>
                </a:solidFill>
                <a:latin typeface="Segoe UI"/>
                <a:ea typeface="Meiryo UI"/>
              </a:rPr>
              <a:t>先進国から新興国へのマーケットシフト</a:t>
            </a:r>
            <a:endParaRPr lang="en-US" sz="1400" b="0" strike="noStrike" spc="-1">
              <a:latin typeface="Arial"/>
            </a:endParaRPr>
          </a:p>
          <a:p>
            <a:pPr marL="252000" indent="-179640">
              <a:lnSpc>
                <a:spcPct val="100000"/>
              </a:lnSpc>
              <a:spcAft>
                <a:spcPts val="601"/>
              </a:spcAft>
              <a:buClr>
                <a:srgbClr val="4FADF3"/>
              </a:buClr>
              <a:buFont typeface="Wingdings" charset="2"/>
              <a:buChar char=""/>
            </a:pPr>
            <a:r>
              <a:rPr lang="ja-JP" sz="1400" b="0" strike="noStrike" spc="-1">
                <a:solidFill>
                  <a:srgbClr val="000000"/>
                </a:solidFill>
                <a:latin typeface="Segoe UI"/>
                <a:ea typeface="Meiryo UI"/>
              </a:rPr>
              <a:t>想定外の競合他社の驚異的な台頭</a:t>
            </a:r>
            <a:endParaRPr lang="en-US" sz="1400" b="0" strike="noStrike" spc="-1">
              <a:latin typeface="Arial"/>
            </a:endParaRPr>
          </a:p>
        </p:txBody>
      </p:sp>
      <p:sp>
        <p:nvSpPr>
          <p:cNvPr id="443" name="CustomShape 11"/>
          <p:cNvSpPr/>
          <p:nvPr/>
        </p:nvSpPr>
        <p:spPr>
          <a:xfrm>
            <a:off x="8172000" y="1690920"/>
            <a:ext cx="3527640" cy="18187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spAutoFit/>
          </a:bodyPr>
          <a:lstStyle/>
          <a:p>
            <a:pPr>
              <a:lnSpc>
                <a:spcPct val="100000"/>
              </a:lnSpc>
              <a:spcAft>
                <a:spcPts val="1199"/>
              </a:spcAft>
            </a:pPr>
            <a:r>
              <a:rPr lang="ja-JP" sz="1800" b="1" strike="noStrike" spc="-1">
                <a:solidFill>
                  <a:srgbClr val="34AC8B"/>
                </a:solidFill>
                <a:latin typeface="Segoe UI"/>
                <a:ea typeface="Meiryo UI"/>
              </a:rPr>
              <a:t>テクノロジーからのアプローチ</a:t>
            </a:r>
            <a:endParaRPr lang="en-US" sz="1800" b="0" strike="noStrike" spc="-1">
              <a:latin typeface="Arial"/>
            </a:endParaRPr>
          </a:p>
          <a:p>
            <a:pPr marL="142920" indent="-142560">
              <a:lnSpc>
                <a:spcPct val="90000"/>
              </a:lnSpc>
              <a:spcAft>
                <a:spcPts val="601"/>
              </a:spcAft>
              <a:buClr>
                <a:srgbClr val="9EE2CF"/>
              </a:buClr>
              <a:buFont typeface="Wingdings" charset="2"/>
              <a:buChar char=""/>
            </a:pPr>
            <a:r>
              <a:rPr lang="en-US" sz="1400" b="0" strike="noStrike" spc="-1">
                <a:solidFill>
                  <a:srgbClr val="000000"/>
                </a:solidFill>
                <a:latin typeface="Segoe UI"/>
                <a:ea typeface="Meiryo UI"/>
              </a:rPr>
              <a:t>AI</a:t>
            </a:r>
            <a:r>
              <a:rPr lang="ja-JP" sz="1400" b="0" strike="noStrike" spc="-1">
                <a:solidFill>
                  <a:srgbClr val="000000"/>
                </a:solidFill>
                <a:latin typeface="Segoe UI"/>
                <a:ea typeface="Meiryo UI"/>
              </a:rPr>
              <a:t>や自然言語解析などの</a:t>
            </a:r>
            <a:br/>
            <a:r>
              <a:rPr lang="ja-JP" sz="1400" b="0" strike="noStrike" spc="-1">
                <a:solidFill>
                  <a:srgbClr val="000000"/>
                </a:solidFill>
                <a:latin typeface="Segoe UI"/>
                <a:ea typeface="Meiryo UI"/>
              </a:rPr>
              <a:t>先端テクノロジーを活用したイノベーションを推進</a:t>
            </a:r>
            <a:endParaRPr lang="en-US" sz="1400" b="0" strike="noStrike" spc="-1">
              <a:latin typeface="Arial"/>
            </a:endParaRPr>
          </a:p>
          <a:p>
            <a:pPr marL="142920" indent="-142560">
              <a:lnSpc>
                <a:spcPct val="90000"/>
              </a:lnSpc>
              <a:spcAft>
                <a:spcPts val="601"/>
              </a:spcAft>
              <a:buClr>
                <a:srgbClr val="9EE2CF"/>
              </a:buClr>
              <a:buFont typeface="Wingdings" charset="2"/>
              <a:buChar char=""/>
            </a:pPr>
            <a:r>
              <a:rPr lang="ja-JP" sz="1400" b="0" strike="noStrike" spc="-1">
                <a:solidFill>
                  <a:srgbClr val="000000"/>
                </a:solidFill>
                <a:latin typeface="Segoe UI"/>
                <a:ea typeface="Meiryo UI"/>
              </a:rPr>
              <a:t>全社的な改革のための</a:t>
            </a:r>
            <a:br/>
            <a:r>
              <a:rPr lang="ja-JP" sz="1400" b="0" strike="noStrike" spc="-1">
                <a:solidFill>
                  <a:srgbClr val="000000"/>
                </a:solidFill>
                <a:latin typeface="Segoe UI"/>
                <a:ea typeface="Meiryo UI"/>
              </a:rPr>
              <a:t>部門の垣根を超えた</a:t>
            </a:r>
            <a:r>
              <a:rPr lang="en-US" sz="1400" b="0" strike="noStrike" spc="-1">
                <a:solidFill>
                  <a:srgbClr val="000000"/>
                </a:solidFill>
                <a:latin typeface="Segoe UI"/>
                <a:ea typeface="Meiryo UI"/>
              </a:rPr>
              <a:t>BI</a:t>
            </a:r>
            <a:r>
              <a:rPr lang="ja-JP" sz="1400" b="0" strike="noStrike" spc="-1">
                <a:solidFill>
                  <a:srgbClr val="000000"/>
                </a:solidFill>
                <a:latin typeface="Segoe UI"/>
                <a:ea typeface="Meiryo UI"/>
              </a:rPr>
              <a:t>によるデータ分析</a:t>
            </a:r>
            <a:endParaRPr lang="en-US" sz="1400" b="0" strike="noStrike" spc="-1">
              <a:latin typeface="Arial"/>
            </a:endParaRPr>
          </a:p>
          <a:p>
            <a:pPr marL="142920" indent="-142560">
              <a:lnSpc>
                <a:spcPct val="90000"/>
              </a:lnSpc>
              <a:spcAft>
                <a:spcPts val="601"/>
              </a:spcAft>
              <a:buClr>
                <a:srgbClr val="9EE2CF"/>
              </a:buClr>
              <a:buFont typeface="Wingdings" charset="2"/>
              <a:buChar char=""/>
            </a:pPr>
            <a:r>
              <a:rPr lang="ja-JP" sz="1400" b="0" strike="noStrike" spc="-1">
                <a:solidFill>
                  <a:srgbClr val="000000"/>
                </a:solidFill>
                <a:latin typeface="Segoe UI"/>
                <a:ea typeface="Meiryo UI"/>
              </a:rPr>
              <a:t>クラウド等の活用による</a:t>
            </a:r>
            <a:br/>
            <a:r>
              <a:rPr lang="ja-JP" sz="1400" b="0" strike="noStrike" spc="-1">
                <a:solidFill>
                  <a:srgbClr val="000000"/>
                </a:solidFill>
                <a:latin typeface="Segoe UI"/>
                <a:ea typeface="Meiryo UI"/>
              </a:rPr>
              <a:t>柔軟な拡張と運用コストを最適化</a:t>
            </a:r>
            <a:endParaRPr lang="en-US"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4" name="グラフ 12"/>
          <p:cNvGraphicFramePr/>
          <p:nvPr/>
        </p:nvGraphicFramePr>
        <p:xfrm>
          <a:off x="-672120" y="1502640"/>
          <a:ext cx="7559640" cy="5039640"/>
        </p:xfrm>
        <a:graphic>
          <a:graphicData uri="http://schemas.openxmlformats.org/drawingml/2006/chart">
            <c:chart xmlns:c="http://schemas.openxmlformats.org/drawingml/2006/chart" xmlns:r="http://schemas.openxmlformats.org/officeDocument/2006/relationships" r:id="rId3"/>
          </a:graphicData>
        </a:graphic>
      </p:graphicFrame>
      <p:sp>
        <p:nvSpPr>
          <p:cNvPr id="445" name="TextShape 1"/>
          <p:cNvSpPr txBox="1"/>
          <p:nvPr/>
        </p:nvSpPr>
        <p:spPr>
          <a:xfrm>
            <a:off x="252360" y="828720"/>
            <a:ext cx="11591640" cy="467640"/>
          </a:xfrm>
          <a:prstGeom prst="rect">
            <a:avLst/>
          </a:prstGeom>
          <a:solidFill>
            <a:srgbClr val="DFF5FD"/>
          </a:solidFill>
          <a:ln w="0">
            <a:noFill/>
          </a:ln>
        </p:spPr>
        <p:txBody>
          <a:bodyPr lIns="36000" tIns="45000" rIns="36000" bIns="45000" anchor="ctr">
            <a:noAutofit/>
          </a:bodyPr>
          <a:lstStyle/>
          <a:p>
            <a:pPr>
              <a:lnSpc>
                <a:spcPct val="90000"/>
              </a:lnSpc>
              <a:tabLst>
                <a:tab pos="0" algn="l"/>
              </a:tabLst>
            </a:pPr>
            <a:r>
              <a:rPr lang="ja-JP" sz="1400" b="0" strike="noStrike" spc="-1">
                <a:solidFill>
                  <a:srgbClr val="808080"/>
                </a:solidFill>
                <a:latin typeface="Segoe UI"/>
                <a:ea typeface="Meiryo UI"/>
              </a:rPr>
              <a:t>最新テクノロジーの活用でで効率性と俊敏性を向上させます。社内に眠るデータを有効活用し、お客さまの問い合わせへの迅速かつ的確な対応を可能にサービスレベルを向上します。</a:t>
            </a:r>
            <a:endParaRPr lang="en-US" sz="1400" b="0" strike="noStrike" spc="-1">
              <a:solidFill>
                <a:srgbClr val="000000"/>
              </a:solidFill>
              <a:latin typeface="Segoe UI"/>
            </a:endParaRPr>
          </a:p>
        </p:txBody>
      </p:sp>
      <p:sp>
        <p:nvSpPr>
          <p:cNvPr id="446" name="TextShape 2"/>
          <p:cNvSpPr txBox="1"/>
          <p:nvPr/>
        </p:nvSpPr>
        <p:spPr>
          <a:xfrm>
            <a:off x="252000" y="36000"/>
            <a:ext cx="5831640" cy="251640"/>
          </a:xfrm>
          <a:prstGeom prst="rect">
            <a:avLst/>
          </a:prstGeom>
          <a:noFill/>
          <a:ln w="0">
            <a:noFill/>
          </a:ln>
        </p:spPr>
        <p:txBody>
          <a:bodyPr lIns="0" tIns="45000" rIns="0" bIns="45000" anchor="ctr">
            <a:noAutofit/>
          </a:bodyPr>
          <a:lstStyle/>
          <a:p>
            <a:pPr>
              <a:lnSpc>
                <a:spcPct val="90000"/>
              </a:lnSpc>
              <a:tabLst>
                <a:tab pos="0" algn="l"/>
              </a:tabLst>
            </a:pPr>
            <a:r>
              <a:rPr lang="en-US" sz="1200" b="0" strike="noStrike" spc="-1">
                <a:solidFill>
                  <a:srgbClr val="000000"/>
                </a:solidFill>
                <a:latin typeface="Segoe UI"/>
                <a:ea typeface="Meiryo UI"/>
              </a:rPr>
              <a:t>1. </a:t>
            </a:r>
            <a:r>
              <a:rPr lang="ja-JP" sz="1200" b="0" strike="noStrike" spc="-1">
                <a:solidFill>
                  <a:srgbClr val="000000"/>
                </a:solidFill>
                <a:latin typeface="Segoe UI"/>
                <a:ea typeface="Meiryo UI"/>
              </a:rPr>
              <a:t>成長戦略プロジェクト発足の経緯</a:t>
            </a:r>
            <a:endParaRPr lang="en-US" sz="1200" b="0" strike="noStrike" spc="-1">
              <a:solidFill>
                <a:srgbClr val="000000"/>
              </a:solidFill>
              <a:latin typeface="Segoe UI"/>
            </a:endParaRPr>
          </a:p>
        </p:txBody>
      </p:sp>
      <p:sp>
        <p:nvSpPr>
          <p:cNvPr id="447" name="TextShape 3"/>
          <p:cNvSpPr txBox="1"/>
          <p:nvPr/>
        </p:nvSpPr>
        <p:spPr>
          <a:xfrm>
            <a:off x="252000" y="324000"/>
            <a:ext cx="11591640" cy="539640"/>
          </a:xfrm>
          <a:prstGeom prst="rect">
            <a:avLst/>
          </a:prstGeom>
          <a:noFill/>
          <a:ln w="0">
            <a:noFill/>
          </a:ln>
        </p:spPr>
        <p:txBody>
          <a:bodyPr lIns="0" rIns="0" anchor="ctr">
            <a:normAutofit/>
          </a:bodyPr>
          <a:lstStyle/>
          <a:p>
            <a:pPr>
              <a:lnSpc>
                <a:spcPct val="90000"/>
              </a:lnSpc>
            </a:pPr>
            <a:r>
              <a:rPr lang="en-US" sz="2400" b="1" strike="noStrike" spc="-1">
                <a:solidFill>
                  <a:srgbClr val="0D79CA"/>
                </a:solidFill>
                <a:latin typeface="Segoe UI Semibold"/>
                <a:ea typeface="Meiryo UI"/>
              </a:rPr>
              <a:t>2. </a:t>
            </a:r>
            <a:r>
              <a:rPr lang="ja-JP" sz="2400" b="1" strike="noStrike" spc="-1">
                <a:solidFill>
                  <a:srgbClr val="0D79CA"/>
                </a:solidFill>
                <a:latin typeface="Segoe UI Semibold"/>
                <a:ea typeface="Meiryo UI"/>
              </a:rPr>
              <a:t>フォーカスエリアと課題設定</a:t>
            </a:r>
            <a:endParaRPr lang="en-US" sz="2400" b="0" strike="noStrike" spc="-1">
              <a:solidFill>
                <a:srgbClr val="000000"/>
              </a:solidFill>
              <a:latin typeface="Segoe UI"/>
            </a:endParaRPr>
          </a:p>
        </p:txBody>
      </p:sp>
      <p:sp>
        <p:nvSpPr>
          <p:cNvPr id="448" name="CustomShape 4"/>
          <p:cNvSpPr/>
          <p:nvPr/>
        </p:nvSpPr>
        <p:spPr>
          <a:xfrm>
            <a:off x="911880" y="3423600"/>
            <a:ext cx="2807640" cy="1201320"/>
          </a:xfrm>
          <a:prstGeom prst="roundRect">
            <a:avLst>
              <a:gd name="adj" fmla="val 50000"/>
            </a:avLst>
          </a:prstGeom>
          <a:solidFill>
            <a:schemeClr val="bg1"/>
          </a:solidFill>
          <a:ln w="28575">
            <a:solidFill>
              <a:srgbClr val="3399FF"/>
            </a:solidFill>
            <a:round/>
          </a:ln>
        </p:spPr>
        <p:style>
          <a:lnRef idx="0">
            <a:scrgbClr r="0" g="0" b="0"/>
          </a:lnRef>
          <a:fillRef idx="0">
            <a:scrgbClr r="0" g="0" b="0"/>
          </a:fillRef>
          <a:effectRef idx="0">
            <a:scrgbClr r="0" g="0" b="0"/>
          </a:effectRef>
          <a:fontRef idx="minor"/>
        </p:style>
        <p:txBody>
          <a:bodyPr wrap="none" lIns="0" tIns="46800" rIns="0" bIns="46800" anchor="ctr">
            <a:noAutofit/>
          </a:bodyPr>
          <a:lstStyle/>
          <a:p>
            <a:pPr algn="ctr">
              <a:lnSpc>
                <a:spcPct val="90000"/>
              </a:lnSpc>
              <a:tabLst>
                <a:tab pos="749160" algn="l"/>
              </a:tabLst>
            </a:pPr>
            <a:r>
              <a:rPr lang="en-US" sz="2400" b="1" strike="noStrike" spc="-1">
                <a:solidFill>
                  <a:srgbClr val="808080"/>
                </a:solidFill>
                <a:latin typeface="Segoe UI"/>
                <a:ea typeface="Meiryo UI"/>
              </a:rPr>
              <a:t>3</a:t>
            </a:r>
            <a:r>
              <a:rPr lang="ja-JP" sz="2400" b="1" strike="noStrike" spc="-1">
                <a:solidFill>
                  <a:srgbClr val="808080"/>
                </a:solidFill>
                <a:latin typeface="Segoe UI"/>
                <a:ea typeface="Meiryo UI"/>
              </a:rPr>
              <a:t>つのフォーカスエリア</a:t>
            </a:r>
            <a:endParaRPr lang="en-US" sz="2400" b="0" strike="noStrike" spc="-1">
              <a:latin typeface="Arial"/>
            </a:endParaRPr>
          </a:p>
        </p:txBody>
      </p:sp>
      <p:sp>
        <p:nvSpPr>
          <p:cNvPr id="449" name="CustomShape 5"/>
          <p:cNvSpPr/>
          <p:nvPr/>
        </p:nvSpPr>
        <p:spPr>
          <a:xfrm>
            <a:off x="6300000" y="1537200"/>
            <a:ext cx="5435640" cy="125964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73C65"/>
                </a:solidFill>
                <a:latin typeface="Segoe UI"/>
                <a:ea typeface="Meiryo UI"/>
              </a:rPr>
              <a:t>フォーカスするお客様のペルソナ像の設定</a:t>
            </a:r>
            <a:endParaRPr lang="en-US" sz="2000" b="0" strike="noStrike" spc="-1">
              <a:latin typeface="Arial"/>
            </a:endParaRPr>
          </a:p>
          <a:p>
            <a:pPr marL="180000" indent="-107640">
              <a:lnSpc>
                <a:spcPct val="90000"/>
              </a:lnSpc>
              <a:spcAft>
                <a:spcPts val="300"/>
              </a:spcAft>
              <a:buClr>
                <a:srgbClr val="073C65"/>
              </a:buClr>
              <a:buFont typeface="Arial"/>
              <a:buChar char="•"/>
              <a:tabLst>
                <a:tab pos="749160" algn="l"/>
              </a:tabLst>
            </a:pPr>
            <a:r>
              <a:rPr lang="ja-JP" sz="1400" b="0" strike="noStrike" spc="-1">
                <a:solidFill>
                  <a:srgbClr val="020102"/>
                </a:solidFill>
                <a:latin typeface="Segoe UI"/>
                <a:ea typeface="Meiryo UI"/>
              </a:rPr>
              <a:t>フォーカスするお客様のターゲットをどこにすべきか</a:t>
            </a:r>
            <a:endParaRPr lang="en-US" sz="1400" b="0" strike="noStrike" spc="-1">
              <a:latin typeface="Arial"/>
            </a:endParaRPr>
          </a:p>
          <a:p>
            <a:pPr marL="180000" indent="-107640">
              <a:lnSpc>
                <a:spcPct val="90000"/>
              </a:lnSpc>
              <a:spcAft>
                <a:spcPts val="300"/>
              </a:spcAft>
              <a:buClr>
                <a:srgbClr val="073C65"/>
              </a:buClr>
              <a:buFont typeface="Arial"/>
              <a:buChar char="•"/>
              <a:tabLst>
                <a:tab pos="749160" algn="l"/>
              </a:tabLst>
            </a:pPr>
            <a:r>
              <a:rPr lang="ja-JP" sz="1400" b="0" strike="noStrike" spc="-1">
                <a:solidFill>
                  <a:srgbClr val="020102"/>
                </a:solidFill>
                <a:latin typeface="Segoe UI"/>
                <a:ea typeface="Meiryo UI"/>
              </a:rPr>
              <a:t>ターゲットのお客様は日常において何を考え、どのように行動しているのか</a:t>
            </a:r>
            <a:endParaRPr lang="en-US" sz="1400" b="0" strike="noStrike" spc="-1">
              <a:latin typeface="Arial"/>
            </a:endParaRPr>
          </a:p>
        </p:txBody>
      </p:sp>
      <p:sp>
        <p:nvSpPr>
          <p:cNvPr id="450" name="CustomShape 6"/>
          <p:cNvSpPr/>
          <p:nvPr/>
        </p:nvSpPr>
        <p:spPr>
          <a:xfrm>
            <a:off x="6300000" y="3392640"/>
            <a:ext cx="5435640" cy="125964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0D79CA"/>
                </a:solidFill>
                <a:latin typeface="Segoe UI"/>
                <a:ea typeface="Meiryo UI"/>
              </a:rPr>
              <a:t>お客様への「売り」となる価値の明確化</a:t>
            </a:r>
            <a:endParaRPr lang="en-US" sz="2000" b="0" strike="noStrike" spc="-1">
              <a:latin typeface="Arial"/>
            </a:endParaRPr>
          </a:p>
          <a:p>
            <a:pPr marL="180000" indent="-107640">
              <a:lnSpc>
                <a:spcPct val="90000"/>
              </a:lnSpc>
              <a:spcAft>
                <a:spcPts val="300"/>
              </a:spcAft>
              <a:buClr>
                <a:srgbClr val="0D79CA"/>
              </a:buClr>
              <a:buFont typeface="Arial"/>
              <a:buChar char="•"/>
              <a:tabLst>
                <a:tab pos="749160" algn="l"/>
              </a:tabLst>
            </a:pPr>
            <a:r>
              <a:rPr lang="ja-JP" sz="1400" b="0" strike="noStrike" spc="-1">
                <a:solidFill>
                  <a:srgbClr val="020102"/>
                </a:solidFill>
                <a:latin typeface="Segoe UI"/>
                <a:ea typeface="Meiryo UI"/>
              </a:rPr>
              <a:t>お客様が「この会社でなければ」と感じる価値とは何か</a:t>
            </a:r>
            <a:endParaRPr lang="en-US" sz="1400" b="0" strike="noStrike" spc="-1">
              <a:latin typeface="Arial"/>
            </a:endParaRPr>
          </a:p>
          <a:p>
            <a:pPr marL="180000" indent="-107640">
              <a:lnSpc>
                <a:spcPct val="90000"/>
              </a:lnSpc>
              <a:spcAft>
                <a:spcPts val="300"/>
              </a:spcAft>
              <a:buClr>
                <a:srgbClr val="0D79CA"/>
              </a:buClr>
              <a:buFont typeface="Arial"/>
              <a:buChar char="•"/>
              <a:tabLst>
                <a:tab pos="749160" algn="l"/>
              </a:tabLst>
            </a:pPr>
            <a:r>
              <a:rPr lang="ja-JP" sz="1400" b="0" strike="noStrike" spc="-1">
                <a:solidFill>
                  <a:srgbClr val="020102"/>
                </a:solidFill>
                <a:latin typeface="Segoe UI"/>
                <a:ea typeface="Meiryo UI"/>
              </a:rPr>
              <a:t>お客様が今感じている不満や物足りなさは何か</a:t>
            </a:r>
            <a:endParaRPr lang="en-US" sz="1400" b="0" strike="noStrike" spc="-1">
              <a:latin typeface="Arial"/>
            </a:endParaRPr>
          </a:p>
        </p:txBody>
      </p:sp>
      <p:sp>
        <p:nvSpPr>
          <p:cNvPr id="451" name="CustomShape 7"/>
          <p:cNvSpPr/>
          <p:nvPr/>
        </p:nvSpPr>
        <p:spPr>
          <a:xfrm>
            <a:off x="6300000" y="5337000"/>
            <a:ext cx="5435640" cy="1259640"/>
          </a:xfrm>
          <a:prstGeom prst="rect">
            <a:avLst/>
          </a:prstGeom>
          <a:noFill/>
          <a:ln w="28575">
            <a:noFill/>
          </a:ln>
        </p:spPr>
        <p:style>
          <a:lnRef idx="0">
            <a:scrgbClr r="0" g="0" b="0"/>
          </a:lnRef>
          <a:fillRef idx="0">
            <a:scrgbClr r="0" g="0" b="0"/>
          </a:fillRef>
          <a:effectRef idx="0">
            <a:scrgbClr r="0" g="0" b="0"/>
          </a:effectRef>
          <a:fontRef idx="minor"/>
        </p:style>
        <p:txBody>
          <a:bodyPr lIns="72000" tIns="46800" rIns="72000" bIns="46800" anchor="ctr">
            <a:noAutofit/>
          </a:bodyPr>
          <a:lstStyle/>
          <a:p>
            <a:pPr>
              <a:lnSpc>
                <a:spcPct val="90000"/>
              </a:lnSpc>
              <a:spcAft>
                <a:spcPts val="601"/>
              </a:spcAft>
              <a:tabLst>
                <a:tab pos="0" algn="l"/>
              </a:tabLst>
            </a:pPr>
            <a:r>
              <a:rPr lang="ja-JP" sz="2000" b="1" strike="noStrike" spc="-1">
                <a:solidFill>
                  <a:srgbClr val="4FADF3"/>
                </a:solidFill>
                <a:latin typeface="Segoe UI"/>
                <a:ea typeface="Meiryo UI"/>
              </a:rPr>
              <a:t>お客様へのアピールポイントの整理</a:t>
            </a:r>
            <a:endParaRPr lang="en-US" sz="2000" b="0" strike="noStrike" spc="-1">
              <a:latin typeface="Arial"/>
            </a:endParaRPr>
          </a:p>
          <a:p>
            <a:pPr marL="180000" indent="-107640">
              <a:lnSpc>
                <a:spcPct val="90000"/>
              </a:lnSpc>
              <a:spcAft>
                <a:spcPts val="300"/>
              </a:spcAft>
              <a:buClr>
                <a:srgbClr val="4FADF3"/>
              </a:buClr>
              <a:buFont typeface="Arial"/>
              <a:buChar char="•"/>
              <a:tabLst>
                <a:tab pos="749160" algn="l"/>
              </a:tabLst>
            </a:pPr>
            <a:r>
              <a:rPr lang="ja-JP" sz="1400" b="0" strike="noStrike" spc="-1">
                <a:solidFill>
                  <a:srgbClr val="020102"/>
                </a:solidFill>
                <a:latin typeface="Segoe UI"/>
                <a:ea typeface="Meiryo UI"/>
              </a:rPr>
              <a:t>お客様に何をどのようにアピールすれば購入の検討の候補に入るのか</a:t>
            </a:r>
            <a:endParaRPr lang="en-US" sz="1400" b="0" strike="noStrike" spc="-1">
              <a:latin typeface="Arial"/>
            </a:endParaRPr>
          </a:p>
          <a:p>
            <a:pPr marL="180000" indent="-107640">
              <a:lnSpc>
                <a:spcPct val="90000"/>
              </a:lnSpc>
              <a:spcAft>
                <a:spcPts val="300"/>
              </a:spcAft>
              <a:buClr>
                <a:srgbClr val="4FADF3"/>
              </a:buClr>
              <a:buFont typeface="Arial"/>
              <a:buChar char="•"/>
              <a:tabLst>
                <a:tab pos="749160" algn="l"/>
              </a:tabLst>
            </a:pPr>
            <a:r>
              <a:rPr lang="ja-JP" sz="1400" b="0" strike="noStrike" spc="-1">
                <a:solidFill>
                  <a:srgbClr val="020102"/>
                </a:solidFill>
                <a:latin typeface="Segoe UI"/>
                <a:ea typeface="Meiryo UI"/>
              </a:rPr>
              <a:t>具体的な購入検討へのアクションにつながるトリガーは何なのか</a:t>
            </a:r>
            <a:endParaRPr lang="en-US" sz="1400" b="0" strike="noStrike" spc="-1">
              <a:latin typeface="Arial"/>
            </a:endParaRPr>
          </a:p>
        </p:txBody>
      </p:sp>
      <p:sp>
        <p:nvSpPr>
          <p:cNvPr id="452" name="CustomShape 8"/>
          <p:cNvSpPr/>
          <p:nvPr/>
        </p:nvSpPr>
        <p:spPr>
          <a:xfrm>
            <a:off x="3578400" y="1966680"/>
            <a:ext cx="554760" cy="109584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1</a:t>
            </a:r>
            <a:endParaRPr lang="en-US" sz="6600" b="0" strike="noStrike" spc="-1">
              <a:latin typeface="Arial"/>
            </a:endParaRPr>
          </a:p>
        </p:txBody>
      </p:sp>
      <p:sp>
        <p:nvSpPr>
          <p:cNvPr id="453" name="CustomShape 9"/>
          <p:cNvSpPr/>
          <p:nvPr/>
        </p:nvSpPr>
        <p:spPr>
          <a:xfrm>
            <a:off x="4514400" y="3468600"/>
            <a:ext cx="554760" cy="109584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2</a:t>
            </a:r>
            <a:endParaRPr lang="en-US" sz="6600" b="0" strike="noStrike" spc="-1">
              <a:latin typeface="Arial"/>
            </a:endParaRPr>
          </a:p>
        </p:txBody>
      </p:sp>
      <p:sp>
        <p:nvSpPr>
          <p:cNvPr id="454" name="CustomShape 10"/>
          <p:cNvSpPr/>
          <p:nvPr/>
        </p:nvSpPr>
        <p:spPr>
          <a:xfrm>
            <a:off x="3578400" y="4858560"/>
            <a:ext cx="554760" cy="1095840"/>
          </a:xfrm>
          <a:prstGeom prst="rect">
            <a:avLst/>
          </a:prstGeom>
          <a:noFill/>
          <a:ln w="0">
            <a:noFill/>
          </a:ln>
        </p:spPr>
        <p:style>
          <a:lnRef idx="0">
            <a:scrgbClr r="0" g="0" b="0"/>
          </a:lnRef>
          <a:fillRef idx="0">
            <a:scrgbClr r="0" g="0" b="0"/>
          </a:fillRef>
          <a:effectRef idx="0">
            <a:scrgbClr r="0" g="0" b="0"/>
          </a:effectRef>
          <a:fontRef idx="minor"/>
        </p:style>
        <p:txBody>
          <a:bodyPr wrap="none" lIns="36000" tIns="45000" rIns="36000" bIns="45000">
            <a:spAutoFit/>
          </a:bodyPr>
          <a:lstStyle/>
          <a:p>
            <a:pPr>
              <a:lnSpc>
                <a:spcPct val="100000"/>
              </a:lnSpc>
            </a:pPr>
            <a:r>
              <a:rPr lang="en-US" sz="6600" b="1" strike="noStrike" spc="-1">
                <a:solidFill>
                  <a:srgbClr val="FFFFFF"/>
                </a:solidFill>
                <a:latin typeface="Segoe UI"/>
                <a:ea typeface="Meiryo UI"/>
              </a:rPr>
              <a:t>3</a:t>
            </a:r>
            <a:endParaRPr lang="en-US" sz="6600" b="0" strike="noStrike" spc="-1">
              <a:latin typeface="Arial"/>
            </a:endParaRPr>
          </a:p>
        </p:txBody>
      </p:sp>
      <p:sp>
        <p:nvSpPr>
          <p:cNvPr id="455" name="CustomShape 11"/>
          <p:cNvSpPr/>
          <p:nvPr/>
        </p:nvSpPr>
        <p:spPr>
          <a:xfrm>
            <a:off x="11268000" y="-972000"/>
            <a:ext cx="899640" cy="899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Segoe UI"/>
                <a:ea typeface="Meiryo UI"/>
              </a:rPr>
              <a:t>P351</a:t>
            </a:r>
            <a:endParaRPr lang="en-US"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TYNテンプレート16-9</Template>
  <TotalTime>11349</TotalTime>
  <Words>4303</Words>
  <Application>Microsoft Office PowerPoint</Application>
  <PresentationFormat>ワイド画面</PresentationFormat>
  <Paragraphs>535</Paragraphs>
  <Slides>27</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9</vt:i4>
      </vt:variant>
      <vt:variant>
        <vt:lpstr>スライド タイトル</vt:lpstr>
      </vt:variant>
      <vt:variant>
        <vt:i4>27</vt:i4>
      </vt:variant>
    </vt:vector>
  </HeadingPairs>
  <TitlesOfParts>
    <vt:vector size="45" baseType="lpstr">
      <vt:lpstr>HelvNeue Light for IBM</vt:lpstr>
      <vt:lpstr>HGPｺﾞｼｯｸE</vt:lpstr>
      <vt:lpstr>Meiryo UI</vt:lpstr>
      <vt:lpstr>Arial</vt:lpstr>
      <vt:lpstr>Segoe UI</vt:lpstr>
      <vt:lpstr>Segoe UI Semibold</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MASAYUKI FUKUMOTO</dc:creator>
  <dc:description/>
  <cp:lastModifiedBy>Morita Kiyoaki</cp:lastModifiedBy>
  <cp:revision>139</cp:revision>
  <dcterms:created xsi:type="dcterms:W3CDTF">2020-06-15T03:41:59Z</dcterms:created>
  <dcterms:modified xsi:type="dcterms:W3CDTF">2022-10-11T08:12:36Z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ワイド画面</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