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_rels/notesSlide7.xml.rels" ContentType="application/vnd.openxmlformats-package.relationships+xml"/>
  <Override PartName="/ppt/notesSlides/_rels/notesSlide14.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
</Relationships>
</file>

<file path=ppt/charts/chart1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solidFill>
                <a:srgbClr val="8cc9f7"/>
              </a:solid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1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808080"/>
              </a:solid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1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dff5ef"/>
              </a:solidFill>
              <a:ln w="19080">
                <a:noFill/>
              </a:ln>
            </c:spPr>
          </c:dPt>
          <c:dPt>
            <c:idx val="2"/>
            <c:spPr>
              <a:solidFill>
                <a:srgbClr val="beebdf"/>
              </a:solidFill>
              <a:ln w="19080">
                <a:noFill/>
              </a:ln>
            </c:spPr>
          </c:dPt>
          <c:dPt>
            <c:idx val="3"/>
            <c:spPr>
              <a:solidFill>
                <a:srgbClr val="9ee2cf"/>
              </a:solidFill>
              <a:ln w="19080">
                <a:noFill/>
              </a:ln>
            </c:spPr>
          </c:dPt>
          <c:dPt>
            <c:idx val="4"/>
            <c:spPr>
              <a:solidFill>
                <a:srgbClr val="34ac8b"/>
              </a:solidFill>
              <a:ln w="19080">
                <a:noFill/>
              </a:ln>
            </c:spPr>
          </c:dPt>
          <c:dPt>
            <c:idx val="5"/>
            <c:spPr>
              <a:solidFill>
                <a:srgbClr val="23735d"/>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1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f2f2f2"/>
              </a:solidFill>
              <a:ln w="19080">
                <a:noFill/>
              </a:ln>
            </c:spPr>
          </c:dPt>
          <c:dPt>
            <c:idx val="2"/>
            <c:spPr>
              <a:solidFill>
                <a:srgbClr val="d9d9d9"/>
              </a:solidFill>
              <a:ln w="19080">
                <a:noFill/>
              </a:ln>
            </c:spPr>
          </c:dPt>
          <c:dPt>
            <c:idx val="3"/>
            <c:spPr>
              <a:solidFill>
                <a:srgbClr val="bfbfbf"/>
              </a:solidFill>
              <a:ln w="19080">
                <a:noFill/>
              </a:ln>
            </c:spPr>
          </c:dPt>
          <c:dPt>
            <c:idx val="4"/>
            <c:spPr>
              <a:solidFill>
                <a:srgbClr val="a6a6a6"/>
              </a:solidFill>
              <a:ln w="19080">
                <a:noFill/>
              </a:ln>
            </c:spPr>
          </c:dPt>
          <c:dPt>
            <c:idx val="5"/>
            <c:spPr>
              <a:solidFill>
                <a:srgbClr val="808080"/>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1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noFill/>
              <a:ln w="19080">
                <a:noFill/>
              </a:ln>
            </c:spPr>
          </c:dPt>
          <c:dPt>
            <c:idx val="3"/>
            <c:spPr>
              <a:solidFill>
                <a:srgbClr val="0d79ca"/>
              </a:solidFill>
              <a:ln w="19080">
                <a:noFill/>
              </a:ln>
            </c:spPr>
          </c:dPt>
          <c:dPt>
            <c:idx val="4"/>
            <c:spPr>
              <a:no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Pt>
            <c:idx val="9"/>
            <c:spPr>
              <a:noFill/>
              <a:ln w="19080">
                <a:noFill/>
              </a:ln>
            </c:spPr>
          </c:dPt>
          <c:dPt>
            <c:idx val="10"/>
            <c:spPr>
              <a:noFill/>
              <a:ln w="19080">
                <a:noFill/>
              </a:ln>
            </c:spPr>
          </c:dPt>
          <c:dPt>
            <c:idx val="11"/>
            <c:spPr>
              <a:noFill/>
              <a:ln w="19080">
                <a:noFill/>
              </a:ln>
            </c:spPr>
          </c:dPt>
          <c:dPt>
            <c:idx val="12"/>
            <c:spPr>
              <a:noFill/>
              <a:ln w="19080">
                <a:noFill/>
              </a:ln>
            </c:spPr>
          </c:dPt>
          <c:dPt>
            <c:idx val="13"/>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1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44280">
              <a:noFill/>
            </a:ln>
          </c:spPr>
          <c:explosion val="0"/>
          <c:dPt>
            <c:idx val="0"/>
            <c:spPr>
              <a:noFill/>
              <a:ln w="44280">
                <a:noFill/>
              </a:ln>
            </c:spPr>
          </c:dPt>
          <c:dPt>
            <c:idx val="1"/>
            <c:spPr>
              <a:solidFill>
                <a:srgbClr val="073c65"/>
              </a:solidFill>
              <a:ln w="44280">
                <a:noFill/>
              </a:ln>
            </c:spPr>
          </c:dPt>
          <c:dPt>
            <c:idx val="2"/>
            <c:spPr>
              <a:noFill/>
              <a:ln w="44280">
                <a:noFill/>
              </a:ln>
            </c:spPr>
          </c:dPt>
          <c:dPt>
            <c:idx val="3"/>
            <c:spPr>
              <a:solidFill>
                <a:srgbClr val="0d79ca"/>
              </a:solidFill>
              <a:ln w="44280">
                <a:noFill/>
              </a:ln>
            </c:spPr>
          </c:dPt>
          <c:dPt>
            <c:idx val="4"/>
            <c:spPr>
              <a:noFill/>
              <a:ln w="44280">
                <a:noFill/>
              </a:ln>
            </c:spPr>
          </c:dPt>
          <c:dPt>
            <c:idx val="5"/>
            <c:spPr>
              <a:solidFill>
                <a:srgbClr val="4fadf3"/>
              </a:solidFill>
              <a:ln w="44280">
                <a:noFill/>
              </a:ln>
            </c:spPr>
          </c:dPt>
          <c:dPt>
            <c:idx val="6"/>
            <c:spPr>
              <a:noFill/>
              <a:ln w="44280">
                <a:noFill/>
              </a:ln>
            </c:spPr>
          </c:dPt>
          <c:dPt>
            <c:idx val="7"/>
            <c:spPr>
              <a:noFill/>
              <a:ln w="44280">
                <a:noFill/>
              </a:ln>
            </c:spPr>
          </c:dPt>
          <c:dPt>
            <c:idx val="8"/>
            <c:spPr>
              <a:noFill/>
              <a:ln w="44280">
                <a:noFill/>
              </a:ln>
            </c:spPr>
          </c:dPt>
          <c:dPt>
            <c:idx val="9"/>
            <c:spPr>
              <a:noFill/>
              <a:ln w="44280">
                <a:noFill/>
              </a:ln>
            </c:spPr>
          </c:dPt>
          <c:dPt>
            <c:idx val="10"/>
            <c:spPr>
              <a:noFill/>
              <a:ln w="44280">
                <a:noFill/>
              </a:ln>
            </c:spPr>
          </c:dPt>
          <c:dPt>
            <c:idx val="11"/>
            <c:spPr>
              <a:noFill/>
              <a:ln w="44280">
                <a:noFill/>
              </a:ln>
            </c:spPr>
          </c:dPt>
          <c:dPt>
            <c:idx val="12"/>
            <c:spPr>
              <a:noFill/>
              <a:ln w="44280">
                <a:noFill/>
              </a:ln>
            </c:spPr>
          </c:dPt>
          <c:dPt>
            <c:idx val="13"/>
            <c:spPr>
              <a:noFill/>
              <a:ln w="442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1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8.08211428109384E-005"/>
          <c:y val="0.00457861244761757"/>
          <c:w val="0.999919178857189"/>
          <c:h val="0.948238398261679"/>
        </c:manualLayout>
      </c:layout>
      <c:doughnutChart>
        <c:varyColors val="1"/>
        <c:ser>
          <c:idx val="0"/>
          <c:order val="0"/>
          <c:tx>
            <c:strRef>
              <c:f>label 0</c:f>
              <c:strCache>
                <c:ptCount val="1"/>
                <c:pt idx="0">
                  <c:v>Sales</c:v>
                </c:pt>
              </c:strCache>
            </c:strRef>
          </c:tx>
          <c:spPr>
            <a:solidFill>
              <a:srgbClr val="4e67c8"/>
            </a:solidFill>
            <a:ln w="0">
              <a:noFill/>
            </a:ln>
          </c:spPr>
          <c:explosion val="0"/>
          <c:dPt>
            <c:idx val="0"/>
            <c:spPr>
              <a:solidFill>
                <a:srgbClr val="d9d9d9"/>
              </a:solidFill>
              <a:ln w="19080">
                <a:noFill/>
              </a:ln>
            </c:spPr>
          </c:dPt>
          <c:dPt>
            <c:idx val="1"/>
            <c:spPr>
              <a:solidFill>
                <a:srgbClr val="bfbfbf"/>
              </a:solidFill>
              <a:ln w="19080">
                <a:noFill/>
              </a:ln>
            </c:spPr>
          </c:dPt>
          <c:dPt>
            <c:idx val="2"/>
            <c:spPr>
              <a:solidFill>
                <a:srgbClr val="a6a6a6"/>
              </a:solidFill>
              <a:ln w="19080">
                <a:noFill/>
              </a:ln>
            </c:spPr>
          </c:dPt>
          <c:dPt>
            <c:idx val="3"/>
            <c:spPr>
              <a:solidFill>
                <a:srgbClr val="808080"/>
              </a:solidFill>
              <a:ln w="19080">
                <a:noFill/>
              </a:ln>
            </c:spPr>
          </c:dPt>
          <c:dPt>
            <c:idx val="4"/>
            <c:spPr>
              <a:solidFill>
                <a:srgbClr val="f2f2f2"/>
              </a:solidFill>
              <a:ln w="19080">
                <a:noFill/>
              </a:ln>
            </c:spPr>
          </c:dPt>
          <c:dPt>
            <c:idx val="5"/>
            <c:spPr>
              <a:solidFill>
                <a:srgbClr val="f14124"/>
              </a:solidFill>
              <a:ln w="19080">
                <a:noFill/>
              </a:ln>
            </c:spPr>
          </c:dPt>
          <c:dPt>
            <c:idx val="6"/>
            <c:spPr>
              <a:solidFill>
                <a:srgbClr val="283a7f"/>
              </a:solidFill>
              <a:ln w="19080">
                <a:noFill/>
              </a:ln>
            </c:spPr>
          </c:dPt>
          <c:dPt>
            <c:idx val="7"/>
            <c:spPr>
              <a:solidFill>
                <a:srgbClr val="0e8fbc"/>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ser>
        <c:ser>
          <c:idx val="1"/>
          <c:order val="1"/>
          <c:tx>
            <c:strRef>
              <c:f>label 1</c:f>
              <c:strCache>
                <c:ptCount val="1"/>
                <c:pt idx="0">
                  <c:v>Column1</c:v>
                </c:pt>
              </c:strCache>
            </c:strRef>
          </c:tx>
          <c:spPr>
            <a:solidFill>
              <a:srgbClr val="5eccf3"/>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ser>
        <c:ser>
          <c:idx val="2"/>
          <c:order val="2"/>
          <c:tx>
            <c:strRef>
              <c:f>label 2</c:f>
              <c:strCache>
                <c:ptCount val="1"/>
                <c:pt idx="0">
                  <c:v>Column2</c:v>
                </c:pt>
              </c:strCache>
            </c:strRef>
          </c:tx>
          <c:spPr>
            <a:solidFill>
              <a:srgbClr val="a7ea52"/>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ser>
        <c:ser>
          <c:idx val="3"/>
          <c:order val="3"/>
          <c:tx>
            <c:strRef>
              <c:f>label 3</c:f>
              <c:strCache>
                <c:ptCount val="1"/>
                <c:pt idx="0">
                  <c:v>Column3</c:v>
                </c:pt>
              </c:strCache>
            </c:strRef>
          </c:tx>
          <c:spPr>
            <a:solidFill>
              <a:srgbClr val="5dceaf"/>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ser>
        <c:ser>
          <c:idx val="4"/>
          <c:order val="4"/>
          <c:tx>
            <c:strRef>
              <c:f>label 4</c:f>
              <c:strCache>
                <c:ptCount val="1"/>
                <c:pt idx="0">
                  <c:v>Column32</c:v>
                </c:pt>
              </c:strCache>
            </c:strRef>
          </c:tx>
          <c:spPr>
            <a:no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ser>
        <c:ser>
          <c:idx val="5"/>
          <c:order val="5"/>
          <c:tx>
            <c:strRef>
              <c:f>label 5</c:f>
              <c:strCache>
                <c:ptCount val="1"/>
                <c:pt idx="0">
                  <c:v>Column33</c:v>
                </c:pt>
              </c:strCache>
            </c:strRef>
          </c:tx>
          <c:spPr>
            <a:solidFill>
              <a:srgbClr val="f14124"/>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ser>
        <c:firstSliceAng val="0"/>
        <c:holeSize val="50"/>
      </c:doughnutChart>
      <c:spPr>
        <a:noFill/>
        <a:ln w="66600">
          <a:noFill/>
        </a:ln>
      </c:spPr>
    </c:plotArea>
    <c:plotVisOnly val="1"/>
    <c:dispBlanksAs val="gap"/>
  </c:chart>
  <c:spPr>
    <a:noFill/>
    <a:ln w="9360">
      <a:noFill/>
    </a:ln>
  </c:spPr>
</c:chartSpace>
</file>

<file path=ppt/charts/chart19.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no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20.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bfbfbf"/>
              </a:solidFill>
              <a:ln w="19080">
                <a:noFill/>
              </a:ln>
            </c:spPr>
          </c:dPt>
          <c:dPt>
            <c:idx val="1"/>
            <c:spPr>
              <a:solidFill>
                <a:srgbClr val="d9d9d9"/>
              </a:solidFill>
              <a:ln w="19080">
                <a:noFill/>
              </a:ln>
            </c:spPr>
          </c:dPt>
          <c:dPt>
            <c:idx val="2"/>
            <c:spPr>
              <a:solidFill>
                <a:srgbClr val="f2f2f2"/>
              </a:solidFill>
              <a:ln w="19080">
                <a:noFill/>
              </a:ln>
            </c:spPr>
          </c:dPt>
          <c:dPt>
            <c:idx val="3"/>
            <c:spPr>
              <a:no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2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solidFill>
                <a:srgbClr val="0d79ca"/>
              </a:solidFill>
              <a:ln w="19080">
                <a:noFill/>
              </a:ln>
            </c:spPr>
          </c:dPt>
          <c:dPt>
            <c:idx val="3"/>
            <c:spPr>
              <a:solidFill>
                <a:srgbClr val="4fadf3"/>
              </a:solid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solidFill>
                <a:srgbClr val="8cc9f7"/>
              </a:solidFill>
              <a:ln w="19080">
                <a:noFill/>
              </a:ln>
            </c:spPr>
          </c:dPt>
          <c:dPt>
            <c:idx val="8"/>
            <c:spPr>
              <a:solidFill>
                <a:srgbClr val="4fadf3"/>
              </a:solidFill>
              <a:ln w="19080">
                <a:noFill/>
              </a:ln>
            </c:spPr>
          </c:dPt>
          <c:dPt>
            <c:idx val="9"/>
            <c:spPr>
              <a:solidFill>
                <a:srgbClr val="0d79ca"/>
              </a:solidFill>
              <a:ln w="19080">
                <a:noFill/>
              </a:ln>
            </c:spPr>
          </c:dPt>
          <c:dPt>
            <c:idx val="10"/>
            <c:spPr>
              <a:solidFill>
                <a:srgbClr val="073c65"/>
              </a:solidFill>
              <a:ln w="19080">
                <a:noFill/>
              </a:ln>
            </c:spPr>
          </c:dPt>
          <c:dPt>
            <c:idx val="11"/>
            <c:spPr>
              <a:noFill/>
              <a:ln w="19080">
                <a:noFill/>
              </a:ln>
            </c:spPr>
          </c:dPt>
          <c:dPt>
            <c:idx val="12"/>
            <c:spPr>
              <a:solidFill>
                <a:srgbClr val="7185d3"/>
              </a:solid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charts/chart2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Pt>
            <c:idx val="6"/>
            <c:spPr>
              <a:noFill/>
              <a:ln w="19080">
                <a:noFill/>
              </a:ln>
            </c:spPr>
          </c:dPt>
          <c:dPt>
            <c:idx val="7"/>
            <c:spPr>
              <a:solidFill>
                <a:srgbClr val="f2f2f2"/>
              </a:solidFill>
              <a:ln w="19080">
                <a:noFill/>
              </a:ln>
            </c:spPr>
          </c:dPt>
          <c:dPt>
            <c:idx val="8"/>
            <c:spPr>
              <a:solidFill>
                <a:srgbClr val="d9d9d9"/>
              </a:solidFill>
              <a:ln w="19080">
                <a:noFill/>
              </a:ln>
            </c:spPr>
          </c:dPt>
          <c:dPt>
            <c:idx val="9"/>
            <c:spPr>
              <a:solidFill>
                <a:srgbClr val="bfbfbf"/>
              </a:solidFill>
              <a:ln w="19080">
                <a:noFill/>
              </a:ln>
            </c:spPr>
          </c:dPt>
          <c:dPt>
            <c:idx val="10"/>
            <c:spPr>
              <a:solidFill>
                <a:srgbClr val="a6a6a6"/>
              </a:solidFill>
              <a:ln w="19080">
                <a:noFill/>
              </a:ln>
            </c:spPr>
          </c:dPt>
          <c:dPt>
            <c:idx val="11"/>
            <c:spPr>
              <a:noFill/>
              <a:ln w="19080">
                <a:noFill/>
              </a:ln>
            </c:spPr>
          </c:dPt>
          <c:dLbls>
            <c:dLbl>
              <c:idx val="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ja-JP" sz="1800" spc="-1" strike="noStrike">
                <a:solidFill>
                  <a:srgbClr val="000000"/>
                </a:solidFill>
                <a:latin typeface="Segoe UI"/>
              </a:rPr>
              <a:t>スライドを移動するにはクリックします。</a:t>
            </a:r>
            <a:endParaRPr b="0" lang="en-US" sz="1800" spc="-1" strike="noStrike">
              <a:solidFill>
                <a:srgbClr val="000000"/>
              </a:solidFill>
              <a:latin typeface="Segoe UI"/>
            </a:endParaRPr>
          </a:p>
        </p:txBody>
      </p:sp>
      <p:sp>
        <p:nvSpPr>
          <p:cNvPr id="325" name="PlaceHolder 2"/>
          <p:cNvSpPr>
            <a:spLocks noGrp="1"/>
          </p:cNvSpPr>
          <p:nvPr>
            <p:ph type="body"/>
          </p:nvPr>
        </p:nvSpPr>
        <p:spPr>
          <a:xfrm>
            <a:off x="756000" y="5078520"/>
            <a:ext cx="6047640" cy="4811040"/>
          </a:xfrm>
          <a:prstGeom prst="rect">
            <a:avLst/>
          </a:prstGeom>
        </p:spPr>
        <p:txBody>
          <a:bodyPr lIns="0" rIns="0" tIns="0" bIns="0">
            <a:noAutofit/>
          </a:bodyPr>
          <a:p>
            <a:r>
              <a:rPr b="0" lang="ja-JP" sz="2000" spc="-1" strike="noStrike">
                <a:latin typeface="Arial"/>
              </a:rPr>
              <a:t>クリックしてノート書式の編集</a:t>
            </a:r>
            <a:endParaRPr b="0" lang="en-US" sz="2000" spc="-1" strike="noStrike">
              <a:latin typeface="Arial"/>
            </a:endParaRPr>
          </a:p>
        </p:txBody>
      </p:sp>
      <p:sp>
        <p:nvSpPr>
          <p:cNvPr id="32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32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32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32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83D0931-CACA-49D4-90E6-441651BE9235}"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1371600" y="1143000"/>
            <a:ext cx="4114440" cy="3085920"/>
          </a:xfrm>
          <a:prstGeom prst="rect">
            <a:avLst/>
          </a:prstGeom>
        </p:spPr>
      </p:sp>
      <p:sp>
        <p:nvSpPr>
          <p:cNvPr id="53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3"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8BA1D036-745E-4D83-9F4A-3D016DDF211B}"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1371600" y="1143000"/>
            <a:ext cx="4114440" cy="308592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0"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B5E7DDCD-06EB-4086-8DCC-65CEC0445855}" type="slidenum">
              <a:rPr b="0" lang="en-US" sz="1200" spc="-1" strike="noStrike">
                <a:latin typeface="Times New Roman"/>
              </a:rPr>
              <a:t>&lt;番号&gt;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4"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5"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7"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8"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9"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40"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42"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43"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44"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45"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46"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47"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58"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60"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62"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63"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67"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68"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69"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3"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1"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72"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73"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5"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76"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77"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79"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80"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82"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83"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84"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85"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87"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88"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89"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90"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91"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92"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5"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7"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09"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10"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14"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15"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16"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18"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19"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20"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2"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23"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24"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6"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27"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29"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30"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31"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32"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34"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35"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36"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37"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38"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39"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1"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3"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7"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8"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55"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56"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0"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61"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62"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4"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165"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66"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68"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69"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70"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72"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73"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75"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76"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77"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178"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80"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81"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82"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83"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84"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185"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96"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198"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0"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01"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5"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06"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07"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09"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10"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11"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13"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14"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15"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17"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18"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20"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21"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22"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23"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25"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26"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27"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28"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29"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30"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43"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45"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47"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48"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52"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53"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54"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56"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57"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58"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60"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61"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62"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2"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3"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4"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64"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65"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67"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68"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69"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70"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72"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73"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74"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75"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76"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277"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89" name="PlaceHolder 2"/>
          <p:cNvSpPr>
            <a:spLocks noGrp="1"/>
          </p:cNvSpPr>
          <p:nvPr>
            <p:ph type="subTitle"/>
          </p:nvPr>
        </p:nvSpPr>
        <p:spPr>
          <a:xfrm>
            <a:off x="252360" y="5373720"/>
            <a:ext cx="5399640" cy="129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1" name="PlaceHolder 2"/>
          <p:cNvSpPr>
            <a:spLocks noGrp="1"/>
          </p:cNvSpPr>
          <p:nvPr>
            <p:ph type="body"/>
          </p:nvPr>
        </p:nvSpPr>
        <p:spPr>
          <a:xfrm>
            <a:off x="252360" y="5373720"/>
            <a:ext cx="53996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3"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94"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98"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99" name="PlaceHolder 3"/>
          <p:cNvSpPr>
            <a:spLocks noGrp="1"/>
          </p:cNvSpPr>
          <p:nvPr>
            <p:ph type="body"/>
          </p:nvPr>
        </p:nvSpPr>
        <p:spPr>
          <a:xfrm>
            <a:off x="301932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300"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26"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27"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28"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02" name="PlaceHolder 2"/>
          <p:cNvSpPr>
            <a:spLocks noGrp="1"/>
          </p:cNvSpPr>
          <p:nvPr>
            <p:ph type="body"/>
          </p:nvPr>
        </p:nvSpPr>
        <p:spPr>
          <a:xfrm>
            <a:off x="252360" y="5373720"/>
            <a:ext cx="2634840" cy="1294920"/>
          </a:xfrm>
          <a:prstGeom prst="rect">
            <a:avLst/>
          </a:prstGeom>
        </p:spPr>
        <p:txBody>
          <a:bodyPr lIns="0" rIns="0" tIns="0" bIns="0">
            <a:normAutofit/>
          </a:bodyPr>
          <a:p>
            <a:endParaRPr b="0" lang="en-US" sz="2100" spc="-1" strike="noStrike">
              <a:solidFill>
                <a:srgbClr val="000000"/>
              </a:solidFill>
              <a:latin typeface="Segoe UI"/>
            </a:endParaRPr>
          </a:p>
        </p:txBody>
      </p:sp>
      <p:sp>
        <p:nvSpPr>
          <p:cNvPr id="303"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04" name="PlaceHolder 4"/>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06"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07"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08"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10" name="PlaceHolder 2"/>
          <p:cNvSpPr>
            <a:spLocks noGrp="1"/>
          </p:cNvSpPr>
          <p:nvPr>
            <p:ph type="body"/>
          </p:nvPr>
        </p:nvSpPr>
        <p:spPr>
          <a:xfrm>
            <a:off x="252360" y="537372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11" name="PlaceHolder 3"/>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13"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14"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15" name="PlaceHolder 4"/>
          <p:cNvSpPr>
            <a:spLocks noGrp="1"/>
          </p:cNvSpPr>
          <p:nvPr>
            <p:ph type="body"/>
          </p:nvPr>
        </p:nvSpPr>
        <p:spPr>
          <a:xfrm>
            <a:off x="25236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16" name="PlaceHolder 5"/>
          <p:cNvSpPr>
            <a:spLocks noGrp="1"/>
          </p:cNvSpPr>
          <p:nvPr>
            <p:ph type="body"/>
          </p:nvPr>
        </p:nvSpPr>
        <p:spPr>
          <a:xfrm>
            <a:off x="3019320" y="605016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18" name="PlaceHolder 2"/>
          <p:cNvSpPr>
            <a:spLocks noGrp="1"/>
          </p:cNvSpPr>
          <p:nvPr>
            <p:ph type="body"/>
          </p:nvPr>
        </p:nvSpPr>
        <p:spPr>
          <a:xfrm>
            <a:off x="25236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319" name="PlaceHolder 3"/>
          <p:cNvSpPr>
            <a:spLocks noGrp="1"/>
          </p:cNvSpPr>
          <p:nvPr>
            <p:ph type="body"/>
          </p:nvPr>
        </p:nvSpPr>
        <p:spPr>
          <a:xfrm>
            <a:off x="207828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320" name="PlaceHolder 4"/>
          <p:cNvSpPr>
            <a:spLocks noGrp="1"/>
          </p:cNvSpPr>
          <p:nvPr>
            <p:ph type="body"/>
          </p:nvPr>
        </p:nvSpPr>
        <p:spPr>
          <a:xfrm>
            <a:off x="3903840" y="537372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321" name="PlaceHolder 5"/>
          <p:cNvSpPr>
            <a:spLocks noGrp="1"/>
          </p:cNvSpPr>
          <p:nvPr>
            <p:ph type="body"/>
          </p:nvPr>
        </p:nvSpPr>
        <p:spPr>
          <a:xfrm>
            <a:off x="25236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322" name="PlaceHolder 6"/>
          <p:cNvSpPr>
            <a:spLocks noGrp="1"/>
          </p:cNvSpPr>
          <p:nvPr>
            <p:ph type="body"/>
          </p:nvPr>
        </p:nvSpPr>
        <p:spPr>
          <a:xfrm>
            <a:off x="207828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
        <p:nvSpPr>
          <p:cNvPr id="323" name="PlaceHolder 7"/>
          <p:cNvSpPr>
            <a:spLocks noGrp="1"/>
          </p:cNvSpPr>
          <p:nvPr>
            <p:ph type="body"/>
          </p:nvPr>
        </p:nvSpPr>
        <p:spPr>
          <a:xfrm>
            <a:off x="3903840" y="6050160"/>
            <a:ext cx="1738440" cy="617400"/>
          </a:xfrm>
          <a:prstGeom prst="rect">
            <a:avLst/>
          </a:prstGeom>
        </p:spPr>
        <p:txBody>
          <a:bodyPr lIns="0" rIns="0" tIns="0" bIns="0">
            <a:normAutofit fontScale="54000"/>
          </a:bodyPr>
          <a:p>
            <a:endParaRPr b="0" lang="en-US" sz="21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Segoe UI"/>
            </a:endParaRPr>
          </a:p>
        </p:txBody>
      </p:sp>
      <p:sp>
        <p:nvSpPr>
          <p:cNvPr id="30" name="PlaceHolder 2"/>
          <p:cNvSpPr>
            <a:spLocks noGrp="1"/>
          </p:cNvSpPr>
          <p:nvPr>
            <p:ph type="body"/>
          </p:nvPr>
        </p:nvSpPr>
        <p:spPr>
          <a:xfrm>
            <a:off x="25236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1" name="PlaceHolder 3"/>
          <p:cNvSpPr>
            <a:spLocks noGrp="1"/>
          </p:cNvSpPr>
          <p:nvPr>
            <p:ph type="body"/>
          </p:nvPr>
        </p:nvSpPr>
        <p:spPr>
          <a:xfrm>
            <a:off x="3019320" y="5373720"/>
            <a:ext cx="2634840" cy="617400"/>
          </a:xfrm>
          <a:prstGeom prst="rect">
            <a:avLst/>
          </a:prstGeom>
        </p:spPr>
        <p:txBody>
          <a:bodyPr lIns="0" rIns="0" tIns="0" bIns="0">
            <a:normAutofit/>
          </a:bodyPr>
          <a:p>
            <a:endParaRPr b="0" lang="en-US" sz="2100" spc="-1" strike="noStrike">
              <a:solidFill>
                <a:srgbClr val="000000"/>
              </a:solidFill>
              <a:latin typeface="Segoe UI"/>
            </a:endParaRPr>
          </a:p>
        </p:txBody>
      </p:sp>
      <p:sp>
        <p:nvSpPr>
          <p:cNvPr id="32" name="PlaceHolder 4"/>
          <p:cNvSpPr>
            <a:spLocks noGrp="1"/>
          </p:cNvSpPr>
          <p:nvPr>
            <p:ph type="body"/>
          </p:nvPr>
        </p:nvSpPr>
        <p:spPr>
          <a:xfrm>
            <a:off x="252360" y="6050160"/>
            <a:ext cx="5399640" cy="617400"/>
          </a:xfrm>
          <a:prstGeom prst="rect">
            <a:avLst/>
          </a:prstGeom>
        </p:spPr>
        <p:txBody>
          <a:bodyPr lIns="0" rIns="0" tIns="0" bIns="0">
            <a:normAutofit/>
          </a:bodyPr>
          <a:p>
            <a:endParaRPr b="0" lang="en-US" sz="21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0CE34AFC-3400-40BE-B52C-A4435F5BFF47}"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1" name="図 12" descr=""/>
          <p:cNvPicPr/>
          <p:nvPr/>
        </p:nvPicPr>
        <p:blipFill>
          <a:blip r:embed="rId2"/>
          <a:stretch/>
        </p:blipFill>
        <p:spPr>
          <a:xfrm>
            <a:off x="8894880" y="0"/>
            <a:ext cx="248760" cy="719640"/>
          </a:xfrm>
          <a:prstGeom prst="rect">
            <a:avLst/>
          </a:prstGeom>
          <a:ln w="0">
            <a:noFill/>
          </a:ln>
        </p:spPr>
      </p:pic>
      <p:sp>
        <p:nvSpPr>
          <p:cNvPr id="2" name="CustomShape 2"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0A3F807A-007D-472E-A866-6E6F122FC5C1}"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3" name="図 7" descr=""/>
          <p:cNvPicPr/>
          <p:nvPr/>
        </p:nvPicPr>
        <p:blipFill>
          <a:blip r:embed="rId3"/>
          <a:stretch/>
        </p:blipFill>
        <p:spPr>
          <a:xfrm>
            <a:off x="8894880" y="0"/>
            <a:ext cx="248760" cy="719640"/>
          </a:xfrm>
          <a:prstGeom prst="rect">
            <a:avLst/>
          </a:prstGeom>
          <a:ln w="0">
            <a:noFill/>
          </a:ln>
        </p:spPr>
      </p:pic>
      <p:sp>
        <p:nvSpPr>
          <p:cNvPr id="4" name="CustomShape 3" hidden="1"/>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5" name="CustomShape 4" hidden="1"/>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3F06EA37-A54E-430D-AC61-CFDDEE8D03B4}"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6" name="図 13" descr=""/>
          <p:cNvPicPr/>
          <p:nvPr/>
        </p:nvPicPr>
        <p:blipFill>
          <a:blip r:embed="rId4"/>
          <a:stretch/>
        </p:blipFill>
        <p:spPr>
          <a:xfrm>
            <a:off x="8894880" y="0"/>
            <a:ext cx="248760" cy="719640"/>
          </a:xfrm>
          <a:prstGeom prst="rect">
            <a:avLst/>
          </a:prstGeom>
          <a:ln w="0">
            <a:noFill/>
          </a:ln>
        </p:spPr>
      </p:pic>
      <p:sp>
        <p:nvSpPr>
          <p:cNvPr id="7" name="CustomShape 5"/>
          <p:cNvSpPr/>
          <p:nvPr/>
        </p:nvSpPr>
        <p:spPr>
          <a:xfrm>
            <a:off x="257400" y="6531480"/>
            <a:ext cx="616680" cy="918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600" spc="-1" strike="noStrike">
                <a:solidFill>
                  <a:srgbClr val="808080"/>
                </a:solidFill>
                <a:latin typeface="Segoe UI"/>
                <a:ea typeface="Meiryo UI"/>
              </a:rPr>
              <a:t>Toyonoda Co., Ltd.</a:t>
            </a:r>
            <a:endParaRPr b="0" lang="en-US" sz="600" spc="-1" strike="noStrike">
              <a:latin typeface="Arial"/>
            </a:endParaRPr>
          </a:p>
        </p:txBody>
      </p:sp>
      <p:sp>
        <p:nvSpPr>
          <p:cNvPr id="8" name="PlaceHolder 6"/>
          <p:cNvSpPr>
            <a:spLocks noGrp="1"/>
          </p:cNvSpPr>
          <p:nvPr>
            <p:ph type="title"/>
          </p:nvPr>
        </p:nvSpPr>
        <p:spPr>
          <a:xfrm>
            <a:off x="252000" y="3429000"/>
            <a:ext cx="6911640" cy="1367640"/>
          </a:xfrm>
          <a:prstGeom prst="rect">
            <a:avLst/>
          </a:prstGeom>
        </p:spPr>
        <p:txBody>
          <a:bodyPr lIns="0" rIns="0" anchor="b">
            <a:normAutofit/>
          </a:bodyPr>
          <a:p>
            <a:pPr>
              <a:lnSpc>
                <a:spcPct val="90000"/>
              </a:lnSpc>
            </a:pPr>
            <a:r>
              <a:rPr b="1" lang="ja-JP" sz="3300" spc="-1" strike="noStrike">
                <a:solidFill>
                  <a:srgbClr val="073c65"/>
                </a:solidFill>
                <a:latin typeface="Segoe UI Semibold"/>
                <a:ea typeface="Meiryo UI"/>
              </a:rPr>
              <a:t>タイトルを入力</a:t>
            </a:r>
            <a:endParaRPr b="0" lang="en-US" sz="3300" spc="-1" strike="noStrike">
              <a:solidFill>
                <a:srgbClr val="000000"/>
              </a:solidFill>
              <a:latin typeface="Segoe UI"/>
            </a:endParaRPr>
          </a:p>
        </p:txBody>
      </p:sp>
      <p:sp>
        <p:nvSpPr>
          <p:cNvPr id="9" name="CustomShape 7"/>
          <p:cNvSpPr/>
          <p:nvPr/>
        </p:nvSpPr>
        <p:spPr>
          <a:xfrm>
            <a:off x="257400" y="6531480"/>
            <a:ext cx="616680" cy="918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600" spc="-1" strike="noStrike">
                <a:solidFill>
                  <a:srgbClr val="808080"/>
                </a:solidFill>
                <a:latin typeface="Segoe UI"/>
                <a:ea typeface="Meiryo UI"/>
              </a:rPr>
              <a:t>Toyonoda Co., Ltd.</a:t>
            </a:r>
            <a:endParaRPr b="0" lang="en-US" sz="600" spc="-1" strike="noStrike">
              <a:latin typeface="Arial"/>
            </a:endParaRPr>
          </a:p>
        </p:txBody>
      </p:sp>
      <p:pic>
        <p:nvPicPr>
          <p:cNvPr id="10" name="図 3" descr=""/>
          <p:cNvPicPr/>
          <p:nvPr/>
        </p:nvPicPr>
        <p:blipFill>
          <a:blip r:embed="rId5"/>
          <a:stretch/>
        </p:blipFill>
        <p:spPr>
          <a:xfrm>
            <a:off x="6757200" y="-43560"/>
            <a:ext cx="2386440" cy="6901200"/>
          </a:xfrm>
          <a:prstGeom prst="rect">
            <a:avLst/>
          </a:prstGeom>
          <a:ln w="0">
            <a:noFill/>
          </a:ln>
        </p:spPr>
      </p:pic>
      <p:sp>
        <p:nvSpPr>
          <p:cNvPr id="1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100" spc="-1" strike="noStrike">
                <a:solidFill>
                  <a:srgbClr val="000000"/>
                </a:solidFill>
                <a:latin typeface="Segoe UI"/>
              </a:rPr>
              <a:t>アウトラインテキストの書式を編集するにはクリックします。</a:t>
            </a:r>
            <a:endParaRPr b="0" lang="en-US" sz="2100" spc="-1" strike="noStrike">
              <a:solidFill>
                <a:srgbClr val="000000"/>
              </a:solidFill>
              <a:latin typeface="Segoe U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Segoe UI"/>
              </a:rPr>
              <a:t>2</a:t>
            </a:r>
            <a:r>
              <a:rPr b="0" lang="ja-JP" sz="1500" spc="-1" strike="noStrike">
                <a:solidFill>
                  <a:srgbClr val="000000"/>
                </a:solidFill>
                <a:latin typeface="Segoe UI"/>
              </a:rPr>
              <a:t>レベル目のアウトライン</a:t>
            </a:r>
            <a:endParaRPr b="0" lang="en-US" sz="1500" spc="-1" strike="noStrike">
              <a:solidFill>
                <a:srgbClr val="000000"/>
              </a:solidFill>
              <a:latin typeface="Segoe U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Segoe UI"/>
              </a:rPr>
              <a:t>3</a:t>
            </a:r>
            <a:r>
              <a:rPr b="0" lang="ja-JP" sz="1350" spc="-1" strike="noStrike">
                <a:solidFill>
                  <a:srgbClr val="000000"/>
                </a:solidFill>
                <a:latin typeface="Segoe UI"/>
              </a:rPr>
              <a:t>レベル目のアウトライン</a:t>
            </a:r>
            <a:endParaRPr b="0" lang="en-US" sz="1350" spc="-1" strike="noStrike">
              <a:solidFill>
                <a:srgbClr val="000000"/>
              </a:solidFill>
              <a:latin typeface="Segoe U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Segoe UI"/>
              </a:rPr>
              <a:t>4</a:t>
            </a:r>
            <a:r>
              <a:rPr b="0" lang="ja-JP" sz="1350" spc="-1" strike="noStrike">
                <a:solidFill>
                  <a:srgbClr val="000000"/>
                </a:solidFill>
                <a:latin typeface="Segoe UI"/>
              </a:rPr>
              <a:t>レベル目のアウトライン</a:t>
            </a:r>
            <a:endParaRPr b="0" lang="en-US" sz="1350" spc="-1" strike="noStrike">
              <a:solidFill>
                <a:srgbClr val="000000"/>
              </a:solidFill>
              <a:latin typeface="Segoe U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a:rPr>
              <a:t>5</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a:rPr>
              <a:t>6</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a:rPr>
              <a:t>7</a:t>
            </a:r>
            <a:r>
              <a:rPr b="0" lang="ja-JP" sz="2000" spc="-1" strike="noStrike">
                <a:solidFill>
                  <a:srgbClr val="000000"/>
                </a:solidFill>
                <a:latin typeface="Segoe UI"/>
              </a:rPr>
              <a:t>レベル目のアウトライン</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C75F3694-0FEA-45E5-BC0C-B880E852BA8C}"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49" name="図 12" descr=""/>
          <p:cNvPicPr/>
          <p:nvPr/>
        </p:nvPicPr>
        <p:blipFill>
          <a:blip r:embed="rId2"/>
          <a:stretch/>
        </p:blipFill>
        <p:spPr>
          <a:xfrm>
            <a:off x="8894880" y="0"/>
            <a:ext cx="248760" cy="719640"/>
          </a:xfrm>
          <a:prstGeom prst="rect">
            <a:avLst/>
          </a:prstGeom>
          <a:ln w="0">
            <a:noFill/>
          </a:ln>
        </p:spPr>
      </p:pic>
      <p:sp>
        <p:nvSpPr>
          <p:cNvPr id="50" name="CustomShape 2"/>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DFA25870-BB6B-429D-A898-B21DD7FE42B1}"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51" name="図 7" descr=""/>
          <p:cNvPicPr/>
          <p:nvPr/>
        </p:nvPicPr>
        <p:blipFill>
          <a:blip r:embed="rId3"/>
          <a:stretch/>
        </p:blipFill>
        <p:spPr>
          <a:xfrm>
            <a:off x="8894880" y="0"/>
            <a:ext cx="248760" cy="719640"/>
          </a:xfrm>
          <a:prstGeom prst="rect">
            <a:avLst/>
          </a:prstGeom>
          <a:ln w="0">
            <a:noFill/>
          </a:ln>
        </p:spPr>
      </p:pic>
      <p:sp>
        <p:nvSpPr>
          <p:cNvPr id="52" name="CustomShape 3"/>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53" name="CustomShape 4"/>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1318A7DD-A188-415B-98CF-A60B6C306852}"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54" name="図 13" descr=""/>
          <p:cNvPicPr/>
          <p:nvPr/>
        </p:nvPicPr>
        <p:blipFill>
          <a:blip r:embed="rId4"/>
          <a:stretch/>
        </p:blipFill>
        <p:spPr>
          <a:xfrm>
            <a:off x="8894880" y="0"/>
            <a:ext cx="248760" cy="719640"/>
          </a:xfrm>
          <a:prstGeom prst="rect">
            <a:avLst/>
          </a:prstGeom>
          <a:ln w="0">
            <a:noFill/>
          </a:ln>
        </p:spPr>
      </p:pic>
      <p:sp>
        <p:nvSpPr>
          <p:cNvPr id="55" name="PlaceHolder 5"/>
          <p:cNvSpPr>
            <a:spLocks noGrp="1"/>
          </p:cNvSpPr>
          <p:nvPr>
            <p:ph type="title"/>
          </p:nvPr>
        </p:nvSpPr>
        <p:spPr>
          <a:xfrm>
            <a:off x="252000" y="252000"/>
            <a:ext cx="8639640" cy="539640"/>
          </a:xfrm>
          <a:prstGeom prst="rect">
            <a:avLst/>
          </a:prstGeom>
        </p:spPr>
        <p:txBody>
          <a:bodyPr lIns="0" rIns="0" anchor="ctr">
            <a:noAutofit/>
          </a:bodyPr>
          <a:p>
            <a:pPr>
              <a:lnSpc>
                <a:spcPct val="90000"/>
              </a:lnSpc>
            </a:pPr>
            <a:r>
              <a:rPr b="1" lang="ja-JP" sz="1800" spc="-1" strike="noStrike">
                <a:solidFill>
                  <a:srgbClr val="0d79ca"/>
                </a:solidFill>
                <a:latin typeface="Segoe UI Semibold"/>
                <a:ea typeface="Meiryo UI"/>
              </a:rPr>
              <a:t>タイトルを入力</a:t>
            </a:r>
            <a:endParaRPr b="0" lang="en-US" sz="1800" spc="-1" strike="noStrike">
              <a:solidFill>
                <a:srgbClr val="000000"/>
              </a:solidFill>
              <a:latin typeface="Segoe UI"/>
            </a:endParaRPr>
          </a:p>
        </p:txBody>
      </p:sp>
      <p:sp>
        <p:nvSpPr>
          <p:cNvPr id="56" name="PlaceHolder 6"/>
          <p:cNvSpPr>
            <a:spLocks noGrp="1"/>
          </p:cNvSpPr>
          <p:nvPr>
            <p:ph type="body"/>
          </p:nvPr>
        </p:nvSpPr>
        <p:spPr>
          <a:xfrm>
            <a:off x="252360" y="900000"/>
            <a:ext cx="8638920" cy="5399640"/>
          </a:xfrm>
          <a:prstGeom prst="rect">
            <a:avLst/>
          </a:prstGeom>
        </p:spPr>
        <p:txBody>
          <a:bodyPr lIns="0" rIns="0" tIns="45000" bIns="45000">
            <a:noAutofit/>
          </a:bodyPr>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マスター テキストの書式設定</a:t>
            </a:r>
            <a:endParaRPr b="0" lang="en-US" sz="1400" spc="-1" strike="noStrike">
              <a:solidFill>
                <a:srgbClr val="000000"/>
              </a:solidFill>
              <a:latin typeface="Segoe UI"/>
            </a:endParaRPr>
          </a:p>
          <a:p>
            <a:pPr lvl="1" marL="216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2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2" marL="405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3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3" marL="540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4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a:p>
            <a:pPr lvl="4" marL="729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第 </a:t>
            </a:r>
            <a:r>
              <a:rPr b="0" lang="en-US" sz="1400" spc="-1" strike="noStrike">
                <a:solidFill>
                  <a:srgbClr val="000000"/>
                </a:solidFill>
                <a:latin typeface="Segoe UI"/>
                <a:ea typeface="Meiryo UI"/>
              </a:rPr>
              <a:t>5 </a:t>
            </a:r>
            <a:r>
              <a:rPr b="0" lang="ja-JP" sz="1400" spc="-1" strike="noStrike">
                <a:solidFill>
                  <a:srgbClr val="000000"/>
                </a:solidFill>
                <a:latin typeface="Segoe UI"/>
                <a:ea typeface="Meiryo UI"/>
              </a:rPr>
              <a:t>レベル</a:t>
            </a:r>
            <a:endParaRPr b="0" lang="en-US" sz="14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C9C2A295-56AD-4A6D-BB37-98315088A1E4}"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94" name="図 12" descr=""/>
          <p:cNvPicPr/>
          <p:nvPr/>
        </p:nvPicPr>
        <p:blipFill>
          <a:blip r:embed="rId2"/>
          <a:stretch/>
        </p:blipFill>
        <p:spPr>
          <a:xfrm>
            <a:off x="8894880" y="0"/>
            <a:ext cx="248760" cy="719640"/>
          </a:xfrm>
          <a:prstGeom prst="rect">
            <a:avLst/>
          </a:prstGeom>
          <a:ln w="0">
            <a:noFill/>
          </a:ln>
        </p:spPr>
      </p:pic>
      <p:sp>
        <p:nvSpPr>
          <p:cNvPr id="95" name="CustomShape 2"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2414A8EB-EB33-4C7C-BE41-B07BD1297FF7}"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96" name="図 7" descr=""/>
          <p:cNvPicPr/>
          <p:nvPr/>
        </p:nvPicPr>
        <p:blipFill>
          <a:blip r:embed="rId3"/>
          <a:stretch/>
        </p:blipFill>
        <p:spPr>
          <a:xfrm>
            <a:off x="8894880" y="0"/>
            <a:ext cx="248760" cy="719640"/>
          </a:xfrm>
          <a:prstGeom prst="rect">
            <a:avLst/>
          </a:prstGeom>
          <a:ln w="0">
            <a:noFill/>
          </a:ln>
        </p:spPr>
      </p:pic>
      <p:sp>
        <p:nvSpPr>
          <p:cNvPr id="97" name="CustomShape 3" hidden="1"/>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98" name="CustomShape 4" hidden="1"/>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4763E9FB-CEE0-40A4-88F9-062841C61325}"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99" name="図 13" descr=""/>
          <p:cNvPicPr/>
          <p:nvPr/>
        </p:nvPicPr>
        <p:blipFill>
          <a:blip r:embed="rId4"/>
          <a:stretch/>
        </p:blipFill>
        <p:spPr>
          <a:xfrm>
            <a:off x="8894880" y="0"/>
            <a:ext cx="248760" cy="719640"/>
          </a:xfrm>
          <a:prstGeom prst="rect">
            <a:avLst/>
          </a:prstGeom>
          <a:ln w="0">
            <a:noFill/>
          </a:ln>
        </p:spPr>
      </p:pic>
      <p:sp>
        <p:nvSpPr>
          <p:cNvPr id="100" name="CustomShape 5"/>
          <p:cNvSpPr/>
          <p:nvPr/>
        </p:nvSpPr>
        <p:spPr>
          <a:xfrm>
            <a:off x="0" y="0"/>
            <a:ext cx="9143640" cy="5399640"/>
          </a:xfrm>
          <a:prstGeom prst="rect">
            <a:avLst/>
          </a:prstGeom>
          <a:solidFill>
            <a:srgbClr val="000066"/>
          </a:solidFill>
          <a:ln>
            <a:round/>
          </a:ln>
        </p:spPr>
        <p:style>
          <a:lnRef idx="2">
            <a:schemeClr val="accent1">
              <a:shade val="50000"/>
            </a:schemeClr>
          </a:lnRef>
          <a:fillRef idx="1">
            <a:schemeClr val="accent1"/>
          </a:fillRef>
          <a:effectRef idx="0">
            <a:schemeClr val="accent1"/>
          </a:effectRef>
          <a:fontRef idx="minor"/>
        </p:style>
      </p:sp>
      <p:sp>
        <p:nvSpPr>
          <p:cNvPr id="101" name="PlaceHolder 6"/>
          <p:cNvSpPr>
            <a:spLocks noGrp="1"/>
          </p:cNvSpPr>
          <p:nvPr>
            <p:ph type="title"/>
          </p:nvPr>
        </p:nvSpPr>
        <p:spPr>
          <a:xfrm>
            <a:off x="252360" y="5580000"/>
            <a:ext cx="8639640" cy="755640"/>
          </a:xfrm>
          <a:prstGeom prst="rect">
            <a:avLst/>
          </a:prstGeom>
        </p:spPr>
        <p:txBody>
          <a:bodyPr lIns="0" rIns="0" anchor="ctr">
            <a:normAutofit/>
          </a:bodyPr>
          <a:p>
            <a:pPr>
              <a:lnSpc>
                <a:spcPct val="90000"/>
              </a:lnSpc>
            </a:pPr>
            <a:r>
              <a:rPr b="1" lang="ja-JP" sz="4000" spc="-1" strike="noStrike">
                <a:solidFill>
                  <a:srgbClr val="0d79ca"/>
                </a:solidFill>
                <a:latin typeface="Segoe UI Semibold"/>
                <a:ea typeface="Meiryo UI"/>
              </a:rPr>
              <a:t>章タイトルを入力</a:t>
            </a:r>
            <a:endParaRPr b="0" lang="en-US" sz="4000" spc="-1" strike="noStrike">
              <a:solidFill>
                <a:srgbClr val="000000"/>
              </a:solidFill>
              <a:latin typeface="Segoe UI"/>
            </a:endParaRPr>
          </a:p>
        </p:txBody>
      </p:sp>
      <p:pic>
        <p:nvPicPr>
          <p:cNvPr id="102" name="図 6" descr=""/>
          <p:cNvPicPr/>
          <p:nvPr/>
        </p:nvPicPr>
        <p:blipFill>
          <a:blip r:embed="rId5"/>
          <a:stretch/>
        </p:blipFill>
        <p:spPr>
          <a:xfrm>
            <a:off x="7269840" y="0"/>
            <a:ext cx="1873440" cy="5418000"/>
          </a:xfrm>
          <a:prstGeom prst="rect">
            <a:avLst/>
          </a:prstGeom>
          <a:ln w="0">
            <a:noFill/>
          </a:ln>
        </p:spPr>
      </p:pic>
      <p:sp>
        <p:nvSpPr>
          <p:cNvPr id="103" name="PlaceHolder 7"/>
          <p:cNvSpPr>
            <a:spLocks noGrp="1"/>
          </p:cNvSpPr>
          <p:nvPr>
            <p:ph type="body"/>
          </p:nvPr>
        </p:nvSpPr>
        <p:spPr>
          <a:xfrm>
            <a:off x="252360" y="2637000"/>
            <a:ext cx="3742920" cy="2763360"/>
          </a:xfrm>
          <a:prstGeom prst="rect">
            <a:avLst/>
          </a:prstGeom>
        </p:spPr>
        <p:txBody>
          <a:bodyPr lIns="0" rIns="0" tIns="45000" bIns="0" anchor="b">
            <a:noAutofit/>
          </a:bodyPr>
          <a:p>
            <a:pPr>
              <a:lnSpc>
                <a:spcPct val="90000"/>
              </a:lnSpc>
              <a:spcBef>
                <a:spcPts val="751"/>
              </a:spcBef>
              <a:tabLst>
                <a:tab algn="l" pos="0"/>
              </a:tabLst>
            </a:pPr>
            <a:r>
              <a:rPr b="1" lang="en-US" sz="11500" spc="-1" strike="noStrike">
                <a:solidFill>
                  <a:srgbClr val="ffffff"/>
                </a:solidFill>
                <a:latin typeface="Segoe UI"/>
                <a:ea typeface="Meiryo UI"/>
              </a:rPr>
              <a:t>No.</a:t>
            </a:r>
            <a:endParaRPr b="0" lang="en-US" sz="115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AF2F09E8-4FBF-4EC4-892A-73F42370EB93}"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141" name="図 12" descr=""/>
          <p:cNvPicPr/>
          <p:nvPr/>
        </p:nvPicPr>
        <p:blipFill>
          <a:blip r:embed="rId2"/>
          <a:stretch/>
        </p:blipFill>
        <p:spPr>
          <a:xfrm>
            <a:off x="8894880" y="0"/>
            <a:ext cx="248760" cy="719640"/>
          </a:xfrm>
          <a:prstGeom prst="rect">
            <a:avLst/>
          </a:prstGeom>
          <a:ln w="0">
            <a:noFill/>
          </a:ln>
        </p:spPr>
      </p:pic>
      <p:sp>
        <p:nvSpPr>
          <p:cNvPr id="142" name="CustomShape 2"/>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E6C9D29E-2C3E-4D64-90C2-A42FB312B0B1}"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143" name="図 7" descr=""/>
          <p:cNvPicPr/>
          <p:nvPr/>
        </p:nvPicPr>
        <p:blipFill>
          <a:blip r:embed="rId3"/>
          <a:stretch/>
        </p:blipFill>
        <p:spPr>
          <a:xfrm>
            <a:off x="8894880" y="0"/>
            <a:ext cx="248760" cy="719640"/>
          </a:xfrm>
          <a:prstGeom prst="rect">
            <a:avLst/>
          </a:prstGeom>
          <a:ln w="0">
            <a:noFill/>
          </a:ln>
        </p:spPr>
      </p:pic>
      <p:sp>
        <p:nvSpPr>
          <p:cNvPr id="144" name="CustomShape 3"/>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45" name="CustomShape 4"/>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44596173-6B98-4A22-B8DF-871F3BC3204B}"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46" name="図 13" descr=""/>
          <p:cNvPicPr/>
          <p:nvPr/>
        </p:nvPicPr>
        <p:blipFill>
          <a:blip r:embed="rId4"/>
          <a:stretch/>
        </p:blipFill>
        <p:spPr>
          <a:xfrm>
            <a:off x="8894880" y="0"/>
            <a:ext cx="248760" cy="719640"/>
          </a:xfrm>
          <a:prstGeom prst="rect">
            <a:avLst/>
          </a:prstGeom>
          <a:ln w="0">
            <a:noFill/>
          </a:ln>
        </p:spPr>
      </p:pic>
      <p:sp>
        <p:nvSpPr>
          <p:cNvPr id="147" name="PlaceHolder 5"/>
          <p:cNvSpPr>
            <a:spLocks noGrp="1"/>
          </p:cNvSpPr>
          <p:nvPr>
            <p:ph type="title"/>
          </p:nvPr>
        </p:nvSpPr>
        <p:spPr>
          <a:xfrm>
            <a:off x="252000" y="252000"/>
            <a:ext cx="8639640" cy="539640"/>
          </a:xfrm>
          <a:prstGeom prst="rect">
            <a:avLst/>
          </a:prstGeom>
        </p:spPr>
        <p:txBody>
          <a:bodyPr lIns="0" rIns="0" tIns="0" bIns="0" anchor="ctr">
            <a:noAutofit/>
          </a:bodyPr>
          <a:p>
            <a:pPr>
              <a:lnSpc>
                <a:spcPct val="90000"/>
              </a:lnSpc>
            </a:pPr>
            <a:r>
              <a:rPr b="1" lang="ja-JP" sz="1800" spc="-1" strike="noStrike">
                <a:solidFill>
                  <a:srgbClr val="0d79ca"/>
                </a:solidFill>
                <a:latin typeface="Segoe UI Semibold"/>
                <a:ea typeface="Meiryo UI"/>
              </a:rPr>
              <a:t>タイトルを入力</a:t>
            </a:r>
            <a:endParaRPr b="0" lang="en-US" sz="1800" spc="-1" strike="noStrike">
              <a:solidFill>
                <a:srgbClr val="000000"/>
              </a:solidFill>
              <a:latin typeface="Segoe UI"/>
            </a:endParaRPr>
          </a:p>
        </p:txBody>
      </p:sp>
      <p:sp>
        <p:nvSpPr>
          <p:cNvPr id="148" name="PlaceHolder 6"/>
          <p:cNvSpPr>
            <a:spLocks noGrp="1"/>
          </p:cNvSpPr>
          <p:nvPr>
            <p:ph type="body"/>
          </p:nvPr>
        </p:nvSpPr>
        <p:spPr>
          <a:xfrm>
            <a:off x="252000" y="792000"/>
            <a:ext cx="8638920" cy="359640"/>
          </a:xfrm>
          <a:prstGeom prst="rect">
            <a:avLst/>
          </a:prstGeom>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リードメッセージ欄 </a:t>
            </a:r>
            <a:r>
              <a:rPr b="0" lang="en-US" sz="1400" spc="-1" strike="noStrike">
                <a:solidFill>
                  <a:srgbClr val="808080"/>
                </a:solidFill>
                <a:latin typeface="Segoe UI"/>
                <a:ea typeface="Meiryo UI"/>
              </a:rPr>
              <a:t>(</a:t>
            </a:r>
            <a:r>
              <a:rPr b="0" lang="ja-JP" sz="1400" spc="-1" strike="noStrike">
                <a:solidFill>
                  <a:srgbClr val="808080"/>
                </a:solidFill>
                <a:latin typeface="Segoe UI"/>
                <a:ea typeface="Meiryo UI"/>
              </a:rPr>
              <a:t>このチャートで最も伝えたいメッセージを簡潔に記入する</a:t>
            </a:r>
            <a:r>
              <a:rPr b="0" lang="en-US" sz="1400" spc="-1" strike="noStrike">
                <a:solidFill>
                  <a:srgbClr val="808080"/>
                </a:solidFill>
                <a:latin typeface="Segoe UI"/>
                <a:ea typeface="Meiryo UI"/>
              </a:rPr>
              <a:t>)</a:t>
            </a:r>
            <a:endParaRPr b="0" lang="en-US" sz="1400" spc="-1" strike="noStrike">
              <a:solidFill>
                <a:srgbClr val="000000"/>
              </a:solidFill>
              <a:latin typeface="Segoe UI"/>
            </a:endParaRPr>
          </a:p>
        </p:txBody>
      </p:sp>
      <p:sp>
        <p:nvSpPr>
          <p:cNvPr id="149" name="PlaceHolder 7"/>
          <p:cNvSpPr>
            <a:spLocks noGrp="1"/>
          </p:cNvSpPr>
          <p:nvPr>
            <p:ph type="body"/>
          </p:nvPr>
        </p:nvSpPr>
        <p:spPr>
          <a:xfrm>
            <a:off x="252360" y="36000"/>
            <a:ext cx="3958920" cy="215640"/>
          </a:xfrm>
          <a:prstGeom prst="rect">
            <a:avLst/>
          </a:prstGeom>
        </p:spPr>
        <p:txBody>
          <a:bodyPr lIns="0" rIns="0" tIns="45000" bIns="45000" anchor="ctr">
            <a:noAutofit/>
          </a:bodyPr>
          <a:p>
            <a:pPr>
              <a:lnSpc>
                <a:spcPct val="90000"/>
              </a:lnSpc>
              <a:tabLst>
                <a:tab algn="l" pos="0"/>
              </a:tabLst>
            </a:pPr>
            <a:r>
              <a:rPr b="0" lang="ja-JP" sz="1050" spc="-1" strike="noStrike">
                <a:solidFill>
                  <a:srgbClr val="000000"/>
                </a:solidFill>
                <a:latin typeface="Segoe UI"/>
                <a:ea typeface="Meiryo UI"/>
              </a:rPr>
              <a:t>章タイトル</a:t>
            </a:r>
            <a:endParaRPr b="0" lang="en-US" sz="105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CustomShape 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0640AB64-60B4-429D-BA96-827107AD657C}"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187" name="図 12" descr=""/>
          <p:cNvPicPr/>
          <p:nvPr/>
        </p:nvPicPr>
        <p:blipFill>
          <a:blip r:embed="rId2"/>
          <a:stretch/>
        </p:blipFill>
        <p:spPr>
          <a:xfrm>
            <a:off x="8894880" y="0"/>
            <a:ext cx="248760" cy="719640"/>
          </a:xfrm>
          <a:prstGeom prst="rect">
            <a:avLst/>
          </a:prstGeom>
          <a:ln w="0">
            <a:noFill/>
          </a:ln>
        </p:spPr>
      </p:pic>
      <p:sp>
        <p:nvSpPr>
          <p:cNvPr id="188" name="CustomShape 2"/>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DA8B6438-2CBC-487E-8412-1BB0AE7DDCCD}"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189" name="図 7" descr=""/>
          <p:cNvPicPr/>
          <p:nvPr/>
        </p:nvPicPr>
        <p:blipFill>
          <a:blip r:embed="rId3"/>
          <a:stretch/>
        </p:blipFill>
        <p:spPr>
          <a:xfrm>
            <a:off x="8894880" y="0"/>
            <a:ext cx="248760" cy="719640"/>
          </a:xfrm>
          <a:prstGeom prst="rect">
            <a:avLst/>
          </a:prstGeom>
          <a:ln w="0">
            <a:noFill/>
          </a:ln>
        </p:spPr>
      </p:pic>
      <p:sp>
        <p:nvSpPr>
          <p:cNvPr id="190" name="CustomShape 3"/>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91" name="CustomShape 4"/>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1F79122E-6825-4F01-9826-19E96B703C64}"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92" name="図 13" descr=""/>
          <p:cNvPicPr/>
          <p:nvPr/>
        </p:nvPicPr>
        <p:blipFill>
          <a:blip r:embed="rId4"/>
          <a:stretch/>
        </p:blipFill>
        <p:spPr>
          <a:xfrm>
            <a:off x="8894880" y="0"/>
            <a:ext cx="248760" cy="719640"/>
          </a:xfrm>
          <a:prstGeom prst="rect">
            <a:avLst/>
          </a:prstGeom>
          <a:ln w="0">
            <a:noFill/>
          </a:ln>
        </p:spPr>
      </p:pic>
      <p:sp>
        <p:nvSpPr>
          <p:cNvPr id="193" name="PlaceHolder 5"/>
          <p:cNvSpPr>
            <a:spLocks noGrp="1"/>
          </p:cNvSpPr>
          <p:nvPr>
            <p:ph type="title"/>
          </p:nvPr>
        </p:nvSpPr>
        <p:spPr>
          <a:xfrm>
            <a:off x="252000" y="252000"/>
            <a:ext cx="8639640" cy="539640"/>
          </a:xfrm>
          <a:prstGeom prst="rect">
            <a:avLst/>
          </a:prstGeom>
        </p:spPr>
        <p:txBody>
          <a:bodyPr lIns="0" rIns="0" anchor="ctr">
            <a:noAutofit/>
          </a:bodyPr>
          <a:p>
            <a:pPr>
              <a:lnSpc>
                <a:spcPct val="90000"/>
              </a:lnSpc>
            </a:pPr>
            <a:r>
              <a:rPr b="1" lang="ja-JP" sz="1800" spc="-1" strike="noStrike">
                <a:solidFill>
                  <a:srgbClr val="0d79ca"/>
                </a:solidFill>
                <a:latin typeface="Segoe UI Semibold"/>
                <a:ea typeface="Meiryo UI"/>
              </a:rPr>
              <a:t>タイトルを入力</a:t>
            </a:r>
            <a:endParaRPr b="0" lang="en-US" sz="1800" spc="-1" strike="noStrike">
              <a:solidFill>
                <a:srgbClr val="000000"/>
              </a:solidFill>
              <a:latin typeface="Segoe UI"/>
            </a:endParaRPr>
          </a:p>
        </p:txBody>
      </p:sp>
      <p:sp>
        <p:nvSpPr>
          <p:cNvPr id="194" name="PlaceHolder 6"/>
          <p:cNvSpPr>
            <a:spLocks noGrp="1"/>
          </p:cNvSpPr>
          <p:nvPr>
            <p:ph type="body"/>
          </p:nvPr>
        </p:nvSpPr>
        <p:spPr>
          <a:xfrm>
            <a:off x="252360" y="36000"/>
            <a:ext cx="3958920" cy="215640"/>
          </a:xfrm>
          <a:prstGeom prst="rect">
            <a:avLst/>
          </a:prstGeom>
        </p:spPr>
        <p:txBody>
          <a:bodyPr lIns="0" rIns="0" tIns="45000" bIns="45000" anchor="ctr">
            <a:noAutofit/>
          </a:bodyPr>
          <a:p>
            <a:pPr>
              <a:lnSpc>
                <a:spcPct val="90000"/>
              </a:lnSpc>
              <a:tabLst>
                <a:tab algn="l" pos="0"/>
              </a:tabLst>
            </a:pPr>
            <a:r>
              <a:rPr b="0" lang="ja-JP" sz="1050" spc="-1" strike="noStrike">
                <a:solidFill>
                  <a:srgbClr val="000000"/>
                </a:solidFill>
                <a:latin typeface="Segoe UI"/>
                <a:ea typeface="Meiryo UI"/>
              </a:rPr>
              <a:t>章タイトル</a:t>
            </a:r>
            <a:endParaRPr b="0" lang="en-US" sz="105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A0F8CEF7-A28E-4973-9A19-6D42E6EC83B0}"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232" name="図 12" descr=""/>
          <p:cNvPicPr/>
          <p:nvPr/>
        </p:nvPicPr>
        <p:blipFill>
          <a:blip r:embed="rId2"/>
          <a:stretch/>
        </p:blipFill>
        <p:spPr>
          <a:xfrm>
            <a:off x="8894880" y="0"/>
            <a:ext cx="248760" cy="719640"/>
          </a:xfrm>
          <a:prstGeom prst="rect">
            <a:avLst/>
          </a:prstGeom>
          <a:ln w="0">
            <a:noFill/>
          </a:ln>
        </p:spPr>
      </p:pic>
      <p:sp>
        <p:nvSpPr>
          <p:cNvPr id="233" name="CustomShape 2"/>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DA2F5CBD-8F1E-4B40-AB44-EF703FA66B41}"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234" name="図 7" descr=""/>
          <p:cNvPicPr/>
          <p:nvPr/>
        </p:nvPicPr>
        <p:blipFill>
          <a:blip r:embed="rId3"/>
          <a:stretch/>
        </p:blipFill>
        <p:spPr>
          <a:xfrm>
            <a:off x="8894880" y="0"/>
            <a:ext cx="248760" cy="719640"/>
          </a:xfrm>
          <a:prstGeom prst="rect">
            <a:avLst/>
          </a:prstGeom>
          <a:ln w="0">
            <a:noFill/>
          </a:ln>
        </p:spPr>
      </p:pic>
      <p:sp>
        <p:nvSpPr>
          <p:cNvPr id="235" name="CustomShape 3"/>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36" name="CustomShape 4"/>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B6AF16B7-8568-4A63-B632-235329DF9D22}"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37" name="図 13" descr=""/>
          <p:cNvPicPr/>
          <p:nvPr/>
        </p:nvPicPr>
        <p:blipFill>
          <a:blip r:embed="rId4"/>
          <a:stretch/>
        </p:blipFill>
        <p:spPr>
          <a:xfrm>
            <a:off x="8894880" y="0"/>
            <a:ext cx="248760" cy="719640"/>
          </a:xfrm>
          <a:prstGeom prst="rect">
            <a:avLst/>
          </a:prstGeom>
          <a:ln w="0">
            <a:noFill/>
          </a:ln>
        </p:spPr>
      </p:pic>
      <p:sp>
        <p:nvSpPr>
          <p:cNvPr id="238" name="PlaceHolder 5"/>
          <p:cNvSpPr>
            <a:spLocks noGrp="1"/>
          </p:cNvSpPr>
          <p:nvPr>
            <p:ph type="title"/>
          </p:nvPr>
        </p:nvSpPr>
        <p:spPr>
          <a:xfrm>
            <a:off x="252000" y="252000"/>
            <a:ext cx="8639640" cy="539640"/>
          </a:xfrm>
          <a:prstGeom prst="rect">
            <a:avLst/>
          </a:prstGeom>
        </p:spPr>
        <p:txBody>
          <a:bodyPr lIns="0" rIns="0" anchor="ctr">
            <a:noAutofit/>
          </a:bodyPr>
          <a:p>
            <a:pPr>
              <a:lnSpc>
                <a:spcPct val="90000"/>
              </a:lnSpc>
            </a:pPr>
            <a:r>
              <a:rPr b="1" lang="ja-JP" sz="1800" spc="-1" strike="noStrike">
                <a:solidFill>
                  <a:srgbClr val="0d79ca"/>
                </a:solidFill>
                <a:latin typeface="Segoe UI Semibold"/>
                <a:ea typeface="Meiryo UI"/>
              </a:rPr>
              <a:t>タイトルを入力</a:t>
            </a:r>
            <a:endParaRPr b="0" lang="en-US" sz="1800" spc="-1" strike="noStrike">
              <a:solidFill>
                <a:srgbClr val="000000"/>
              </a:solidFill>
              <a:latin typeface="Segoe UI"/>
            </a:endParaRPr>
          </a:p>
        </p:txBody>
      </p:sp>
      <p:sp>
        <p:nvSpPr>
          <p:cNvPr id="239" name="PlaceHolder 6"/>
          <p:cNvSpPr>
            <a:spLocks noGrp="1"/>
          </p:cNvSpPr>
          <p:nvPr>
            <p:ph type="body"/>
          </p:nvPr>
        </p:nvSpPr>
        <p:spPr>
          <a:xfrm>
            <a:off x="252360" y="792000"/>
            <a:ext cx="8638920" cy="359640"/>
          </a:xfrm>
          <a:prstGeom prst="rect">
            <a:avLst/>
          </a:prstGeom>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リードメッセージ欄 </a:t>
            </a:r>
            <a:r>
              <a:rPr b="0" lang="en-US" sz="1400" spc="-1" strike="noStrike">
                <a:solidFill>
                  <a:srgbClr val="808080"/>
                </a:solidFill>
                <a:latin typeface="Segoe UI"/>
                <a:ea typeface="Meiryo UI"/>
              </a:rPr>
              <a:t>(</a:t>
            </a:r>
            <a:r>
              <a:rPr b="0" lang="ja-JP" sz="1400" spc="-1" strike="noStrike">
                <a:solidFill>
                  <a:srgbClr val="808080"/>
                </a:solidFill>
                <a:latin typeface="Segoe UI"/>
                <a:ea typeface="Meiryo UI"/>
              </a:rPr>
              <a:t>このチャートで最も伝えたいメッセージを簡潔に記入する</a:t>
            </a:r>
            <a:r>
              <a:rPr b="0" lang="en-US" sz="1400" spc="-1" strike="noStrike">
                <a:solidFill>
                  <a:srgbClr val="808080"/>
                </a:solidFill>
                <a:latin typeface="Segoe UI"/>
                <a:ea typeface="Meiryo UI"/>
              </a:rPr>
              <a:t>)</a:t>
            </a:r>
            <a:endParaRPr b="0" lang="en-US" sz="1400" spc="-1" strike="noStrike">
              <a:solidFill>
                <a:srgbClr val="000000"/>
              </a:solidFill>
              <a:latin typeface="Segoe UI"/>
            </a:endParaRPr>
          </a:p>
        </p:txBody>
      </p:sp>
      <p:sp>
        <p:nvSpPr>
          <p:cNvPr id="240" name="PlaceHolder 7"/>
          <p:cNvSpPr>
            <a:spLocks noGrp="1"/>
          </p:cNvSpPr>
          <p:nvPr>
            <p:ph type="body"/>
          </p:nvPr>
        </p:nvSpPr>
        <p:spPr>
          <a:xfrm>
            <a:off x="252360" y="1260000"/>
            <a:ext cx="8638920" cy="5399640"/>
          </a:xfrm>
          <a:prstGeom prst="rect">
            <a:avLst/>
          </a:prstGeom>
        </p:spPr>
        <p:txBody>
          <a:bodyPr lIns="90000" rIns="90000" tIns="45000" bIns="45000">
            <a:noAutofit/>
          </a:bodyPr>
          <a:p>
            <a:pPr marL="81000" indent="-80640">
              <a:lnSpc>
                <a:spcPct val="90000"/>
              </a:lnSpc>
              <a:spcAft>
                <a:spcPts val="451"/>
              </a:spcAft>
              <a:buClr>
                <a:srgbClr val="9ee0f8"/>
              </a:buClr>
              <a:buFont typeface="Arial"/>
              <a:buChar char="•"/>
            </a:pPr>
            <a:r>
              <a:rPr b="0" lang="ja-JP" sz="1050" spc="-1" strike="noStrike">
                <a:solidFill>
                  <a:srgbClr val="000000"/>
                </a:solidFill>
                <a:latin typeface="Segoe UI"/>
                <a:ea typeface="Meiryo UI"/>
              </a:rPr>
              <a:t>マスター テキストの書式設定</a:t>
            </a:r>
            <a:endParaRPr b="0" lang="en-US" sz="1050" spc="-1" strike="noStrike">
              <a:solidFill>
                <a:srgbClr val="000000"/>
              </a:solidFill>
              <a:latin typeface="Segoe UI"/>
            </a:endParaRPr>
          </a:p>
          <a:p>
            <a:pPr lvl="1" marL="216000" indent="-80640">
              <a:lnSpc>
                <a:spcPct val="90000"/>
              </a:lnSpc>
              <a:spcAft>
                <a:spcPts val="451"/>
              </a:spcAft>
              <a:buClr>
                <a:srgbClr val="9ee0f8"/>
              </a:buClr>
              <a:buFont typeface="Arial"/>
              <a:buChar char="•"/>
            </a:pPr>
            <a:r>
              <a:rPr b="0" lang="ja-JP" sz="1050" spc="-1" strike="noStrike">
                <a:solidFill>
                  <a:srgbClr val="000000"/>
                </a:solidFill>
                <a:latin typeface="Segoe UI"/>
                <a:ea typeface="Meiryo UI"/>
              </a:rPr>
              <a:t>第 </a:t>
            </a:r>
            <a:r>
              <a:rPr b="0" lang="en-US" sz="1050" spc="-1" strike="noStrike">
                <a:solidFill>
                  <a:srgbClr val="000000"/>
                </a:solidFill>
                <a:latin typeface="Segoe UI"/>
                <a:ea typeface="Meiryo UI"/>
              </a:rPr>
              <a:t>2 </a:t>
            </a:r>
            <a:r>
              <a:rPr b="0" lang="ja-JP" sz="1050" spc="-1" strike="noStrike">
                <a:solidFill>
                  <a:srgbClr val="000000"/>
                </a:solidFill>
                <a:latin typeface="Segoe UI"/>
                <a:ea typeface="Meiryo UI"/>
              </a:rPr>
              <a:t>レベル</a:t>
            </a:r>
            <a:endParaRPr b="0" lang="en-US" sz="1050" spc="-1" strike="noStrike">
              <a:solidFill>
                <a:srgbClr val="000000"/>
              </a:solidFill>
              <a:latin typeface="Segoe UI"/>
            </a:endParaRPr>
          </a:p>
          <a:p>
            <a:pPr lvl="2" marL="405000" indent="-80640">
              <a:lnSpc>
                <a:spcPct val="90000"/>
              </a:lnSpc>
              <a:spcAft>
                <a:spcPts val="451"/>
              </a:spcAft>
              <a:buClr>
                <a:srgbClr val="9ee0f8"/>
              </a:buClr>
              <a:buFont typeface="Arial"/>
              <a:buChar char="•"/>
            </a:pPr>
            <a:r>
              <a:rPr b="0" lang="ja-JP" sz="1050" spc="-1" strike="noStrike">
                <a:solidFill>
                  <a:srgbClr val="000000"/>
                </a:solidFill>
                <a:latin typeface="Segoe UI"/>
                <a:ea typeface="Meiryo UI"/>
              </a:rPr>
              <a:t>第 </a:t>
            </a:r>
            <a:r>
              <a:rPr b="0" lang="en-US" sz="1050" spc="-1" strike="noStrike">
                <a:solidFill>
                  <a:srgbClr val="000000"/>
                </a:solidFill>
                <a:latin typeface="Segoe UI"/>
                <a:ea typeface="Meiryo UI"/>
              </a:rPr>
              <a:t>3 </a:t>
            </a:r>
            <a:r>
              <a:rPr b="0" lang="ja-JP" sz="1050" spc="-1" strike="noStrike">
                <a:solidFill>
                  <a:srgbClr val="000000"/>
                </a:solidFill>
                <a:latin typeface="Segoe UI"/>
                <a:ea typeface="Meiryo UI"/>
              </a:rPr>
              <a:t>レベル</a:t>
            </a:r>
            <a:endParaRPr b="0" lang="en-US" sz="1050" spc="-1" strike="noStrike">
              <a:solidFill>
                <a:srgbClr val="000000"/>
              </a:solidFill>
              <a:latin typeface="Segoe UI"/>
            </a:endParaRPr>
          </a:p>
          <a:p>
            <a:pPr lvl="3" marL="540000" indent="-80640">
              <a:lnSpc>
                <a:spcPct val="90000"/>
              </a:lnSpc>
              <a:spcAft>
                <a:spcPts val="451"/>
              </a:spcAft>
              <a:buClr>
                <a:srgbClr val="9ee0f8"/>
              </a:buClr>
              <a:buFont typeface="Arial"/>
              <a:buChar char="•"/>
            </a:pPr>
            <a:r>
              <a:rPr b="0" lang="ja-JP" sz="1050" spc="-1" strike="noStrike">
                <a:solidFill>
                  <a:srgbClr val="000000"/>
                </a:solidFill>
                <a:latin typeface="Segoe UI"/>
                <a:ea typeface="Meiryo UI"/>
              </a:rPr>
              <a:t>第 </a:t>
            </a:r>
            <a:r>
              <a:rPr b="0" lang="en-US" sz="1050" spc="-1" strike="noStrike">
                <a:solidFill>
                  <a:srgbClr val="000000"/>
                </a:solidFill>
                <a:latin typeface="Segoe UI"/>
                <a:ea typeface="Meiryo UI"/>
              </a:rPr>
              <a:t>4 </a:t>
            </a:r>
            <a:r>
              <a:rPr b="0" lang="ja-JP" sz="1050" spc="-1" strike="noStrike">
                <a:solidFill>
                  <a:srgbClr val="000000"/>
                </a:solidFill>
                <a:latin typeface="Segoe UI"/>
                <a:ea typeface="Meiryo UI"/>
              </a:rPr>
              <a:t>レベル</a:t>
            </a:r>
            <a:endParaRPr b="0" lang="en-US" sz="1050" spc="-1" strike="noStrike">
              <a:solidFill>
                <a:srgbClr val="000000"/>
              </a:solidFill>
              <a:latin typeface="Segoe UI"/>
            </a:endParaRPr>
          </a:p>
          <a:p>
            <a:pPr lvl="4" marL="729000" indent="-80640">
              <a:lnSpc>
                <a:spcPct val="90000"/>
              </a:lnSpc>
              <a:spcAft>
                <a:spcPts val="451"/>
              </a:spcAft>
              <a:buClr>
                <a:srgbClr val="9ee0f8"/>
              </a:buClr>
              <a:buFont typeface="Arial"/>
              <a:buChar char="•"/>
            </a:pPr>
            <a:r>
              <a:rPr b="0" lang="ja-JP" sz="1050" spc="-1" strike="noStrike">
                <a:solidFill>
                  <a:srgbClr val="000000"/>
                </a:solidFill>
                <a:latin typeface="Segoe UI"/>
                <a:ea typeface="Meiryo UI"/>
              </a:rPr>
              <a:t>第 </a:t>
            </a:r>
            <a:r>
              <a:rPr b="0" lang="en-US" sz="1050" spc="-1" strike="noStrike">
                <a:solidFill>
                  <a:srgbClr val="000000"/>
                </a:solidFill>
                <a:latin typeface="Segoe UI"/>
                <a:ea typeface="Meiryo UI"/>
              </a:rPr>
              <a:t>5 </a:t>
            </a:r>
            <a:r>
              <a:rPr b="0" lang="ja-JP" sz="1050" spc="-1" strike="noStrike">
                <a:solidFill>
                  <a:srgbClr val="000000"/>
                </a:solidFill>
                <a:latin typeface="Segoe UI"/>
                <a:ea typeface="Meiryo UI"/>
              </a:rPr>
              <a:t>レベル</a:t>
            </a:r>
            <a:endParaRPr b="0" lang="en-US" sz="1050" spc="-1" strike="noStrike">
              <a:solidFill>
                <a:srgbClr val="000000"/>
              </a:solidFill>
              <a:latin typeface="Segoe UI"/>
            </a:endParaRPr>
          </a:p>
        </p:txBody>
      </p:sp>
      <p:sp>
        <p:nvSpPr>
          <p:cNvPr id="241" name="PlaceHolder 8"/>
          <p:cNvSpPr>
            <a:spLocks noGrp="1"/>
          </p:cNvSpPr>
          <p:nvPr>
            <p:ph type="body"/>
          </p:nvPr>
        </p:nvSpPr>
        <p:spPr>
          <a:xfrm>
            <a:off x="252360" y="36000"/>
            <a:ext cx="3958920" cy="215640"/>
          </a:xfrm>
          <a:prstGeom prst="rect">
            <a:avLst/>
          </a:prstGeom>
        </p:spPr>
        <p:txBody>
          <a:bodyPr lIns="0" rIns="0" tIns="45000" bIns="45000" anchor="ctr">
            <a:noAutofit/>
          </a:bodyPr>
          <a:p>
            <a:pPr>
              <a:lnSpc>
                <a:spcPct val="90000"/>
              </a:lnSpc>
              <a:tabLst>
                <a:tab algn="l" pos="0"/>
              </a:tabLst>
            </a:pPr>
            <a:r>
              <a:rPr b="0" lang="ja-JP" sz="1050" spc="-1" strike="noStrike">
                <a:solidFill>
                  <a:srgbClr val="000000"/>
                </a:solidFill>
                <a:latin typeface="Segoe UI"/>
                <a:ea typeface="Meiryo UI"/>
              </a:rPr>
              <a:t>章タイトル</a:t>
            </a:r>
            <a:endParaRPr b="0" lang="en-US" sz="105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8" name="CustomShape 1"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237B19A7-E3C9-4A6E-BB04-EFECF0F59497}"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279" name="図 12" descr=""/>
          <p:cNvPicPr/>
          <p:nvPr/>
        </p:nvPicPr>
        <p:blipFill>
          <a:blip r:embed="rId2"/>
          <a:stretch/>
        </p:blipFill>
        <p:spPr>
          <a:xfrm>
            <a:off x="8894880" y="0"/>
            <a:ext cx="248760" cy="719640"/>
          </a:xfrm>
          <a:prstGeom prst="rect">
            <a:avLst/>
          </a:prstGeom>
          <a:ln w="0">
            <a:noFill/>
          </a:ln>
        </p:spPr>
      </p:pic>
      <p:sp>
        <p:nvSpPr>
          <p:cNvPr id="280" name="CustomShape 2" hidden="1"/>
          <p:cNvSpPr/>
          <p:nvPr/>
        </p:nvSpPr>
        <p:spPr>
          <a:xfrm>
            <a:off x="8592840" y="6660000"/>
            <a:ext cx="298440" cy="145800"/>
          </a:xfrm>
          <a:prstGeom prst="rect">
            <a:avLst/>
          </a:prstGeom>
          <a:noFill/>
          <a:ln w="0">
            <a:noFill/>
          </a:ln>
        </p:spPr>
        <p:style>
          <a:lnRef idx="0"/>
          <a:fillRef idx="0"/>
          <a:effectRef idx="0"/>
          <a:fontRef idx="minor"/>
        </p:style>
        <p:txBody>
          <a:bodyPr lIns="0" rIns="0" tIns="0" bIns="0">
            <a:spAutoFit/>
          </a:bodyPr>
          <a:p>
            <a:pPr algn="ctr">
              <a:lnSpc>
                <a:spcPct val="100000"/>
              </a:lnSpc>
            </a:pPr>
            <a:fld id="{AF3100C6-9264-4026-8A87-1ECB33B06795}" type="slidenum">
              <a:rPr b="0" lang="en-US" sz="900" spc="-1" strike="noStrike">
                <a:solidFill>
                  <a:srgbClr val="808080"/>
                </a:solidFill>
                <a:latin typeface="Segoe UI"/>
                <a:ea typeface="Meiryo UI"/>
              </a:rPr>
              <a:t>&lt;番号&gt;</a:t>
            </a:fld>
            <a:endParaRPr b="0" lang="en-US" sz="900" spc="-1" strike="noStrike">
              <a:latin typeface="Arial"/>
            </a:endParaRPr>
          </a:p>
        </p:txBody>
      </p:sp>
      <p:pic>
        <p:nvPicPr>
          <p:cNvPr id="281" name="図 7" descr=""/>
          <p:cNvPicPr/>
          <p:nvPr/>
        </p:nvPicPr>
        <p:blipFill>
          <a:blip r:embed="rId3"/>
          <a:stretch/>
        </p:blipFill>
        <p:spPr>
          <a:xfrm>
            <a:off x="8894880" y="0"/>
            <a:ext cx="248760" cy="719640"/>
          </a:xfrm>
          <a:prstGeom prst="rect">
            <a:avLst/>
          </a:prstGeom>
          <a:ln w="0">
            <a:noFill/>
          </a:ln>
        </p:spPr>
      </p:pic>
      <p:sp>
        <p:nvSpPr>
          <p:cNvPr id="282" name="CustomShape 3" hidden="1"/>
          <p:cNvSpPr/>
          <p:nvPr/>
        </p:nvSpPr>
        <p:spPr>
          <a:xfrm>
            <a:off x="8045280" y="36000"/>
            <a:ext cx="828720" cy="12240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83" name="CustomShape 4" hidden="1"/>
          <p:cNvSpPr/>
          <p:nvPr/>
        </p:nvSpPr>
        <p:spPr>
          <a:xfrm>
            <a:off x="8592840" y="6669000"/>
            <a:ext cx="298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B7BCCD2E-73F3-4FAE-82CD-3FC31A84EB22}"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84" name="図 13" descr=""/>
          <p:cNvPicPr/>
          <p:nvPr/>
        </p:nvPicPr>
        <p:blipFill>
          <a:blip r:embed="rId4"/>
          <a:stretch/>
        </p:blipFill>
        <p:spPr>
          <a:xfrm>
            <a:off x="8894880" y="0"/>
            <a:ext cx="248760" cy="719640"/>
          </a:xfrm>
          <a:prstGeom prst="rect">
            <a:avLst/>
          </a:prstGeom>
          <a:ln w="0">
            <a:noFill/>
          </a:ln>
        </p:spPr>
      </p:pic>
      <p:sp>
        <p:nvSpPr>
          <p:cNvPr id="285" name="PlaceHolder 5"/>
          <p:cNvSpPr>
            <a:spLocks noGrp="1"/>
          </p:cNvSpPr>
          <p:nvPr>
            <p:ph type="body"/>
          </p:nvPr>
        </p:nvSpPr>
        <p:spPr>
          <a:xfrm>
            <a:off x="252360" y="5373720"/>
            <a:ext cx="5399640" cy="1294920"/>
          </a:xfrm>
          <a:prstGeom prst="rect">
            <a:avLst/>
          </a:prstGeom>
        </p:spPr>
        <p:txBody>
          <a:bodyPr lIns="0" rIns="0" tIns="45000" bIns="45000">
            <a:noAutofit/>
          </a:bodyPr>
          <a:p>
            <a:pPr>
              <a:lnSpc>
                <a:spcPct val="90000"/>
              </a:lnSpc>
              <a:tabLst>
                <a:tab algn="l" pos="0"/>
              </a:tabLst>
            </a:pPr>
            <a:r>
              <a:rPr b="0" lang="ja-JP" sz="1050" spc="-1" strike="noStrike">
                <a:solidFill>
                  <a:srgbClr val="000000"/>
                </a:solidFill>
                <a:latin typeface="Segoe UI"/>
                <a:ea typeface="Meiryo UI"/>
              </a:rPr>
              <a:t>この資料の問い合わせ先を記入</a:t>
            </a:r>
            <a:endParaRPr b="0" lang="en-US" sz="1050" spc="-1" strike="noStrike">
              <a:solidFill>
                <a:srgbClr val="000000"/>
              </a:solidFill>
              <a:latin typeface="Segoe UI"/>
            </a:endParaRPr>
          </a:p>
        </p:txBody>
      </p:sp>
      <p:pic>
        <p:nvPicPr>
          <p:cNvPr id="286" name="図 4" descr=""/>
          <p:cNvPicPr/>
          <p:nvPr/>
        </p:nvPicPr>
        <p:blipFill>
          <a:blip r:embed="rId5"/>
          <a:stretch/>
        </p:blipFill>
        <p:spPr>
          <a:xfrm>
            <a:off x="6757200" y="-43560"/>
            <a:ext cx="2386440" cy="6901200"/>
          </a:xfrm>
          <a:prstGeom prst="rect">
            <a:avLst/>
          </a:prstGeom>
          <a:ln w="0">
            <a:noFill/>
          </a:ln>
        </p:spPr>
      </p:pic>
      <p:sp>
        <p:nvSpPr>
          <p:cNvPr id="287" name="PlaceHolder 6"/>
          <p:cNvSpPr>
            <a:spLocks noGrp="1"/>
          </p:cNvSpPr>
          <p:nvPr>
            <p:ph type="title"/>
          </p:nvPr>
        </p:nvSpPr>
        <p:spPr>
          <a:xfrm>
            <a:off x="457200" y="273600"/>
            <a:ext cx="8229240" cy="1144800"/>
          </a:xfrm>
          <a:prstGeom prst="rect">
            <a:avLst/>
          </a:prstGeom>
        </p:spPr>
        <p:txBody>
          <a:bodyPr lIns="0" rIns="0" tIns="0" bIns="0" anchor="ctr">
            <a:noAutofit/>
          </a:bodyPr>
          <a:p>
            <a:r>
              <a:rPr b="0" lang="ja-JP" sz="1800" spc="-1" strike="noStrike">
                <a:solidFill>
                  <a:srgbClr val="000000"/>
                </a:solidFill>
                <a:latin typeface="Segoe UI"/>
              </a:rPr>
              <a:t>タイトルテキストの書式を編集するにはクリックします。</a:t>
            </a:r>
            <a:endParaRPr b="0" lang="en-US" sz="18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chart" Target="../charts/chart17.xml"/><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chart" Target="../charts/chart18.xml"/><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chart" Target="../charts/chart19.xml"/><Relationship Id="rId2" Type="http://schemas.openxmlformats.org/officeDocument/2006/relationships/chart" Target="../charts/chart20.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37.xml"/><Relationship Id="rId7"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chart" Target="../charts/chart21.xml"/><Relationship Id="rId2" Type="http://schemas.openxmlformats.org/officeDocument/2006/relationships/chart" Target="../charts/chart22.xml"/><Relationship Id="rId3"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chart" Target="../charts/chart12.xml"/><Relationship Id="rId2" Type="http://schemas.openxmlformats.org/officeDocument/2006/relationships/chart" Target="../charts/chart13.xml"/><Relationship Id="rId3" Type="http://schemas.openxmlformats.org/officeDocument/2006/relationships/chart" Target="../charts/chart14.xml"/><Relationship Id="rId4" Type="http://schemas.openxmlformats.org/officeDocument/2006/relationships/chart" Target="../charts/chart15.xml"/><Relationship Id="rId5"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chart" Target="../charts/chart16.xml"/><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252000" y="3429000"/>
            <a:ext cx="6911640" cy="1367640"/>
          </a:xfrm>
          <a:prstGeom prst="rect">
            <a:avLst/>
          </a:prstGeom>
          <a:noFill/>
          <a:ln w="0">
            <a:noFill/>
          </a:ln>
        </p:spPr>
        <p:txBody>
          <a:bodyPr lIns="0" rIns="0" anchor="b">
            <a:noAutofit/>
          </a:bodyPr>
          <a:p>
            <a:pPr>
              <a:lnSpc>
                <a:spcPct val="90000"/>
              </a:lnSpc>
            </a:pPr>
            <a:r>
              <a:rPr b="1" lang="ja-JP" sz="3300" spc="-1" strike="noStrike">
                <a:solidFill>
                  <a:srgbClr val="073c65"/>
                </a:solidFill>
                <a:latin typeface="Segoe UI Semibold"/>
                <a:ea typeface="Meiryo UI"/>
              </a:rPr>
              <a:t>ダウンロード特典</a:t>
            </a:r>
            <a:endParaRPr b="0" lang="en-US" sz="3300" spc="-1" strike="noStrike">
              <a:solidFill>
                <a:srgbClr val="000000"/>
              </a:solidFill>
              <a:latin typeface="Segoe UI"/>
            </a:endParaRPr>
          </a:p>
        </p:txBody>
      </p:sp>
      <p:sp>
        <p:nvSpPr>
          <p:cNvPr id="331" name="TextShape 2"/>
          <p:cNvSpPr txBox="1"/>
          <p:nvPr/>
        </p:nvSpPr>
        <p:spPr>
          <a:xfrm>
            <a:off x="252000" y="5049000"/>
            <a:ext cx="6911640" cy="899640"/>
          </a:xfrm>
          <a:prstGeom prst="rect">
            <a:avLst/>
          </a:prstGeom>
          <a:noFill/>
          <a:ln w="0">
            <a:noFill/>
          </a:ln>
        </p:spPr>
        <p:txBody>
          <a:bodyPr lIns="0" rIns="90000" tIns="45000" bIns="45000">
            <a:noAutofit/>
          </a:bodyPr>
          <a:p>
            <a:pPr>
              <a:lnSpc>
                <a:spcPct val="100000"/>
              </a:lnSpc>
              <a:tabLst>
                <a:tab algn="l" pos="0"/>
              </a:tabLst>
            </a:pPr>
            <a:r>
              <a:rPr b="0" lang="ja-JP" sz="1200" spc="-1" strike="noStrike">
                <a:solidFill>
                  <a:srgbClr val="808080"/>
                </a:solidFill>
                <a:latin typeface="Arial"/>
              </a:rPr>
              <a:t>技術評論社</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252000" y="252000"/>
            <a:ext cx="8639640" cy="539640"/>
          </a:xfrm>
          <a:prstGeom prst="rect">
            <a:avLst/>
          </a:prstGeom>
          <a:noFill/>
          <a:ln w="0">
            <a:noFill/>
          </a:ln>
        </p:spPr>
        <p:txBody>
          <a:bodyPr lIns="0" rIns="0" anchor="ctr">
            <a:normAutofit/>
          </a:bodyPr>
          <a:p>
            <a:pPr>
              <a:lnSpc>
                <a:spcPct val="90000"/>
              </a:lnSpc>
            </a:pPr>
            <a:r>
              <a:rPr b="1" lang="ja-JP" sz="1800" spc="-1" strike="noStrike">
                <a:solidFill>
                  <a:srgbClr val="0d79ca"/>
                </a:solidFill>
                <a:latin typeface="Segoe UI Semibold"/>
                <a:ea typeface="Meiryo UI"/>
              </a:rPr>
              <a:t>中長期経営ビジョンのフレームワーク</a:t>
            </a:r>
            <a:endParaRPr b="0" lang="en-US" sz="1800" spc="-1" strike="noStrike">
              <a:solidFill>
                <a:srgbClr val="000000"/>
              </a:solidFill>
              <a:latin typeface="Segoe UI"/>
            </a:endParaRPr>
          </a:p>
        </p:txBody>
      </p:sp>
      <p:sp>
        <p:nvSpPr>
          <p:cNvPr id="378"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1. </a:t>
            </a:r>
            <a:r>
              <a:rPr b="0" lang="ja-JP" sz="1050" spc="-1" strike="noStrike">
                <a:solidFill>
                  <a:srgbClr val="000000"/>
                </a:solidFill>
                <a:latin typeface="Segoe UI"/>
                <a:ea typeface="Meiryo UI"/>
              </a:rPr>
              <a:t>成長戦略プロジェクト発足の経緯</a:t>
            </a:r>
            <a:endParaRPr b="0" lang="en-US" sz="1050" spc="-1" strike="noStrike">
              <a:solidFill>
                <a:srgbClr val="000000"/>
              </a:solidFill>
              <a:latin typeface="Segoe UI"/>
            </a:endParaRPr>
          </a:p>
        </p:txBody>
      </p:sp>
      <p:sp>
        <p:nvSpPr>
          <p:cNvPr id="379" name="CustomShape 3"/>
          <p:cNvSpPr/>
          <p:nvPr/>
        </p:nvSpPr>
        <p:spPr>
          <a:xfrm>
            <a:off x="1914120" y="6381000"/>
            <a:ext cx="7248960" cy="395640"/>
          </a:xfrm>
          <a:prstGeom prst="rect">
            <a:avLst/>
          </a:prstGeom>
          <a:noFill/>
          <a:ln w="0">
            <a:noFill/>
          </a:ln>
        </p:spPr>
        <p:style>
          <a:lnRef idx="0"/>
          <a:fillRef idx="0"/>
          <a:effectRef idx="0"/>
          <a:fontRef idx="minor"/>
        </p:style>
        <p:txBody>
          <a:bodyPr lIns="36000" rIns="36000" tIns="0" bIns="0" anchor="ctr">
            <a:noAutofit/>
          </a:bodyPr>
          <a:p>
            <a:pPr>
              <a:lnSpc>
                <a:spcPct val="90000"/>
              </a:lnSpc>
            </a:pPr>
            <a:r>
              <a:rPr b="1" lang="ja-JP" sz="2400" spc="-1" strike="noStrike">
                <a:solidFill>
                  <a:srgbClr val="002060"/>
                </a:solidFill>
                <a:latin typeface="Meiryo UI"/>
                <a:ea typeface="Meiryo UI"/>
              </a:rPr>
              <a:t>最新技術のタイムリーな適用による改革効果の早期享受</a:t>
            </a:r>
            <a:endParaRPr b="0" lang="en-US" sz="2400" spc="-1" strike="noStrike">
              <a:latin typeface="Arial"/>
            </a:endParaRPr>
          </a:p>
        </p:txBody>
      </p:sp>
      <p:graphicFrame>
        <p:nvGraphicFramePr>
          <p:cNvPr id="380" name="Table 4"/>
          <p:cNvGraphicFramePr/>
          <p:nvPr/>
        </p:nvGraphicFramePr>
        <p:xfrm>
          <a:off x="0" y="2874240"/>
          <a:ext cx="2437200" cy="2267640"/>
        </p:xfrm>
        <a:graphic>
          <a:graphicData uri="http://schemas.openxmlformats.org/drawingml/2006/table">
            <a:tbl>
              <a:tblPr/>
              <a:tblGrid>
                <a:gridCol w="277200"/>
                <a:gridCol w="2160000"/>
              </a:tblGrid>
              <a:tr h="368640">
                <a:tc gridSpan="2">
                  <a:txBody>
                    <a:bodyPr lIns="252000" rIns="0" tIns="36000" bIns="72000" anchor="ctr">
                      <a:noAutofit/>
                    </a:bodyPr>
                    <a:p>
                      <a:pPr>
                        <a:lnSpc>
                          <a:spcPct val="90000"/>
                        </a:lnSpc>
                        <a:tabLst>
                          <a:tab algn="l" pos="0"/>
                        </a:tabLst>
                      </a:pPr>
                      <a:r>
                        <a:rPr b="1" lang="ja-JP" sz="1800" spc="-1" strike="noStrike">
                          <a:solidFill>
                            <a:srgbClr val="808080"/>
                          </a:solidFill>
                          <a:latin typeface="Segoe UI"/>
                          <a:ea typeface="Meiryo UI"/>
                        </a:rPr>
                        <a:t>経営方針</a:t>
                      </a:r>
                      <a:endParaRPr b="0" lang="en-US" sz="1800" spc="-1" strike="noStrike">
                        <a:latin typeface="Arial"/>
                      </a:endParaRPr>
                    </a:p>
                  </a:txBody>
                  <a:tcPr marL="252000">
                    <a:lnL w="12240">
                      <a:noFill/>
                    </a:lnL>
                    <a:lnR w="12240">
                      <a:noFill/>
                    </a:lnR>
                    <a:lnT w="12240">
                      <a:noFill/>
                    </a:lnT>
                    <a:lnB w="12240">
                      <a:noFill/>
                    </a:lnB>
                    <a:noFill/>
                  </a:tcPr>
                </a:tc>
                <a:tc hMerge="1">
                  <a:tcPr marL="90000" marR="90000">
                    <a:solidFill>
                      <a:srgbClr val="729fcf"/>
                    </a:solidFill>
                  </a:tcPr>
                </a:tc>
              </a:tr>
              <a:tr h="653400">
                <a:tc>
                  <a:tcPr>
                    <a:lnL w="12240">
                      <a:noFill/>
                    </a:lnL>
                    <a:lnR w="12240">
                      <a:noFill/>
                    </a:lnR>
                    <a:lnT w="12240">
                      <a:noFill/>
                    </a:lnT>
                    <a:lnB w="12240">
                      <a:noFill/>
                    </a:lnB>
                    <a:solidFill>
                      <a:srgbClr val="073c65"/>
                    </a:solidFill>
                  </a:tcPr>
                </a:tc>
                <a:tc>
                  <a:txBody>
                    <a:bodyPr lIns="0" rIns="0" tIns="36000" bIns="36000" anchor="ctr">
                      <a:noAutofit/>
                    </a:bodyPr>
                    <a:p>
                      <a:pPr>
                        <a:lnSpc>
                          <a:spcPct val="90000"/>
                        </a:lnSpc>
                        <a:spcAft>
                          <a:spcPts val="300"/>
                        </a:spcAft>
                        <a:tabLst>
                          <a:tab algn="l" pos="0"/>
                        </a:tabLst>
                      </a:pPr>
                      <a:r>
                        <a:rPr b="0" lang="ja-JP" sz="2000" spc="-1" strike="noStrike">
                          <a:solidFill>
                            <a:srgbClr val="ffffff"/>
                          </a:solidFill>
                          <a:latin typeface="Segoe UI"/>
                          <a:ea typeface="Meiryo UI"/>
                        </a:rPr>
                        <a:t>戦略的事業展開の</a:t>
                      </a:r>
                      <a:br/>
                      <a:r>
                        <a:rPr b="0" lang="ja-JP" sz="2000" spc="-1" strike="noStrike">
                          <a:solidFill>
                            <a:srgbClr val="ffffff"/>
                          </a:solidFill>
                          <a:latin typeface="Segoe UI"/>
                          <a:ea typeface="Meiryo UI"/>
                        </a:rPr>
                        <a:t>加速</a:t>
                      </a:r>
                      <a:endParaRPr b="0" lang="en-US" sz="2000" spc="-1" strike="noStrike">
                        <a:latin typeface="Arial"/>
                      </a:endParaRPr>
                    </a:p>
                  </a:txBody>
                  <a:tcPr>
                    <a:lnL w="12240">
                      <a:noFill/>
                    </a:lnL>
                    <a:lnR w="12240">
                      <a:noFill/>
                    </a:lnR>
                    <a:lnT w="12240">
                      <a:noFill/>
                    </a:lnT>
                    <a:lnB w="12240">
                      <a:noFill/>
                    </a:lnB>
                    <a:solidFill>
                      <a:srgbClr val="073c65"/>
                    </a:solidFill>
                  </a:tcPr>
                </a:tc>
              </a:tr>
              <a:tr h="324000">
                <a:tc>
                  <a:tcPr>
                    <a:lnL w="12240">
                      <a:noFill/>
                    </a:lnL>
                    <a:lnR w="12240">
                      <a:noFill/>
                    </a:lnR>
                    <a:lnT w="12240">
                      <a:noFill/>
                    </a:lnT>
                    <a:lnB w="12240">
                      <a:noFill/>
                    </a:lnB>
                    <a:noFill/>
                  </a:tcPr>
                </a:tc>
                <a:tc>
                  <a:tcPr>
                    <a:lnL w="12240">
                      <a:noFill/>
                    </a:lnL>
                    <a:lnR w="12240">
                      <a:noFill/>
                    </a:lnR>
                    <a:lnT w="12240">
                      <a:noFill/>
                    </a:lnT>
                    <a:lnB w="12240">
                      <a:noFill/>
                    </a:lnB>
                    <a:noFill/>
                  </a:tcPr>
                </a:tc>
              </a:tr>
              <a:tr h="653400">
                <a:tc>
                  <a:tcPr>
                    <a:lnL w="12240">
                      <a:noFill/>
                    </a:lnL>
                    <a:lnR w="12240">
                      <a:noFill/>
                    </a:lnR>
                    <a:lnT w="12240">
                      <a:noFill/>
                    </a:lnT>
                    <a:lnB w="12240">
                      <a:noFill/>
                    </a:lnB>
                    <a:solidFill>
                      <a:srgbClr val="0d79ca"/>
                    </a:solidFill>
                  </a:tcPr>
                </a:tc>
                <a:tc>
                  <a:txBody>
                    <a:bodyPr lIns="0" rIns="0" tIns="36000" bIns="36000" anchor="ctr">
                      <a:noAutofit/>
                    </a:bodyPr>
                    <a:p>
                      <a:pPr>
                        <a:lnSpc>
                          <a:spcPct val="90000"/>
                        </a:lnSpc>
                        <a:tabLst>
                          <a:tab algn="l" pos="0"/>
                        </a:tabLst>
                      </a:pPr>
                      <a:r>
                        <a:rPr b="0" lang="ja-JP" sz="2000" spc="-1" strike="noStrike">
                          <a:solidFill>
                            <a:srgbClr val="ffffff"/>
                          </a:solidFill>
                          <a:latin typeface="Segoe UI"/>
                          <a:ea typeface="Meiryo UI"/>
                        </a:rPr>
                        <a:t>イノベーションの</a:t>
                      </a:r>
                      <a:br/>
                      <a:r>
                        <a:rPr b="0" lang="ja-JP" sz="2000" spc="-1" strike="noStrike">
                          <a:solidFill>
                            <a:srgbClr val="ffffff"/>
                          </a:solidFill>
                          <a:latin typeface="Segoe UI"/>
                          <a:ea typeface="Meiryo UI"/>
                        </a:rPr>
                        <a:t>さらなる進化</a:t>
                      </a:r>
                      <a:endParaRPr b="0" lang="en-US" sz="2000" spc="-1" strike="noStrike">
                        <a:latin typeface="Arial"/>
                      </a:endParaRPr>
                    </a:p>
                  </a:txBody>
                  <a:tcPr>
                    <a:lnL w="12240">
                      <a:noFill/>
                    </a:lnL>
                    <a:lnR w="12240">
                      <a:noFill/>
                    </a:lnR>
                    <a:lnT w="12240">
                      <a:noFill/>
                    </a:lnT>
                    <a:lnB w="12240">
                      <a:noFill/>
                    </a:lnB>
                    <a:solidFill>
                      <a:srgbClr val="0d79ca"/>
                    </a:solidFill>
                  </a:tcPr>
                </a:tc>
              </a:tr>
              <a:tr h="324000">
                <a:tc>
                  <a:tcPr>
                    <a:lnL w="12240">
                      <a:noFill/>
                    </a:lnL>
                    <a:lnR w="12240">
                      <a:noFill/>
                    </a:lnR>
                    <a:lnT w="12240">
                      <a:noFill/>
                    </a:lnT>
                    <a:lnB w="12240">
                      <a:noFill/>
                    </a:lnB>
                    <a:noFill/>
                  </a:tcPr>
                </a:tc>
                <a:tc>
                  <a:tcPr>
                    <a:lnL w="12240">
                      <a:noFill/>
                    </a:lnL>
                    <a:lnR w="12240">
                      <a:noFill/>
                    </a:lnR>
                    <a:lnT w="12240">
                      <a:noFill/>
                    </a:lnT>
                    <a:lnB w="12240">
                      <a:noFill/>
                    </a:lnB>
                    <a:noFill/>
                  </a:tcPr>
                </a:tc>
              </a:tr>
              <a:tr h="653400">
                <a:tc>
                  <a:tcPr>
                    <a:lnL w="12240">
                      <a:noFill/>
                    </a:lnL>
                    <a:lnR w="12240">
                      <a:noFill/>
                    </a:lnR>
                    <a:lnT w="12240">
                      <a:noFill/>
                    </a:lnT>
                    <a:lnB w="12240">
                      <a:noFill/>
                    </a:lnB>
                    <a:solidFill>
                      <a:srgbClr val="4fadf3"/>
                    </a:solidFill>
                  </a:tcPr>
                </a:tc>
                <a:tc>
                  <a:txBody>
                    <a:bodyPr lIns="0" rIns="0" tIns="36000" bIns="36000" anchor="ctr">
                      <a:noAutofit/>
                    </a:bodyPr>
                    <a:p>
                      <a:pPr>
                        <a:lnSpc>
                          <a:spcPct val="90000"/>
                        </a:lnSpc>
                        <a:tabLst>
                          <a:tab algn="l" pos="0"/>
                        </a:tabLst>
                      </a:pPr>
                      <a:r>
                        <a:rPr b="0" lang="ja-JP" sz="2000" spc="-1" strike="noStrike">
                          <a:solidFill>
                            <a:srgbClr val="ffffff"/>
                          </a:solidFill>
                          <a:latin typeface="Segoe UI"/>
                          <a:ea typeface="Meiryo UI"/>
                        </a:rPr>
                        <a:t>環境配慮経営の</a:t>
                      </a:r>
                      <a:br/>
                      <a:r>
                        <a:rPr b="0" lang="ja-JP" sz="2000" spc="-1" strike="noStrike">
                          <a:solidFill>
                            <a:srgbClr val="ffffff"/>
                          </a:solidFill>
                          <a:latin typeface="Segoe UI"/>
                          <a:ea typeface="Meiryo UI"/>
                        </a:rPr>
                        <a:t>推進</a:t>
                      </a:r>
                      <a:endParaRPr b="0" lang="en-US" sz="2000" spc="-1" strike="noStrike">
                        <a:latin typeface="Arial"/>
                      </a:endParaRPr>
                    </a:p>
                  </a:txBody>
                  <a:tcPr>
                    <a:lnL w="12240">
                      <a:noFill/>
                    </a:lnL>
                    <a:lnR w="12240">
                      <a:noFill/>
                    </a:lnR>
                    <a:lnT w="12240">
                      <a:noFill/>
                    </a:lnT>
                    <a:lnB w="12240">
                      <a:noFill/>
                    </a:lnB>
                    <a:solidFill>
                      <a:srgbClr val="4fadf3"/>
                    </a:solidFill>
                  </a:tcPr>
                </a:tc>
              </a:tr>
            </a:tbl>
          </a:graphicData>
        </a:graphic>
      </p:graphicFrame>
      <p:grpSp>
        <p:nvGrpSpPr>
          <p:cNvPr id="381" name="Group 5"/>
          <p:cNvGrpSpPr/>
          <p:nvPr/>
        </p:nvGrpSpPr>
        <p:grpSpPr>
          <a:xfrm>
            <a:off x="2802600" y="919080"/>
            <a:ext cx="3281040" cy="1357560"/>
            <a:chOff x="2802600" y="919080"/>
            <a:chExt cx="3281040" cy="1357560"/>
          </a:xfrm>
        </p:grpSpPr>
        <p:sp>
          <p:nvSpPr>
            <p:cNvPr id="382" name="CustomShape 6"/>
            <p:cNvSpPr/>
            <p:nvPr/>
          </p:nvSpPr>
          <p:spPr>
            <a:xfrm>
              <a:off x="2802600" y="919080"/>
              <a:ext cx="3281040" cy="1357560"/>
            </a:xfrm>
            <a:custGeom>
              <a:avLst/>
              <a:gdLst/>
              <a:ah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fillRef idx="0"/>
            <a:effectRef idx="0"/>
            <a:fontRef idx="minor"/>
          </p:style>
        </p:sp>
        <p:sp>
          <p:nvSpPr>
            <p:cNvPr id="383" name="CustomShape 7"/>
            <p:cNvSpPr/>
            <p:nvPr/>
          </p:nvSpPr>
          <p:spPr>
            <a:xfrm>
              <a:off x="2934360" y="1037160"/>
              <a:ext cx="1121400" cy="1121400"/>
            </a:xfrm>
            <a:prstGeom prst="ellipse">
              <a:avLst/>
            </a:prstGeom>
            <a:gradFill rotWithShape="0">
              <a:gsLst>
                <a:gs pos="0">
                  <a:srgbClr val="4fadf3"/>
                </a:gs>
                <a:gs pos="100000">
                  <a:srgbClr val="073c65"/>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業界を取り巻く</a:t>
              </a:r>
              <a:endParaRPr b="0" lang="en-US" sz="1400" spc="-1" strike="noStrike">
                <a:latin typeface="Arial"/>
              </a:endParaRPr>
            </a:p>
            <a:p>
              <a:pPr algn="ctr">
                <a:lnSpc>
                  <a:spcPct val="90000"/>
                </a:lnSpc>
              </a:pPr>
              <a:r>
                <a:rPr b="0" lang="ja-JP" sz="1400" spc="-1" strike="noStrike">
                  <a:solidFill>
                    <a:srgbClr val="ffffff"/>
                  </a:solidFill>
                  <a:latin typeface="Segoe UI"/>
                  <a:ea typeface="Meiryo UI"/>
                </a:rPr>
                <a:t>環境</a:t>
              </a:r>
              <a:endParaRPr b="0" lang="en-US" sz="1400" spc="-1" strike="noStrike">
                <a:latin typeface="Arial"/>
              </a:endParaRPr>
            </a:p>
          </p:txBody>
        </p:sp>
        <p:sp>
          <p:nvSpPr>
            <p:cNvPr id="384" name="CustomShape 8"/>
            <p:cNvSpPr/>
            <p:nvPr/>
          </p:nvSpPr>
          <p:spPr>
            <a:xfrm>
              <a:off x="4831560" y="1037160"/>
              <a:ext cx="1121400" cy="1121400"/>
            </a:xfrm>
            <a:prstGeom prst="ellipse">
              <a:avLst/>
            </a:prstGeom>
            <a:gradFill rotWithShape="0">
              <a:gsLst>
                <a:gs pos="0">
                  <a:srgbClr val="073c65"/>
                </a:gs>
                <a:gs pos="100000">
                  <a:srgbClr val="4fadf3"/>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弊社の状況</a:t>
              </a:r>
              <a:endParaRPr b="0" lang="en-US" sz="1400" spc="-1" strike="noStrike">
                <a:latin typeface="Arial"/>
              </a:endParaRPr>
            </a:p>
          </p:txBody>
        </p:sp>
      </p:grpSp>
      <p:sp>
        <p:nvSpPr>
          <p:cNvPr id="385" name="CustomShape 9"/>
          <p:cNvSpPr/>
          <p:nvPr/>
        </p:nvSpPr>
        <p:spPr>
          <a:xfrm>
            <a:off x="108000" y="1098000"/>
            <a:ext cx="2663640" cy="987480"/>
          </a:xfrm>
          <a:prstGeom prst="rect">
            <a:avLst/>
          </a:prstGeom>
          <a:noFill/>
          <a:ln w="0">
            <a:noFill/>
          </a:ln>
        </p:spPr>
        <p:style>
          <a:lnRef idx="0"/>
          <a:fillRef idx="0"/>
          <a:effectRef idx="0"/>
          <a:fontRef idx="minor"/>
        </p:style>
        <p:txBody>
          <a:bodyPr lIns="0" rIns="0" tIns="45000" bIns="45000">
            <a:spAutoFit/>
          </a:bodyPr>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市場変化→中国・インドの高成長継続、</a:t>
            </a:r>
            <a:br/>
            <a:r>
              <a:rPr b="0" lang="ja-JP" sz="1200" spc="-1" strike="noStrike">
                <a:solidFill>
                  <a:srgbClr val="000000"/>
                </a:solidFill>
                <a:latin typeface="Segoe UI"/>
                <a:ea typeface="Meiryo UI"/>
              </a:rPr>
              <a:t>米国の失業率の高まり、欧州の経済停滞</a:t>
            </a:r>
            <a:endParaRPr b="0" lang="en-US" sz="1200" spc="-1" strike="noStrike">
              <a:latin typeface="Arial"/>
            </a:endParaRPr>
          </a:p>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お客様の変化→顧客ニーズの細分化</a:t>
            </a:r>
            <a:endParaRPr b="0" lang="en-US" sz="1200" spc="-1" strike="noStrike">
              <a:latin typeface="Arial"/>
            </a:endParaRPr>
          </a:p>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経済→低価格競争、先進国から新興国へのマーケットシフト</a:t>
            </a:r>
            <a:endParaRPr b="0" lang="en-US" sz="1200" spc="-1" strike="noStrike">
              <a:latin typeface="Arial"/>
            </a:endParaRPr>
          </a:p>
        </p:txBody>
      </p:sp>
      <p:sp>
        <p:nvSpPr>
          <p:cNvPr id="386" name="CustomShape 10"/>
          <p:cNvSpPr/>
          <p:nvPr/>
        </p:nvSpPr>
        <p:spPr>
          <a:xfrm>
            <a:off x="6114600" y="1014840"/>
            <a:ext cx="2633040" cy="1315080"/>
          </a:xfrm>
          <a:prstGeom prst="rect">
            <a:avLst/>
          </a:prstGeom>
          <a:noFill/>
          <a:ln w="0">
            <a:noFill/>
          </a:ln>
        </p:spPr>
        <p:style>
          <a:lnRef idx="0"/>
          <a:fillRef idx="0"/>
          <a:effectRef idx="0"/>
          <a:fontRef idx="minor"/>
        </p:style>
        <p:txBody>
          <a:bodyPr lIns="0" rIns="0" tIns="45000" bIns="45000">
            <a:spAutoFit/>
          </a:bodyPr>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急激に続く円高、長期経済低迷にによる減収傾向</a:t>
            </a:r>
            <a:endParaRPr b="0" lang="en-US" sz="1200" spc="-1" strike="noStrike">
              <a:latin typeface="Arial"/>
            </a:endParaRPr>
          </a:p>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驚異的な技術革新の進歩と新しいテクノロジーへの乗り遅れで、ビジネスが立ち行かなくなるという危機感</a:t>
            </a:r>
            <a:endParaRPr b="0" lang="en-US" sz="1200" spc="-1" strike="noStrike">
              <a:latin typeface="Arial"/>
            </a:endParaRPr>
          </a:p>
          <a:p>
            <a:pPr marL="142920" indent="-142560">
              <a:lnSpc>
                <a:spcPct val="90000"/>
              </a:lnSpc>
              <a:spcAft>
                <a:spcPts val="300"/>
              </a:spcAft>
              <a:buClr>
                <a:srgbClr val="ccecff"/>
              </a:buClr>
              <a:buFont typeface="Wingdings" charset="2"/>
              <a:buChar char=""/>
            </a:pPr>
            <a:r>
              <a:rPr b="0" lang="ja-JP" sz="1200" spc="-1" strike="noStrike">
                <a:solidFill>
                  <a:srgbClr val="000000"/>
                </a:solidFill>
                <a:latin typeface="Segoe UI"/>
                <a:ea typeface="Meiryo UI"/>
              </a:rPr>
              <a:t>戦略的事業の展開はは黒字の堅調傾向</a:t>
            </a:r>
            <a:endParaRPr b="0" lang="en-US" sz="1200" spc="-1" strike="noStrike">
              <a:latin typeface="Arial"/>
            </a:endParaRPr>
          </a:p>
        </p:txBody>
      </p:sp>
      <p:graphicFrame>
        <p:nvGraphicFramePr>
          <p:cNvPr id="387" name="グラフ 18"/>
          <p:cNvGraphicFramePr/>
          <p:nvPr/>
        </p:nvGraphicFramePr>
        <p:xfrm>
          <a:off x="2412000" y="2620800"/>
          <a:ext cx="5183640" cy="3455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88" name="Table 11"/>
          <p:cNvGraphicFramePr/>
          <p:nvPr/>
        </p:nvGraphicFramePr>
        <p:xfrm>
          <a:off x="3387240" y="4129200"/>
          <a:ext cx="467640" cy="395640"/>
        </p:xfrm>
        <a:graphic>
          <a:graphicData uri="http://schemas.openxmlformats.org/drawingml/2006/table">
            <a:tbl>
              <a:tblPr/>
              <a:tblGrid>
                <a:gridCol w="468000"/>
              </a:tblGrid>
              <a:tr h="274680">
                <a:tc>
                  <a:tcPr>
                    <a:lnL w="76320">
                      <a:noFill/>
                    </a:lnL>
                    <a:lnR w="76320">
                      <a:noFill/>
                    </a:lnR>
                    <a:lnT w="76320">
                      <a:noFill/>
                    </a:lnT>
                    <a:lnB w="76320">
                      <a:noFill/>
                    </a:lnB>
                    <a:solidFill>
                      <a:srgbClr val="073c65"/>
                    </a:solidFill>
                  </a:tcPr>
                </a:tc>
              </a:tr>
              <a:tr h="274680">
                <a:tc>
                  <a:tcPr>
                    <a:lnL w="76320">
                      <a:noFill/>
                    </a:lnL>
                    <a:lnR w="76320">
                      <a:noFill/>
                    </a:lnR>
                    <a:lnT w="76320">
                      <a:noFill/>
                    </a:lnT>
                    <a:lnB w="76320">
                      <a:noFill/>
                    </a:lnB>
                    <a:noFill/>
                  </a:tcPr>
                </a:tc>
              </a:tr>
              <a:tr h="274680">
                <a:tc>
                  <a:tcPr>
                    <a:lnL w="76320">
                      <a:noFill/>
                    </a:lnL>
                    <a:lnR w="76320">
                      <a:noFill/>
                    </a:lnR>
                    <a:lnT w="76320">
                      <a:noFill/>
                    </a:lnT>
                    <a:lnB w="76320">
                      <a:noFill/>
                    </a:lnB>
                    <a:solidFill>
                      <a:srgbClr val="0d79ca"/>
                    </a:solidFill>
                  </a:tcPr>
                </a:tc>
              </a:tr>
              <a:tr h="274680">
                <a:tc>
                  <a:tcPr>
                    <a:lnL w="76320">
                      <a:noFill/>
                    </a:lnL>
                    <a:lnR w="76320">
                      <a:noFill/>
                    </a:lnR>
                    <a:lnT w="76320">
                      <a:noFill/>
                    </a:lnT>
                    <a:lnB w="76320">
                      <a:noFill/>
                    </a:lnB>
                    <a:noFill/>
                  </a:tcPr>
                </a:tc>
              </a:tr>
              <a:tr h="274680">
                <a:tc>
                  <a:tcPr>
                    <a:lnL w="76320">
                      <a:noFill/>
                    </a:lnL>
                    <a:lnR w="76320">
                      <a:noFill/>
                    </a:lnR>
                    <a:lnT w="76320">
                      <a:noFill/>
                    </a:lnT>
                    <a:lnB w="76320">
                      <a:noFill/>
                    </a:lnB>
                    <a:solidFill>
                      <a:srgbClr val="4fadf3"/>
                    </a:solidFill>
                  </a:tcPr>
                </a:tc>
              </a:tr>
            </a:tbl>
          </a:graphicData>
        </a:graphic>
      </p:graphicFrame>
      <p:sp>
        <p:nvSpPr>
          <p:cNvPr id="389" name="CustomShape 12"/>
          <p:cNvSpPr/>
          <p:nvPr/>
        </p:nvSpPr>
        <p:spPr>
          <a:xfrm>
            <a:off x="3690720" y="3951720"/>
            <a:ext cx="1727640" cy="79164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ja-JP" sz="1800" spc="-1" strike="noStrike">
                <a:solidFill>
                  <a:srgbClr val="808080"/>
                </a:solidFill>
                <a:latin typeface="Segoe UI"/>
                <a:ea typeface="Meiryo UI"/>
              </a:rPr>
              <a:t>中長期計画</a:t>
            </a:r>
            <a:endParaRPr b="0" lang="en-US" sz="1800" spc="-1" strike="noStrike">
              <a:latin typeface="Arial"/>
            </a:endParaRPr>
          </a:p>
        </p:txBody>
      </p:sp>
      <p:sp>
        <p:nvSpPr>
          <p:cNvPr id="390" name="CustomShape 13"/>
          <p:cNvSpPr/>
          <p:nvPr/>
        </p:nvSpPr>
        <p:spPr>
          <a:xfrm>
            <a:off x="6336000" y="2690640"/>
            <a:ext cx="3131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1800" spc="-1" strike="noStrike">
                <a:solidFill>
                  <a:srgbClr val="011893"/>
                </a:solidFill>
                <a:latin typeface="Segoe UI"/>
                <a:ea typeface="Meiryo UI"/>
              </a:rPr>
              <a:t>フォーカス事業の転換</a:t>
            </a:r>
            <a:endParaRPr b="0" lang="en-US" sz="1800" spc="-1" strike="noStrike">
              <a:latin typeface="Arial"/>
            </a:endParaRPr>
          </a:p>
          <a:p>
            <a:pPr>
              <a:lnSpc>
                <a:spcPct val="90000"/>
              </a:lnSpc>
              <a:spcAft>
                <a:spcPts val="601"/>
              </a:spcAft>
              <a:tabLst>
                <a:tab algn="l" pos="0"/>
              </a:tabLst>
            </a:pPr>
            <a:r>
              <a:rPr b="0" lang="ja-JP" sz="1200" spc="-1" strike="noStrike">
                <a:solidFill>
                  <a:srgbClr val="020102"/>
                </a:solidFill>
                <a:latin typeface="Segoe UI"/>
                <a:ea typeface="Meiryo UI"/>
              </a:rPr>
              <a:t>競争力を持つ</a:t>
            </a:r>
            <a:br/>
            <a:r>
              <a:rPr b="0" lang="ja-JP" sz="1200" spc="-1" strike="noStrike">
                <a:solidFill>
                  <a:srgbClr val="020102"/>
                </a:solidFill>
                <a:latin typeface="Segoe UI"/>
                <a:ea typeface="Meiryo UI"/>
              </a:rPr>
              <a:t>戦略的フォーカス事業の構造転換</a:t>
            </a:r>
            <a:endParaRPr b="0" lang="en-US" sz="1200" spc="-1" strike="noStrike">
              <a:latin typeface="Arial"/>
            </a:endParaRPr>
          </a:p>
        </p:txBody>
      </p:sp>
      <p:sp>
        <p:nvSpPr>
          <p:cNvPr id="391" name="CustomShape 14"/>
          <p:cNvSpPr/>
          <p:nvPr/>
        </p:nvSpPr>
        <p:spPr>
          <a:xfrm>
            <a:off x="6718320" y="3888360"/>
            <a:ext cx="2447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1800" spc="-1" strike="noStrike">
                <a:solidFill>
                  <a:srgbClr val="0d79ca"/>
                </a:solidFill>
                <a:latin typeface="Segoe UI"/>
                <a:ea typeface="Meiryo UI"/>
              </a:rPr>
              <a:t>事業構造改革</a:t>
            </a:r>
            <a:endParaRPr b="0" lang="en-US" sz="1800" spc="-1" strike="noStrike">
              <a:latin typeface="Arial"/>
            </a:endParaRPr>
          </a:p>
          <a:p>
            <a:pPr>
              <a:lnSpc>
                <a:spcPct val="90000"/>
              </a:lnSpc>
              <a:spcAft>
                <a:spcPts val="601"/>
              </a:spcAft>
              <a:tabLst>
                <a:tab algn="l" pos="0"/>
              </a:tabLst>
            </a:pPr>
            <a:r>
              <a:rPr b="0" lang="ja-JP" sz="1200" spc="-1" strike="noStrike">
                <a:solidFill>
                  <a:srgbClr val="020102"/>
                </a:solidFill>
                <a:latin typeface="Segoe UI"/>
                <a:ea typeface="Meiryo UI"/>
              </a:rPr>
              <a:t>景気変動の影響を受けにくい</a:t>
            </a:r>
            <a:br/>
            <a:r>
              <a:rPr b="0" lang="ja-JP" sz="1200" spc="-1" strike="noStrike">
                <a:solidFill>
                  <a:srgbClr val="020102"/>
                </a:solidFill>
                <a:latin typeface="Segoe UI"/>
                <a:ea typeface="Meiryo UI"/>
              </a:rPr>
              <a:t>安定した収益健全性の確立</a:t>
            </a:r>
            <a:endParaRPr b="0" lang="en-US" sz="1200" spc="-1" strike="noStrike">
              <a:latin typeface="Arial"/>
            </a:endParaRPr>
          </a:p>
        </p:txBody>
      </p:sp>
      <p:sp>
        <p:nvSpPr>
          <p:cNvPr id="392" name="CustomShape 15"/>
          <p:cNvSpPr/>
          <p:nvPr/>
        </p:nvSpPr>
        <p:spPr>
          <a:xfrm>
            <a:off x="6336000" y="5226480"/>
            <a:ext cx="3131640" cy="791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1800" spc="-1" strike="noStrike">
                <a:solidFill>
                  <a:srgbClr val="4fadf3"/>
                </a:solidFill>
                <a:latin typeface="Segoe UI"/>
                <a:ea typeface="Meiryo UI"/>
              </a:rPr>
              <a:t>環境配慮型経営</a:t>
            </a:r>
            <a:endParaRPr b="0" lang="en-US" sz="1800" spc="-1" strike="noStrike">
              <a:latin typeface="Arial"/>
            </a:endParaRPr>
          </a:p>
          <a:p>
            <a:pPr>
              <a:lnSpc>
                <a:spcPct val="90000"/>
              </a:lnSpc>
              <a:spcAft>
                <a:spcPts val="601"/>
              </a:spcAft>
              <a:tabLst>
                <a:tab algn="l" pos="0"/>
              </a:tabLst>
            </a:pPr>
            <a:r>
              <a:rPr b="0" lang="ja-JP" sz="1200" spc="-1" strike="noStrike">
                <a:solidFill>
                  <a:srgbClr val="020102"/>
                </a:solidFill>
                <a:latin typeface="Segoe UI"/>
                <a:ea typeface="Meiryo UI"/>
              </a:rPr>
              <a:t>環境配慮に貢献するエコカンパニーとしての</a:t>
            </a:r>
            <a:br/>
            <a:r>
              <a:rPr b="0" lang="ja-JP" sz="1200" spc="-1" strike="noStrike">
                <a:solidFill>
                  <a:srgbClr val="020102"/>
                </a:solidFill>
                <a:latin typeface="Segoe UI"/>
                <a:ea typeface="Meiryo UI"/>
              </a:rPr>
              <a:t>経営体質への移行</a:t>
            </a:r>
            <a:endParaRPr b="0" lang="en-US" sz="1200" spc="-1" strike="noStrike">
              <a:latin typeface="Arial"/>
            </a:endParaRPr>
          </a:p>
        </p:txBody>
      </p:sp>
      <p:sp>
        <p:nvSpPr>
          <p:cNvPr id="393" name="CustomShape 16"/>
          <p:cNvSpPr/>
          <p:nvPr/>
        </p:nvSpPr>
        <p:spPr>
          <a:xfrm>
            <a:off x="5326920" y="289296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1</a:t>
            </a:r>
            <a:endParaRPr b="0" lang="en-US" sz="4800" spc="-1" strike="noStrike">
              <a:latin typeface="Arial"/>
            </a:endParaRPr>
          </a:p>
        </p:txBody>
      </p:sp>
      <p:sp>
        <p:nvSpPr>
          <p:cNvPr id="394" name="CustomShape 17"/>
          <p:cNvSpPr/>
          <p:nvPr/>
        </p:nvSpPr>
        <p:spPr>
          <a:xfrm>
            <a:off x="5921640" y="380124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2</a:t>
            </a:r>
            <a:endParaRPr b="0" lang="en-US" sz="4800" spc="-1" strike="noStrike">
              <a:latin typeface="Arial"/>
            </a:endParaRPr>
          </a:p>
        </p:txBody>
      </p:sp>
      <p:sp>
        <p:nvSpPr>
          <p:cNvPr id="395" name="CustomShape 18"/>
          <p:cNvSpPr/>
          <p:nvPr/>
        </p:nvSpPr>
        <p:spPr>
          <a:xfrm>
            <a:off x="5326920" y="4750560"/>
            <a:ext cx="423720" cy="82152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3</a:t>
            </a:r>
            <a:endParaRPr b="0" lang="en-US" sz="4800" spc="-1" strike="noStrike">
              <a:latin typeface="Arial"/>
            </a:endParaRPr>
          </a:p>
        </p:txBody>
      </p:sp>
      <p:sp>
        <p:nvSpPr>
          <p:cNvPr id="396" name="CustomShape 19"/>
          <p:cNvSpPr/>
          <p:nvPr/>
        </p:nvSpPr>
        <p:spPr>
          <a:xfrm>
            <a:off x="2434320" y="3303720"/>
            <a:ext cx="961560" cy="933120"/>
          </a:xfrm>
          <a:custGeom>
            <a:avLst/>
            <a:gdLst/>
            <a:ah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97" name="CustomShape 20"/>
          <p:cNvSpPr/>
          <p:nvPr/>
        </p:nvSpPr>
        <p:spPr>
          <a:xfrm>
            <a:off x="2434320" y="4039920"/>
            <a:ext cx="961560" cy="614880"/>
          </a:xfrm>
          <a:custGeom>
            <a:avLst/>
            <a:gdLst/>
            <a:ah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98" name="CustomShape 21"/>
          <p:cNvSpPr/>
          <p:nvPr/>
        </p:nvSpPr>
        <p:spPr>
          <a:xfrm>
            <a:off x="2432160" y="4415400"/>
            <a:ext cx="964080" cy="964080"/>
          </a:xfrm>
          <a:custGeom>
            <a:avLst/>
            <a:gdLst/>
            <a:ah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99" name="CustomShape 22"/>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5. </a:t>
            </a:r>
            <a:r>
              <a:rPr b="1" lang="ja-JP" sz="1800" spc="-1" strike="noStrike">
                <a:solidFill>
                  <a:srgbClr val="0d79ca"/>
                </a:solidFill>
                <a:latin typeface="Segoe UI Semibold"/>
                <a:ea typeface="Meiryo UI"/>
              </a:rPr>
              <a:t>プロジェクト実施の</a:t>
            </a:r>
            <a:r>
              <a:rPr b="1" lang="en-US" sz="1800" spc="-1" strike="noStrike">
                <a:solidFill>
                  <a:srgbClr val="0d79ca"/>
                </a:solidFill>
                <a:latin typeface="Segoe UI Semibold"/>
                <a:ea typeface="Meiryo UI"/>
              </a:rPr>
              <a:t>5</a:t>
            </a:r>
            <a:r>
              <a:rPr b="1" lang="ja-JP" sz="1800" spc="-1" strike="noStrike">
                <a:solidFill>
                  <a:srgbClr val="0d79ca"/>
                </a:solidFill>
                <a:latin typeface="Segoe UI Semibold"/>
                <a:ea typeface="Meiryo UI"/>
              </a:rPr>
              <a:t>つのポイント</a:t>
            </a:r>
            <a:endParaRPr b="0" lang="en-US" sz="1800" spc="-1" strike="noStrike">
              <a:solidFill>
                <a:srgbClr val="000000"/>
              </a:solidFill>
              <a:latin typeface="Segoe UI"/>
            </a:endParaRPr>
          </a:p>
        </p:txBody>
      </p:sp>
      <p:sp>
        <p:nvSpPr>
          <p:cNvPr id="401"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1. </a:t>
            </a:r>
            <a:r>
              <a:rPr b="0" lang="ja-JP" sz="1050" spc="-1" strike="noStrike">
                <a:solidFill>
                  <a:srgbClr val="000000"/>
                </a:solidFill>
                <a:latin typeface="Segoe UI"/>
                <a:ea typeface="Meiryo UI"/>
              </a:rPr>
              <a:t>成長戦略プロジェクト発足の経緯</a:t>
            </a:r>
            <a:endParaRPr b="0" lang="en-US" sz="1050" spc="-1" strike="noStrike">
              <a:solidFill>
                <a:srgbClr val="000000"/>
              </a:solidFill>
              <a:latin typeface="Segoe UI"/>
            </a:endParaRPr>
          </a:p>
        </p:txBody>
      </p:sp>
      <p:graphicFrame>
        <p:nvGraphicFramePr>
          <p:cNvPr id="402" name="Table 3"/>
          <p:cNvGraphicFramePr/>
          <p:nvPr/>
        </p:nvGraphicFramePr>
        <p:xfrm>
          <a:off x="2039400" y="3068280"/>
          <a:ext cx="899640" cy="1187640"/>
        </p:xfrm>
        <a:graphic>
          <a:graphicData uri="http://schemas.openxmlformats.org/drawingml/2006/table">
            <a:tbl>
              <a:tblPr/>
              <a:tblGrid>
                <a:gridCol w="900000"/>
              </a:tblGrid>
              <a:tr h="252000">
                <a:tc>
                  <a:tcPr>
                    <a:lnL w="76320">
                      <a:noFill/>
                    </a:lnL>
                    <a:lnR w="76320">
                      <a:noFill/>
                    </a:lnR>
                    <a:lnT w="76320">
                      <a:noFill/>
                    </a:lnT>
                    <a:lnB w="76320">
                      <a:noFill/>
                    </a:lnB>
                    <a:solidFill>
                      <a:srgbClr val="031828"/>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073c65"/>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0d79ca"/>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4fadf3"/>
                    </a:solidFill>
                  </a:tcPr>
                </a:tc>
              </a:tr>
              <a:tr h="252000">
                <a:tc>
                  <a:tcPr>
                    <a:lnL w="76320">
                      <a:noFill/>
                    </a:lnL>
                    <a:lnR w="76320">
                      <a:noFill/>
                    </a:lnR>
                    <a:lnT w="76320">
                      <a:noFill/>
                    </a:lnT>
                    <a:lnB w="76320">
                      <a:noFill/>
                    </a:lnB>
                    <a:noFill/>
                  </a:tcPr>
                </a:tc>
              </a:tr>
              <a:tr h="252000">
                <a:tc>
                  <a:tcPr>
                    <a:lnL w="76320">
                      <a:noFill/>
                    </a:lnL>
                    <a:lnR w="76320">
                      <a:noFill/>
                    </a:lnR>
                    <a:lnT w="76320">
                      <a:noFill/>
                    </a:lnT>
                    <a:lnB w="76320">
                      <a:noFill/>
                    </a:lnB>
                    <a:solidFill>
                      <a:srgbClr val="8cc9f7"/>
                    </a:solidFill>
                  </a:tcPr>
                </a:tc>
              </a:tr>
            </a:tbl>
          </a:graphicData>
        </a:graphic>
      </p:graphicFrame>
      <p:graphicFrame>
        <p:nvGraphicFramePr>
          <p:cNvPr id="403" name="Table 4"/>
          <p:cNvGraphicFramePr/>
          <p:nvPr/>
        </p:nvGraphicFramePr>
        <p:xfrm>
          <a:off x="4104000" y="1502280"/>
          <a:ext cx="5039640" cy="4319640"/>
        </p:xfrm>
        <a:graphic>
          <a:graphicData uri="http://schemas.openxmlformats.org/drawingml/2006/table">
            <a:tbl>
              <a:tblPr/>
              <a:tblGrid>
                <a:gridCol w="468000"/>
                <a:gridCol w="4572000"/>
              </a:tblGrid>
              <a:tr h="767160">
                <a:tc>
                  <a:txBody>
                    <a:bodyPr lIns="0" rIns="36000" anchor="ctr">
                      <a:noAutofit/>
                    </a:bodyPr>
                    <a:p>
                      <a:pPr algn="ctr">
                        <a:lnSpc>
                          <a:spcPct val="100000"/>
                        </a:lnSpc>
                      </a:pPr>
                      <a:r>
                        <a:rPr b="1" lang="en-US" sz="4000" spc="-1" strike="noStrike">
                          <a:solidFill>
                            <a:srgbClr val="ffffff"/>
                          </a:solidFill>
                          <a:latin typeface="Segoe UI"/>
                          <a:ea typeface="Meiryo UI"/>
                        </a:rPr>
                        <a:t>1</a:t>
                      </a:r>
                      <a:endParaRPr b="0" lang="en-US" sz="4000" spc="-1" strike="noStrike">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lIns="0" rIns="36000" anchor="ctr">
                      <a:noAutofit/>
                    </a:bodyPr>
                    <a:p>
                      <a:pPr>
                        <a:lnSpc>
                          <a:spcPct val="100000"/>
                        </a:lnSpc>
                      </a:pPr>
                      <a:r>
                        <a:rPr b="0" lang="ja-JP" sz="1800" spc="-1" strike="noStrike">
                          <a:solidFill>
                            <a:srgbClr val="ffffff"/>
                          </a:solidFill>
                          <a:latin typeface="Segoe UI"/>
                          <a:ea typeface="Meiryo UI"/>
                        </a:rPr>
                        <a:t>戦略事業の展開計画に基づく</a:t>
                      </a:r>
                      <a:endParaRPr b="0" lang="en-US" sz="1800" spc="-1" strike="noStrike">
                        <a:latin typeface="Arial"/>
                      </a:endParaRPr>
                    </a:p>
                    <a:p>
                      <a:pPr>
                        <a:lnSpc>
                          <a:spcPct val="100000"/>
                        </a:lnSpc>
                      </a:pPr>
                      <a:r>
                        <a:rPr b="0" lang="ja-JP" sz="1800" spc="-1" strike="noStrike">
                          <a:solidFill>
                            <a:srgbClr val="ffffff"/>
                          </a:solidFill>
                          <a:latin typeface="Segoe UI"/>
                          <a:ea typeface="Meiryo UI"/>
                        </a:rPr>
                        <a:t>リソースの最適化</a:t>
                      </a:r>
                      <a:endParaRPr b="0" lang="en-US" sz="1800" spc="-1" strike="noStrike">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767160">
                <a:tc>
                  <a:txBody>
                    <a:bodyPr lIns="0" rIns="36000" anchor="ctr">
                      <a:noAutofit/>
                    </a:bodyPr>
                    <a:p>
                      <a:pPr algn="ctr">
                        <a:lnSpc>
                          <a:spcPct val="100000"/>
                        </a:lnSpc>
                      </a:pPr>
                      <a:r>
                        <a:rPr b="1" lang="en-US" sz="4000" spc="-1" strike="noStrike">
                          <a:solidFill>
                            <a:srgbClr val="ffffff"/>
                          </a:solidFill>
                          <a:latin typeface="Segoe UI"/>
                          <a:ea typeface="Meiryo UI"/>
                        </a:rPr>
                        <a:t>2</a:t>
                      </a:r>
                      <a:endParaRPr b="0" lang="en-US" sz="4000" spc="-1" strike="noStrike">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lIns="0" rIns="36000" anchor="ctr">
                      <a:noAutofit/>
                    </a:bodyPr>
                    <a:p>
                      <a:pPr>
                        <a:lnSpc>
                          <a:spcPct val="100000"/>
                        </a:lnSpc>
                      </a:pPr>
                      <a:r>
                        <a:rPr b="0" lang="ja-JP" sz="1800" spc="-1" strike="noStrike">
                          <a:solidFill>
                            <a:srgbClr val="ffffff"/>
                          </a:solidFill>
                          <a:latin typeface="Segoe UI"/>
                          <a:ea typeface="Meiryo UI"/>
                        </a:rPr>
                        <a:t>円滑なプロジェクト推進を実現する</a:t>
                      </a:r>
                      <a:endParaRPr b="0" lang="en-US" sz="1800" spc="-1" strike="noStrike">
                        <a:latin typeface="Arial"/>
                      </a:endParaRPr>
                    </a:p>
                    <a:p>
                      <a:pPr>
                        <a:lnSpc>
                          <a:spcPct val="100000"/>
                        </a:lnSpc>
                      </a:pPr>
                      <a:r>
                        <a:rPr b="0" lang="ja-JP" sz="1800" spc="-1" strike="noStrike">
                          <a:solidFill>
                            <a:srgbClr val="ffffff"/>
                          </a:solidFill>
                          <a:latin typeface="Segoe UI"/>
                          <a:ea typeface="Meiryo UI"/>
                        </a:rPr>
                        <a:t>プロジェクト体制</a:t>
                      </a:r>
                      <a:endParaRPr b="0" lang="en-US" sz="1800" spc="-1" strike="noStrike">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767160">
                <a:tc>
                  <a:txBody>
                    <a:bodyPr lIns="0" rIns="36000" anchor="ctr">
                      <a:noAutofit/>
                    </a:bodyPr>
                    <a:p>
                      <a:pPr algn="ctr">
                        <a:lnSpc>
                          <a:spcPct val="100000"/>
                        </a:lnSpc>
                      </a:pPr>
                      <a:r>
                        <a:rPr b="1" lang="en-US" sz="4000" spc="-1" strike="noStrike">
                          <a:solidFill>
                            <a:srgbClr val="ffffff"/>
                          </a:solidFill>
                          <a:latin typeface="Segoe UI"/>
                          <a:ea typeface="Meiryo UI"/>
                        </a:rPr>
                        <a:t>3</a:t>
                      </a:r>
                      <a:endParaRPr b="0" lang="en-US" sz="4000" spc="-1" strike="noStrike">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lIns="0" rIns="36000" anchor="ctr">
                      <a:noAutofit/>
                    </a:bodyPr>
                    <a:p>
                      <a:pPr>
                        <a:lnSpc>
                          <a:spcPct val="100000"/>
                        </a:lnSpc>
                      </a:pPr>
                      <a:r>
                        <a:rPr b="0" lang="ja-JP" sz="1800" spc="-1" strike="noStrike">
                          <a:solidFill>
                            <a:srgbClr val="ffffff"/>
                          </a:solidFill>
                          <a:latin typeface="Segoe UI"/>
                          <a:ea typeface="Meiryo UI"/>
                        </a:rPr>
                        <a:t>豊富な実績に基づく</a:t>
                      </a:r>
                      <a:endParaRPr b="0" lang="en-US" sz="1800" spc="-1" strike="noStrike">
                        <a:latin typeface="Arial"/>
                      </a:endParaRPr>
                    </a:p>
                    <a:p>
                      <a:pPr>
                        <a:lnSpc>
                          <a:spcPct val="100000"/>
                        </a:lnSpc>
                      </a:pPr>
                      <a:r>
                        <a:rPr b="0" lang="ja-JP" sz="1800" spc="-1" strike="noStrike">
                          <a:solidFill>
                            <a:srgbClr val="ffffff"/>
                          </a:solidFill>
                          <a:latin typeface="Segoe UI"/>
                          <a:ea typeface="Meiryo UI"/>
                        </a:rPr>
                        <a:t>信頼性の高いノウハウを採用</a:t>
                      </a:r>
                      <a:endParaRPr b="0" lang="en-US" sz="1800" spc="-1" strike="noStrike">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767160">
                <a:tc>
                  <a:txBody>
                    <a:bodyPr lIns="0" rIns="36000" anchor="ctr">
                      <a:noAutofit/>
                    </a:bodyPr>
                    <a:p>
                      <a:pPr algn="ctr">
                        <a:lnSpc>
                          <a:spcPct val="100000"/>
                        </a:lnSpc>
                      </a:pPr>
                      <a:r>
                        <a:rPr b="1" lang="en-US" sz="4000" spc="-1" strike="noStrike">
                          <a:solidFill>
                            <a:srgbClr val="ffffff"/>
                          </a:solidFill>
                          <a:latin typeface="Segoe UI"/>
                          <a:ea typeface="Meiryo UI"/>
                        </a:rPr>
                        <a:t>4</a:t>
                      </a:r>
                      <a:endParaRPr b="0" lang="en-US" sz="4000" spc="-1" strike="noStrike">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lIns="0" rIns="36000" anchor="ctr">
                      <a:noAutofit/>
                    </a:bodyPr>
                    <a:p>
                      <a:pPr>
                        <a:lnSpc>
                          <a:spcPct val="100000"/>
                        </a:lnSpc>
                      </a:pPr>
                      <a:r>
                        <a:rPr b="0" lang="ja-JP" sz="1800" spc="-1" strike="noStrike">
                          <a:solidFill>
                            <a:srgbClr val="ffffff"/>
                          </a:solidFill>
                          <a:latin typeface="Segoe UI"/>
                          <a:ea typeface="Meiryo UI"/>
                        </a:rPr>
                        <a:t>マネージメント層からエンドユーザまで</a:t>
                      </a:r>
                      <a:endParaRPr b="0" lang="en-US" sz="1800" spc="-1" strike="noStrike">
                        <a:latin typeface="Arial"/>
                      </a:endParaRPr>
                    </a:p>
                    <a:p>
                      <a:pPr>
                        <a:lnSpc>
                          <a:spcPct val="100000"/>
                        </a:lnSpc>
                      </a:pPr>
                      <a:r>
                        <a:rPr b="0" lang="ja-JP" sz="1800" spc="-1" strike="noStrike">
                          <a:solidFill>
                            <a:srgbClr val="ffffff"/>
                          </a:solidFill>
                          <a:latin typeface="Segoe UI"/>
                          <a:ea typeface="Meiryo UI"/>
                        </a:rPr>
                        <a:t>一気通貫の業務を考慮</a:t>
                      </a:r>
                      <a:endParaRPr b="0" lang="en-US" sz="1800" spc="-1" strike="noStrike">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r>
              <a:tr h="252000">
                <a:tc>
                  <a:tcPr>
                    <a:lnL w="12240">
                      <a:noFill/>
                    </a:lnL>
                    <a:lnR w="12240">
                      <a:noFill/>
                    </a:lnR>
                    <a:lnT w="12240">
                      <a:solidFill>
                        <a:srgbClr val="ffffff"/>
                      </a:solidFill>
                    </a:lnT>
                    <a:lnB w="12240">
                      <a:solidFill>
                        <a:srgbClr val="ffffff"/>
                      </a:solidFill>
                    </a:lnB>
                    <a:noFill/>
                  </a:tcPr>
                </a:tc>
                <a:tc>
                  <a:tcPr>
                    <a:lnL w="12240">
                      <a:noFill/>
                    </a:lnL>
                    <a:lnR w="12240">
                      <a:noFill/>
                    </a:lnR>
                    <a:lnT w="12240">
                      <a:solidFill>
                        <a:srgbClr val="ffffff"/>
                      </a:solidFill>
                    </a:lnT>
                    <a:lnB w="12240">
                      <a:solidFill>
                        <a:srgbClr val="ffffff"/>
                      </a:solidFill>
                    </a:lnB>
                    <a:noFill/>
                  </a:tcPr>
                </a:tc>
              </a:tr>
              <a:tr h="767160">
                <a:tc>
                  <a:txBody>
                    <a:bodyPr lIns="0" rIns="36000" anchor="ctr">
                      <a:noAutofit/>
                    </a:bodyPr>
                    <a:p>
                      <a:pPr algn="ctr">
                        <a:lnSpc>
                          <a:spcPct val="100000"/>
                        </a:lnSpc>
                      </a:pPr>
                      <a:r>
                        <a:rPr b="1" lang="en-US" sz="4000" spc="-1" strike="noStrike">
                          <a:solidFill>
                            <a:srgbClr val="ffffff"/>
                          </a:solidFill>
                          <a:latin typeface="Segoe UI"/>
                          <a:ea typeface="Meiryo UI"/>
                        </a:rPr>
                        <a:t>5</a:t>
                      </a:r>
                      <a:endParaRPr b="0" lang="en-US" sz="4000" spc="-1" strike="noStrike">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lIns="0" rIns="36000" anchor="ctr">
                      <a:noAutofit/>
                    </a:bodyPr>
                    <a:p>
                      <a:pPr>
                        <a:lnSpc>
                          <a:spcPct val="100000"/>
                        </a:lnSpc>
                      </a:pPr>
                      <a:r>
                        <a:rPr b="0" lang="ja-JP" sz="1800" spc="-1" strike="noStrike">
                          <a:solidFill>
                            <a:srgbClr val="ffffff"/>
                          </a:solidFill>
                          <a:latin typeface="Segoe UI"/>
                          <a:ea typeface="Meiryo UI"/>
                        </a:rPr>
                        <a:t>将来の業務拡張や連携先の追加・変更にも</a:t>
                      </a:r>
                      <a:endParaRPr b="0" lang="en-US" sz="1800" spc="-1" strike="noStrike">
                        <a:latin typeface="Arial"/>
                      </a:endParaRPr>
                    </a:p>
                    <a:p>
                      <a:pPr>
                        <a:lnSpc>
                          <a:spcPct val="100000"/>
                        </a:lnSpc>
                      </a:pPr>
                      <a:r>
                        <a:rPr b="0" lang="ja-JP" sz="1800" spc="-1" strike="noStrike">
                          <a:solidFill>
                            <a:srgbClr val="ffffff"/>
                          </a:solidFill>
                          <a:latin typeface="Segoe UI"/>
                          <a:ea typeface="Meiryo UI"/>
                        </a:rPr>
                        <a:t>柔軟に対応できる設計</a:t>
                      </a:r>
                      <a:endParaRPr b="0" lang="en-US" sz="1800" spc="-1" strike="noStrike">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r>
            </a:tbl>
          </a:graphicData>
        </a:graphic>
      </p:graphicFrame>
      <p:pic>
        <p:nvPicPr>
          <p:cNvPr id="404" name="グラフィックス 5" descr="アイデアが浮かんだ人"/>
          <p:cNvPicPr/>
          <p:nvPr/>
        </p:nvPicPr>
        <p:blipFill>
          <a:blip r:embed="rId1"/>
          <a:stretch/>
        </p:blipFill>
        <p:spPr>
          <a:xfrm>
            <a:off x="399240" y="2474640"/>
            <a:ext cx="1536840" cy="1536840"/>
          </a:xfrm>
          <a:prstGeom prst="rect">
            <a:avLst/>
          </a:prstGeom>
          <a:ln w="0">
            <a:noFill/>
          </a:ln>
        </p:spPr>
      </p:pic>
      <p:sp>
        <p:nvSpPr>
          <p:cNvPr id="405" name="CustomShape 5"/>
          <p:cNvSpPr/>
          <p:nvPr/>
        </p:nvSpPr>
        <p:spPr>
          <a:xfrm>
            <a:off x="332280" y="3978360"/>
            <a:ext cx="14353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808080"/>
                </a:solidFill>
                <a:latin typeface="Segoe UI"/>
                <a:ea typeface="Meiryo UI"/>
              </a:rPr>
              <a:t>5</a:t>
            </a:r>
            <a:r>
              <a:rPr b="1" lang="ja-JP" sz="1800" spc="-1" strike="noStrike">
                <a:solidFill>
                  <a:srgbClr val="808080"/>
                </a:solidFill>
                <a:latin typeface="Segoe UI"/>
                <a:ea typeface="Meiryo UI"/>
              </a:rPr>
              <a:t>つのポイント</a:t>
            </a:r>
            <a:endParaRPr b="0" lang="en-US" sz="1800" spc="-1" strike="noStrike">
              <a:latin typeface="Arial"/>
            </a:endParaRPr>
          </a:p>
        </p:txBody>
      </p:sp>
      <p:sp>
        <p:nvSpPr>
          <p:cNvPr id="406" name="CustomShape 6"/>
          <p:cNvSpPr/>
          <p:nvPr/>
        </p:nvSpPr>
        <p:spPr>
          <a:xfrm>
            <a:off x="2936520" y="1510560"/>
            <a:ext cx="1166760" cy="1738080"/>
          </a:xfrm>
          <a:custGeom>
            <a:avLst/>
            <a:gdLst/>
            <a:ahLst/>
            <a:rect l="l" t="t" r="r" b="b"/>
            <a:pathLst>
              <a:path w="1167186" h="1738297">
                <a:moveTo>
                  <a:pt x="0" y="1557289"/>
                </a:moveTo>
                <a:lnTo>
                  <a:pt x="1167186" y="0"/>
                </a:lnTo>
                <a:lnTo>
                  <a:pt x="1167186" y="699064"/>
                </a:lnTo>
                <a:lnTo>
                  <a:pt x="0" y="1738297"/>
                </a:lnTo>
                <a:lnTo>
                  <a:pt x="0" y="1557289"/>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07" name="CustomShape 7"/>
          <p:cNvSpPr/>
          <p:nvPr/>
        </p:nvSpPr>
        <p:spPr>
          <a:xfrm>
            <a:off x="2936520" y="2406240"/>
            <a:ext cx="1166760" cy="1091880"/>
          </a:xfrm>
          <a:custGeom>
            <a:avLst/>
            <a:gdLst/>
            <a:ahLst/>
            <a:rect l="l" t="t" r="r" b="b"/>
            <a:pathLst>
              <a:path w="1167186" h="1092286">
                <a:moveTo>
                  <a:pt x="3121" y="914400"/>
                </a:moveTo>
                <a:lnTo>
                  <a:pt x="1167186" y="0"/>
                </a:lnTo>
                <a:lnTo>
                  <a:pt x="1167186" y="705305"/>
                </a:lnTo>
                <a:lnTo>
                  <a:pt x="0" y="1092286"/>
                </a:lnTo>
                <a:cubicBezTo>
                  <a:pt x="1040" y="1032991"/>
                  <a:pt x="2081" y="973695"/>
                  <a:pt x="3121" y="91440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08" name="CustomShape 8"/>
          <p:cNvSpPr/>
          <p:nvPr/>
        </p:nvSpPr>
        <p:spPr>
          <a:xfrm>
            <a:off x="2936520" y="3308040"/>
            <a:ext cx="1166760" cy="702000"/>
          </a:xfrm>
          <a:custGeom>
            <a:avLst/>
            <a:gdLst/>
            <a:ahLst/>
            <a:rect l="l" t="t" r="r" b="b"/>
            <a:pathLst>
              <a:path w="1167186" h="702185">
                <a:moveTo>
                  <a:pt x="0" y="268391"/>
                </a:moveTo>
                <a:lnTo>
                  <a:pt x="1167186" y="0"/>
                </a:lnTo>
                <a:lnTo>
                  <a:pt x="1167186" y="702185"/>
                </a:lnTo>
                <a:lnTo>
                  <a:pt x="0" y="436915"/>
                </a:lnTo>
                <a:lnTo>
                  <a:pt x="0" y="268391"/>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09" name="CustomShape 9"/>
          <p:cNvSpPr/>
          <p:nvPr/>
        </p:nvSpPr>
        <p:spPr>
          <a:xfrm>
            <a:off x="2939760" y="3822840"/>
            <a:ext cx="1160640" cy="1085760"/>
          </a:xfrm>
          <a:custGeom>
            <a:avLst/>
            <a:gdLst/>
            <a:ahLst/>
            <a:rect l="l" t="t" r="r" b="b"/>
            <a:pathLst>
              <a:path w="1160944" h="1086045">
                <a:moveTo>
                  <a:pt x="0" y="0"/>
                </a:moveTo>
                <a:lnTo>
                  <a:pt x="1160944" y="383861"/>
                </a:lnTo>
                <a:lnTo>
                  <a:pt x="1160944" y="1086045"/>
                </a:lnTo>
                <a:lnTo>
                  <a:pt x="0" y="174766"/>
                </a:lnTo>
                <a:lnTo>
                  <a:pt x="0" y="0"/>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10" name="CustomShape 10"/>
          <p:cNvSpPr/>
          <p:nvPr/>
        </p:nvSpPr>
        <p:spPr>
          <a:xfrm>
            <a:off x="2936520" y="4075920"/>
            <a:ext cx="1170000" cy="1738080"/>
          </a:xfrm>
          <a:custGeom>
            <a:avLst/>
            <a:gdLst/>
            <a:ahLst/>
            <a:rect l="l" t="t" r="r" b="b"/>
            <a:pathLst>
              <a:path w="1170307" h="1738296">
                <a:moveTo>
                  <a:pt x="3121" y="0"/>
                </a:moveTo>
                <a:lnTo>
                  <a:pt x="1170307" y="1029870"/>
                </a:lnTo>
                <a:lnTo>
                  <a:pt x="1170307" y="1738296"/>
                </a:lnTo>
                <a:lnTo>
                  <a:pt x="0" y="181007"/>
                </a:lnTo>
                <a:cubicBezTo>
                  <a:pt x="1040" y="120671"/>
                  <a:pt x="2081" y="60336"/>
                  <a:pt x="3121"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11" name="CustomShape 11"/>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252360" y="5580000"/>
            <a:ext cx="8639640" cy="755640"/>
          </a:xfrm>
          <a:prstGeom prst="rect">
            <a:avLst/>
          </a:prstGeom>
          <a:noFill/>
          <a:ln w="0">
            <a:noFill/>
          </a:ln>
        </p:spPr>
        <p:txBody>
          <a:bodyPr lIns="0" rIns="0" anchor="ctr">
            <a:normAutofit/>
          </a:bodyPr>
          <a:p>
            <a:pPr>
              <a:lnSpc>
                <a:spcPct val="90000"/>
              </a:lnSpc>
            </a:pPr>
            <a:r>
              <a:rPr b="1" lang="en-US" sz="4000" spc="-1" strike="noStrike">
                <a:solidFill>
                  <a:srgbClr val="0d79ca"/>
                </a:solidFill>
                <a:latin typeface="Segoe UI Semibold"/>
                <a:ea typeface="Meiryo UI"/>
              </a:rPr>
              <a:t>3</a:t>
            </a:r>
            <a:r>
              <a:rPr b="1" lang="ja-JP" sz="4000" spc="-1" strike="noStrike">
                <a:solidFill>
                  <a:srgbClr val="0d79ca"/>
                </a:solidFill>
                <a:latin typeface="Segoe UI Semibold"/>
                <a:ea typeface="Meiryo UI"/>
              </a:rPr>
              <a:t>つのフォーカスエリアと</a:t>
            </a:r>
            <a:r>
              <a:rPr b="1" lang="en-US" sz="4000" spc="-1" strike="noStrike">
                <a:solidFill>
                  <a:srgbClr val="0d79ca"/>
                </a:solidFill>
                <a:latin typeface="Segoe UI Semibold"/>
                <a:ea typeface="Meiryo UI"/>
              </a:rPr>
              <a:t>4</a:t>
            </a:r>
            <a:r>
              <a:rPr b="1" lang="ja-JP" sz="4000" spc="-1" strike="noStrike">
                <a:solidFill>
                  <a:srgbClr val="0d79ca"/>
                </a:solidFill>
                <a:latin typeface="Segoe UI Semibold"/>
                <a:ea typeface="Meiryo UI"/>
              </a:rPr>
              <a:t>つのタスク</a:t>
            </a:r>
            <a:endParaRPr b="0" lang="en-US" sz="4000" spc="-1" strike="noStrike">
              <a:solidFill>
                <a:srgbClr val="000000"/>
              </a:solidFill>
              <a:latin typeface="Segoe UI"/>
            </a:endParaRPr>
          </a:p>
        </p:txBody>
      </p:sp>
      <p:sp>
        <p:nvSpPr>
          <p:cNvPr id="413" name="TextShape 2"/>
          <p:cNvSpPr txBox="1"/>
          <p:nvPr/>
        </p:nvSpPr>
        <p:spPr>
          <a:xfrm>
            <a:off x="252360" y="2637000"/>
            <a:ext cx="3742920" cy="2763360"/>
          </a:xfrm>
          <a:prstGeom prst="rect">
            <a:avLst/>
          </a:prstGeom>
          <a:noFill/>
          <a:ln w="0">
            <a:noFill/>
          </a:ln>
        </p:spPr>
        <p:txBody>
          <a:bodyPr lIns="0" rIns="72000" tIns="45000" bIns="0" anchor="b">
            <a:noAutofit/>
          </a:bodyPr>
          <a:p>
            <a:pPr>
              <a:lnSpc>
                <a:spcPct val="90000"/>
              </a:lnSpc>
              <a:spcBef>
                <a:spcPts val="751"/>
              </a:spcBef>
              <a:tabLst>
                <a:tab algn="l" pos="0"/>
              </a:tabLst>
            </a:pPr>
            <a:r>
              <a:rPr b="1" lang="en-US" sz="11500" spc="-1" strike="noStrike">
                <a:solidFill>
                  <a:srgbClr val="ffffff"/>
                </a:solidFill>
                <a:latin typeface="Segoe UI"/>
                <a:ea typeface="Meiryo UI"/>
              </a:rPr>
              <a:t>2</a:t>
            </a:r>
            <a:endParaRPr b="0" lang="en-US" sz="115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252000" y="252000"/>
            <a:ext cx="8639640" cy="539640"/>
          </a:xfrm>
          <a:prstGeom prst="rect">
            <a:avLst/>
          </a:prstGeom>
          <a:noFill/>
          <a:ln w="0">
            <a:noFill/>
          </a:ln>
        </p:spPr>
        <p:txBody>
          <a:bodyPr lIns="0" rIns="0" tIns="0" bIns="0" anchor="ctr">
            <a:noAutofit/>
          </a:bodyPr>
          <a:p>
            <a:pPr>
              <a:lnSpc>
                <a:spcPct val="90000"/>
              </a:lnSpc>
            </a:pPr>
            <a:r>
              <a:rPr b="1" lang="en-US" sz="1800" spc="-1" strike="noStrike">
                <a:solidFill>
                  <a:srgbClr val="0d79ca"/>
                </a:solidFill>
                <a:latin typeface="Segoe UI Semibold"/>
                <a:ea typeface="Meiryo UI"/>
              </a:rPr>
              <a:t>1. 4</a:t>
            </a:r>
            <a:r>
              <a:rPr b="1" lang="ja-JP" sz="1800" spc="-1" strike="noStrike">
                <a:solidFill>
                  <a:srgbClr val="0d79ca"/>
                </a:solidFill>
                <a:latin typeface="Segoe UI Semibold"/>
                <a:ea typeface="Meiryo UI"/>
              </a:rPr>
              <a:t>つのタスク</a:t>
            </a:r>
            <a:endParaRPr b="0" lang="en-US" sz="1800" spc="-1" strike="noStrike">
              <a:solidFill>
                <a:srgbClr val="000000"/>
              </a:solidFill>
              <a:latin typeface="Segoe UI"/>
            </a:endParaRPr>
          </a:p>
        </p:txBody>
      </p:sp>
      <p:sp>
        <p:nvSpPr>
          <p:cNvPr id="415" name="TextShape 2"/>
          <p:cNvSpPr txBox="1"/>
          <p:nvPr/>
        </p:nvSpPr>
        <p:spPr>
          <a:xfrm>
            <a:off x="252000" y="792000"/>
            <a:ext cx="863892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成長戦略には</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a:t>
            </a:r>
            <a:r>
              <a:rPr b="0" lang="en-US" sz="1400" spc="-1" strike="noStrike">
                <a:solidFill>
                  <a:srgbClr val="808080"/>
                </a:solidFill>
                <a:latin typeface="Segoe UI"/>
                <a:ea typeface="Meiryo UI"/>
              </a:rPr>
              <a:t>2020</a:t>
            </a:r>
            <a:r>
              <a:rPr b="0" lang="ja-JP" sz="1400" spc="-1" strike="noStrike">
                <a:solidFill>
                  <a:srgbClr val="808080"/>
                </a:solidFill>
                <a:latin typeface="Segoe UI"/>
                <a:ea typeface="Meiryo UI"/>
              </a:rPr>
              <a:t>年末までに同時進行させ、結果の評価判定によってその後のアクションを決定します。</a:t>
            </a:r>
            <a:endParaRPr b="0" lang="en-US" sz="1400" spc="-1" strike="noStrike">
              <a:solidFill>
                <a:srgbClr val="000000"/>
              </a:solidFill>
              <a:latin typeface="Segoe UI"/>
            </a:endParaRPr>
          </a:p>
        </p:txBody>
      </p:sp>
      <p:sp>
        <p:nvSpPr>
          <p:cNvPr id="416" name="TextShape 3"/>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2. 3</a:t>
            </a:r>
            <a:r>
              <a:rPr b="0" lang="ja-JP" sz="1050" spc="-1" strike="noStrike">
                <a:solidFill>
                  <a:srgbClr val="000000"/>
                </a:solidFill>
                <a:latin typeface="Segoe UI"/>
                <a:ea typeface="Meiryo UI"/>
              </a:rPr>
              <a:t>つのフォーカスエリアと</a:t>
            </a:r>
            <a:r>
              <a:rPr b="0" lang="en-US" sz="1050" spc="-1" strike="noStrike">
                <a:solidFill>
                  <a:srgbClr val="000000"/>
                </a:solidFill>
                <a:latin typeface="Segoe UI"/>
                <a:ea typeface="Meiryo UI"/>
              </a:rPr>
              <a:t>4</a:t>
            </a:r>
            <a:r>
              <a:rPr b="0" lang="ja-JP" sz="1050" spc="-1" strike="noStrike">
                <a:solidFill>
                  <a:srgbClr val="000000"/>
                </a:solidFill>
                <a:latin typeface="Segoe UI"/>
                <a:ea typeface="Meiryo UI"/>
              </a:rPr>
              <a:t>つのタスク</a:t>
            </a:r>
            <a:endParaRPr b="0" lang="en-US" sz="1050" spc="-1" strike="noStrike">
              <a:solidFill>
                <a:srgbClr val="000000"/>
              </a:solidFill>
              <a:latin typeface="Segoe UI"/>
            </a:endParaRPr>
          </a:p>
        </p:txBody>
      </p:sp>
      <p:sp>
        <p:nvSpPr>
          <p:cNvPr id="417" name="CustomShape 4"/>
          <p:cNvSpPr/>
          <p:nvPr/>
        </p:nvSpPr>
        <p:spPr>
          <a:xfrm>
            <a:off x="216000" y="1636200"/>
            <a:ext cx="3131640" cy="503640"/>
          </a:xfrm>
          <a:prstGeom prst="rect">
            <a:avLst/>
          </a:prstGeom>
          <a:noFill/>
          <a:ln w="12700">
            <a:noFill/>
          </a:ln>
        </p:spPr>
        <p:style>
          <a:lnRef idx="0"/>
          <a:fillRef idx="0"/>
          <a:effectRef idx="0"/>
          <a:fontRef idx="minor"/>
        </p:style>
        <p:txBody>
          <a:bodyPr lIns="0" rIns="0" anchor="ctr">
            <a:noAutofit/>
          </a:bodyPr>
          <a:p>
            <a:pPr>
              <a:lnSpc>
                <a:spcPct val="90000"/>
              </a:lnSpc>
            </a:pPr>
            <a:r>
              <a:rPr b="0" lang="ja-JP" sz="1600" spc="-1" strike="noStrike">
                <a:solidFill>
                  <a:srgbClr val="073c65"/>
                </a:solidFill>
                <a:latin typeface="Segoe UI"/>
                <a:ea typeface="Meiryo UI"/>
              </a:rPr>
              <a:t>ターゲットのお客様への</a:t>
            </a:r>
            <a:br/>
            <a:r>
              <a:rPr b="0" lang="ja-JP" sz="1600" spc="-1" strike="noStrike">
                <a:solidFill>
                  <a:srgbClr val="073c65"/>
                </a:solidFill>
                <a:latin typeface="Segoe UI"/>
                <a:ea typeface="Meiryo UI"/>
              </a:rPr>
              <a:t>ダイナミックなアプローチ・ロードマップ</a:t>
            </a:r>
            <a:endParaRPr b="0" lang="en-US" sz="1600" spc="-1" strike="noStrike">
              <a:latin typeface="Arial"/>
            </a:endParaRPr>
          </a:p>
        </p:txBody>
      </p:sp>
      <p:sp>
        <p:nvSpPr>
          <p:cNvPr id="418" name="CustomShape 5"/>
          <p:cNvSpPr/>
          <p:nvPr/>
        </p:nvSpPr>
        <p:spPr>
          <a:xfrm>
            <a:off x="216000" y="2776320"/>
            <a:ext cx="3275640" cy="503640"/>
          </a:xfrm>
          <a:prstGeom prst="rect">
            <a:avLst/>
          </a:prstGeom>
          <a:noFill/>
          <a:ln w="12700">
            <a:noFill/>
          </a:ln>
        </p:spPr>
        <p:style>
          <a:lnRef idx="0"/>
          <a:fillRef idx="0"/>
          <a:effectRef idx="0"/>
          <a:fontRef idx="minor"/>
        </p:style>
        <p:txBody>
          <a:bodyPr lIns="0" rIns="0" anchor="ctr">
            <a:noAutofit/>
          </a:bodyPr>
          <a:p>
            <a:pPr>
              <a:lnSpc>
                <a:spcPct val="90000"/>
              </a:lnSpc>
              <a:tabLst>
                <a:tab algn="l" pos="0"/>
              </a:tabLst>
            </a:pPr>
            <a:r>
              <a:rPr b="0" lang="ja-JP" sz="1600" spc="-1" strike="noStrike">
                <a:solidFill>
                  <a:srgbClr val="0d79ca"/>
                </a:solidFill>
                <a:latin typeface="Segoe UI"/>
                <a:ea typeface="Meiryo UI"/>
              </a:rPr>
              <a:t>ターゲットお客様層別の</a:t>
            </a:r>
            <a:endParaRPr b="0" lang="en-US" sz="1600" spc="-1" strike="noStrike">
              <a:latin typeface="Arial"/>
            </a:endParaRPr>
          </a:p>
          <a:p>
            <a:pPr>
              <a:lnSpc>
                <a:spcPct val="90000"/>
              </a:lnSpc>
              <a:tabLst>
                <a:tab algn="l" pos="0"/>
              </a:tabLst>
            </a:pPr>
            <a:r>
              <a:rPr b="0" lang="ja-JP" sz="1600" spc="-1" strike="noStrike">
                <a:solidFill>
                  <a:srgbClr val="0d79ca"/>
                </a:solidFill>
                <a:latin typeface="Segoe UI"/>
                <a:ea typeface="Meiryo UI"/>
              </a:rPr>
              <a:t>マーケティングシナリオ</a:t>
            </a:r>
            <a:endParaRPr b="0" lang="en-US" sz="1600" spc="-1" strike="noStrike">
              <a:latin typeface="Arial"/>
            </a:endParaRPr>
          </a:p>
        </p:txBody>
      </p:sp>
      <p:sp>
        <p:nvSpPr>
          <p:cNvPr id="419" name="CustomShape 6"/>
          <p:cNvSpPr/>
          <p:nvPr/>
        </p:nvSpPr>
        <p:spPr>
          <a:xfrm>
            <a:off x="216000" y="3916080"/>
            <a:ext cx="3131640" cy="503640"/>
          </a:xfrm>
          <a:prstGeom prst="rect">
            <a:avLst/>
          </a:prstGeom>
          <a:noFill/>
          <a:ln w="12700">
            <a:noFill/>
          </a:ln>
        </p:spPr>
        <p:style>
          <a:lnRef idx="0"/>
          <a:fillRef idx="0"/>
          <a:effectRef idx="0"/>
          <a:fontRef idx="minor"/>
        </p:style>
        <p:txBody>
          <a:bodyPr lIns="0" rIns="0" anchor="ctr">
            <a:noAutofit/>
          </a:bodyPr>
          <a:p>
            <a:pPr>
              <a:lnSpc>
                <a:spcPct val="90000"/>
              </a:lnSpc>
              <a:tabLst>
                <a:tab algn="l" pos="0"/>
              </a:tabLst>
            </a:pPr>
            <a:r>
              <a:rPr b="0" lang="ja-JP" sz="1600" spc="-1" strike="noStrike">
                <a:solidFill>
                  <a:srgbClr val="4fadf3"/>
                </a:solidFill>
                <a:latin typeface="Segoe UI"/>
                <a:ea typeface="Meiryo UI"/>
              </a:rPr>
              <a:t>シナリオ達成に必要な</a:t>
            </a:r>
            <a:endParaRPr b="0" lang="en-US" sz="1600" spc="-1" strike="noStrike">
              <a:latin typeface="Arial"/>
            </a:endParaRPr>
          </a:p>
          <a:p>
            <a:pPr>
              <a:lnSpc>
                <a:spcPct val="90000"/>
              </a:lnSpc>
              <a:tabLst>
                <a:tab algn="l" pos="0"/>
              </a:tabLst>
            </a:pPr>
            <a:r>
              <a:rPr b="0" lang="ja-JP" sz="1600" spc="-1" strike="noStrike">
                <a:solidFill>
                  <a:srgbClr val="4fadf3"/>
                </a:solidFill>
                <a:latin typeface="Segoe UI"/>
                <a:ea typeface="Meiryo UI"/>
              </a:rPr>
              <a:t>業務・情報システムの構築</a:t>
            </a:r>
            <a:endParaRPr b="0" lang="en-US" sz="1600" spc="-1" strike="noStrike">
              <a:latin typeface="Arial"/>
            </a:endParaRPr>
          </a:p>
        </p:txBody>
      </p:sp>
      <p:sp>
        <p:nvSpPr>
          <p:cNvPr id="420" name="CustomShape 7"/>
          <p:cNvSpPr/>
          <p:nvPr/>
        </p:nvSpPr>
        <p:spPr>
          <a:xfrm>
            <a:off x="216000" y="5056200"/>
            <a:ext cx="3131640" cy="503640"/>
          </a:xfrm>
          <a:prstGeom prst="rect">
            <a:avLst/>
          </a:prstGeom>
          <a:noFill/>
          <a:ln w="12700">
            <a:noFill/>
          </a:ln>
        </p:spPr>
        <p:style>
          <a:lnRef idx="0"/>
          <a:fillRef idx="0"/>
          <a:effectRef idx="0"/>
          <a:fontRef idx="minor"/>
        </p:style>
        <p:txBody>
          <a:bodyPr lIns="0" rIns="0" anchor="ctr">
            <a:noAutofit/>
          </a:bodyPr>
          <a:p>
            <a:pPr>
              <a:lnSpc>
                <a:spcPct val="90000"/>
              </a:lnSpc>
              <a:tabLst>
                <a:tab algn="l" pos="0"/>
              </a:tabLst>
            </a:pPr>
            <a:r>
              <a:rPr b="0" lang="ja-JP" sz="1600" spc="-1" strike="noStrike">
                <a:solidFill>
                  <a:srgbClr val="8cc9f7"/>
                </a:solidFill>
                <a:latin typeface="Segoe UI"/>
                <a:ea typeface="Meiryo UI"/>
              </a:rPr>
              <a:t>定性・定量効果の算定と</a:t>
            </a:r>
            <a:endParaRPr b="0" lang="en-US" sz="1600" spc="-1" strike="noStrike">
              <a:latin typeface="Arial"/>
            </a:endParaRPr>
          </a:p>
          <a:p>
            <a:pPr>
              <a:lnSpc>
                <a:spcPct val="90000"/>
              </a:lnSpc>
              <a:tabLst>
                <a:tab algn="l" pos="0"/>
              </a:tabLst>
            </a:pPr>
            <a:r>
              <a:rPr b="0" lang="ja-JP" sz="1600" spc="-1" strike="noStrike">
                <a:solidFill>
                  <a:srgbClr val="8cc9f7"/>
                </a:solidFill>
                <a:latin typeface="Segoe UI"/>
                <a:ea typeface="Meiryo UI"/>
              </a:rPr>
              <a:t>次のフェーズのロードマップ策定</a:t>
            </a:r>
            <a:endParaRPr b="0" lang="en-US" sz="1600" spc="-1" strike="noStrike">
              <a:latin typeface="Arial"/>
            </a:endParaRPr>
          </a:p>
        </p:txBody>
      </p:sp>
      <p:graphicFrame>
        <p:nvGraphicFramePr>
          <p:cNvPr id="421" name="Chart 14"/>
          <p:cNvGraphicFramePr/>
          <p:nvPr/>
        </p:nvGraphicFramePr>
        <p:xfrm>
          <a:off x="3376800" y="1137240"/>
          <a:ext cx="4453920" cy="4638600"/>
        </p:xfrm>
        <a:graphic>
          <a:graphicData uri="http://schemas.openxmlformats.org/drawingml/2006/chart">
            <c:chart xmlns:c="http://schemas.openxmlformats.org/drawingml/2006/chart" xmlns:r="http://schemas.openxmlformats.org/officeDocument/2006/relationships" r:id="rId1"/>
          </a:graphicData>
        </a:graphic>
      </p:graphicFrame>
      <p:sp>
        <p:nvSpPr>
          <p:cNvPr id="422" name="Line 8"/>
          <p:cNvSpPr/>
          <p:nvPr/>
        </p:nvSpPr>
        <p:spPr>
          <a:xfrm>
            <a:off x="3240000" y="1989000"/>
            <a:ext cx="1800000" cy="0"/>
          </a:xfrm>
          <a:prstGeom prst="line">
            <a:avLst/>
          </a:prstGeom>
          <a:ln w="19050">
            <a:solidFill>
              <a:schemeClr val="bg1">
                <a:lumMod val="75000"/>
              </a:schemeClr>
            </a:solidFill>
            <a:prstDash val="sysDash"/>
            <a:round/>
          </a:ln>
        </p:spPr>
        <p:style>
          <a:lnRef idx="1">
            <a:schemeClr val="accent1"/>
          </a:lnRef>
          <a:fillRef idx="0">
            <a:schemeClr val="accent1"/>
          </a:fillRef>
          <a:effectRef idx="0">
            <a:schemeClr val="accent1"/>
          </a:effectRef>
          <a:fontRef idx="minor"/>
        </p:style>
      </p:sp>
      <p:sp>
        <p:nvSpPr>
          <p:cNvPr id="423" name="Line 9"/>
          <p:cNvSpPr/>
          <p:nvPr/>
        </p:nvSpPr>
        <p:spPr>
          <a:xfrm flipH="1">
            <a:off x="3239640" y="5415840"/>
            <a:ext cx="1440000" cy="0"/>
          </a:xfrm>
          <a:prstGeom prst="line">
            <a:avLst/>
          </a:prstGeom>
          <a:ln w="19050">
            <a:solidFill>
              <a:schemeClr val="bg1">
                <a:lumMod val="75000"/>
              </a:schemeClr>
            </a:solidFill>
            <a:prstDash val="sysDash"/>
            <a:round/>
          </a:ln>
        </p:spPr>
        <p:style>
          <a:lnRef idx="1">
            <a:schemeClr val="accent1"/>
          </a:lnRef>
          <a:fillRef idx="0">
            <a:schemeClr val="accent1"/>
          </a:fillRef>
          <a:effectRef idx="0">
            <a:schemeClr val="accent1"/>
          </a:effectRef>
          <a:fontRef idx="minor"/>
        </p:style>
      </p:sp>
      <p:sp>
        <p:nvSpPr>
          <p:cNvPr id="424" name="Line 10"/>
          <p:cNvSpPr/>
          <p:nvPr/>
        </p:nvSpPr>
        <p:spPr>
          <a:xfrm>
            <a:off x="3240000" y="4221000"/>
            <a:ext cx="561960" cy="0"/>
          </a:xfrm>
          <a:prstGeom prst="line">
            <a:avLst/>
          </a:prstGeom>
          <a:ln w="19050">
            <a:solidFill>
              <a:schemeClr val="bg1">
                <a:lumMod val="75000"/>
              </a:schemeClr>
            </a:solidFill>
            <a:prstDash val="sysDash"/>
            <a:round/>
          </a:ln>
        </p:spPr>
        <p:style>
          <a:lnRef idx="1">
            <a:schemeClr val="accent1"/>
          </a:lnRef>
          <a:fillRef idx="0">
            <a:schemeClr val="accent1"/>
          </a:fillRef>
          <a:effectRef idx="0">
            <a:schemeClr val="accent1"/>
          </a:effectRef>
          <a:fontRef idx="minor"/>
        </p:style>
      </p:sp>
      <p:sp>
        <p:nvSpPr>
          <p:cNvPr id="425" name="Line 11"/>
          <p:cNvSpPr/>
          <p:nvPr/>
        </p:nvSpPr>
        <p:spPr>
          <a:xfrm>
            <a:off x="3240000" y="2997000"/>
            <a:ext cx="620280" cy="0"/>
          </a:xfrm>
          <a:prstGeom prst="line">
            <a:avLst/>
          </a:prstGeom>
          <a:ln w="19050">
            <a:solidFill>
              <a:schemeClr val="bg1">
                <a:lumMod val="75000"/>
              </a:schemeClr>
            </a:solidFill>
            <a:prstDash val="sysDash"/>
            <a:round/>
          </a:ln>
        </p:spPr>
        <p:style>
          <a:lnRef idx="1">
            <a:schemeClr val="accent1"/>
          </a:lnRef>
          <a:fillRef idx="0">
            <a:schemeClr val="accent1"/>
          </a:fillRef>
          <a:effectRef idx="0">
            <a:schemeClr val="accent1"/>
          </a:effectRef>
          <a:fontRef idx="minor"/>
        </p:style>
      </p:sp>
      <p:sp>
        <p:nvSpPr>
          <p:cNvPr id="426" name="CustomShape 12"/>
          <p:cNvSpPr/>
          <p:nvPr/>
        </p:nvSpPr>
        <p:spPr>
          <a:xfrm>
            <a:off x="6456240" y="2900520"/>
            <a:ext cx="2640960" cy="10051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808080"/>
                </a:solidFill>
                <a:latin typeface="Segoe UI"/>
                <a:ea typeface="Meiryo UI"/>
              </a:rPr>
              <a:t>4</a:t>
            </a:r>
            <a:r>
              <a:rPr b="1" lang="ja-JP" sz="2000" spc="-1" strike="noStrike">
                <a:solidFill>
                  <a:srgbClr val="808080"/>
                </a:solidFill>
                <a:latin typeface="Segoe UI"/>
                <a:ea typeface="Meiryo UI"/>
              </a:rPr>
              <a:t>つのタスクで</a:t>
            </a:r>
            <a:endParaRPr b="0" lang="en-US" sz="2000" spc="-1" strike="noStrike">
              <a:latin typeface="Arial"/>
            </a:endParaRPr>
          </a:p>
          <a:p>
            <a:pPr>
              <a:lnSpc>
                <a:spcPct val="100000"/>
              </a:lnSpc>
            </a:pPr>
            <a:r>
              <a:rPr b="1" lang="ja-JP" sz="2000" spc="-1" strike="noStrike">
                <a:solidFill>
                  <a:srgbClr val="808080"/>
                </a:solidFill>
                <a:latin typeface="Segoe UI"/>
                <a:ea typeface="Meiryo UI"/>
              </a:rPr>
              <a:t>お客様の</a:t>
            </a:r>
            <a:endParaRPr b="0" lang="en-US" sz="2000" spc="-1" strike="noStrike">
              <a:latin typeface="Arial"/>
            </a:endParaRPr>
          </a:p>
          <a:p>
            <a:pPr>
              <a:lnSpc>
                <a:spcPct val="100000"/>
              </a:lnSpc>
            </a:pPr>
            <a:r>
              <a:rPr b="1" lang="ja-JP" sz="2000" spc="-1" strike="noStrike">
                <a:solidFill>
                  <a:srgbClr val="808080"/>
                </a:solidFill>
                <a:latin typeface="Segoe UI"/>
                <a:ea typeface="Meiryo UI"/>
              </a:rPr>
              <a:t>価値体験向上を目指す</a:t>
            </a:r>
            <a:endParaRPr b="0" lang="en-US" sz="2000" spc="-1" strike="noStrike">
              <a:latin typeface="Arial"/>
            </a:endParaRPr>
          </a:p>
        </p:txBody>
      </p:sp>
      <p:sp>
        <p:nvSpPr>
          <p:cNvPr id="427" name="CustomShape 13"/>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252000" y="252000"/>
            <a:ext cx="8639640" cy="539640"/>
          </a:xfrm>
          <a:prstGeom prst="rect">
            <a:avLst/>
          </a:prstGeom>
          <a:noFill/>
          <a:ln w="0">
            <a:noFill/>
          </a:ln>
        </p:spPr>
        <p:txBody>
          <a:bodyPr lIns="0" rIns="0" tIns="0" bIns="0" anchor="ctr">
            <a:normAutofit/>
          </a:bodyPr>
          <a:p>
            <a:pPr>
              <a:lnSpc>
                <a:spcPct val="90000"/>
              </a:lnSpc>
            </a:pPr>
            <a:r>
              <a:rPr b="1" lang="en-US" sz="1800" spc="-1" strike="noStrike">
                <a:solidFill>
                  <a:srgbClr val="0d79ca"/>
                </a:solidFill>
                <a:latin typeface="Segoe UI Semibold"/>
                <a:ea typeface="Meiryo UI"/>
              </a:rPr>
              <a:t>2. 3</a:t>
            </a:r>
            <a:r>
              <a:rPr b="1" lang="ja-JP" sz="1800" spc="-1" strike="noStrike">
                <a:solidFill>
                  <a:srgbClr val="0d79ca"/>
                </a:solidFill>
                <a:latin typeface="Segoe UI Semibold"/>
                <a:ea typeface="Meiryo UI"/>
              </a:rPr>
              <a:t>つのフォーカスエリアと</a:t>
            </a:r>
            <a:r>
              <a:rPr b="1" lang="en-US" sz="1800" spc="-1" strike="noStrike">
                <a:solidFill>
                  <a:srgbClr val="0d79ca"/>
                </a:solidFill>
                <a:latin typeface="Segoe UI Semibold"/>
                <a:ea typeface="Meiryo UI"/>
              </a:rPr>
              <a:t>4</a:t>
            </a:r>
            <a:r>
              <a:rPr b="1" lang="ja-JP" sz="1800" spc="-1" strike="noStrike">
                <a:solidFill>
                  <a:srgbClr val="0d79ca"/>
                </a:solidFill>
                <a:latin typeface="Segoe UI Semibold"/>
                <a:ea typeface="Meiryo UI"/>
              </a:rPr>
              <a:t>つのタスク</a:t>
            </a:r>
            <a:endParaRPr b="0" lang="en-US" sz="1800" spc="-1" strike="noStrike">
              <a:solidFill>
                <a:srgbClr val="000000"/>
              </a:solidFill>
              <a:latin typeface="Segoe UI"/>
            </a:endParaRPr>
          </a:p>
        </p:txBody>
      </p:sp>
      <p:sp>
        <p:nvSpPr>
          <p:cNvPr id="429" name="TextShape 2"/>
          <p:cNvSpPr txBox="1"/>
          <p:nvPr/>
        </p:nvSpPr>
        <p:spPr>
          <a:xfrm>
            <a:off x="252000" y="792000"/>
            <a:ext cx="863892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つのタスクを関連付け、仮説の検証による軌道修正を常時行います。</a:t>
            </a:r>
            <a:endParaRPr b="0" lang="en-US" sz="1400" spc="-1" strike="noStrike">
              <a:solidFill>
                <a:srgbClr val="000000"/>
              </a:solidFill>
              <a:latin typeface="Segoe UI"/>
            </a:endParaRPr>
          </a:p>
        </p:txBody>
      </p:sp>
      <p:sp>
        <p:nvSpPr>
          <p:cNvPr id="430" name="TextShape 3"/>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2. 3</a:t>
            </a:r>
            <a:r>
              <a:rPr b="0" lang="ja-JP" sz="1050" spc="-1" strike="noStrike">
                <a:solidFill>
                  <a:srgbClr val="000000"/>
                </a:solidFill>
                <a:latin typeface="Segoe UI"/>
                <a:ea typeface="Meiryo UI"/>
              </a:rPr>
              <a:t>つのフォーカスエリアと</a:t>
            </a:r>
            <a:r>
              <a:rPr b="0" lang="en-US" sz="1050" spc="-1" strike="noStrike">
                <a:solidFill>
                  <a:srgbClr val="000000"/>
                </a:solidFill>
                <a:latin typeface="Segoe UI"/>
                <a:ea typeface="Meiryo UI"/>
              </a:rPr>
              <a:t>4</a:t>
            </a:r>
            <a:r>
              <a:rPr b="0" lang="ja-JP" sz="1050" spc="-1" strike="noStrike">
                <a:solidFill>
                  <a:srgbClr val="000000"/>
                </a:solidFill>
                <a:latin typeface="Segoe UI"/>
                <a:ea typeface="Meiryo UI"/>
              </a:rPr>
              <a:t>つのタスク</a:t>
            </a:r>
            <a:endParaRPr b="0" lang="en-US" sz="1050" spc="-1" strike="noStrike">
              <a:solidFill>
                <a:srgbClr val="000000"/>
              </a:solidFill>
              <a:latin typeface="Segoe UI"/>
            </a:endParaRPr>
          </a:p>
        </p:txBody>
      </p:sp>
      <p:grpSp>
        <p:nvGrpSpPr>
          <p:cNvPr id="431" name="Group 4"/>
          <p:cNvGrpSpPr/>
          <p:nvPr/>
        </p:nvGrpSpPr>
        <p:grpSpPr>
          <a:xfrm>
            <a:off x="-108000" y="1539000"/>
            <a:ext cx="4319640" cy="2879640"/>
            <a:chOff x="-108000" y="1539000"/>
            <a:chExt cx="4319640" cy="2879640"/>
          </a:xfrm>
        </p:grpSpPr>
        <p:graphicFrame>
          <p:nvGraphicFramePr>
            <p:cNvPr id="432" name="グラフ 21"/>
            <p:cNvGraphicFramePr/>
            <p:nvPr/>
          </p:nvGraphicFramePr>
          <p:xfrm>
            <a:off x="-108000" y="1539000"/>
            <a:ext cx="4319640" cy="2879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33" name="グラフ 22"/>
            <p:cNvGraphicFramePr/>
            <p:nvPr/>
          </p:nvGraphicFramePr>
          <p:xfrm>
            <a:off x="621000" y="2025000"/>
            <a:ext cx="2861640" cy="1907640"/>
          </p:xfrm>
          <a:graphic>
            <a:graphicData uri="http://schemas.openxmlformats.org/drawingml/2006/chart">
              <c:chart xmlns:c="http://schemas.openxmlformats.org/drawingml/2006/chart" xmlns:r="http://schemas.openxmlformats.org/officeDocument/2006/relationships" r:id="rId2"/>
            </a:graphicData>
          </a:graphic>
        </p:graphicFrame>
      </p:grpSp>
      <p:sp>
        <p:nvSpPr>
          <p:cNvPr id="434" name="CustomShape 5"/>
          <p:cNvSpPr/>
          <p:nvPr/>
        </p:nvSpPr>
        <p:spPr>
          <a:xfrm>
            <a:off x="322200" y="2529000"/>
            <a:ext cx="2123640" cy="899640"/>
          </a:xfrm>
          <a:prstGeom prst="roundRect">
            <a:avLst>
              <a:gd name="adj" fmla="val 50000"/>
            </a:avLst>
          </a:prstGeom>
          <a:solidFill>
            <a:schemeClr val="bg1"/>
          </a:solidFill>
          <a:ln w="28575">
            <a:solidFill>
              <a:schemeClr val="bg2"/>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1800" spc="-1" strike="noStrike">
                <a:solidFill>
                  <a:srgbClr val="808080"/>
                </a:solidFill>
                <a:latin typeface="Segoe UI"/>
                <a:ea typeface="Meiryo UI"/>
              </a:rPr>
              <a:t>3</a:t>
            </a:r>
            <a:r>
              <a:rPr b="1" lang="ja-JP" sz="1800" spc="-1" strike="noStrike">
                <a:solidFill>
                  <a:srgbClr val="808080"/>
                </a:solidFill>
                <a:latin typeface="Segoe UI"/>
                <a:ea typeface="Meiryo UI"/>
              </a:rPr>
              <a:t>つのフォーカスエリア</a:t>
            </a:r>
            <a:endParaRPr b="0" lang="en-US" sz="1800" spc="-1" strike="noStrike">
              <a:latin typeface="Arial"/>
            </a:endParaRPr>
          </a:p>
        </p:txBody>
      </p:sp>
      <p:graphicFrame>
        <p:nvGraphicFramePr>
          <p:cNvPr id="435" name="Table 6"/>
          <p:cNvGraphicFramePr/>
          <p:nvPr/>
        </p:nvGraphicFramePr>
        <p:xfrm>
          <a:off x="3512160" y="1590120"/>
          <a:ext cx="2663640" cy="370440"/>
        </p:xfrm>
        <a:graphic>
          <a:graphicData uri="http://schemas.openxmlformats.org/drawingml/2006/table">
            <a:tbl>
              <a:tblPr/>
              <a:tblGrid>
                <a:gridCol w="396000"/>
                <a:gridCol w="2268000"/>
              </a:tblGrid>
              <a:tr h="370800">
                <a:tc>
                  <a:txBody>
                    <a:bodyPr lIns="0" rIns="0" tIns="0" bIns="0" anchor="ctr">
                      <a:noAutofit/>
                    </a:bodyPr>
                    <a:p>
                      <a:pPr>
                        <a:lnSpc>
                          <a:spcPct val="100000"/>
                        </a:lnSpc>
                      </a:pPr>
                      <a:r>
                        <a:rPr b="1" lang="en-US" sz="4000" spc="-1" strike="noStrike">
                          <a:solidFill>
                            <a:srgbClr val="073c65"/>
                          </a:solidFill>
                          <a:latin typeface="Segoe UI"/>
                          <a:ea typeface="Meiryo UI"/>
                        </a:rPr>
                        <a:t>1</a:t>
                      </a:r>
                      <a:endParaRPr b="0" lang="en-US" sz="40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1800" spc="-1" strike="noStrike">
                          <a:solidFill>
                            <a:srgbClr val="073c65"/>
                          </a:solidFill>
                          <a:latin typeface="Segoe UI"/>
                          <a:ea typeface="Meiryo UI"/>
                        </a:rPr>
                        <a:t>フォーカスするお客様の</a:t>
                      </a:r>
                      <a:endParaRPr b="0" lang="en-US" sz="1800" spc="-1" strike="noStrike">
                        <a:latin typeface="Arial"/>
                      </a:endParaRPr>
                    </a:p>
                    <a:p>
                      <a:pPr>
                        <a:lnSpc>
                          <a:spcPct val="90000"/>
                        </a:lnSpc>
                        <a:tabLst>
                          <a:tab algn="l" pos="0"/>
                        </a:tabLst>
                      </a:pPr>
                      <a:r>
                        <a:rPr b="1" lang="ja-JP" sz="1800" spc="-1" strike="noStrike">
                          <a:solidFill>
                            <a:srgbClr val="073c65"/>
                          </a:solidFill>
                          <a:latin typeface="Segoe UI"/>
                          <a:ea typeface="Meiryo UI"/>
                        </a:rPr>
                        <a:t>ペルソナ像の設定</a:t>
                      </a:r>
                      <a:endParaRPr b="0" lang="en-US" sz="1800" spc="-1" strike="noStrike">
                        <a:latin typeface="Arial"/>
                      </a:endParaRPr>
                    </a:p>
                  </a:txBody>
                  <a:tcPr>
                    <a:lnL w="12240">
                      <a:noFill/>
                    </a:lnL>
                    <a:lnR w="12240">
                      <a:noFill/>
                    </a:lnR>
                    <a:lnT w="12240">
                      <a:noFill/>
                    </a:lnT>
                    <a:lnB w="12240">
                      <a:noFill/>
                    </a:lnB>
                    <a:noFill/>
                  </a:tcPr>
                </a:tc>
              </a:tr>
            </a:tbl>
          </a:graphicData>
        </a:graphic>
      </p:graphicFrame>
      <p:graphicFrame>
        <p:nvGraphicFramePr>
          <p:cNvPr id="436" name="Table 7"/>
          <p:cNvGraphicFramePr/>
          <p:nvPr/>
        </p:nvGraphicFramePr>
        <p:xfrm>
          <a:off x="3512160" y="2680920"/>
          <a:ext cx="2663640" cy="370440"/>
        </p:xfrm>
        <a:graphic>
          <a:graphicData uri="http://schemas.openxmlformats.org/drawingml/2006/table">
            <a:tbl>
              <a:tblPr/>
              <a:tblGrid>
                <a:gridCol w="396000"/>
                <a:gridCol w="2268000"/>
              </a:tblGrid>
              <a:tr h="370800">
                <a:tc>
                  <a:txBody>
                    <a:bodyPr lIns="0" rIns="0" tIns="0" bIns="0" anchor="ctr">
                      <a:noAutofit/>
                    </a:bodyPr>
                    <a:p>
                      <a:pPr>
                        <a:lnSpc>
                          <a:spcPct val="100000"/>
                        </a:lnSpc>
                      </a:pPr>
                      <a:r>
                        <a:rPr b="1" lang="en-US" sz="4000" spc="-1" strike="noStrike">
                          <a:solidFill>
                            <a:srgbClr val="0d79ca"/>
                          </a:solidFill>
                          <a:latin typeface="Segoe UI"/>
                          <a:ea typeface="Meiryo UI"/>
                        </a:rPr>
                        <a:t>2</a:t>
                      </a:r>
                      <a:endParaRPr b="0" lang="en-US" sz="40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1800" spc="-1" strike="noStrike">
                          <a:solidFill>
                            <a:srgbClr val="0d79ca"/>
                          </a:solidFill>
                          <a:latin typeface="Segoe UI"/>
                          <a:ea typeface="Meiryo UI"/>
                        </a:rPr>
                        <a:t>お客様への「売り」となる</a:t>
                      </a:r>
                      <a:endParaRPr b="0" lang="en-US" sz="1800" spc="-1" strike="noStrike">
                        <a:latin typeface="Arial"/>
                      </a:endParaRPr>
                    </a:p>
                    <a:p>
                      <a:pPr>
                        <a:lnSpc>
                          <a:spcPct val="90000"/>
                        </a:lnSpc>
                        <a:tabLst>
                          <a:tab algn="l" pos="0"/>
                        </a:tabLst>
                      </a:pPr>
                      <a:r>
                        <a:rPr b="1" lang="ja-JP" sz="1800" spc="-1" strike="noStrike">
                          <a:solidFill>
                            <a:srgbClr val="0d79ca"/>
                          </a:solidFill>
                          <a:latin typeface="Segoe UI"/>
                          <a:ea typeface="Meiryo UI"/>
                        </a:rPr>
                        <a:t>価値の明確化</a:t>
                      </a:r>
                      <a:endParaRPr b="0" lang="en-US" sz="1800" spc="-1" strike="noStrike">
                        <a:latin typeface="Arial"/>
                      </a:endParaRPr>
                    </a:p>
                  </a:txBody>
                  <a:tcPr>
                    <a:lnL w="12240">
                      <a:noFill/>
                    </a:lnL>
                    <a:lnR w="12240">
                      <a:noFill/>
                    </a:lnR>
                    <a:lnT w="12240">
                      <a:noFill/>
                    </a:lnT>
                    <a:lnB w="12240">
                      <a:noFill/>
                    </a:lnB>
                    <a:noFill/>
                  </a:tcPr>
                </a:tc>
              </a:tr>
            </a:tbl>
          </a:graphicData>
        </a:graphic>
      </p:graphicFrame>
      <p:graphicFrame>
        <p:nvGraphicFramePr>
          <p:cNvPr id="437" name="Table 8"/>
          <p:cNvGraphicFramePr/>
          <p:nvPr/>
        </p:nvGraphicFramePr>
        <p:xfrm>
          <a:off x="3512160" y="3771720"/>
          <a:ext cx="2663640" cy="370440"/>
        </p:xfrm>
        <a:graphic>
          <a:graphicData uri="http://schemas.openxmlformats.org/drawingml/2006/table">
            <a:tbl>
              <a:tblPr/>
              <a:tblGrid>
                <a:gridCol w="396000"/>
                <a:gridCol w="2268000"/>
              </a:tblGrid>
              <a:tr h="370800">
                <a:tc>
                  <a:txBody>
                    <a:bodyPr lIns="0" rIns="0" tIns="0" bIns="0" anchor="ctr">
                      <a:noAutofit/>
                    </a:bodyPr>
                    <a:p>
                      <a:pPr>
                        <a:lnSpc>
                          <a:spcPct val="100000"/>
                        </a:lnSpc>
                      </a:pPr>
                      <a:r>
                        <a:rPr b="1" lang="en-US" sz="4000" spc="-1" strike="noStrike">
                          <a:solidFill>
                            <a:srgbClr val="4fadf3"/>
                          </a:solidFill>
                          <a:latin typeface="Segoe UI"/>
                          <a:ea typeface="Meiryo UI"/>
                        </a:rPr>
                        <a:t>3</a:t>
                      </a:r>
                      <a:endParaRPr b="0" lang="en-US" sz="4000" spc="-1" strike="noStrike">
                        <a:latin typeface="Arial"/>
                      </a:endParaRPr>
                    </a:p>
                  </a:txBody>
                  <a:tcPr>
                    <a:lnL w="12240">
                      <a:noFill/>
                    </a:lnL>
                    <a:lnR w="12240">
                      <a:noFill/>
                    </a:lnR>
                    <a:lnT w="12240">
                      <a:noFill/>
                    </a:lnT>
                    <a:lnB w="12240">
                      <a:noFill/>
                    </a:lnB>
                    <a:noFill/>
                  </a:tcPr>
                </a:tc>
                <a:tc>
                  <a:txBody>
                    <a:bodyPr lIns="0" rIns="0" tIns="0" bIns="0" anchor="ctr">
                      <a:noAutofit/>
                    </a:bodyPr>
                    <a:p>
                      <a:pPr>
                        <a:lnSpc>
                          <a:spcPct val="90000"/>
                        </a:lnSpc>
                        <a:tabLst>
                          <a:tab algn="l" pos="0"/>
                        </a:tabLst>
                      </a:pPr>
                      <a:r>
                        <a:rPr b="1" lang="ja-JP" sz="1800" spc="-1" strike="noStrike">
                          <a:solidFill>
                            <a:srgbClr val="4fadf3"/>
                          </a:solidFill>
                          <a:latin typeface="Segoe UI"/>
                          <a:ea typeface="Meiryo UI"/>
                        </a:rPr>
                        <a:t>お客様への</a:t>
                      </a:r>
                      <a:endParaRPr b="0" lang="en-US" sz="1800" spc="-1" strike="noStrike">
                        <a:latin typeface="Arial"/>
                      </a:endParaRPr>
                    </a:p>
                    <a:p>
                      <a:pPr>
                        <a:lnSpc>
                          <a:spcPct val="90000"/>
                        </a:lnSpc>
                        <a:tabLst>
                          <a:tab algn="l" pos="0"/>
                        </a:tabLst>
                      </a:pPr>
                      <a:r>
                        <a:rPr b="1" lang="ja-JP" sz="1800" spc="-1" strike="noStrike">
                          <a:solidFill>
                            <a:srgbClr val="4fadf3"/>
                          </a:solidFill>
                          <a:latin typeface="Segoe UI"/>
                          <a:ea typeface="Meiryo UI"/>
                        </a:rPr>
                        <a:t>アピールポイントの整理</a:t>
                      </a:r>
                      <a:endParaRPr b="0" lang="en-US" sz="1800" spc="-1" strike="noStrike">
                        <a:latin typeface="Arial"/>
                      </a:endParaRPr>
                    </a:p>
                  </a:txBody>
                  <a:tcPr>
                    <a:lnL w="12240">
                      <a:noFill/>
                    </a:lnL>
                    <a:lnR w="12240">
                      <a:noFill/>
                    </a:lnR>
                    <a:lnT w="12240">
                      <a:noFill/>
                    </a:lnT>
                    <a:lnB w="12240">
                      <a:noFill/>
                    </a:lnB>
                    <a:noFill/>
                  </a:tcPr>
                </a:tc>
              </a:tr>
            </a:tbl>
          </a:graphicData>
        </a:graphic>
      </p:graphicFrame>
      <p:sp>
        <p:nvSpPr>
          <p:cNvPr id="438" name="CustomShape 9"/>
          <p:cNvSpPr/>
          <p:nvPr/>
        </p:nvSpPr>
        <p:spPr>
          <a:xfrm>
            <a:off x="6572880" y="1171800"/>
            <a:ext cx="1115640" cy="1115640"/>
          </a:xfrm>
          <a:prstGeom prst="ellipse">
            <a:avLst/>
          </a:prstGeom>
          <a:gradFill rotWithShape="0">
            <a:gsLst>
              <a:gs pos="0">
                <a:srgbClr val="003c82"/>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100000"/>
              </a:lnSpc>
            </a:pPr>
            <a:r>
              <a:rPr b="0" lang="ja-JP" sz="1200" spc="-1" strike="noStrike">
                <a:solidFill>
                  <a:srgbClr val="ffffff"/>
                </a:solidFill>
                <a:latin typeface="HGPｺﾞｼｯｸE"/>
                <a:ea typeface="Meiryo UI"/>
              </a:rPr>
              <a:t>お客様情報の</a:t>
            </a:r>
            <a:endParaRPr b="0" lang="en-US" sz="1200" spc="-1" strike="noStrike">
              <a:latin typeface="Arial"/>
            </a:endParaRPr>
          </a:p>
          <a:p>
            <a:pPr algn="ctr">
              <a:lnSpc>
                <a:spcPct val="100000"/>
              </a:lnSpc>
            </a:pPr>
            <a:r>
              <a:rPr b="0" lang="ja-JP" sz="1200" spc="-1" strike="noStrike">
                <a:solidFill>
                  <a:srgbClr val="ffffff"/>
                </a:solidFill>
                <a:latin typeface="HGPｺﾞｼｯｸE"/>
                <a:ea typeface="Meiryo UI"/>
              </a:rPr>
              <a:t>蓄積・活用</a:t>
            </a:r>
            <a:endParaRPr b="0" lang="en-US" sz="1200" spc="-1" strike="noStrike">
              <a:latin typeface="Arial"/>
            </a:endParaRPr>
          </a:p>
        </p:txBody>
      </p:sp>
      <p:sp>
        <p:nvSpPr>
          <p:cNvPr id="439" name="CustomShape 10"/>
          <p:cNvSpPr/>
          <p:nvPr/>
        </p:nvSpPr>
        <p:spPr>
          <a:xfrm>
            <a:off x="6572880" y="2426400"/>
            <a:ext cx="1115640" cy="1115640"/>
          </a:xfrm>
          <a:prstGeom prst="ellipse">
            <a:avLst/>
          </a:prstGeom>
          <a:gradFill rotWithShape="0">
            <a:gsLst>
              <a:gs pos="0">
                <a:srgbClr val="0070c0"/>
              </a:gs>
              <a:gs pos="50000">
                <a:srgbClr val="0070c0"/>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価値訴求ポイント</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明確化</a:t>
            </a:r>
            <a:endParaRPr b="0" lang="en-US" sz="1200" spc="-1" strike="noStrike">
              <a:latin typeface="Arial"/>
            </a:endParaRPr>
          </a:p>
        </p:txBody>
      </p:sp>
      <p:sp>
        <p:nvSpPr>
          <p:cNvPr id="440" name="CustomShape 11"/>
          <p:cNvSpPr/>
          <p:nvPr/>
        </p:nvSpPr>
        <p:spPr>
          <a:xfrm>
            <a:off x="6572880" y="3681000"/>
            <a:ext cx="1115640" cy="1115640"/>
          </a:xfrm>
          <a:prstGeom prst="ellipse">
            <a:avLst/>
          </a:prstGeom>
          <a:gradFill rotWithShape="0">
            <a:gsLst>
              <a:gs pos="0">
                <a:srgbClr val="0070c0"/>
              </a:gs>
              <a:gs pos="100000">
                <a:srgbClr val="66ccff"/>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販売実行戦略の</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強化</a:t>
            </a:r>
            <a:endParaRPr b="0" lang="en-US" sz="1200" spc="-1" strike="noStrike">
              <a:latin typeface="Arial"/>
            </a:endParaRPr>
          </a:p>
        </p:txBody>
      </p:sp>
      <p:pic>
        <p:nvPicPr>
          <p:cNvPr id="441" name="グラフィックス 11" descr="リサーチ"/>
          <p:cNvPicPr/>
          <p:nvPr/>
        </p:nvPicPr>
        <p:blipFill>
          <a:blip r:embed="rId3"/>
          <a:stretch/>
        </p:blipFill>
        <p:spPr>
          <a:xfrm>
            <a:off x="6818400" y="1202400"/>
            <a:ext cx="636840" cy="636840"/>
          </a:xfrm>
          <a:prstGeom prst="rect">
            <a:avLst/>
          </a:prstGeom>
          <a:ln w="0">
            <a:noFill/>
          </a:ln>
        </p:spPr>
      </p:pic>
      <p:pic>
        <p:nvPicPr>
          <p:cNvPr id="442" name="グラフィックス 19" descr="コメント: いいね!"/>
          <p:cNvPicPr/>
          <p:nvPr/>
        </p:nvPicPr>
        <p:blipFill>
          <a:blip r:embed="rId4"/>
          <a:stretch/>
        </p:blipFill>
        <p:spPr>
          <a:xfrm>
            <a:off x="6779160" y="2457000"/>
            <a:ext cx="703080" cy="703080"/>
          </a:xfrm>
          <a:prstGeom prst="rect">
            <a:avLst/>
          </a:prstGeom>
          <a:ln w="0">
            <a:noFill/>
          </a:ln>
        </p:spPr>
      </p:pic>
      <p:pic>
        <p:nvPicPr>
          <p:cNvPr id="443" name="グラフィックス 24" descr="指数的グラフ"/>
          <p:cNvPicPr/>
          <p:nvPr/>
        </p:nvPicPr>
        <p:blipFill>
          <a:blip r:embed="rId5"/>
          <a:stretch/>
        </p:blipFill>
        <p:spPr>
          <a:xfrm>
            <a:off x="6831720" y="3726000"/>
            <a:ext cx="600840" cy="600840"/>
          </a:xfrm>
          <a:prstGeom prst="rect">
            <a:avLst/>
          </a:prstGeom>
          <a:ln w="0">
            <a:noFill/>
          </a:ln>
        </p:spPr>
      </p:pic>
      <p:sp>
        <p:nvSpPr>
          <p:cNvPr id="444" name="CustomShape 12"/>
          <p:cNvSpPr/>
          <p:nvPr/>
        </p:nvSpPr>
        <p:spPr>
          <a:xfrm>
            <a:off x="0" y="4831200"/>
            <a:ext cx="9143640" cy="20264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80000" bIns="45000">
            <a:noAutofit/>
          </a:bodyPr>
          <a:p>
            <a:pPr>
              <a:lnSpc>
                <a:spcPct val="90000"/>
              </a:lnSpc>
              <a:spcAft>
                <a:spcPts val="601"/>
              </a:spcAft>
            </a:pPr>
            <a:r>
              <a:rPr b="1" lang="en-US" sz="2400" spc="-1" strike="noStrike">
                <a:solidFill>
                  <a:srgbClr val="ffffff"/>
                </a:solidFill>
                <a:latin typeface="Segoe UI"/>
                <a:ea typeface="Meiryo UI"/>
              </a:rPr>
              <a:t>4</a:t>
            </a:r>
            <a:r>
              <a:rPr b="1" lang="ja-JP" sz="2400" spc="-1" strike="noStrike">
                <a:solidFill>
                  <a:srgbClr val="ffffff"/>
                </a:solidFill>
                <a:latin typeface="Segoe UI"/>
                <a:ea typeface="Meiryo UI"/>
              </a:rPr>
              <a:t>つのタスク</a:t>
            </a:r>
            <a:endParaRPr b="0" lang="en-US" sz="2400" spc="-1" strike="noStrike">
              <a:latin typeface="Arial"/>
            </a:endParaRPr>
          </a:p>
        </p:txBody>
      </p:sp>
      <p:graphicFrame>
        <p:nvGraphicFramePr>
          <p:cNvPr id="445" name="Table 13"/>
          <p:cNvGraphicFramePr/>
          <p:nvPr/>
        </p:nvGraphicFramePr>
        <p:xfrm>
          <a:off x="250920" y="5508000"/>
          <a:ext cx="8639640" cy="816840"/>
        </p:xfrm>
        <a:graphic>
          <a:graphicData uri="http://schemas.openxmlformats.org/drawingml/2006/table">
            <a:tbl>
              <a:tblPr/>
              <a:tblGrid>
                <a:gridCol w="2085120"/>
                <a:gridCol w="73080"/>
                <a:gridCol w="2054880"/>
                <a:gridCol w="73080"/>
                <a:gridCol w="2194920"/>
                <a:gridCol w="73080"/>
                <a:gridCol w="2085480"/>
              </a:tblGrid>
              <a:tr h="396000">
                <a:tc>
                  <a:txBody>
                    <a:bodyPr lIns="0" rIns="0" tIns="0" bIns="0">
                      <a:noAutofit/>
                    </a:bodyPr>
                    <a:p>
                      <a:pPr>
                        <a:lnSpc>
                          <a:spcPct val="100000"/>
                        </a:lnSpc>
                      </a:pPr>
                      <a:r>
                        <a:rPr b="1" lang="en-US" sz="2400" spc="-1" strike="noStrike">
                          <a:solidFill>
                            <a:srgbClr val="ffffff"/>
                          </a:solidFill>
                          <a:latin typeface="Segoe UI"/>
                          <a:ea typeface="Meiryo UI"/>
                        </a:rPr>
                        <a:t>1</a:t>
                      </a:r>
                      <a:endParaRPr b="0" lang="en-US" sz="24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2400" spc="-1" strike="noStrike">
                          <a:solidFill>
                            <a:srgbClr val="ffffff"/>
                          </a:solidFill>
                          <a:latin typeface="Segoe UI"/>
                          <a:ea typeface="Meiryo UI"/>
                        </a:rPr>
                        <a:t>2</a:t>
                      </a:r>
                      <a:endParaRPr b="0" lang="en-US" sz="24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2400" spc="-1" strike="noStrike">
                          <a:solidFill>
                            <a:srgbClr val="ffffff"/>
                          </a:solidFill>
                          <a:latin typeface="Segoe UI"/>
                          <a:ea typeface="Meiryo UI"/>
                        </a:rPr>
                        <a:t>3</a:t>
                      </a:r>
                      <a:endParaRPr b="0" lang="en-US" sz="24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2400" spc="-1" strike="noStrike">
                          <a:solidFill>
                            <a:srgbClr val="ffffff"/>
                          </a:solidFill>
                          <a:latin typeface="Segoe UI"/>
                          <a:ea typeface="Meiryo UI"/>
                        </a:rPr>
                        <a:t>4</a:t>
                      </a:r>
                      <a:endParaRPr b="0" lang="en-US" sz="2400" spc="-1" strike="noStrike">
                        <a:latin typeface="Arial"/>
                      </a:endParaRPr>
                    </a:p>
                  </a:txBody>
                  <a:tcPr>
                    <a:lnL w="12240">
                      <a:noFill/>
                    </a:lnL>
                    <a:lnR w="12240">
                      <a:noFill/>
                    </a:lnR>
                    <a:lnT w="12240">
                      <a:noFill/>
                    </a:lnT>
                    <a:lnB w="38160">
                      <a:noFill/>
                    </a:lnB>
                    <a:noFill/>
                  </a:tcPr>
                </a:tc>
              </a:tr>
              <a:tr h="421200">
                <a:tc>
                  <a:txBody>
                    <a:bodyPr lIns="0" rIns="0" tIns="0" bIns="0">
                      <a:noAutofit/>
                    </a:bodyPr>
                    <a:p>
                      <a:pPr>
                        <a:lnSpc>
                          <a:spcPct val="90000"/>
                        </a:lnSpc>
                      </a:pPr>
                      <a:r>
                        <a:rPr b="0" lang="ja-JP" sz="1600" spc="-1" strike="noStrike">
                          <a:solidFill>
                            <a:srgbClr val="ffffff"/>
                          </a:solidFill>
                          <a:latin typeface="Meiryo UI"/>
                          <a:ea typeface="Meiryo UI"/>
                        </a:rPr>
                        <a:t>ターゲットのお客様への</a:t>
                      </a:r>
                      <a:br/>
                      <a:r>
                        <a:rPr b="0" lang="ja-JP" sz="1600" spc="-1" strike="noStrike">
                          <a:solidFill>
                            <a:srgbClr val="ffffff"/>
                          </a:solidFill>
                          <a:latin typeface="Meiryo UI"/>
                          <a:ea typeface="Meiryo UI"/>
                        </a:rPr>
                        <a:t>ダイナミックなアプローチ・ロードマップ</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pPr>
                      <a:r>
                        <a:rPr b="0" lang="ja-JP" sz="1600" spc="-1" strike="noStrike">
                          <a:solidFill>
                            <a:srgbClr val="ffffff"/>
                          </a:solidFill>
                          <a:latin typeface="Meiryo UI"/>
                          <a:ea typeface="Meiryo UI"/>
                        </a:rPr>
                        <a:t>ターゲットお客様層別の</a:t>
                      </a:r>
                      <a:endParaRPr b="0" lang="en-US" sz="1600" spc="-1" strike="noStrike">
                        <a:latin typeface="Arial"/>
                      </a:endParaRPr>
                    </a:p>
                    <a:p>
                      <a:pPr>
                        <a:lnSpc>
                          <a:spcPct val="90000"/>
                        </a:lnSpc>
                      </a:pPr>
                      <a:r>
                        <a:rPr b="0" lang="ja-JP" sz="1600" spc="-1" strike="noStrike">
                          <a:solidFill>
                            <a:srgbClr val="ffffff"/>
                          </a:solidFill>
                          <a:latin typeface="Meiryo UI"/>
                          <a:ea typeface="Meiryo UI"/>
                        </a:rPr>
                        <a:t>マーケティングシナリオ</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pPr>
                      <a:r>
                        <a:rPr b="0" lang="ja-JP" sz="1600" spc="-1" strike="noStrike">
                          <a:solidFill>
                            <a:srgbClr val="ffffff"/>
                          </a:solidFill>
                          <a:latin typeface="Meiryo UI"/>
                          <a:ea typeface="Meiryo UI"/>
                        </a:rPr>
                        <a:t>シナリオ達成に必要な</a:t>
                      </a:r>
                      <a:endParaRPr b="0" lang="en-US" sz="1600" spc="-1" strike="noStrike">
                        <a:latin typeface="Arial"/>
                      </a:endParaRPr>
                    </a:p>
                    <a:p>
                      <a:pPr>
                        <a:lnSpc>
                          <a:spcPct val="90000"/>
                        </a:lnSpc>
                      </a:pPr>
                      <a:r>
                        <a:rPr b="0" lang="ja-JP" sz="1600" spc="-1" strike="noStrike">
                          <a:solidFill>
                            <a:srgbClr val="ffffff"/>
                          </a:solidFill>
                          <a:latin typeface="Meiryo UI"/>
                          <a:ea typeface="Meiryo UI"/>
                        </a:rPr>
                        <a:t>業務・情報システムの構築</a:t>
                      </a:r>
                      <a:endParaRPr b="0" lang="en-US" sz="16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oAutofit/>
                    </a:bodyPr>
                    <a:p>
                      <a:pPr>
                        <a:lnSpc>
                          <a:spcPct val="90000"/>
                        </a:lnSpc>
                        <a:tabLst>
                          <a:tab algn="l" pos="0"/>
                        </a:tabLst>
                      </a:pPr>
                      <a:r>
                        <a:rPr b="0" lang="ja-JP" sz="1600" spc="-1" strike="noStrike">
                          <a:solidFill>
                            <a:srgbClr val="ffffff"/>
                          </a:solidFill>
                          <a:latin typeface="Meiryo UI"/>
                          <a:ea typeface="Meiryo UI"/>
                        </a:rPr>
                        <a:t>定性・定量効果の算定と次のフェーズのロードマップ策定</a:t>
                      </a:r>
                      <a:endParaRPr b="0" lang="en-US" sz="1600" spc="-1" strike="noStrike">
                        <a:latin typeface="Arial"/>
                      </a:endParaRPr>
                    </a:p>
                  </a:txBody>
                  <a:tcPr>
                    <a:lnL w="12240">
                      <a:noFill/>
                    </a:lnL>
                    <a:lnR w="12240">
                      <a:noFill/>
                    </a:lnR>
                    <a:lnT w="38160">
                      <a:noFill/>
                    </a:lnT>
                    <a:lnB w="12240">
                      <a:noFill/>
                    </a:lnB>
                    <a:noFill/>
                  </a:tcPr>
                </a:tc>
              </a:tr>
            </a:tbl>
          </a:graphicData>
        </a:graphic>
      </p:graphicFrame>
      <p:sp>
        <p:nvSpPr>
          <p:cNvPr id="446" name="CustomShape 14"/>
          <p:cNvSpPr/>
          <p:nvPr/>
        </p:nvSpPr>
        <p:spPr>
          <a:xfrm>
            <a:off x="900000" y="3467880"/>
            <a:ext cx="360" cy="1331640"/>
          </a:xfrm>
          <a:custGeom>
            <a:avLst/>
            <a:gdLst/>
            <a:ahLst/>
            <a:rect l="l" t="t" r="r" b="b"/>
            <a:pathLst>
              <a:path w="21600" h="21600">
                <a:moveTo>
                  <a:pt x="0" y="0"/>
                </a:moveTo>
                <a:lnTo>
                  <a:pt x="21600" y="21600"/>
                </a:lnTo>
              </a:path>
            </a:pathLst>
          </a:custGeom>
          <a:noFill/>
          <a:ln cap="rnd" w="73025">
            <a:solidFill>
              <a:schemeClr val="bg2"/>
            </a:solidFill>
            <a:custDash>
              <a:ds d="100000" sp="100000"/>
            </a:custDash>
            <a:round/>
            <a:tailEnd len="med" type="triangle" w="med"/>
          </a:ln>
        </p:spPr>
        <p:style>
          <a:lnRef idx="1">
            <a:schemeClr val="accent1"/>
          </a:lnRef>
          <a:fillRef idx="0">
            <a:schemeClr val="accent1"/>
          </a:fillRef>
          <a:effectRef idx="0">
            <a:schemeClr val="accent1"/>
          </a:effectRef>
          <a:fontRef idx="minor"/>
        </p:style>
      </p:sp>
      <p:sp>
        <p:nvSpPr>
          <p:cNvPr id="447" name="CustomShape 15"/>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P276</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3. </a:t>
            </a:r>
            <a:r>
              <a:rPr b="1" lang="ja-JP" sz="1800" spc="-1" strike="noStrike">
                <a:solidFill>
                  <a:srgbClr val="0d79ca"/>
                </a:solidFill>
                <a:latin typeface="Segoe UI Semibold"/>
                <a:ea typeface="Meiryo UI"/>
              </a:rPr>
              <a:t>取り組みの</a:t>
            </a:r>
            <a:r>
              <a:rPr b="1" lang="en-US" sz="1800" spc="-1" strike="noStrike">
                <a:solidFill>
                  <a:srgbClr val="0d79ca"/>
                </a:solidFill>
                <a:latin typeface="Segoe UI Semibold"/>
                <a:ea typeface="Meiryo UI"/>
              </a:rPr>
              <a:t>Step</a:t>
            </a:r>
            <a:endParaRPr b="0" lang="en-US" sz="1800" spc="-1" strike="noStrike">
              <a:solidFill>
                <a:srgbClr val="000000"/>
              </a:solidFill>
              <a:latin typeface="Segoe UI"/>
            </a:endParaRPr>
          </a:p>
        </p:txBody>
      </p:sp>
      <p:sp>
        <p:nvSpPr>
          <p:cNvPr id="449" name="TextShape 2"/>
          <p:cNvSpPr txBox="1"/>
          <p:nvPr/>
        </p:nvSpPr>
        <p:spPr>
          <a:xfrm>
            <a:off x="252360" y="792000"/>
            <a:ext cx="863892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つのタスクを以下の</a:t>
            </a:r>
            <a:r>
              <a:rPr b="0" lang="en-US" sz="1400" spc="-1" strike="noStrike">
                <a:solidFill>
                  <a:srgbClr val="808080"/>
                </a:solidFill>
                <a:latin typeface="Segoe UI"/>
                <a:ea typeface="Meiryo UI"/>
              </a:rPr>
              <a:t>Step</a:t>
            </a:r>
            <a:r>
              <a:rPr b="0" lang="ja-JP" sz="1400" spc="-1" strike="noStrike">
                <a:solidFill>
                  <a:srgbClr val="808080"/>
                </a:solidFill>
                <a:latin typeface="Segoe UI"/>
                <a:ea typeface="Meiryo UI"/>
              </a:rPr>
              <a:t>で同時進行させます。</a:t>
            </a:r>
            <a:endParaRPr b="0" lang="en-US" sz="1400" spc="-1" strike="noStrike">
              <a:solidFill>
                <a:srgbClr val="000000"/>
              </a:solidFill>
              <a:latin typeface="Segoe UI"/>
            </a:endParaRPr>
          </a:p>
        </p:txBody>
      </p:sp>
      <p:graphicFrame>
        <p:nvGraphicFramePr>
          <p:cNvPr id="450" name="Table 3"/>
          <p:cNvGraphicFramePr/>
          <p:nvPr/>
        </p:nvGraphicFramePr>
        <p:xfrm>
          <a:off x="252360" y="1260360"/>
          <a:ext cx="8639640" cy="4404240"/>
        </p:xfrm>
        <a:graphic>
          <a:graphicData uri="http://schemas.openxmlformats.org/drawingml/2006/table">
            <a:tbl>
              <a:tblPr/>
              <a:tblGrid>
                <a:gridCol w="1348920"/>
                <a:gridCol w="109080"/>
                <a:gridCol w="1348920"/>
                <a:gridCol w="109080"/>
                <a:gridCol w="1348920"/>
                <a:gridCol w="109080"/>
                <a:gridCol w="1348920"/>
                <a:gridCol w="109080"/>
                <a:gridCol w="1348920"/>
                <a:gridCol w="109080"/>
                <a:gridCol w="1349640"/>
              </a:tblGrid>
              <a:tr h="258840">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258840">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258840">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258840">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258840">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cPr>
                    <a:lnL w="12240">
                      <a:noFill/>
                    </a:lnL>
                    <a:lnR w="12240">
                      <a:noFill/>
                    </a:lnR>
                    <a:lnT w="12240">
                      <a:noFill/>
                    </a:lnT>
                    <a:lnB w="12240">
                      <a:noFill/>
                    </a:lnB>
                    <a:solidFill>
                      <a:srgbClr val="031828"/>
                    </a:solidFill>
                  </a:tcPr>
                </a:tc>
              </a:tr>
              <a:tr h="1033920">
                <a:tc>
                  <a:txBody>
                    <a:bodyPr lIns="0" rIns="0" tIns="0" bIns="0" anchor="b">
                      <a:noAutofit/>
                    </a:bodyPr>
                    <a:p>
                      <a:pPr>
                        <a:lnSpc>
                          <a:spcPct val="90000"/>
                        </a:lnSpc>
                        <a:tabLst>
                          <a:tab algn="l" pos="0"/>
                        </a:tabLst>
                      </a:pPr>
                      <a:r>
                        <a:rPr b="0" lang="en-US" sz="4800" spc="-1" strike="noStrike">
                          <a:solidFill>
                            <a:srgbClr val="808080"/>
                          </a:solidFill>
                          <a:latin typeface="Segoe UI"/>
                          <a:ea typeface="Meiryo UI"/>
                        </a:rPr>
                        <a:t>1</a:t>
                      </a:r>
                      <a:endParaRPr b="0" lang="en-US" sz="4800" spc="-1" strike="noStrike">
                        <a:latin typeface="Arial"/>
                      </a:endParaRPr>
                    </a:p>
                  </a:txBody>
                  <a:tcPr>
                    <a:lnL w="12240">
                      <a:noFill/>
                    </a:lnL>
                    <a:lnR w="12240">
                      <a:noFill/>
                    </a:lnR>
                    <a:lnT w="12240">
                      <a:noFill/>
                    </a:lnT>
                    <a:lnB w="12240">
                      <a:noFill/>
                    </a:lnB>
                    <a:solidFill>
                      <a:srgbClr val="b4dcfa"/>
                    </a:solidFill>
                  </a:tcPr>
                </a:tc>
                <a:tc>
                  <a:tcPr>
                    <a:lnL w="12240">
                      <a:noFill/>
                    </a:lnL>
                    <a:lnR w="12240">
                      <a:noFill/>
                    </a:lnR>
                    <a:lnT w="12240">
                      <a:noFill/>
                    </a:lnT>
                    <a:lnB w="12240">
                      <a:noFill/>
                    </a:lnB>
                    <a:solidFill>
                      <a:srgbClr val="8cc9f7"/>
                    </a:solidFill>
                  </a:tcPr>
                </a:tc>
                <a:tc>
                  <a:txBody>
                    <a:bodyPr lIns="0" rIns="0" tIns="0" bIns="0" anchor="b">
                      <a:noAutofit/>
                    </a:bodyPr>
                    <a:p>
                      <a:pPr>
                        <a:lnSpc>
                          <a:spcPct val="90000"/>
                        </a:lnSpc>
                      </a:pPr>
                      <a:r>
                        <a:rPr b="0" lang="en-US" sz="4800" spc="-1" strike="noStrike">
                          <a:solidFill>
                            <a:srgbClr val="ffffff"/>
                          </a:solidFill>
                          <a:latin typeface="Segoe UI"/>
                          <a:ea typeface="Meiryo UI"/>
                        </a:rPr>
                        <a:t>2</a:t>
                      </a:r>
                      <a:endParaRPr b="0" lang="en-US" sz="4800" spc="-1" strike="noStrike">
                        <a:latin typeface="Arial"/>
                      </a:endParaRPr>
                    </a:p>
                  </a:txBody>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xBody>
                    <a:bodyPr lIns="0" rIns="0" tIns="0" bIns="0" anchor="b">
                      <a:noAutofit/>
                    </a:bodyPr>
                    <a:p>
                      <a:pPr>
                        <a:lnSpc>
                          <a:spcPct val="90000"/>
                        </a:lnSpc>
                        <a:tabLst>
                          <a:tab algn="l" pos="0"/>
                        </a:tabLst>
                      </a:pPr>
                      <a:r>
                        <a:rPr b="0" lang="en-US" sz="4800" spc="-1" strike="noStrike">
                          <a:solidFill>
                            <a:srgbClr val="ffffff"/>
                          </a:solidFill>
                          <a:latin typeface="Segoe UI"/>
                          <a:ea typeface="Meiryo UI"/>
                        </a:rPr>
                        <a:t>3</a:t>
                      </a:r>
                      <a:endParaRPr b="0" lang="en-US" sz="4800" spc="-1" strike="noStrike">
                        <a:latin typeface="Arial"/>
                      </a:endParaRPr>
                    </a:p>
                  </a:txBody>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xBody>
                    <a:bodyPr lIns="0" rIns="0" tIns="0" bIns="0" anchor="b">
                      <a:noAutofit/>
                    </a:bodyPr>
                    <a:p>
                      <a:pPr>
                        <a:lnSpc>
                          <a:spcPct val="90000"/>
                        </a:lnSpc>
                        <a:tabLst>
                          <a:tab algn="l" pos="0"/>
                        </a:tabLst>
                      </a:pPr>
                      <a:r>
                        <a:rPr b="0" lang="en-US" sz="4800" spc="-1" strike="noStrike">
                          <a:solidFill>
                            <a:srgbClr val="ffffff"/>
                          </a:solidFill>
                          <a:latin typeface="Segoe UI"/>
                          <a:ea typeface="Meiryo UI"/>
                        </a:rPr>
                        <a:t>4</a:t>
                      </a:r>
                      <a:endParaRPr b="0" lang="en-US" sz="4800" spc="-1" strike="noStrike">
                        <a:latin typeface="Arial"/>
                      </a:endParaRPr>
                    </a:p>
                  </a:txBody>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xBody>
                    <a:bodyPr lIns="0" rIns="0" tIns="0" bIns="0" anchor="b">
                      <a:noAutofit/>
                    </a:bodyPr>
                    <a:p>
                      <a:pPr>
                        <a:lnSpc>
                          <a:spcPct val="90000"/>
                        </a:lnSpc>
                        <a:tabLst>
                          <a:tab algn="l" pos="0"/>
                        </a:tabLst>
                      </a:pPr>
                      <a:r>
                        <a:rPr b="0" lang="en-US" sz="4800" spc="-1" strike="noStrike">
                          <a:solidFill>
                            <a:srgbClr val="ffffff"/>
                          </a:solidFill>
                          <a:latin typeface="Segoe UI"/>
                          <a:ea typeface="Meiryo UI"/>
                        </a:rPr>
                        <a:t>5</a:t>
                      </a:r>
                      <a:endParaRPr b="0" lang="en-US" sz="4800" spc="-1" strike="noStrike">
                        <a:latin typeface="Arial"/>
                      </a:endParaRPr>
                    </a:p>
                  </a:txBody>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xBody>
                    <a:bodyPr lIns="0" rIns="0" tIns="0" bIns="0" anchor="b">
                      <a:noAutofit/>
                    </a:bodyPr>
                    <a:p>
                      <a:pPr>
                        <a:lnSpc>
                          <a:spcPct val="90000"/>
                        </a:lnSpc>
                        <a:tabLst>
                          <a:tab algn="l" pos="0"/>
                        </a:tabLst>
                      </a:pPr>
                      <a:r>
                        <a:rPr b="0" lang="en-US" sz="4800" spc="-1" strike="noStrike">
                          <a:solidFill>
                            <a:srgbClr val="ffffff"/>
                          </a:solidFill>
                          <a:latin typeface="Segoe UI"/>
                          <a:ea typeface="Meiryo UI"/>
                        </a:rPr>
                        <a:t>6</a:t>
                      </a:r>
                      <a:endParaRPr b="0" lang="en-US" sz="4800" spc="-1" strike="noStrike">
                        <a:latin typeface="Arial"/>
                      </a:endParaRPr>
                    </a:p>
                  </a:txBody>
                  <a:tcPr>
                    <a:lnL w="12240">
                      <a:noFill/>
                    </a:lnL>
                    <a:lnR w="12240">
                      <a:noFill/>
                    </a:lnR>
                    <a:lnT w="12240">
                      <a:noFill/>
                    </a:lnT>
                    <a:lnB w="12240">
                      <a:noFill/>
                    </a:lnB>
                    <a:solidFill>
                      <a:srgbClr val="031828"/>
                    </a:solidFill>
                  </a:tcPr>
                </a:tc>
              </a:tr>
              <a:tr h="475200">
                <a:tc>
                  <a:txBody>
                    <a:bodyPr lIns="0" rIns="0" tIns="0" bIns="0">
                      <a:noAutofit/>
                    </a:bodyPr>
                    <a:p>
                      <a:pPr>
                        <a:lnSpc>
                          <a:spcPct val="90000"/>
                        </a:lnSpc>
                        <a:tabLst>
                          <a:tab algn="l" pos="0"/>
                        </a:tabLst>
                      </a:pPr>
                      <a:r>
                        <a:rPr b="0" lang="ja-JP" sz="1600" spc="-1" strike="noStrike">
                          <a:solidFill>
                            <a:srgbClr val="808080"/>
                          </a:solidFill>
                          <a:latin typeface="Segoe UI"/>
                          <a:ea typeface="Meiryo UI"/>
                        </a:rPr>
                        <a:t>業務構造の</a:t>
                      </a:r>
                      <a:br/>
                      <a:r>
                        <a:rPr b="0" lang="ja-JP" sz="1600" spc="-1" strike="noStrike">
                          <a:solidFill>
                            <a:srgbClr val="808080"/>
                          </a:solidFill>
                          <a:latin typeface="Segoe UI"/>
                          <a:ea typeface="Meiryo UI"/>
                        </a:rPr>
                        <a:t>理解</a:t>
                      </a:r>
                      <a:endParaRPr b="0" lang="en-US" sz="1600" spc="-1" strike="noStrike">
                        <a:latin typeface="Arial"/>
                      </a:endParaRPr>
                    </a:p>
                  </a:txBody>
                  <a:tcPr>
                    <a:lnL w="12240">
                      <a:noFill/>
                    </a:lnL>
                    <a:lnR w="12240">
                      <a:noFill/>
                    </a:lnR>
                    <a:lnT w="12240">
                      <a:noFill/>
                    </a:lnT>
                    <a:lnB w="12240">
                      <a:noFill/>
                    </a:lnB>
                    <a:solidFill>
                      <a:srgbClr val="b4dcfa"/>
                    </a:solidFill>
                  </a:tcPr>
                </a:tc>
                <a:tc>
                  <a:tcPr>
                    <a:lnL w="12240">
                      <a:noFill/>
                    </a:lnL>
                    <a:lnR w="12240">
                      <a:noFill/>
                    </a:lnR>
                    <a:lnT w="12240">
                      <a:noFill/>
                    </a:lnT>
                    <a:lnB w="12240">
                      <a:noFill/>
                    </a:lnB>
                    <a:solidFill>
                      <a:srgbClr val="8cc9f7"/>
                    </a:solidFill>
                  </a:tcPr>
                </a:tc>
                <a:tc>
                  <a:txBody>
                    <a:bodyPr lIns="0" rIns="0" tIns="0" bIns="0">
                      <a:noAutofit/>
                    </a:bodyPr>
                    <a:p>
                      <a:pPr>
                        <a:lnSpc>
                          <a:spcPct val="90000"/>
                        </a:lnSpc>
                      </a:pPr>
                      <a:r>
                        <a:rPr b="0" lang="ja-JP" sz="1600" spc="-1" strike="noStrike">
                          <a:solidFill>
                            <a:srgbClr val="ffffff"/>
                          </a:solidFill>
                          <a:latin typeface="Segoe UI"/>
                          <a:ea typeface="Meiryo UI"/>
                        </a:rPr>
                        <a:t>課題仮説設定</a:t>
                      </a:r>
                      <a:r>
                        <a:rPr b="0" lang="en-US" sz="1600" spc="-1" strike="noStrike">
                          <a:solidFill>
                            <a:srgbClr val="ffffff"/>
                          </a:solidFill>
                          <a:latin typeface="Segoe UI"/>
                          <a:ea typeface="Meiryo UI"/>
                        </a:rPr>
                        <a:t>/</a:t>
                      </a:r>
                      <a:endParaRPr b="0" lang="en-US" sz="1600" spc="-1" strike="noStrike">
                        <a:latin typeface="Arial"/>
                      </a:endParaRPr>
                    </a:p>
                    <a:p>
                      <a:pPr>
                        <a:lnSpc>
                          <a:spcPct val="90000"/>
                        </a:lnSpc>
                      </a:pPr>
                      <a:r>
                        <a:rPr b="0" lang="ja-JP" sz="1600" spc="-1" strike="noStrike">
                          <a:solidFill>
                            <a:srgbClr val="ffffff"/>
                          </a:solidFill>
                          <a:latin typeface="Segoe UI"/>
                          <a:ea typeface="Meiryo UI"/>
                        </a:rPr>
                        <a:t>分析結果</a:t>
                      </a:r>
                      <a:endParaRPr b="0" lang="en-US" sz="1600" spc="-1" strike="noStrike">
                        <a:latin typeface="Arial"/>
                      </a:endParaRPr>
                    </a:p>
                  </a:txBody>
                  <a:tcPr>
                    <a:lnL w="12240">
                      <a:noFill/>
                    </a:lnL>
                    <a:lnR w="12240">
                      <a:noFill/>
                    </a:lnR>
                    <a:lnT w="12240">
                      <a:noFill/>
                    </a:lnT>
                    <a:lnB w="12240">
                      <a:noFill/>
                    </a:lnB>
                    <a:solidFill>
                      <a:srgbClr val="8cc9f7"/>
                    </a:solidFill>
                  </a:tcPr>
                </a:tc>
                <a:tc>
                  <a:tcPr>
                    <a:lnL w="12240">
                      <a:noFill/>
                    </a:lnL>
                    <a:lnR w="12240">
                      <a:noFill/>
                    </a:lnR>
                    <a:lnT w="12240">
                      <a:noFill/>
                    </a:lnT>
                    <a:lnB w="12240">
                      <a:noFill/>
                    </a:lnB>
                    <a:solidFill>
                      <a:srgbClr val="4fadf3"/>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現状との</a:t>
                      </a:r>
                      <a:br/>
                      <a:r>
                        <a:rPr b="0" lang="ja-JP" sz="1600" spc="-1" strike="noStrike">
                          <a:solidFill>
                            <a:srgbClr val="ffffff"/>
                          </a:solidFill>
                          <a:latin typeface="Segoe UI"/>
                          <a:ea typeface="Meiryo UI"/>
                        </a:rPr>
                        <a:t>課題分析</a:t>
                      </a:r>
                      <a:endParaRPr b="0" lang="en-US" sz="1600" spc="-1" strike="noStrike">
                        <a:latin typeface="Arial"/>
                      </a:endParaRPr>
                    </a:p>
                  </a:txBody>
                  <a:tcPr>
                    <a:lnL w="12240">
                      <a:noFill/>
                    </a:lnL>
                    <a:lnR w="12240">
                      <a:noFill/>
                    </a:lnR>
                    <a:lnT w="12240">
                      <a:noFill/>
                    </a:lnT>
                    <a:lnB w="12240">
                      <a:noFill/>
                    </a:lnB>
                    <a:solidFill>
                      <a:srgbClr val="4fadf3"/>
                    </a:solidFill>
                  </a:tcPr>
                </a:tc>
                <a:tc>
                  <a:tcPr>
                    <a:lnL w="12240">
                      <a:noFill/>
                    </a:lnL>
                    <a:lnR w="12240">
                      <a:noFill/>
                    </a:lnR>
                    <a:lnT w="12240">
                      <a:noFill/>
                    </a:lnT>
                    <a:lnB w="12240">
                      <a:noFill/>
                    </a:lnB>
                    <a:solidFill>
                      <a:srgbClr val="0d79ca"/>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検証</a:t>
                      </a:r>
                      <a:endParaRPr b="0" lang="en-US" sz="1600" spc="-1" strike="noStrike">
                        <a:latin typeface="Arial"/>
                      </a:endParaRPr>
                    </a:p>
                  </a:txBody>
                  <a:tcPr>
                    <a:lnL w="12240">
                      <a:noFill/>
                    </a:lnL>
                    <a:lnR w="12240">
                      <a:noFill/>
                    </a:lnR>
                    <a:lnT w="12240">
                      <a:noFill/>
                    </a:lnT>
                    <a:lnB w="12240">
                      <a:noFill/>
                    </a:lnB>
                    <a:solidFill>
                      <a:srgbClr val="0d79ca"/>
                    </a:solidFill>
                  </a:tcPr>
                </a:tc>
                <a:tc>
                  <a:tcPr>
                    <a:lnL w="12240">
                      <a:noFill/>
                    </a:lnL>
                    <a:lnR w="12240">
                      <a:noFill/>
                    </a:lnR>
                    <a:lnT w="12240">
                      <a:noFill/>
                    </a:lnT>
                    <a:lnB w="12240">
                      <a:noFill/>
                    </a:lnB>
                    <a:solidFill>
                      <a:srgbClr val="073c65"/>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結果評価</a:t>
                      </a:r>
                      <a:endParaRPr b="0" lang="en-US" sz="1600" spc="-1" strike="noStrike">
                        <a:latin typeface="Arial"/>
                      </a:endParaRPr>
                    </a:p>
                  </a:txBody>
                  <a:tcPr>
                    <a:lnL w="12240">
                      <a:noFill/>
                    </a:lnL>
                    <a:lnR w="12240">
                      <a:noFill/>
                    </a:lnR>
                    <a:lnT w="12240">
                      <a:noFill/>
                    </a:lnT>
                    <a:lnB w="12240">
                      <a:noFill/>
                    </a:lnB>
                    <a:solidFill>
                      <a:srgbClr val="073c65"/>
                    </a:solidFill>
                  </a:tcPr>
                </a:tc>
                <a:tc>
                  <a:tcPr>
                    <a:lnL w="12240">
                      <a:noFill/>
                    </a:lnL>
                    <a:lnR w="12240">
                      <a:noFill/>
                    </a:lnR>
                    <a:lnT w="12240">
                      <a:noFill/>
                    </a:lnT>
                    <a:lnB w="12240">
                      <a:noFill/>
                    </a:lnB>
                    <a:solidFill>
                      <a:srgbClr val="031828"/>
                    </a:solidFill>
                  </a:tcPr>
                </a:tc>
                <a:tc>
                  <a:txBody>
                    <a:bodyPr lIns="0" rIns="0" tIns="0" bIns="0">
                      <a:noAutofit/>
                    </a:bodyPr>
                    <a:p>
                      <a:pPr>
                        <a:lnSpc>
                          <a:spcPct val="90000"/>
                        </a:lnSpc>
                        <a:tabLst>
                          <a:tab algn="l" pos="0"/>
                        </a:tabLst>
                      </a:pPr>
                      <a:r>
                        <a:rPr b="0" lang="ja-JP" sz="1600" spc="-1" strike="noStrike">
                          <a:solidFill>
                            <a:srgbClr val="ffffff"/>
                          </a:solidFill>
                          <a:latin typeface="Segoe UI"/>
                          <a:ea typeface="Meiryo UI"/>
                        </a:rPr>
                        <a:t>実行計画の</a:t>
                      </a:r>
                      <a:br/>
                      <a:r>
                        <a:rPr b="0" lang="ja-JP" sz="1600" spc="-1" strike="noStrike">
                          <a:solidFill>
                            <a:srgbClr val="ffffff"/>
                          </a:solidFill>
                          <a:latin typeface="Segoe UI"/>
                          <a:ea typeface="Meiryo UI"/>
                        </a:rPr>
                        <a:t>策定</a:t>
                      </a:r>
                      <a:endParaRPr b="0" lang="en-US" sz="1600" spc="-1" strike="noStrike">
                        <a:latin typeface="Arial"/>
                      </a:endParaRPr>
                    </a:p>
                  </a:txBody>
                  <a:tcPr>
                    <a:lnL w="12240">
                      <a:noFill/>
                    </a:lnL>
                    <a:lnR w="12240">
                      <a:noFill/>
                    </a:lnR>
                    <a:lnT w="12240">
                      <a:noFill/>
                    </a:lnT>
                    <a:lnB w="12240">
                      <a:noFill/>
                    </a:lnB>
                    <a:solidFill>
                      <a:srgbClr val="031828"/>
                    </a:solid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r>
              <a:tr h="1198440">
                <a:tc>
                  <a:txBody>
                    <a:bodyPr lIns="0" rIns="0" tIns="0" bIns="0">
                      <a:noAutofit/>
                    </a:bodyPr>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業務の全体像の</a:t>
                      </a:r>
                      <a:br/>
                      <a:r>
                        <a:rPr b="0" lang="ja-JP" sz="1200" spc="-1" strike="noStrike">
                          <a:solidFill>
                            <a:srgbClr val="000000"/>
                          </a:solidFill>
                          <a:latin typeface="Segoe UI"/>
                          <a:ea typeface="Meiryo UI"/>
                        </a:rPr>
                        <a:t>把握</a:t>
                      </a:r>
                      <a:endParaRPr b="0" lang="en-US" sz="1200" spc="-1" strike="noStrike">
                        <a:latin typeface="Arial"/>
                      </a:endParaRPr>
                    </a:p>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業務間の関連の</a:t>
                      </a:r>
                      <a:br/>
                      <a:r>
                        <a:rPr b="0" lang="ja-JP" sz="1200" spc="-1" strike="noStrike">
                          <a:solidFill>
                            <a:srgbClr val="000000"/>
                          </a:solidFill>
                          <a:latin typeface="Segoe UI"/>
                          <a:ea typeface="Meiryo UI"/>
                        </a:rPr>
                        <a:t>確認</a:t>
                      </a:r>
                      <a:endParaRPr b="0" lang="en-US" sz="1200" spc="-1" strike="noStrike">
                        <a:latin typeface="Arial"/>
                      </a:endParaRPr>
                    </a:p>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各業務における</a:t>
                      </a:r>
                      <a:br/>
                      <a:r>
                        <a:rPr b="0" lang="ja-JP" sz="1200" spc="-1" strike="noStrike">
                          <a:solidFill>
                            <a:srgbClr val="000000"/>
                          </a:solidFill>
                          <a:latin typeface="Segoe UI"/>
                          <a:ea typeface="Meiryo UI"/>
                        </a:rPr>
                        <a:t>組織構造の確認</a:t>
                      </a:r>
                      <a:endParaRPr b="0" lang="en-US" sz="1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buClr>
                          <a:srgbClr val="bfebfa"/>
                        </a:buClr>
                        <a:buFont typeface="Arial"/>
                        <a:buChar char="•"/>
                      </a:pPr>
                      <a:r>
                        <a:rPr b="0" lang="ja-JP" sz="1200" spc="-1" strike="noStrike">
                          <a:solidFill>
                            <a:srgbClr val="000000"/>
                          </a:solidFill>
                          <a:latin typeface="Segoe UI"/>
                          <a:ea typeface="Meiryo UI"/>
                        </a:rPr>
                        <a:t>課題仮設の設定からの目指すべき姿の策定</a:t>
                      </a:r>
                      <a:endParaRPr b="0" lang="en-US" sz="1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業務プロセス、体制等の課題抽出と要件の整理</a:t>
                      </a:r>
                      <a:endParaRPr b="0" lang="en-US" sz="1200" spc="-1" strike="noStrike">
                        <a:latin typeface="Arial"/>
                      </a:endParaRPr>
                    </a:p>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必要なデータ要件と現状との課題を整理</a:t>
                      </a:r>
                      <a:endParaRPr b="0" lang="en-US" sz="1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100000"/>
                        </a:lnSpc>
                        <a:buClr>
                          <a:srgbClr val="bfebfa"/>
                        </a:buClr>
                        <a:buFont typeface="Arial"/>
                        <a:buChar char="•"/>
                      </a:pPr>
                      <a:r>
                        <a:rPr b="0" lang="ja-JP" sz="1200" spc="-1" strike="noStrike">
                          <a:solidFill>
                            <a:srgbClr val="000000"/>
                          </a:solidFill>
                          <a:latin typeface="Segoe UI"/>
                          <a:ea typeface="Meiryo UI"/>
                        </a:rPr>
                        <a:t>効果測定に向けたテストの実施</a:t>
                      </a:r>
                      <a:endParaRPr b="0" lang="en-US" sz="1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分析結果から得られる考察の整理</a:t>
                      </a:r>
                      <a:endParaRPr b="0" lang="en-US" sz="1200" spc="-1" strike="noStrike">
                        <a:latin typeface="Arial"/>
                      </a:endParaRPr>
                    </a:p>
                    <a:p>
                      <a:pPr marL="108000" indent="-107640">
                        <a:lnSpc>
                          <a:spcPct val="90000"/>
                        </a:lnSpc>
                        <a:spcAft>
                          <a:spcPts val="601"/>
                        </a:spcAft>
                        <a:buClr>
                          <a:srgbClr val="bfebfa"/>
                        </a:buClr>
                        <a:buFont typeface="Arial"/>
                        <a:buChar char="•"/>
                      </a:pPr>
                      <a:r>
                        <a:rPr b="0" lang="ja-JP" sz="1200" spc="-1" strike="noStrike">
                          <a:solidFill>
                            <a:srgbClr val="000000"/>
                          </a:solidFill>
                          <a:latin typeface="Segoe UI"/>
                          <a:ea typeface="Meiryo UI"/>
                        </a:rPr>
                        <a:t>効果の評価</a:t>
                      </a:r>
                      <a:endParaRPr b="0" lang="en-US" sz="1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0" bIns="0">
                      <a:noAutofit/>
                    </a:bodyPr>
                    <a:p>
                      <a:pPr marL="108000" indent="-107640">
                        <a:lnSpc>
                          <a:spcPct val="100000"/>
                        </a:lnSpc>
                        <a:buClr>
                          <a:srgbClr val="bfebfa"/>
                        </a:buClr>
                        <a:buFont typeface="Arial"/>
                        <a:buChar char="•"/>
                      </a:pPr>
                      <a:r>
                        <a:rPr b="0" lang="ja-JP" sz="1200" spc="-1" strike="noStrike">
                          <a:solidFill>
                            <a:srgbClr val="000000"/>
                          </a:solidFill>
                          <a:latin typeface="Segoe UI"/>
                          <a:ea typeface="Meiryo UI"/>
                        </a:rPr>
                        <a:t>優先順位に基づく</a:t>
                      </a:r>
                      <a:br/>
                      <a:r>
                        <a:rPr b="0" lang="ja-JP" sz="1200" spc="-1" strike="noStrike">
                          <a:solidFill>
                            <a:srgbClr val="000000"/>
                          </a:solidFill>
                          <a:latin typeface="Segoe UI"/>
                          <a:ea typeface="Meiryo UI"/>
                        </a:rPr>
                        <a:t>実行計画の作成</a:t>
                      </a:r>
                      <a:endParaRPr b="0" lang="en-US" sz="1200" spc="-1" strike="noStrike">
                        <a:latin typeface="Arial"/>
                      </a:endParaRPr>
                    </a:p>
                  </a:txBody>
                  <a:tcPr>
                    <a:lnL w="12240">
                      <a:noFill/>
                    </a:lnL>
                    <a:lnR w="12240">
                      <a:noFill/>
                    </a:lnR>
                    <a:lnT w="12240">
                      <a:noFill/>
                    </a:lnT>
                    <a:lnB w="12240">
                      <a:noFill/>
                    </a:lnB>
                    <a:noFill/>
                  </a:tcPr>
                </a:tc>
              </a:tr>
            </a:tbl>
          </a:graphicData>
        </a:graphic>
      </p:graphicFrame>
      <p:sp>
        <p:nvSpPr>
          <p:cNvPr id="451" name="TextShape 4"/>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2. 3</a:t>
            </a:r>
            <a:r>
              <a:rPr b="0" lang="ja-JP" sz="1050" spc="-1" strike="noStrike">
                <a:solidFill>
                  <a:srgbClr val="000000"/>
                </a:solidFill>
                <a:latin typeface="Segoe UI"/>
                <a:ea typeface="Meiryo UI"/>
              </a:rPr>
              <a:t>つのフォーカスエリアと</a:t>
            </a:r>
            <a:r>
              <a:rPr b="0" lang="en-US" sz="1050" spc="-1" strike="noStrike">
                <a:solidFill>
                  <a:srgbClr val="000000"/>
                </a:solidFill>
                <a:latin typeface="Segoe UI"/>
                <a:ea typeface="Meiryo UI"/>
              </a:rPr>
              <a:t>4</a:t>
            </a:r>
            <a:r>
              <a:rPr b="0" lang="ja-JP" sz="1050" spc="-1" strike="noStrike">
                <a:solidFill>
                  <a:srgbClr val="000000"/>
                </a:solidFill>
                <a:latin typeface="Segoe UI"/>
                <a:ea typeface="Meiryo UI"/>
              </a:rPr>
              <a:t>つのタスク</a:t>
            </a:r>
            <a:endParaRPr b="0" lang="en-US" sz="1050" spc="-1" strike="noStrike">
              <a:solidFill>
                <a:srgbClr val="000000"/>
              </a:solidFill>
              <a:latin typeface="Segoe UI"/>
            </a:endParaRPr>
          </a:p>
        </p:txBody>
      </p:sp>
      <p:sp>
        <p:nvSpPr>
          <p:cNvPr id="452" name="CustomShape 5"/>
          <p:cNvSpPr/>
          <p:nvPr/>
        </p:nvSpPr>
        <p:spPr>
          <a:xfrm flipV="1">
            <a:off x="540000" y="1483920"/>
            <a:ext cx="8279640" cy="1655640"/>
          </a:xfrm>
          <a:custGeom>
            <a:avLst/>
            <a:gdLst/>
            <a:ahLst/>
            <a:rect l="l" t="t" r="r" b="b"/>
            <a:pathLst>
              <a:path w="21600" h="21600">
                <a:moveTo>
                  <a:pt x="0" y="0"/>
                </a:moveTo>
                <a:lnTo>
                  <a:pt x="21600" y="21600"/>
                </a:lnTo>
              </a:path>
            </a:pathLst>
          </a:custGeom>
          <a:noFill/>
          <a:ln w="171450">
            <a:solidFill>
              <a:schemeClr val="bg1">
                <a:lumMod val="95000"/>
                <a:alpha val="40000"/>
              </a:schemeClr>
            </a:solidFill>
            <a:round/>
            <a:tailEnd len="med" type="triangle" w="med"/>
          </a:ln>
        </p:spPr>
        <p:style>
          <a:lnRef idx="1">
            <a:schemeClr val="accent1"/>
          </a:lnRef>
          <a:fillRef idx="0">
            <a:schemeClr val="accent1"/>
          </a:fillRef>
          <a:effectRef idx="0">
            <a:schemeClr val="accent1"/>
          </a:effectRef>
          <a:fontRef idx="minor"/>
        </p:style>
      </p:sp>
      <p:sp>
        <p:nvSpPr>
          <p:cNvPr id="453" name="CustomShape 6"/>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252000" y="252000"/>
            <a:ext cx="8639640" cy="539640"/>
          </a:xfrm>
          <a:prstGeom prst="rect">
            <a:avLst/>
          </a:prstGeom>
          <a:noFill/>
          <a:ln w="0">
            <a:noFill/>
          </a:ln>
        </p:spPr>
        <p:txBody>
          <a:bodyPr lIns="0" rIns="0" anchor="ctr">
            <a:normAutofit/>
          </a:bodyPr>
          <a:p>
            <a:pPr>
              <a:lnSpc>
                <a:spcPct val="90000"/>
              </a:lnSpc>
            </a:pPr>
            <a:r>
              <a:rPr b="1" lang="en-US" sz="1800" spc="-1" strike="noStrike">
                <a:solidFill>
                  <a:srgbClr val="0d79ca"/>
                </a:solidFill>
                <a:latin typeface="Segoe UI Semibold"/>
                <a:ea typeface="Meiryo UI"/>
              </a:rPr>
              <a:t>4. </a:t>
            </a:r>
            <a:r>
              <a:rPr b="1" lang="ja-JP" sz="1800" spc="-1" strike="noStrike">
                <a:solidFill>
                  <a:srgbClr val="0d79ca"/>
                </a:solidFill>
                <a:latin typeface="Segoe UI Semibold"/>
                <a:ea typeface="Meiryo UI"/>
              </a:rPr>
              <a:t>作業内容・役割分担・作成物 </a:t>
            </a:r>
            <a:endParaRPr b="0" lang="en-US" sz="1800" spc="-1" strike="noStrike">
              <a:solidFill>
                <a:srgbClr val="000000"/>
              </a:solidFill>
              <a:latin typeface="Segoe UI"/>
            </a:endParaRPr>
          </a:p>
        </p:txBody>
      </p:sp>
      <p:sp>
        <p:nvSpPr>
          <p:cNvPr id="455"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2. 3</a:t>
            </a:r>
            <a:r>
              <a:rPr b="0" lang="ja-JP" sz="1050" spc="-1" strike="noStrike">
                <a:solidFill>
                  <a:srgbClr val="000000"/>
                </a:solidFill>
                <a:latin typeface="Segoe UI"/>
                <a:ea typeface="Meiryo UI"/>
              </a:rPr>
              <a:t>つのフォーカスエリアと</a:t>
            </a:r>
            <a:r>
              <a:rPr b="0" lang="en-US" sz="1050" spc="-1" strike="noStrike">
                <a:solidFill>
                  <a:srgbClr val="000000"/>
                </a:solidFill>
                <a:latin typeface="Segoe UI"/>
                <a:ea typeface="Meiryo UI"/>
              </a:rPr>
              <a:t>4</a:t>
            </a:r>
            <a:r>
              <a:rPr b="0" lang="ja-JP" sz="1050" spc="-1" strike="noStrike">
                <a:solidFill>
                  <a:srgbClr val="000000"/>
                </a:solidFill>
                <a:latin typeface="Segoe UI"/>
                <a:ea typeface="Meiryo UI"/>
              </a:rPr>
              <a:t>つのタスク</a:t>
            </a:r>
            <a:endParaRPr b="0" lang="en-US" sz="1050" spc="-1" strike="noStrike">
              <a:solidFill>
                <a:srgbClr val="000000"/>
              </a:solidFill>
              <a:latin typeface="Segoe UI"/>
            </a:endParaRPr>
          </a:p>
        </p:txBody>
      </p:sp>
      <p:graphicFrame>
        <p:nvGraphicFramePr>
          <p:cNvPr id="456" name="Table 3"/>
          <p:cNvGraphicFramePr/>
          <p:nvPr/>
        </p:nvGraphicFramePr>
        <p:xfrm>
          <a:off x="252000" y="900000"/>
          <a:ext cx="8639640" cy="5759640"/>
        </p:xfrm>
        <a:graphic>
          <a:graphicData uri="http://schemas.openxmlformats.org/drawingml/2006/table">
            <a:tbl>
              <a:tblPr/>
              <a:tblGrid>
                <a:gridCol w="249840"/>
                <a:gridCol w="1392120"/>
                <a:gridCol w="1749240"/>
                <a:gridCol w="1749240"/>
                <a:gridCol w="1749240"/>
                <a:gridCol w="1749960"/>
              </a:tblGrid>
              <a:tr h="232560">
                <a:tc>
                  <a:tcPr marL="36000" marR="36000">
                    <a:lnL w="12240">
                      <a:noFill/>
                    </a:lnL>
                    <a:lnR w="12240">
                      <a:solidFill>
                        <a:srgbClr val="d9d9d9"/>
                      </a:solidFill>
                    </a:lnR>
                    <a:lnT w="12240">
                      <a:solidFill>
                        <a:srgbClr val="d9d9d9"/>
                      </a:solidFill>
                    </a:lnT>
                    <a:lnB w="12240">
                      <a:noFill/>
                    </a:lnB>
                    <a:solidFill>
                      <a:srgbClr val="0070c0"/>
                    </a:solidFill>
                  </a:tcPr>
                </a:tc>
                <a:tc>
                  <a:txBody>
                    <a:bodyPr lIns="36000" rIns="36000" tIns="36000" bIns="36000" anchor="ctr">
                      <a:noAutofit/>
                    </a:bodyPr>
                    <a:p>
                      <a:pPr>
                        <a:lnSpc>
                          <a:spcPct val="90000"/>
                        </a:lnSpc>
                      </a:pPr>
                      <a:r>
                        <a:rPr b="0" lang="ja-JP" sz="1050" spc="-1" strike="noStrike">
                          <a:solidFill>
                            <a:srgbClr val="ffffff"/>
                          </a:solidFill>
                          <a:latin typeface="Meiryo UI"/>
                          <a:ea typeface="Meiryo UI"/>
                        </a:rPr>
                        <a:t>作業タスク</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lIns="36000" rIns="36000" tIns="36000" bIns="36000" anchor="ctr">
                      <a:noAutofit/>
                    </a:bodyPr>
                    <a:p>
                      <a:pPr>
                        <a:lnSpc>
                          <a:spcPct val="90000"/>
                        </a:lnSpc>
                      </a:pPr>
                      <a:r>
                        <a:rPr b="0" lang="ja-JP" sz="1050" spc="-1" strike="noStrike">
                          <a:solidFill>
                            <a:srgbClr val="ffffff"/>
                          </a:solidFill>
                          <a:latin typeface="Meiryo UI"/>
                          <a:ea typeface="Meiryo UI"/>
                        </a:rPr>
                        <a:t>作業内容</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lIns="36000" rIns="36000" tIns="36000" bIns="36000" anchor="ctr">
                      <a:noAutofit/>
                    </a:bodyPr>
                    <a:p>
                      <a:pPr>
                        <a:lnSpc>
                          <a:spcPct val="90000"/>
                        </a:lnSpc>
                      </a:pPr>
                      <a:r>
                        <a:rPr b="0" lang="ja-JP" sz="1050" spc="-1" strike="noStrike">
                          <a:solidFill>
                            <a:srgbClr val="ffffff"/>
                          </a:solidFill>
                          <a:latin typeface="Meiryo UI"/>
                          <a:ea typeface="Meiryo UI"/>
                        </a:rPr>
                        <a:t>作業タスク</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cPr marL="90000" marR="90000">
                    <a:solidFill>
                      <a:srgbClr val="729fcf"/>
                    </a:solidFill>
                  </a:tcPr>
                </a:tc>
                <a:tc>
                  <a:txBody>
                    <a:bodyPr lIns="36000" rIns="36000" tIns="36000" bIns="36000" anchor="ctr">
                      <a:noAutofit/>
                    </a:bodyPr>
                    <a:p>
                      <a:pPr>
                        <a:lnSpc>
                          <a:spcPct val="90000"/>
                        </a:lnSpc>
                      </a:pPr>
                      <a:r>
                        <a:rPr b="0" lang="ja-JP" sz="1050" spc="-1" strike="noStrike">
                          <a:solidFill>
                            <a:srgbClr val="ffffff"/>
                          </a:solidFill>
                          <a:latin typeface="Meiryo UI"/>
                          <a:ea typeface="Meiryo UI"/>
                        </a:rPr>
                        <a:t>成果物</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tr>
              <a:tr h="232560">
                <a:tc>
                  <a:tcPr marL="36000" marR="36000">
                    <a:lnL w="12240">
                      <a:no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lIns="36000" rIns="36000" tIns="36000" bIns="36000" anchor="ctr">
                      <a:noAutofit/>
                    </a:bodyPr>
                    <a:p>
                      <a:pPr>
                        <a:lnSpc>
                          <a:spcPct val="90000"/>
                        </a:lnSpc>
                      </a:pPr>
                      <a:r>
                        <a:rPr b="0" lang="ja-JP" sz="1050" spc="-1" strike="noStrike">
                          <a:solidFill>
                            <a:srgbClr val="ffffff"/>
                          </a:solidFill>
                          <a:latin typeface="Meiryo UI"/>
                          <a:ea typeface="Meiryo UI"/>
                        </a:rPr>
                        <a:t>関連部署チーム</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lIns="36000" rIns="36000" tIns="36000" bIns="36000" anchor="ctr">
                      <a:noAutofit/>
                    </a:bodyPr>
                    <a:p>
                      <a:pPr>
                        <a:lnSpc>
                          <a:spcPct val="90000"/>
                        </a:lnSpc>
                      </a:pPr>
                      <a:r>
                        <a:rPr b="0" lang="ja-JP" sz="1050" spc="-1" strike="noStrike">
                          <a:solidFill>
                            <a:srgbClr val="ffffff"/>
                          </a:solidFill>
                          <a:latin typeface="Meiryo UI"/>
                          <a:ea typeface="Meiryo UI"/>
                        </a:rPr>
                        <a:t>プロジェクトチーム</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cPr marL="36000" marR="36000">
                    <a:lnL w="12240">
                      <a:solidFill>
                        <a:srgbClr val="d9d9d9"/>
                      </a:solidFill>
                    </a:lnL>
                    <a:lnR w="12240">
                      <a:noFill/>
                    </a:lnR>
                    <a:lnT w="12240">
                      <a:noFill/>
                    </a:lnT>
                    <a:lnB w="12240">
                      <a:solidFill>
                        <a:srgbClr val="d9d9d9"/>
                      </a:solidFill>
                    </a:lnB>
                    <a:solidFill>
                      <a:srgbClr val="0070c0"/>
                    </a:solidFill>
                  </a:tcPr>
                </a:tc>
              </a:tr>
              <a:tr h="779760">
                <a:tc>
                  <a:txBody>
                    <a:bodyPr lIns="0" rIns="36000" tIns="36000" bIns="36000">
                      <a:noAutofit/>
                    </a:bodyPr>
                    <a:p>
                      <a:pPr algn="r">
                        <a:lnSpc>
                          <a:spcPct val="90000"/>
                        </a:lnSpc>
                      </a:pPr>
                      <a:r>
                        <a:rPr b="0" lang="en-US" sz="1050" spc="-1" strike="noStrike">
                          <a:solidFill>
                            <a:srgbClr val="000000"/>
                          </a:solidFill>
                          <a:latin typeface="Meiryo UI"/>
                          <a:ea typeface="Meiryo UI"/>
                        </a:rPr>
                        <a:t>1</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業務構造の理解</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業務の全体像の把握</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業務間の関連の確認</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各業務における組織構造の確認</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組織図、業務記述書、過去の社内資料</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社内資料の整理</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課題仮説検討資料</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課題仮説検討資料</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779760">
                <a:tc>
                  <a:txBody>
                    <a:bodyPr lIns="0" rIns="36000" tIns="36000" bIns="36000">
                      <a:noAutofit/>
                    </a:bodyPr>
                    <a:p>
                      <a:pPr algn="r">
                        <a:lnSpc>
                          <a:spcPct val="90000"/>
                        </a:lnSpc>
                      </a:pPr>
                      <a:r>
                        <a:rPr b="0" lang="en-US" sz="1050" spc="-1" strike="noStrike">
                          <a:solidFill>
                            <a:srgbClr val="000000"/>
                          </a:solidFill>
                          <a:latin typeface="Meiryo UI"/>
                          <a:ea typeface="Meiryo UI"/>
                        </a:rPr>
                        <a:t>2</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課題仮説設定</a:t>
                      </a:r>
                      <a:r>
                        <a:rPr b="0" lang="en-US" sz="1050" spc="-1" strike="noStrike">
                          <a:solidFill>
                            <a:srgbClr val="000000"/>
                          </a:solidFill>
                          <a:latin typeface="Meiryo UI"/>
                          <a:ea typeface="Meiryo UI"/>
                        </a:rPr>
                        <a:t>/</a:t>
                      </a:r>
                      <a:endParaRPr b="0" lang="en-US" sz="1050" spc="-1" strike="noStrike">
                        <a:latin typeface="Arial"/>
                      </a:endParaRPr>
                    </a:p>
                    <a:p>
                      <a:pPr>
                        <a:lnSpc>
                          <a:spcPct val="90000"/>
                        </a:lnSpc>
                      </a:pPr>
                      <a:r>
                        <a:rPr b="0" lang="ja-JP" sz="1050" spc="-1" strike="noStrike">
                          <a:solidFill>
                            <a:srgbClr val="000000"/>
                          </a:solidFill>
                          <a:latin typeface="Meiryo UI"/>
                          <a:ea typeface="Meiryo UI"/>
                        </a:rPr>
                        <a:t>分析結果</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課題仮設の設定からの目指すべき姿の策定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定例会議の出席</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課題仮説、目指す姿に対する確認と合意</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不足情報の提供</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定例会議の議事進行</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課題仮設の検証、目指す姿の提示</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必要データの整理</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課題仮説検討資料</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課題仮設分析結果</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779760">
                <a:tc>
                  <a:txBody>
                    <a:bodyPr lIns="0" rIns="36000" tIns="36000" bIns="36000">
                      <a:noAutofit/>
                    </a:bodyPr>
                    <a:p>
                      <a:pPr algn="r">
                        <a:lnSpc>
                          <a:spcPct val="90000"/>
                        </a:lnSpc>
                      </a:pPr>
                      <a:r>
                        <a:rPr b="0" lang="en-US" sz="1050" spc="-1" strike="noStrike">
                          <a:solidFill>
                            <a:srgbClr val="000000"/>
                          </a:solidFill>
                          <a:latin typeface="Meiryo UI"/>
                          <a:ea typeface="Meiryo UI"/>
                        </a:rPr>
                        <a:t>3</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現状との課題分析</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業務プロセス、体制等の課題抽出と要件の整理</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必要なデータ要件と現状との課題を整理</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定例会議の出席</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分析結果に対する確認と合意</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不足情報の提供</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定例会議の結果から課題の取りまとめ</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対応策の作成</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対応策の効果の策定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分析結果</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83560">
                <a:tc>
                  <a:txBody>
                    <a:bodyPr lIns="0" rIns="36000" tIns="36000" bIns="36000">
                      <a:noAutofit/>
                    </a:bodyPr>
                    <a:p>
                      <a:pPr algn="r">
                        <a:lnSpc>
                          <a:spcPct val="90000"/>
                        </a:lnSpc>
                      </a:pPr>
                      <a:r>
                        <a:rPr b="0" lang="ja-JP" sz="1050" spc="-1" strike="noStrike">
                          <a:solidFill>
                            <a:srgbClr val="000000"/>
                          </a:solidFill>
                          <a:latin typeface="Meiryo UI"/>
                          <a:ea typeface="Meiryo UI"/>
                        </a:rPr>
                        <a:t>４</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検証</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効果測定に向けたテストの実施</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検証データと業務データの連携内容の確認</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検証データと業務データの連携テストの実施</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調整作業の実施</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tabLst>
                          <a:tab algn="l" pos="87480"/>
                        </a:tabLst>
                      </a:pPr>
                      <a:r>
                        <a:rPr b="0" lang="ja-JP" sz="1050" spc="-1" strike="noStrike">
                          <a:solidFill>
                            <a:srgbClr val="000000"/>
                          </a:solidFill>
                          <a:latin typeface="Meiryo UI"/>
                          <a:ea typeface="Meiryo UI"/>
                        </a:rPr>
                        <a:t>仮説検証システム</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83560">
                <a:tc>
                  <a:txBody>
                    <a:bodyPr lIns="0" rIns="36000" tIns="36000" bIns="36000">
                      <a:noAutofit/>
                    </a:bodyPr>
                    <a:p>
                      <a:pPr algn="r">
                        <a:lnSpc>
                          <a:spcPct val="90000"/>
                        </a:lnSpc>
                      </a:pPr>
                      <a:r>
                        <a:rPr b="0" lang="ja-JP" sz="1050" spc="-1" strike="noStrike">
                          <a:solidFill>
                            <a:srgbClr val="000000"/>
                          </a:solidFill>
                          <a:latin typeface="Meiryo UI"/>
                          <a:ea typeface="Meiryo UI"/>
                        </a:rPr>
                        <a:t>５</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結果評価</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分析結果から得られる考察の整理</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効果の評価</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考察に関する確認と合意</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効果に対する確認と合意</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結果から得られる考察の整理、取りまとめ</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定量効果の算出</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結果報告書</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83560">
                <a:tc>
                  <a:txBody>
                    <a:bodyPr lIns="0" rIns="36000" tIns="36000" bIns="36000">
                      <a:noAutofit/>
                    </a:bodyPr>
                    <a:p>
                      <a:pPr algn="r">
                        <a:lnSpc>
                          <a:spcPct val="90000"/>
                        </a:lnSpc>
                      </a:pPr>
                      <a:r>
                        <a:rPr b="0" lang="ja-JP" sz="1050" spc="-1" strike="noStrike">
                          <a:solidFill>
                            <a:srgbClr val="000000"/>
                          </a:solidFill>
                          <a:latin typeface="Meiryo UI"/>
                          <a:ea typeface="Meiryo UI"/>
                        </a:rPr>
                        <a:t>６</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実行計画の策定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優先順位に基づく実行計画の作成</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実行計画の確認と合意</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優先順位に基づく施策の策定、整理、取りまとめ</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実行計画の作成</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優先順位に基づく施策の一覧表</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232560">
                <a:tc>
                  <a:txBody>
                    <a:bodyPr lIns="0" rIns="36000" tIns="36000" bIns="36000">
                      <a:noAutofit/>
                    </a:bodyPr>
                    <a:p>
                      <a:pPr algn="r">
                        <a:lnSpc>
                          <a:spcPct val="90000"/>
                        </a:lnSpc>
                      </a:pPr>
                      <a:r>
                        <a:rPr b="0" lang="en-US" sz="1050" spc="-1" strike="noStrike">
                          <a:solidFill>
                            <a:srgbClr val="000000"/>
                          </a:solidFill>
                          <a:latin typeface="Meiryo UI"/>
                          <a:ea typeface="Meiryo UI"/>
                        </a:rPr>
                        <a:t>…</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en-US" sz="1050" spc="-1" strike="noStrike">
                          <a:solidFill>
                            <a:srgbClr val="000000"/>
                          </a:solidFill>
                          <a:latin typeface="Meiryo UI"/>
                          <a:ea typeface="Meiryo UI"/>
                        </a:rPr>
                        <a:t>…</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a:lnSpc>
                          <a:spcPct val="90000"/>
                        </a:lnSpc>
                        <a:spcAft>
                          <a:spcPts val="300"/>
                        </a:spcAft>
                        <a:tabLst>
                          <a:tab algn="l" pos="0"/>
                        </a:tabLst>
                      </a:pPr>
                      <a:r>
                        <a:rPr b="0" lang="en-US" sz="1050" spc="-1" strike="noStrike">
                          <a:solidFill>
                            <a:srgbClr val="000000"/>
                          </a:solidFill>
                          <a:latin typeface="Meiryo UI"/>
                          <a:ea typeface="Meiryo UI"/>
                        </a:rPr>
                        <a:t>…</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050" spc="-1" strike="noStrike">
                          <a:solidFill>
                            <a:srgbClr val="000000"/>
                          </a:solidFill>
                          <a:latin typeface="Meiryo UI"/>
                          <a:ea typeface="Meiryo UI"/>
                        </a:rPr>
                        <a:t>…</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050" spc="-1" strike="noStrike">
                          <a:solidFill>
                            <a:srgbClr val="000000"/>
                          </a:solidFill>
                          <a:latin typeface="Meiryo UI"/>
                          <a:ea typeface="Meiryo UI"/>
                        </a:rPr>
                        <a:t>…</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a:lnSpc>
                          <a:spcPct val="90000"/>
                        </a:lnSpc>
                        <a:spcAft>
                          <a:spcPts val="300"/>
                        </a:spcAft>
                        <a:tabLst>
                          <a:tab algn="l" pos="0"/>
                        </a:tabLst>
                      </a:pPr>
                      <a:r>
                        <a:rPr b="0" lang="en-US" sz="1050" spc="-1" strike="noStrike">
                          <a:solidFill>
                            <a:srgbClr val="000000"/>
                          </a:solidFill>
                          <a:latin typeface="Meiryo UI"/>
                          <a:ea typeface="Meiryo UI"/>
                        </a:rPr>
                        <a:t>…</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387360">
                <a:tc>
                  <a:txBody>
                    <a:bodyPr lIns="0" rIns="36000" tIns="36000" bIns="36000">
                      <a:noAutofit/>
                    </a:bodyPr>
                    <a:p>
                      <a:pPr algn="r">
                        <a:lnSpc>
                          <a:spcPct val="90000"/>
                        </a:lnSpc>
                      </a:pPr>
                      <a:r>
                        <a:rPr b="0" lang="en-US" sz="1050" spc="-1" strike="noStrike">
                          <a:solidFill>
                            <a:srgbClr val="000000"/>
                          </a:solidFill>
                          <a:latin typeface="Meiryo UI"/>
                          <a:ea typeface="Meiryo UI"/>
                        </a:rPr>
                        <a:t>10</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施策の優先順位の設定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目指すべき姿を実現する施策の優先順位の設定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優先順位の意見と確認・合意</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結果から導き出される優先順位の設定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課題仮説、分析シナリオへの優先度付け</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584640">
                <a:tc>
                  <a:txBody>
                    <a:bodyPr lIns="0" rIns="36000" tIns="36000" bIns="36000">
                      <a:noAutofit/>
                    </a:bodyPr>
                    <a:p>
                      <a:pPr algn="r">
                        <a:lnSpc>
                          <a:spcPct val="90000"/>
                        </a:lnSpc>
                      </a:pPr>
                      <a:r>
                        <a:rPr b="0" lang="en-US" sz="1050" spc="-1" strike="noStrike">
                          <a:solidFill>
                            <a:srgbClr val="000000"/>
                          </a:solidFill>
                          <a:latin typeface="Meiryo UI"/>
                          <a:ea typeface="Meiryo UI"/>
                        </a:rPr>
                        <a:t>11</a:t>
                      </a:r>
                      <a:endParaRPr b="0" lang="en-US" sz="1050" spc="-1" strike="noStrike">
                        <a:latin typeface="Arial"/>
                      </a:endParaRPr>
                    </a:p>
                  </a:txBody>
                  <a:tcPr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tIns="36000" bIns="36000">
                      <a:noAutofit/>
                    </a:bodyPr>
                    <a:p>
                      <a:pPr>
                        <a:lnSpc>
                          <a:spcPct val="90000"/>
                        </a:lnSpc>
                      </a:pPr>
                      <a:r>
                        <a:rPr b="0" lang="ja-JP" sz="1050" spc="-1" strike="noStrike">
                          <a:solidFill>
                            <a:srgbClr val="000000"/>
                          </a:solidFill>
                          <a:latin typeface="Meiryo UI"/>
                          <a:ea typeface="Meiryo UI"/>
                        </a:rPr>
                        <a:t>実行計画の策定</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優先順位に基づく実行計画の作成</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実行計画の確認と合意</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優先順位に基づく施策の策定、整理、取りまとめ</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実行計画の作成</a:t>
                      </a:r>
                      <a:endParaRPr b="0" lang="en-US" sz="105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tIns="36000" bIns="36000">
                      <a:noAutofit/>
                    </a:bodyPr>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優先順位に基づく施策の一覧表</a:t>
                      </a:r>
                      <a:endParaRPr b="0" lang="en-US" sz="1050" spc="-1" strike="noStrike">
                        <a:latin typeface="Arial"/>
                      </a:endParaRPr>
                    </a:p>
                    <a:p>
                      <a:pPr marL="108000" indent="-107640">
                        <a:lnSpc>
                          <a:spcPct val="90000"/>
                        </a:lnSpc>
                        <a:spcAft>
                          <a:spcPts val="300"/>
                        </a:spcAft>
                        <a:buClr>
                          <a:srgbClr val="bfebfa"/>
                        </a:buClr>
                        <a:buFont typeface="Arial"/>
                        <a:buChar char="•"/>
                      </a:pPr>
                      <a:r>
                        <a:rPr b="0" lang="ja-JP" sz="1050" spc="-1" strike="noStrike">
                          <a:solidFill>
                            <a:srgbClr val="000000"/>
                          </a:solidFill>
                          <a:latin typeface="Meiryo UI"/>
                          <a:ea typeface="Meiryo UI"/>
                        </a:rPr>
                        <a:t>実行計画</a:t>
                      </a:r>
                      <a:endParaRPr b="0" lang="en-US" sz="105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457" name="CustomShape 4"/>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P307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5. </a:t>
            </a:r>
            <a:r>
              <a:rPr b="1" lang="ja-JP" sz="1800" spc="-1" strike="noStrike">
                <a:solidFill>
                  <a:srgbClr val="0d79ca"/>
                </a:solidFill>
                <a:latin typeface="Segoe UI Semibold"/>
                <a:ea typeface="Meiryo UI"/>
              </a:rPr>
              <a:t>実施の前提条件　</a:t>
            </a:r>
            <a:endParaRPr b="0" lang="en-US" sz="1800" spc="-1" strike="noStrike">
              <a:solidFill>
                <a:srgbClr val="000000"/>
              </a:solidFill>
              <a:latin typeface="Segoe UI"/>
            </a:endParaRPr>
          </a:p>
        </p:txBody>
      </p:sp>
      <p:sp>
        <p:nvSpPr>
          <p:cNvPr id="459"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2. 3</a:t>
            </a:r>
            <a:r>
              <a:rPr b="0" lang="ja-JP" sz="1050" spc="-1" strike="noStrike">
                <a:solidFill>
                  <a:srgbClr val="000000"/>
                </a:solidFill>
                <a:latin typeface="Segoe UI"/>
                <a:ea typeface="Meiryo UI"/>
              </a:rPr>
              <a:t>つのフォーカスエリアと</a:t>
            </a:r>
            <a:r>
              <a:rPr b="0" lang="en-US" sz="1050" spc="-1" strike="noStrike">
                <a:solidFill>
                  <a:srgbClr val="000000"/>
                </a:solidFill>
                <a:latin typeface="Segoe UI"/>
                <a:ea typeface="Meiryo UI"/>
              </a:rPr>
              <a:t>4</a:t>
            </a:r>
            <a:r>
              <a:rPr b="0" lang="ja-JP" sz="1050" spc="-1" strike="noStrike">
                <a:solidFill>
                  <a:srgbClr val="000000"/>
                </a:solidFill>
                <a:latin typeface="Segoe UI"/>
                <a:ea typeface="Meiryo UI"/>
              </a:rPr>
              <a:t>つのタスク</a:t>
            </a:r>
            <a:endParaRPr b="0" lang="en-US" sz="1050" spc="-1" strike="noStrike">
              <a:solidFill>
                <a:srgbClr val="000000"/>
              </a:solidFill>
              <a:latin typeface="Segoe UI"/>
            </a:endParaRPr>
          </a:p>
        </p:txBody>
      </p:sp>
      <p:grpSp>
        <p:nvGrpSpPr>
          <p:cNvPr id="460" name="Group 3"/>
          <p:cNvGrpSpPr/>
          <p:nvPr/>
        </p:nvGrpSpPr>
        <p:grpSpPr>
          <a:xfrm>
            <a:off x="2142000" y="909000"/>
            <a:ext cx="4859640" cy="3239640"/>
            <a:chOff x="2142000" y="909000"/>
            <a:chExt cx="4859640" cy="3239640"/>
          </a:xfrm>
        </p:grpSpPr>
        <p:graphicFrame>
          <p:nvGraphicFramePr>
            <p:cNvPr id="461" name="グラフ 3"/>
            <p:cNvGraphicFramePr/>
            <p:nvPr/>
          </p:nvGraphicFramePr>
          <p:xfrm>
            <a:off x="2142000" y="909000"/>
            <a:ext cx="4859640" cy="3239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62" name="グラフ 4"/>
            <p:cNvGraphicFramePr/>
            <p:nvPr/>
          </p:nvGraphicFramePr>
          <p:xfrm>
            <a:off x="2962080" y="1455840"/>
            <a:ext cx="3219480" cy="2146320"/>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463" name="Table 4"/>
          <p:cNvGraphicFramePr/>
          <p:nvPr/>
        </p:nvGraphicFramePr>
        <p:xfrm>
          <a:off x="252000" y="4149000"/>
          <a:ext cx="8639640" cy="215640"/>
        </p:xfrm>
        <a:graphic>
          <a:graphicData uri="http://schemas.openxmlformats.org/drawingml/2006/table">
            <a:tbl>
              <a:tblPr/>
              <a:tblGrid>
                <a:gridCol w="3960000"/>
                <a:gridCol w="720000"/>
                <a:gridCol w="3960000"/>
              </a:tblGrid>
              <a:tr h="352080">
                <a:tc>
                  <a:txBody>
                    <a:bodyPr lIns="36000" rIns="0" anchor="ctr">
                      <a:noAutofit/>
                    </a:bodyPr>
                    <a:p>
                      <a:pPr>
                        <a:lnSpc>
                          <a:spcPct val="90000"/>
                        </a:lnSpc>
                        <a:spcAft>
                          <a:spcPts val="601"/>
                        </a:spcAft>
                        <a:tabLst>
                          <a:tab algn="l" pos="0"/>
                        </a:tabLst>
                      </a:pPr>
                      <a:r>
                        <a:rPr b="1" lang="ja-JP" sz="1800" spc="-1" strike="noStrike">
                          <a:solidFill>
                            <a:srgbClr val="073c65"/>
                          </a:solidFill>
                          <a:latin typeface="Segoe UI"/>
                          <a:ea typeface="Meiryo UI"/>
                        </a:rPr>
                        <a:t>前提条件</a:t>
                      </a:r>
                      <a:endParaRPr b="0" lang="en-US" sz="18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solidFill>
                      <a:srgbClr val="bfebfa"/>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bfebfa"/>
                    </a:solidFill>
                  </a:tcPr>
                </a:tc>
              </a:tr>
              <a:tr h="1762200">
                <a:tc>
                  <a:txBody>
                    <a:bodyPr lIns="0" rIns="0" tIns="36000" bIns="0">
                      <a:noAutofit/>
                    </a:bodyPr>
                    <a:p>
                      <a:pPr marL="11160">
                        <a:lnSpc>
                          <a:spcPct val="90000"/>
                        </a:lnSpc>
                        <a:spcAft>
                          <a:spcPts val="601"/>
                        </a:spcAft>
                        <a:tabLst>
                          <a:tab algn="l" pos="0"/>
                        </a:tabLst>
                      </a:pPr>
                      <a:r>
                        <a:rPr b="0" lang="ja-JP" sz="1400" spc="-1" strike="noStrike">
                          <a:solidFill>
                            <a:srgbClr val="020102"/>
                          </a:solidFill>
                          <a:latin typeface="Segoe UI"/>
                          <a:ea typeface="Meiryo UI"/>
                        </a:rPr>
                        <a:t>現時点で想定される対象範囲は、本社従業員もしくは従業員が業務で使用する機器</a:t>
                      </a:r>
                      <a:r>
                        <a:rPr b="0" lang="en-US" sz="1400" spc="-1" strike="noStrike">
                          <a:solidFill>
                            <a:srgbClr val="020102"/>
                          </a:solidFill>
                          <a:latin typeface="Segoe UI"/>
                          <a:ea typeface="Meiryo UI"/>
                        </a:rPr>
                        <a:t>(PC</a:t>
                      </a:r>
                      <a:r>
                        <a:rPr b="0" lang="ja-JP" sz="1400" spc="-1" strike="noStrike">
                          <a:solidFill>
                            <a:srgbClr val="020102"/>
                          </a:solidFill>
                          <a:latin typeface="Segoe UI"/>
                          <a:ea typeface="Meiryo UI"/>
                        </a:rPr>
                        <a:t>、</a:t>
                      </a:r>
                      <a:r>
                        <a:rPr b="0" lang="en-US" sz="1400" spc="-1" strike="noStrike">
                          <a:solidFill>
                            <a:srgbClr val="020102"/>
                          </a:solidFill>
                          <a:latin typeface="Segoe UI"/>
                          <a:ea typeface="Meiryo UI"/>
                        </a:rPr>
                        <a:t>iPhone, iPad</a:t>
                      </a:r>
                      <a:r>
                        <a:rPr b="0" lang="ja-JP" sz="1400" spc="-1" strike="noStrike">
                          <a:solidFill>
                            <a:srgbClr val="020102"/>
                          </a:solidFill>
                          <a:latin typeface="Segoe UI"/>
                          <a:ea typeface="Meiryo UI"/>
                        </a:rPr>
                        <a:t>などのモバイルデバイス、座席の椅子、などの総務部管理の機器で、</a:t>
                      </a:r>
                      <a:r>
                        <a:rPr b="0" lang="en-US" sz="1400" spc="-1" strike="noStrike">
                          <a:solidFill>
                            <a:srgbClr val="020102"/>
                          </a:solidFill>
                          <a:latin typeface="Segoe UI"/>
                          <a:ea typeface="Meiryo UI"/>
                        </a:rPr>
                        <a:t>AI</a:t>
                      </a:r>
                      <a:r>
                        <a:rPr b="0" lang="ja-JP" sz="1400" spc="-1" strike="noStrike">
                          <a:solidFill>
                            <a:srgbClr val="020102"/>
                          </a:solidFill>
                          <a:latin typeface="Segoe UI"/>
                          <a:ea typeface="Meiryo UI"/>
                        </a:rPr>
                        <a:t>、</a:t>
                      </a:r>
                      <a:r>
                        <a:rPr b="0" lang="en-US" sz="1400" spc="-1" strike="noStrike">
                          <a:solidFill>
                            <a:srgbClr val="020102"/>
                          </a:solidFill>
                          <a:latin typeface="Segoe UI"/>
                          <a:ea typeface="Meiryo UI"/>
                        </a:rPr>
                        <a:t>IoT</a:t>
                      </a:r>
                      <a:r>
                        <a:rPr b="0" lang="ja-JP" sz="1400" spc="-1" strike="noStrike">
                          <a:solidFill>
                            <a:srgbClr val="020102"/>
                          </a:solidFill>
                          <a:latin typeface="Segoe UI"/>
                          <a:ea typeface="Meiryo UI"/>
                        </a:rPr>
                        <a:t>機器を設置予定の機材</a:t>
                      </a:r>
                      <a:r>
                        <a:rPr b="0" lang="en-US" sz="1400" spc="-1" strike="noStrike">
                          <a:solidFill>
                            <a:srgbClr val="020102"/>
                          </a:solidFill>
                          <a:latin typeface="Segoe UI"/>
                          <a:ea typeface="Meiryo UI"/>
                        </a:rPr>
                        <a:t>)</a:t>
                      </a:r>
                      <a:r>
                        <a:rPr b="0" lang="ja-JP" sz="1400" spc="-1" strike="noStrike">
                          <a:solidFill>
                            <a:srgbClr val="020102"/>
                          </a:solidFill>
                          <a:latin typeface="Segoe UI"/>
                          <a:ea typeface="Meiryo UI"/>
                        </a:rPr>
                        <a:t>とし、いわゆる業務システム・データを対象方針とします。</a:t>
                      </a:r>
                      <a:endParaRPr b="0" lang="en-US" sz="1400" spc="-1" strike="noStrike">
                        <a:latin typeface="Arial"/>
                      </a:endParaRPr>
                    </a:p>
                    <a:p>
                      <a:pPr marL="11160">
                        <a:lnSpc>
                          <a:spcPct val="90000"/>
                        </a:lnSpc>
                        <a:spcAft>
                          <a:spcPts val="601"/>
                        </a:spcAft>
                        <a:tabLst>
                          <a:tab algn="l" pos="0"/>
                        </a:tabLst>
                      </a:pPr>
                      <a:r>
                        <a:rPr b="0" lang="ja-JP" sz="1400" spc="-1" strike="noStrike">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spcAft>
                          <a:spcPts val="601"/>
                        </a:spcAft>
                        <a:tabLst>
                          <a:tab algn="l" pos="0"/>
                        </a:tabLst>
                      </a:pPr>
                      <a:r>
                        <a:rPr b="0" lang="ja-JP" sz="1400" spc="-1" strike="noStrike">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b="0" lang="en-US" sz="1400" spc="-1" strike="noStrike">
                        <a:latin typeface="Arial"/>
                      </a:endParaRPr>
                    </a:p>
                    <a:p>
                      <a:pPr>
                        <a:lnSpc>
                          <a:spcPct val="90000"/>
                        </a:lnSpc>
                        <a:spcAft>
                          <a:spcPts val="601"/>
                        </a:spcAft>
                        <a:tabLst>
                          <a:tab algn="l" pos="0"/>
                        </a:tabLst>
                      </a:pPr>
                      <a:r>
                        <a:rPr b="0" lang="ja-JP" sz="1400" spc="-1" strike="noStrike">
                          <a:solidFill>
                            <a:srgbClr val="000000"/>
                          </a:solidFill>
                          <a:latin typeface="Segoe UI"/>
                          <a:ea typeface="Meiryo UI"/>
                        </a:rPr>
                        <a:t>ただし、将来の</a:t>
                      </a: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および</a:t>
                      </a:r>
                      <a:r>
                        <a:rPr b="0" lang="en-US" sz="1400" spc="-1" strike="noStrike">
                          <a:solidFill>
                            <a:srgbClr val="000000"/>
                          </a:solidFill>
                          <a:latin typeface="Segoe UI"/>
                          <a:ea typeface="Meiryo UI"/>
                        </a:rPr>
                        <a:t>IoT</a:t>
                      </a:r>
                      <a:r>
                        <a:rPr b="0" lang="ja-JP" sz="1400" spc="-1" strike="noStrike">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b="0" lang="en-US" sz="1400" spc="-1" strike="noStrike">
                        <a:latin typeface="Arial"/>
                      </a:endParaRPr>
                    </a:p>
                  </a:txBody>
                  <a:tcPr>
                    <a:lnL w="12240">
                      <a:noFill/>
                    </a:lnL>
                    <a:lnR w="12240">
                      <a:noFill/>
                    </a:lnR>
                    <a:lnT w="12240">
                      <a:noFill/>
                    </a:lnT>
                    <a:lnB w="12240">
                      <a:noFill/>
                    </a:lnB>
                    <a:noFill/>
                  </a:tcPr>
                </a:tc>
              </a:tr>
            </a:tbl>
          </a:graphicData>
        </a:graphic>
      </p:graphicFrame>
      <p:sp>
        <p:nvSpPr>
          <p:cNvPr id="464" name="CustomShape 5"/>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252360" y="5580000"/>
            <a:ext cx="863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社内改革</a:t>
            </a:r>
            <a:endParaRPr b="0" lang="en-US" sz="4000" spc="-1" strike="noStrike">
              <a:solidFill>
                <a:srgbClr val="000000"/>
              </a:solidFill>
              <a:latin typeface="Segoe UI"/>
            </a:endParaRPr>
          </a:p>
        </p:txBody>
      </p:sp>
      <p:sp>
        <p:nvSpPr>
          <p:cNvPr id="466" name="TextShape 2"/>
          <p:cNvSpPr txBox="1"/>
          <p:nvPr/>
        </p:nvSpPr>
        <p:spPr>
          <a:xfrm>
            <a:off x="252360" y="2637000"/>
            <a:ext cx="3742920" cy="2763360"/>
          </a:xfrm>
          <a:prstGeom prst="rect">
            <a:avLst/>
          </a:prstGeom>
          <a:noFill/>
          <a:ln w="0">
            <a:noFill/>
          </a:ln>
        </p:spPr>
        <p:txBody>
          <a:bodyPr lIns="0" rIns="72000" tIns="45000" bIns="0" anchor="b">
            <a:noAutofit/>
          </a:bodyPr>
          <a:p>
            <a:pPr>
              <a:lnSpc>
                <a:spcPct val="90000"/>
              </a:lnSpc>
              <a:spcBef>
                <a:spcPts val="751"/>
              </a:spcBef>
              <a:tabLst>
                <a:tab algn="l" pos="0"/>
              </a:tabLst>
            </a:pPr>
            <a:r>
              <a:rPr b="1" lang="en-US" sz="11500" spc="-1" strike="noStrike">
                <a:solidFill>
                  <a:srgbClr val="ffffff"/>
                </a:solidFill>
                <a:latin typeface="Segoe UI"/>
                <a:ea typeface="Meiryo UI"/>
              </a:rPr>
              <a:t>3</a:t>
            </a:r>
            <a:endParaRPr b="0" lang="en-US" sz="115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252000" y="252000"/>
            <a:ext cx="8639640" cy="539640"/>
          </a:xfrm>
          <a:prstGeom prst="rect">
            <a:avLst/>
          </a:prstGeom>
          <a:noFill/>
          <a:ln w="0">
            <a:noFill/>
          </a:ln>
        </p:spPr>
        <p:txBody>
          <a:bodyPr lIns="0" rIns="0" tIns="0" bIns="0" anchor="ctr">
            <a:noAutofit/>
          </a:bodyPr>
          <a:p>
            <a:pPr>
              <a:lnSpc>
                <a:spcPct val="90000"/>
              </a:lnSpc>
            </a:pPr>
            <a:r>
              <a:rPr b="1" lang="en-US" sz="1800" spc="-1" strike="noStrike">
                <a:solidFill>
                  <a:srgbClr val="0d79ca"/>
                </a:solidFill>
                <a:latin typeface="Segoe UI Semibold"/>
                <a:ea typeface="Meiryo UI"/>
              </a:rPr>
              <a:t>1. </a:t>
            </a:r>
            <a:r>
              <a:rPr b="1" lang="ja-JP" sz="1800" spc="-1" strike="noStrike">
                <a:solidFill>
                  <a:srgbClr val="0d79ca"/>
                </a:solidFill>
                <a:latin typeface="Segoe UI Semibold"/>
                <a:ea typeface="Meiryo UI"/>
              </a:rPr>
              <a:t>実行方針</a:t>
            </a:r>
            <a:endParaRPr b="0" lang="en-US" sz="1800" spc="-1" strike="noStrike">
              <a:solidFill>
                <a:srgbClr val="000000"/>
              </a:solidFill>
              <a:latin typeface="Segoe UI"/>
            </a:endParaRPr>
          </a:p>
        </p:txBody>
      </p:sp>
      <p:sp>
        <p:nvSpPr>
          <p:cNvPr id="468" name="TextShape 2"/>
          <p:cNvSpPr txBox="1"/>
          <p:nvPr/>
        </p:nvSpPr>
        <p:spPr>
          <a:xfrm>
            <a:off x="252000" y="792000"/>
            <a:ext cx="8638920" cy="467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次の</a:t>
            </a:r>
            <a:r>
              <a:rPr b="0" lang="en-US" sz="1400" spc="-1" strike="noStrike">
                <a:solidFill>
                  <a:srgbClr val="808080"/>
                </a:solidFill>
                <a:latin typeface="Segoe UI"/>
                <a:ea typeface="Meiryo UI"/>
              </a:rPr>
              <a:t>5</a:t>
            </a:r>
            <a:r>
              <a:rPr b="0" lang="ja-JP" sz="1400" spc="-1" strike="noStrike">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b="0" lang="en-US" sz="1400" spc="-1" strike="noStrike">
              <a:solidFill>
                <a:srgbClr val="000000"/>
              </a:solidFill>
              <a:latin typeface="Segoe UI"/>
            </a:endParaRPr>
          </a:p>
        </p:txBody>
      </p:sp>
      <p:sp>
        <p:nvSpPr>
          <p:cNvPr id="469" name="TextShape 3"/>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3. </a:t>
            </a:r>
            <a:r>
              <a:rPr b="0" lang="ja-JP" sz="1050" spc="-1" strike="noStrike">
                <a:solidFill>
                  <a:srgbClr val="000000"/>
                </a:solidFill>
                <a:latin typeface="Segoe UI"/>
                <a:ea typeface="Meiryo UI"/>
              </a:rPr>
              <a:t>社内改革</a:t>
            </a:r>
            <a:endParaRPr b="0" lang="en-US" sz="1050" spc="-1" strike="noStrike">
              <a:solidFill>
                <a:srgbClr val="000000"/>
              </a:solidFill>
              <a:latin typeface="Segoe UI"/>
            </a:endParaRPr>
          </a:p>
        </p:txBody>
      </p:sp>
      <p:graphicFrame>
        <p:nvGraphicFramePr>
          <p:cNvPr id="470" name="Table 4"/>
          <p:cNvGraphicFramePr/>
          <p:nvPr/>
        </p:nvGraphicFramePr>
        <p:xfrm>
          <a:off x="252000" y="1296000"/>
          <a:ext cx="8639640" cy="5251320"/>
        </p:xfrm>
        <a:graphic>
          <a:graphicData uri="http://schemas.openxmlformats.org/drawingml/2006/table">
            <a:tbl>
              <a:tblPr/>
              <a:tblGrid>
                <a:gridCol w="1080000"/>
                <a:gridCol w="7560000"/>
              </a:tblGrid>
              <a:tr h="381240">
                <a:tc>
                  <a:tcPr>
                    <a:lnL w="12240">
                      <a:noFill/>
                    </a:lnL>
                    <a:lnR w="12240">
                      <a:noFill/>
                    </a:lnR>
                    <a:lnT w="12240">
                      <a:noFill/>
                    </a:lnT>
                    <a:lnB w="12240">
                      <a:noFill/>
                    </a:lnB>
                    <a:solidFill>
                      <a:srgbClr val="073c65"/>
                    </a:solidFill>
                  </a:tcPr>
                </a:tc>
                <a:tc>
                  <a:txBody>
                    <a:bodyPr lIns="36000" rIns="36000" anchor="ctr">
                      <a:noAutofit/>
                    </a:bodyPr>
                    <a:p>
                      <a:pPr>
                        <a:lnSpc>
                          <a:spcPct val="100000"/>
                        </a:lnSpc>
                        <a:tabLst>
                          <a:tab algn="l" pos="0"/>
                        </a:tabLst>
                      </a:pPr>
                      <a:r>
                        <a:rPr b="1" lang="ja-JP" sz="1800" spc="-1" strike="noStrike">
                          <a:solidFill>
                            <a:srgbClr val="ffffff"/>
                          </a:solidFill>
                          <a:latin typeface="Segoe UI"/>
                          <a:ea typeface="Meiryo UI"/>
                        </a:rPr>
                        <a:t>柔軟な基盤や拡張性・保守性</a:t>
                      </a:r>
                      <a:endParaRPr b="0" lang="en-US" sz="1800" spc="-1" strike="noStrike">
                        <a:latin typeface="Arial"/>
                      </a:endParaRPr>
                    </a:p>
                  </a:txBody>
                  <a:tcPr marL="36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1</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252000" indent="-17964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社員メンバーが活き活きと個々人の実力をいかんなく発揮できる基盤の整備</a:t>
                      </a:r>
                      <a:endParaRPr b="0" lang="en-US" sz="1400" spc="-1" strike="noStrike">
                        <a:latin typeface="Arial"/>
                      </a:endParaRPr>
                    </a:p>
                    <a:p>
                      <a:pPr marL="252000" indent="-17964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クラウド等の活用による柔軟な拡張と運用コストを最適化</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381240">
                <a:tc>
                  <a:tcPr marR="72000">
                    <a:lnL w="12240">
                      <a:noFill/>
                    </a:lnL>
                    <a:lnR w="12240">
                      <a:noFill/>
                    </a:lnR>
                    <a:lnT w="12240">
                      <a:noFill/>
                    </a:lnT>
                    <a:lnB w="12240">
                      <a:noFill/>
                    </a:lnB>
                    <a:solidFill>
                      <a:srgbClr val="073c65"/>
                    </a:solidFill>
                  </a:tcPr>
                </a:tc>
                <a:tc>
                  <a:txBody>
                    <a:bodyPr lIns="36000" rIns="36000" anchor="ctr">
                      <a:noAutofit/>
                    </a:bodyPr>
                    <a:p>
                      <a:pPr>
                        <a:lnSpc>
                          <a:spcPct val="100000"/>
                        </a:lnSpc>
                      </a:pPr>
                      <a:r>
                        <a:rPr b="1" lang="ja-JP" sz="1800" spc="-1" strike="noStrike">
                          <a:solidFill>
                            <a:srgbClr val="ffffff"/>
                          </a:solidFill>
                          <a:latin typeface="Segoe UI"/>
                          <a:ea typeface="Meiryo UI"/>
                        </a:rPr>
                        <a:t>ワークスペース環境の統一化</a:t>
                      </a:r>
                      <a:endParaRPr b="0" lang="en-US" sz="1800" spc="-1" strike="noStrike">
                        <a:latin typeface="Arial"/>
                      </a:endParaRPr>
                    </a:p>
                  </a:txBody>
                  <a:tcPr marL="36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2</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252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統合・共通化されたワークスペースによる、リソースの最適化や業務運用の効率化</a:t>
                      </a:r>
                      <a:endParaRPr b="0" lang="en-US" sz="1400" spc="-1" strike="noStrike">
                        <a:latin typeface="Arial"/>
                      </a:endParaRPr>
                    </a:p>
                    <a:p>
                      <a:pPr marL="252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多様な働き方を受け入れるデータや</a:t>
                      </a: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などの先端テクノロジーの積極的な活用を促進</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381240">
                <a:tc>
                  <a:tcPr marR="72000">
                    <a:lnL w="12240">
                      <a:noFill/>
                    </a:lnL>
                    <a:lnR w="12240">
                      <a:noFill/>
                    </a:lnR>
                    <a:lnT w="12240">
                      <a:noFill/>
                    </a:lnT>
                    <a:lnB w="12240">
                      <a:noFill/>
                    </a:lnB>
                    <a:solidFill>
                      <a:srgbClr val="073c65"/>
                    </a:solidFill>
                  </a:tcPr>
                </a:tc>
                <a:tc>
                  <a:txBody>
                    <a:bodyPr lIns="36000" rIns="36000" anchor="ctr">
                      <a:noAutofit/>
                    </a:bodyPr>
                    <a:p>
                      <a:pPr>
                        <a:lnSpc>
                          <a:spcPct val="100000"/>
                        </a:lnSpc>
                      </a:pPr>
                      <a:r>
                        <a:rPr b="1" lang="ja-JP" sz="1800" spc="-1" strike="noStrike">
                          <a:solidFill>
                            <a:srgbClr val="ffffff"/>
                          </a:solidFill>
                          <a:latin typeface="Segoe UI"/>
                          <a:ea typeface="Meiryo UI"/>
                        </a:rPr>
                        <a:t>業務データの一元化・最適化</a:t>
                      </a:r>
                      <a:endParaRPr b="0" lang="en-US" sz="1800" spc="-1" strike="noStrike">
                        <a:latin typeface="Arial"/>
                      </a:endParaRPr>
                    </a:p>
                  </a:txBody>
                  <a:tcPr marL="36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3</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252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データの整合性・信頼性や安全性を確保</a:t>
                      </a:r>
                      <a:endParaRPr b="0" lang="en-US" sz="1400" spc="-1" strike="noStrike">
                        <a:latin typeface="Arial"/>
                      </a:endParaRPr>
                    </a:p>
                    <a:p>
                      <a:pPr marL="252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全社的な改革のための部門の垣根を超えたデータの共有化</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381240">
                <a:tc>
                  <a:tcPr marR="72000">
                    <a:lnL w="12240">
                      <a:noFill/>
                    </a:lnL>
                    <a:lnR w="12240">
                      <a:noFill/>
                    </a:lnR>
                    <a:lnT w="12240">
                      <a:noFill/>
                    </a:lnT>
                    <a:lnB w="12240">
                      <a:noFill/>
                    </a:lnB>
                    <a:solidFill>
                      <a:srgbClr val="073c65"/>
                    </a:solidFill>
                  </a:tcPr>
                </a:tc>
                <a:tc>
                  <a:txBody>
                    <a:bodyPr lIns="36000" rIns="36000" anchor="ctr">
                      <a:noAutofit/>
                    </a:bodyPr>
                    <a:p>
                      <a:pPr>
                        <a:lnSpc>
                          <a:spcPct val="100000"/>
                        </a:lnSpc>
                      </a:pPr>
                      <a:r>
                        <a:rPr b="1" lang="ja-JP" sz="1800" spc="-1" strike="noStrike">
                          <a:solidFill>
                            <a:srgbClr val="ffffff"/>
                          </a:solidFill>
                          <a:latin typeface="Segoe UI"/>
                          <a:ea typeface="Meiryo UI"/>
                        </a:rPr>
                        <a:t>最新デジタル技術の活用</a:t>
                      </a:r>
                      <a:endParaRPr b="0" lang="en-US" sz="1800" spc="-1" strike="noStrike">
                        <a:latin typeface="Arial"/>
                      </a:endParaRPr>
                    </a:p>
                  </a:txBody>
                  <a:tcPr marL="36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4</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252000" indent="-17964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クラウドやモバイルデバイスによる迅速なサービス提供</a:t>
                      </a:r>
                      <a:endParaRPr b="0" lang="en-US" sz="1400" spc="-1" strike="noStrike">
                        <a:latin typeface="Arial"/>
                      </a:endParaRPr>
                    </a:p>
                    <a:p>
                      <a:pPr marL="252000" indent="-17964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や自然言語解析などの先端テクノロジーをふんだんに活用したイノベーションを推進</a:t>
                      </a:r>
                      <a:endParaRPr b="0" lang="en-US" sz="1400" spc="-1" strike="noStrike">
                        <a:latin typeface="Arial"/>
                      </a:endParaRPr>
                    </a:p>
                  </a:txBody>
                  <a:tcPr marL="36000" marR="36000">
                    <a:lnL w="12240">
                      <a:noFill/>
                    </a:lnL>
                    <a:lnR w="12240">
                      <a:noFill/>
                    </a:lnR>
                    <a:lnT w="12240">
                      <a:noFill/>
                    </a:lnT>
                    <a:lnB w="12240">
                      <a:noFill/>
                    </a:lnB>
                    <a:noFill/>
                  </a:tcPr>
                </a:tc>
              </a:tr>
              <a:tr h="252000">
                <a:tc>
                  <a:tcPr marR="72000">
                    <a:lnL w="12240">
                      <a:noFill/>
                    </a:lnL>
                    <a:lnR w="12240">
                      <a:noFill/>
                    </a:lnR>
                    <a:lnT w="12240">
                      <a:noFill/>
                    </a:lnT>
                    <a:lnB w="12240">
                      <a:noFill/>
                    </a:lnB>
                    <a:noFill/>
                  </a:tcPr>
                </a:tc>
                <a:tc>
                  <a:tcPr>
                    <a:lnL w="12240">
                      <a:noFill/>
                    </a:lnL>
                    <a:lnR w="12240">
                      <a:noFill/>
                    </a:lnR>
                    <a:lnT w="12240">
                      <a:noFill/>
                    </a:lnT>
                    <a:lnB w="12240">
                      <a:noFill/>
                    </a:lnB>
                    <a:noFill/>
                  </a:tcPr>
                </a:tc>
              </a:tr>
              <a:tr h="381240">
                <a:tc>
                  <a:tcPr marR="72000">
                    <a:lnL w="12240">
                      <a:noFill/>
                    </a:lnL>
                    <a:lnR w="12240">
                      <a:noFill/>
                    </a:lnR>
                    <a:lnT w="12240">
                      <a:noFill/>
                    </a:lnT>
                    <a:lnB w="12240">
                      <a:noFill/>
                    </a:lnB>
                    <a:solidFill>
                      <a:srgbClr val="073c65"/>
                    </a:solidFill>
                  </a:tcPr>
                </a:tc>
                <a:tc>
                  <a:txBody>
                    <a:bodyPr lIns="36000" rIns="36000" anchor="ctr">
                      <a:noAutofit/>
                    </a:bodyPr>
                    <a:p>
                      <a:pPr>
                        <a:lnSpc>
                          <a:spcPct val="100000"/>
                        </a:lnSpc>
                      </a:pPr>
                      <a:r>
                        <a:rPr b="1" lang="ja-JP" sz="1800" spc="-1" strike="noStrike">
                          <a:solidFill>
                            <a:srgbClr val="ffffff"/>
                          </a:solidFill>
                          <a:latin typeface="Segoe UI"/>
                          <a:ea typeface="Meiryo UI"/>
                        </a:rPr>
                        <a:t>ガバナンス強化</a:t>
                      </a:r>
                      <a:endParaRPr b="0" lang="en-US" sz="1800" spc="-1" strike="noStrike">
                        <a:latin typeface="Arial"/>
                      </a:endParaRPr>
                    </a:p>
                  </a:txBody>
                  <a:tcPr marL="36000" marR="36000">
                    <a:lnL w="12240">
                      <a:noFill/>
                    </a:lnL>
                    <a:lnR w="12240">
                      <a:noFill/>
                    </a:lnR>
                    <a:lnT w="12240">
                      <a:noFill/>
                    </a:lnT>
                    <a:lnB w="12240">
                      <a:noFill/>
                    </a:lnB>
                    <a:solidFill>
                      <a:srgbClr val="4fadf3"/>
                    </a:solidFill>
                  </a:tcPr>
                </a:tc>
              </a:tr>
              <a:tr h="675720">
                <a:tc>
                  <a:txBody>
                    <a:bodyPr lIns="0" rIns="72000" tIns="0" bIns="0" anchor="b">
                      <a:noAutofit/>
                    </a:bodyPr>
                    <a:p>
                      <a:pPr algn="r">
                        <a:lnSpc>
                          <a:spcPct val="100000"/>
                        </a:lnSpc>
                      </a:pPr>
                      <a:r>
                        <a:rPr b="1" lang="en-US" sz="4000" spc="-1" strike="noStrike">
                          <a:solidFill>
                            <a:srgbClr val="ffffff"/>
                          </a:solidFill>
                          <a:latin typeface="Segoe UI"/>
                          <a:ea typeface="Meiryo UI"/>
                        </a:rPr>
                        <a:t>5</a:t>
                      </a:r>
                      <a:endParaRPr b="0" lang="en-US" sz="4000" spc="-1" strike="noStrike">
                        <a:latin typeface="Arial"/>
                      </a:endParaRPr>
                    </a:p>
                  </a:txBody>
                  <a:tcPr marR="72000">
                    <a:lnL w="12240">
                      <a:noFill/>
                    </a:lnL>
                    <a:lnR w="12240">
                      <a:noFill/>
                    </a:lnR>
                    <a:lnT w="12240">
                      <a:noFill/>
                    </a:lnT>
                    <a:lnB w="12240">
                      <a:noFill/>
                    </a:lnB>
                    <a:solidFill>
                      <a:srgbClr val="073c65"/>
                    </a:solidFill>
                  </a:tcPr>
                </a:tc>
                <a:tc>
                  <a:txBody>
                    <a:bodyPr lIns="36000" rIns="36000">
                      <a:noAutofit/>
                    </a:bodyPr>
                    <a:p>
                      <a:pPr marL="252000" indent="-17964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、情報、セキュリティにおけるガバナンスの強化とリスク管理の徹底</a:t>
                      </a:r>
                      <a:endParaRPr b="0" lang="en-US" sz="1400" spc="-1" strike="noStrike">
                        <a:latin typeface="Arial"/>
                      </a:endParaRPr>
                    </a:p>
                  </a:txBody>
                  <a:tcPr marL="36000" marR="36000">
                    <a:lnL w="12240">
                      <a:noFill/>
                    </a:lnL>
                    <a:lnR w="12240">
                      <a:noFill/>
                    </a:lnR>
                    <a:lnT w="12240">
                      <a:noFill/>
                    </a:lnT>
                    <a:lnB w="12240">
                      <a:noFill/>
                    </a:lnB>
                    <a:noFill/>
                  </a:tcPr>
                </a:tc>
              </a:tr>
            </a:tbl>
          </a:graphicData>
        </a:graphic>
      </p:graphicFrame>
      <p:sp>
        <p:nvSpPr>
          <p:cNvPr id="471" name="CustomShape 5"/>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ja-JP" sz="1800" spc="-1" strike="noStrike">
                <a:solidFill>
                  <a:srgbClr val="0d79ca"/>
                </a:solidFill>
                <a:latin typeface="Segoe UI Semibold"/>
                <a:ea typeface="Meiryo UI"/>
              </a:rPr>
              <a:t>ダウンロード特典ファイルについて</a:t>
            </a:r>
            <a:endParaRPr b="0" lang="en-US" sz="1800" spc="-1" strike="noStrike">
              <a:solidFill>
                <a:srgbClr val="000000"/>
              </a:solidFill>
              <a:latin typeface="Segoe UI"/>
            </a:endParaRPr>
          </a:p>
        </p:txBody>
      </p:sp>
      <p:sp>
        <p:nvSpPr>
          <p:cNvPr id="333" name="TextShape 2"/>
          <p:cNvSpPr txBox="1"/>
          <p:nvPr/>
        </p:nvSpPr>
        <p:spPr>
          <a:xfrm>
            <a:off x="252360" y="900000"/>
            <a:ext cx="8638920" cy="5399640"/>
          </a:xfrm>
          <a:prstGeom prst="rect">
            <a:avLst/>
          </a:prstGeom>
          <a:noFill/>
          <a:ln w="0">
            <a:noFill/>
          </a:ln>
        </p:spPr>
        <p:txBody>
          <a:bodyPr lIns="0" rIns="0" tIns="45000" bIns="45000">
            <a:noAutofit/>
          </a:bodyPr>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このファイルは</a:t>
            </a:r>
            <a:r>
              <a:rPr b="0" lang="ja-JP" sz="1400" spc="-1" strike="noStrike">
                <a:solidFill>
                  <a:srgbClr val="000000"/>
                </a:solidFill>
                <a:latin typeface="Segoe UI"/>
                <a:ea typeface="Meiryo UI"/>
              </a:rPr>
              <a:t>『</a:t>
            </a:r>
            <a:r>
              <a:rPr b="0" lang="en-US" sz="1400" spc="-1" strike="noStrike">
                <a:solidFill>
                  <a:srgbClr val="000000"/>
                </a:solidFill>
                <a:latin typeface="Segoe UI"/>
                <a:ea typeface="Meiryo UI"/>
              </a:rPr>
              <a:t>PowerPoint </a:t>
            </a:r>
            <a:r>
              <a:rPr b="0" lang="ja-JP" sz="1400" spc="-1" strike="noStrike">
                <a:solidFill>
                  <a:srgbClr val="000000"/>
                </a:solidFill>
                <a:latin typeface="Segoe UI"/>
                <a:ea typeface="Meiryo UI"/>
              </a:rPr>
              <a:t>「最強」資料のデザイン教科書』を購入いただいた方へのダウンロード特典ファイルです。</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特典用ファイルは、スライドのサイズが「標準</a:t>
            </a:r>
            <a:r>
              <a:rPr b="0" lang="en-US" sz="1400" spc="-1" strike="noStrike">
                <a:solidFill>
                  <a:srgbClr val="000000"/>
                </a:solidFill>
                <a:latin typeface="Segoe UI"/>
                <a:ea typeface="Meiryo UI"/>
              </a:rPr>
              <a:t>(4:3)</a:t>
            </a:r>
            <a:r>
              <a:rPr b="0" lang="ja-JP" sz="1400" spc="-1" strike="noStrike">
                <a:solidFill>
                  <a:srgbClr val="000000"/>
                </a:solidFill>
                <a:latin typeface="Segoe UI"/>
                <a:ea typeface="Meiryo UI"/>
              </a:rPr>
              <a:t>」のもの</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このファイル</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、「ワイド</a:t>
            </a:r>
            <a:r>
              <a:rPr b="0" lang="en-US" sz="1400" spc="-1" strike="noStrike">
                <a:solidFill>
                  <a:srgbClr val="000000"/>
                </a:solidFill>
                <a:latin typeface="Segoe UI"/>
                <a:ea typeface="Meiryo UI"/>
              </a:rPr>
              <a:t>(16:9)</a:t>
            </a:r>
            <a:r>
              <a:rPr b="0" lang="ja-JP" sz="1400" spc="-1" strike="noStrike">
                <a:solidFill>
                  <a:srgbClr val="000000"/>
                </a:solidFill>
                <a:latin typeface="Segoe UI"/>
                <a:ea typeface="Meiryo UI"/>
              </a:rPr>
              <a:t>」のものとの</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種類があり、両方ダウンロードして利用することができます。</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各ページの右側に該当ページについて本のなかで解説しているページを載せているので併せて参照してください。</a:t>
            </a:r>
            <a:endParaRPr b="0" lang="en-US" sz="1400" spc="-1" strike="noStrike">
              <a:solidFill>
                <a:srgbClr val="000000"/>
              </a:solidFill>
              <a:latin typeface="Segoe UI"/>
            </a:endParaRPr>
          </a:p>
          <a:p>
            <a:pPr marL="81000" indent="-8064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ファイルの中で使用されている固有名詞などはすべて架空のものです。</a:t>
            </a:r>
            <a:endParaRPr b="0" lang="en-US" sz="14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252000" y="252000"/>
            <a:ext cx="8639640" cy="539640"/>
          </a:xfrm>
          <a:prstGeom prst="rect">
            <a:avLst/>
          </a:prstGeom>
          <a:noFill/>
          <a:ln w="0">
            <a:noFill/>
          </a:ln>
        </p:spPr>
        <p:txBody>
          <a:bodyPr lIns="0" rIns="0" tIns="0" bIns="0" anchor="ctr">
            <a:noAutofit/>
          </a:bodyPr>
          <a:p>
            <a:pPr>
              <a:lnSpc>
                <a:spcPct val="90000"/>
              </a:lnSpc>
            </a:pPr>
            <a:r>
              <a:rPr b="1" lang="en-US" sz="1800" spc="-1" strike="noStrike">
                <a:solidFill>
                  <a:srgbClr val="0d79ca"/>
                </a:solidFill>
                <a:latin typeface="Segoe UI Semibold"/>
                <a:ea typeface="Meiryo UI"/>
              </a:rPr>
              <a:t>2. </a:t>
            </a:r>
            <a:r>
              <a:rPr b="1" lang="ja-JP" sz="1800" spc="-1" strike="noStrike">
                <a:solidFill>
                  <a:srgbClr val="0d79ca"/>
                </a:solidFill>
                <a:latin typeface="Segoe UI Semibold"/>
                <a:ea typeface="Meiryo UI"/>
              </a:rPr>
              <a:t>業務標準化　検討の視点</a:t>
            </a:r>
            <a:endParaRPr b="0" lang="en-US" sz="1800" spc="-1" strike="noStrike">
              <a:solidFill>
                <a:srgbClr val="000000"/>
              </a:solidFill>
              <a:latin typeface="Segoe UI"/>
            </a:endParaRPr>
          </a:p>
        </p:txBody>
      </p:sp>
      <p:sp>
        <p:nvSpPr>
          <p:cNvPr id="473" name="TextShape 2"/>
          <p:cNvSpPr txBox="1"/>
          <p:nvPr/>
        </p:nvSpPr>
        <p:spPr>
          <a:xfrm>
            <a:off x="252000" y="792000"/>
            <a:ext cx="863892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検討の視点を</a:t>
            </a:r>
            <a:r>
              <a:rPr b="0" lang="en-US" sz="1400" spc="-1" strike="noStrike">
                <a:solidFill>
                  <a:srgbClr val="808080"/>
                </a:solidFill>
                <a:latin typeface="Segoe UI"/>
                <a:ea typeface="Meiryo UI"/>
              </a:rPr>
              <a:t>2</a:t>
            </a:r>
            <a:r>
              <a:rPr b="0" lang="ja-JP" sz="1400" spc="-1" strike="noStrike">
                <a:solidFill>
                  <a:srgbClr val="808080"/>
                </a:solidFill>
                <a:latin typeface="Segoe UI"/>
                <a:ea typeface="Meiryo UI"/>
              </a:rPr>
              <a:t>つ持つことで公平性、公共性を保ちます。</a:t>
            </a:r>
            <a:endParaRPr b="0" lang="en-US" sz="1400" spc="-1" strike="noStrike">
              <a:solidFill>
                <a:srgbClr val="000000"/>
              </a:solidFill>
              <a:latin typeface="Segoe UI"/>
            </a:endParaRPr>
          </a:p>
        </p:txBody>
      </p:sp>
      <p:sp>
        <p:nvSpPr>
          <p:cNvPr id="474" name="TextShape 3"/>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3. </a:t>
            </a:r>
            <a:r>
              <a:rPr b="0" lang="ja-JP" sz="1050" spc="-1" strike="noStrike">
                <a:solidFill>
                  <a:srgbClr val="000000"/>
                </a:solidFill>
                <a:latin typeface="Segoe UI"/>
                <a:ea typeface="Meiryo UI"/>
              </a:rPr>
              <a:t>社内改革</a:t>
            </a:r>
            <a:endParaRPr b="0" lang="en-US" sz="1050" spc="-1" strike="noStrike">
              <a:solidFill>
                <a:srgbClr val="000000"/>
              </a:solidFill>
              <a:latin typeface="Segoe UI"/>
            </a:endParaRPr>
          </a:p>
        </p:txBody>
      </p:sp>
      <p:graphicFrame>
        <p:nvGraphicFramePr>
          <p:cNvPr id="475" name="Table 4"/>
          <p:cNvGraphicFramePr/>
          <p:nvPr/>
        </p:nvGraphicFramePr>
        <p:xfrm>
          <a:off x="252000" y="1341000"/>
          <a:ext cx="4001400" cy="3959640"/>
        </p:xfrm>
        <a:graphic>
          <a:graphicData uri="http://schemas.openxmlformats.org/drawingml/2006/table">
            <a:tbl>
              <a:tblPr/>
              <a:tblGrid>
                <a:gridCol w="977400"/>
                <a:gridCol w="3024000"/>
              </a:tblGrid>
              <a:tr h="360000">
                <a:tc gridSpan="2">
                  <a:txBody>
                    <a:bodyPr lIns="36000" rIns="36000" tIns="46800" anchor="ctr">
                      <a:noAutofit/>
                    </a:bodyPr>
                    <a:p>
                      <a:pPr>
                        <a:lnSpc>
                          <a:spcPct val="90000"/>
                        </a:lnSpc>
                        <a:tabLst>
                          <a:tab algn="l" pos="0"/>
                        </a:tabLst>
                      </a:pPr>
                      <a:r>
                        <a:rPr b="1" lang="ja-JP" sz="1800" spc="-1" strike="noStrike">
                          <a:solidFill>
                            <a:srgbClr val="ffffff"/>
                          </a:solidFill>
                          <a:latin typeface="Segoe UI"/>
                          <a:ea typeface="Meiryo UI"/>
                        </a:rPr>
                        <a:t>競争力への貢献の視点</a:t>
                      </a:r>
                      <a:endParaRPr b="0" lang="en-US" sz="1800" spc="-1" strike="noStrike">
                        <a:latin typeface="Arial"/>
                      </a:endParaRPr>
                    </a:p>
                  </a:txBody>
                  <a:tcPr marL="36000" marR="36000">
                    <a:lnL w="12240">
                      <a:noFill/>
                    </a:lnL>
                    <a:lnR w="12240">
                      <a:noFill/>
                    </a:lnR>
                    <a:lnT w="12240">
                      <a:noFill/>
                    </a:lnT>
                    <a:lnB w="12240">
                      <a:solidFill>
                        <a:srgbClr val="d9d9d9"/>
                      </a:solidFill>
                    </a:lnB>
                    <a:solidFill>
                      <a:srgbClr val="00b0f0"/>
                    </a:solidFill>
                  </a:tcPr>
                </a:tc>
                <a:tc hMerge="1">
                  <a:tcPr marL="90000" marR="90000">
                    <a:solidFill>
                      <a:srgbClr val="729fcf"/>
                    </a:solidFill>
                  </a:tcPr>
                </a:tc>
              </a:tr>
              <a:tr h="900000">
                <a:tc>
                  <a:txBody>
                    <a:bodyPr lIns="36000" rIns="36000" tIns="72000" anchor="b">
                      <a:noAutofit/>
                    </a:bodyPr>
                    <a:p>
                      <a:pPr>
                        <a:lnSpc>
                          <a:spcPct val="90000"/>
                        </a:lnSpc>
                      </a:pPr>
                      <a:r>
                        <a:rPr b="1" lang="en-US" sz="2000" spc="-1" strike="noStrike">
                          <a:solidFill>
                            <a:srgbClr val="ffffff"/>
                          </a:solidFill>
                          <a:latin typeface="Segoe UI"/>
                          <a:ea typeface="Meiryo UI"/>
                        </a:rPr>
                        <a:t>P</a:t>
                      </a:r>
                      <a:endParaRPr b="0" lang="en-US" sz="2000" spc="-1" strike="noStrike">
                        <a:latin typeface="Arial"/>
                      </a:endParaRPr>
                    </a:p>
                    <a:p>
                      <a:pPr>
                        <a:lnSpc>
                          <a:spcPct val="90000"/>
                        </a:lnSpc>
                      </a:pPr>
                      <a:r>
                        <a:rPr b="1" lang="ja-JP" sz="2000" spc="-1" strike="noStrike">
                          <a:solidFill>
                            <a:srgbClr val="ffffff"/>
                          </a:solidFill>
                          <a:latin typeface="Segoe UI"/>
                          <a:ea typeface="Meiryo UI"/>
                        </a:rPr>
                        <a:t>製造</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お客様の要望への柔軟な対応</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多く品種を少量生産することで、</a:t>
                      </a:r>
                      <a:br/>
                      <a:r>
                        <a:rPr b="0" lang="ja-JP" sz="1400" spc="-1" strike="noStrike">
                          <a:solidFill>
                            <a:srgbClr val="000000"/>
                          </a:solidFill>
                          <a:latin typeface="Segoe UI"/>
                          <a:ea typeface="Meiryo UI"/>
                        </a:rPr>
                        <a:t>変化の速い顧客要件に柔軟に対応</a:t>
                      </a:r>
                      <a:endParaRPr b="0" lang="en-US" sz="14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900000">
                <a:tc>
                  <a:txBody>
                    <a:bodyPr lIns="36000" rIns="36000" tIns="72000" anchor="b">
                      <a:noAutofit/>
                    </a:bodyPr>
                    <a:p>
                      <a:pPr>
                        <a:lnSpc>
                          <a:spcPct val="90000"/>
                        </a:lnSpc>
                      </a:pPr>
                      <a:r>
                        <a:rPr b="1" lang="en-US" sz="2000" spc="-1" strike="noStrike">
                          <a:solidFill>
                            <a:srgbClr val="ffffff"/>
                          </a:solidFill>
                          <a:latin typeface="Segoe UI"/>
                          <a:ea typeface="Meiryo UI"/>
                        </a:rPr>
                        <a:t>Q</a:t>
                      </a:r>
                      <a:endParaRPr b="0" lang="en-US" sz="2000" spc="-1" strike="noStrike">
                        <a:latin typeface="Arial"/>
                      </a:endParaRPr>
                    </a:p>
                    <a:p>
                      <a:pPr>
                        <a:lnSpc>
                          <a:spcPct val="90000"/>
                        </a:lnSpc>
                      </a:pPr>
                      <a:r>
                        <a:rPr b="1" lang="ja-JP" sz="2000" spc="-1" strike="noStrike">
                          <a:solidFill>
                            <a:srgbClr val="ffffff"/>
                          </a:solidFill>
                          <a:latin typeface="Segoe UI"/>
                          <a:ea typeface="Meiryo UI"/>
                        </a:rPr>
                        <a:t>品質</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正確できめの細かい品質管理</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業務工程毎の細かい品質管理</a:t>
                      </a:r>
                      <a:endParaRPr b="0" lang="en-US" sz="14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品質チェックにお客様要望を反映</a:t>
                      </a:r>
                      <a:endParaRPr b="0" lang="en-US" sz="14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900000">
                <a:tc>
                  <a:txBody>
                    <a:bodyPr lIns="36000" rIns="36000" tIns="72000" anchor="b">
                      <a:noAutofit/>
                    </a:bodyPr>
                    <a:p>
                      <a:pPr>
                        <a:lnSpc>
                          <a:spcPct val="90000"/>
                        </a:lnSpc>
                      </a:pPr>
                      <a:r>
                        <a:rPr b="1" lang="en-US" sz="2000" spc="-1" strike="noStrike">
                          <a:solidFill>
                            <a:srgbClr val="ffffff"/>
                          </a:solidFill>
                          <a:latin typeface="Segoe UI"/>
                          <a:ea typeface="Meiryo UI"/>
                        </a:rPr>
                        <a:t>C</a:t>
                      </a:r>
                      <a:endParaRPr b="0" lang="en-US" sz="2000" spc="-1" strike="noStrike">
                        <a:latin typeface="Arial"/>
                      </a:endParaRPr>
                    </a:p>
                    <a:p>
                      <a:pPr>
                        <a:lnSpc>
                          <a:spcPct val="90000"/>
                        </a:lnSpc>
                      </a:pPr>
                      <a:r>
                        <a:rPr b="1" lang="ja-JP" sz="2000" spc="-1" strike="noStrike">
                          <a:solidFill>
                            <a:srgbClr val="ffffff"/>
                          </a:solidFill>
                          <a:latin typeface="Segoe UI"/>
                          <a:ea typeface="Meiryo UI"/>
                        </a:rPr>
                        <a:t>コスト</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生産性の向上の持続</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お客様からの価格要請への柔軟な対応</a:t>
                      </a:r>
                      <a:endParaRPr b="0" lang="en-US" sz="1400" spc="-1" strike="noStrike">
                        <a:latin typeface="Arial"/>
                      </a:endParaRPr>
                    </a:p>
                  </a:txBody>
                  <a:tcPr marL="36000">
                    <a:lnL w="12240">
                      <a:solidFill>
                        <a:srgbClr val="d9d9d9"/>
                      </a:solidFill>
                    </a:lnL>
                    <a:lnR w="12240">
                      <a:noFill/>
                    </a:lnR>
                    <a:lnT w="12240">
                      <a:solidFill>
                        <a:srgbClr val="d9d9d9"/>
                      </a:solidFill>
                    </a:lnT>
                    <a:lnB w="12240">
                      <a:solidFill>
                        <a:srgbClr val="d9d9d9"/>
                      </a:solidFill>
                    </a:lnB>
                    <a:noFill/>
                  </a:tcPr>
                </a:tc>
              </a:tr>
              <a:tr h="900000">
                <a:tc>
                  <a:txBody>
                    <a:bodyPr lIns="36000" rIns="36000" tIns="72000" anchor="b">
                      <a:noAutofit/>
                    </a:bodyPr>
                    <a:p>
                      <a:pPr>
                        <a:lnSpc>
                          <a:spcPct val="90000"/>
                        </a:lnSpc>
                      </a:pPr>
                      <a:r>
                        <a:rPr b="1" lang="en-US" sz="2000" spc="-1" strike="noStrike">
                          <a:solidFill>
                            <a:srgbClr val="ffffff"/>
                          </a:solidFill>
                          <a:latin typeface="Segoe UI"/>
                          <a:ea typeface="Meiryo UI"/>
                        </a:rPr>
                        <a:t>D</a:t>
                      </a:r>
                      <a:endParaRPr b="0" lang="en-US" sz="2000" spc="-1" strike="noStrike">
                        <a:latin typeface="Arial"/>
                      </a:endParaRPr>
                    </a:p>
                    <a:p>
                      <a:pPr>
                        <a:lnSpc>
                          <a:spcPct val="90000"/>
                        </a:lnSpc>
                      </a:pPr>
                      <a:r>
                        <a:rPr b="1" lang="ja-JP" sz="2000" spc="-1" strike="noStrike">
                          <a:solidFill>
                            <a:srgbClr val="ffffff"/>
                          </a:solidFill>
                          <a:latin typeface="Segoe UI"/>
                          <a:ea typeface="Meiryo UI"/>
                        </a:rPr>
                        <a:t>納期</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納期短縮に向けた取り組み</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適正な在庫計画による</a:t>
                      </a:r>
                      <a:br/>
                      <a:r>
                        <a:rPr b="0" lang="ja-JP" sz="1400" spc="-1" strike="noStrike">
                          <a:solidFill>
                            <a:srgbClr val="000000"/>
                          </a:solidFill>
                          <a:latin typeface="Segoe UI"/>
                          <a:ea typeface="Meiryo UI"/>
                        </a:rPr>
                        <a:t>製造～出荷までの期間短縮</a:t>
                      </a:r>
                      <a:endParaRPr b="0" lang="en-US" sz="14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graphicFrame>
        <p:nvGraphicFramePr>
          <p:cNvPr id="476" name="Table 5"/>
          <p:cNvGraphicFramePr/>
          <p:nvPr/>
        </p:nvGraphicFramePr>
        <p:xfrm>
          <a:off x="4716000" y="1341000"/>
          <a:ext cx="4001400" cy="2159640"/>
        </p:xfrm>
        <a:graphic>
          <a:graphicData uri="http://schemas.openxmlformats.org/drawingml/2006/table">
            <a:tbl>
              <a:tblPr/>
              <a:tblGrid>
                <a:gridCol w="977400"/>
                <a:gridCol w="3024000"/>
              </a:tblGrid>
              <a:tr h="360000">
                <a:tc gridSpan="2">
                  <a:txBody>
                    <a:bodyPr lIns="36000" rIns="36000" anchor="ctr">
                      <a:noAutofit/>
                    </a:bodyPr>
                    <a:p>
                      <a:pPr>
                        <a:lnSpc>
                          <a:spcPct val="90000"/>
                        </a:lnSpc>
                        <a:tabLst>
                          <a:tab algn="l" pos="0"/>
                        </a:tabLst>
                      </a:pPr>
                      <a:r>
                        <a:rPr b="1" lang="ja-JP" sz="1800" spc="-1" strike="noStrike">
                          <a:solidFill>
                            <a:srgbClr val="ffffff"/>
                          </a:solidFill>
                          <a:latin typeface="Segoe UI"/>
                          <a:ea typeface="Meiryo UI"/>
                        </a:rPr>
                        <a:t>事業特性の考慮点</a:t>
                      </a:r>
                      <a:endParaRPr b="0" lang="en-US" sz="1800" spc="-1" strike="noStrike">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cPr marL="90000" marR="90000">
                    <a:solidFill>
                      <a:srgbClr val="729fcf"/>
                    </a:solidFill>
                  </a:tcPr>
                </a:tc>
              </a:tr>
              <a:tr h="900000">
                <a:tc>
                  <a:txBody>
                    <a:bodyPr lIns="36000" rIns="0" anchor="b">
                      <a:noAutofit/>
                    </a:bodyPr>
                    <a:p>
                      <a:pPr>
                        <a:lnSpc>
                          <a:spcPct val="90000"/>
                        </a:lnSpc>
                      </a:pPr>
                      <a:r>
                        <a:rPr b="1" lang="ja-JP" sz="1800" spc="-1" strike="noStrike">
                          <a:solidFill>
                            <a:srgbClr val="ffffff"/>
                          </a:solidFill>
                          <a:latin typeface="Segoe UI"/>
                          <a:ea typeface="Meiryo UI"/>
                        </a:rPr>
                        <a:t>事業固有</a:t>
                      </a:r>
                      <a:endParaRPr b="0" lang="en-US" sz="1800" spc="-1" strike="noStrike">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お客様や業界特有の要件への対応</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タイムリーな価格調整</a:t>
                      </a:r>
                      <a:endParaRPr b="0" lang="en-US" sz="14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900000">
                <a:tc>
                  <a:txBody>
                    <a:bodyPr lIns="36000" rIns="36000" anchor="b">
                      <a:noAutofit/>
                    </a:bodyPr>
                    <a:p>
                      <a:pPr>
                        <a:lnSpc>
                          <a:spcPct val="90000"/>
                        </a:lnSpc>
                      </a:pPr>
                      <a:r>
                        <a:rPr b="1" lang="ja-JP" sz="1800" spc="-1" strike="noStrike">
                          <a:solidFill>
                            <a:srgbClr val="ffffff"/>
                          </a:solidFill>
                          <a:latin typeface="Segoe UI"/>
                          <a:ea typeface="Meiryo UI"/>
                        </a:rPr>
                        <a:t>共通</a:t>
                      </a:r>
                      <a:endParaRPr b="0" lang="en-US" sz="18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tIns="72000">
                      <a:noAutofit/>
                    </a:bodyPr>
                    <a:p>
                      <a:pPr marL="12600">
                        <a:lnSpc>
                          <a:spcPct val="90000"/>
                        </a:lnSpc>
                        <a:spcAft>
                          <a:spcPts val="601"/>
                        </a:spcAft>
                        <a:tabLst>
                          <a:tab algn="l" pos="0"/>
                        </a:tabLst>
                      </a:pPr>
                      <a:r>
                        <a:rPr b="0" lang="ja-JP" sz="1600" spc="-1" strike="noStrike">
                          <a:solidFill>
                            <a:srgbClr val="000000"/>
                          </a:solidFill>
                          <a:latin typeface="Segoe UI"/>
                          <a:ea typeface="Meiryo UI"/>
                        </a:rPr>
                        <a:t>内部統制への対応</a:t>
                      </a:r>
                      <a:endParaRPr b="0" lang="en-US" sz="16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計画～承認～実行の情報保持</a:t>
                      </a:r>
                      <a:endParaRPr b="0" lang="en-US" sz="1400" spc="-1" strike="noStrike">
                        <a:latin typeface="Arial"/>
                      </a:endParaRPr>
                    </a:p>
                    <a:p>
                      <a:pPr lvl="1" marL="180000" indent="-71640">
                        <a:lnSpc>
                          <a:spcPct val="90000"/>
                        </a:lnSpc>
                        <a:buClr>
                          <a:srgbClr val="ccecff"/>
                        </a:buClr>
                        <a:buFont typeface="Arial"/>
                        <a:buChar char="•"/>
                        <a:tabLst>
                          <a:tab algn="l" pos="0"/>
                        </a:tabLst>
                      </a:pPr>
                      <a:r>
                        <a:rPr b="0" lang="ja-JP" sz="1400" spc="-1" strike="noStrike">
                          <a:solidFill>
                            <a:srgbClr val="000000"/>
                          </a:solidFill>
                          <a:latin typeface="Segoe UI"/>
                          <a:ea typeface="Meiryo UI"/>
                        </a:rPr>
                        <a:t>個人の判断から企業としての判断へ</a:t>
                      </a:r>
                      <a:endParaRPr b="0" lang="en-US" sz="14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477" name="CustomShape 6"/>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46368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1116000" tIns="360000" bIns="63720">
            <a:noAutofit/>
          </a:bodyPr>
          <a:p>
            <a:pPr algn="ctr">
              <a:lnSpc>
                <a:spcPct val="100000"/>
              </a:lnSpc>
              <a:tabLst>
                <a:tab algn="l" pos="0"/>
              </a:tabLst>
            </a:pPr>
            <a:r>
              <a:rPr b="1" lang="ja-JP" sz="1600" spc="-1" strike="noStrike">
                <a:solidFill>
                  <a:srgbClr val="58595b"/>
                </a:solidFill>
                <a:latin typeface="Segoe UI"/>
                <a:ea typeface="Meiryo UI"/>
              </a:rPr>
              <a:t>仕事が好き</a:t>
            </a:r>
            <a:endParaRPr b="0" lang="en-US" sz="1600" spc="-1" strike="noStrike">
              <a:latin typeface="Arial"/>
            </a:endParaRPr>
          </a:p>
        </p:txBody>
      </p:sp>
      <p:sp>
        <p:nvSpPr>
          <p:cNvPr id="479" name="CustomShape 2"/>
          <p:cNvSpPr/>
          <p:nvPr/>
        </p:nvSpPr>
        <p:spPr>
          <a:xfrm>
            <a:off x="599760" y="2725200"/>
            <a:ext cx="1619640" cy="1619640"/>
          </a:xfrm>
          <a:prstGeom prst="arc">
            <a:avLst>
              <a:gd name="adj1" fmla="val 16200000"/>
              <a:gd name="adj2" fmla="val 9810450"/>
            </a:avLst>
          </a:prstGeom>
          <a:noFill/>
          <a:ln w="254000">
            <a:solidFill>
              <a:schemeClr val="bg2">
                <a:lumMod val="25000"/>
              </a:schemeClr>
            </a:solidFill>
            <a:round/>
          </a:ln>
        </p:spPr>
        <p:style>
          <a:lnRef idx="0"/>
          <a:fillRef idx="0"/>
          <a:effectRef idx="0"/>
          <a:fontRef idx="minor"/>
        </p:style>
      </p:sp>
      <p:sp>
        <p:nvSpPr>
          <p:cNvPr id="480" name="CustomShape 3"/>
          <p:cNvSpPr/>
          <p:nvPr/>
        </p:nvSpPr>
        <p:spPr>
          <a:xfrm>
            <a:off x="329760" y="2455560"/>
            <a:ext cx="2159640" cy="2159640"/>
          </a:xfrm>
          <a:prstGeom prst="arc">
            <a:avLst>
              <a:gd name="adj1" fmla="val 16200000"/>
              <a:gd name="adj2" fmla="val 9739600"/>
            </a:avLst>
          </a:prstGeom>
          <a:noFill/>
          <a:ln w="254000">
            <a:solidFill>
              <a:schemeClr val="accent2">
                <a:lumMod val="75000"/>
              </a:schemeClr>
            </a:solidFill>
            <a:round/>
          </a:ln>
        </p:spPr>
        <p:style>
          <a:lnRef idx="0"/>
          <a:fillRef idx="0"/>
          <a:effectRef idx="0"/>
          <a:fontRef idx="minor"/>
        </p:style>
      </p:sp>
      <p:sp>
        <p:nvSpPr>
          <p:cNvPr id="481" name="CustomShape 4"/>
          <p:cNvSpPr/>
          <p:nvPr/>
        </p:nvSpPr>
        <p:spPr>
          <a:xfrm>
            <a:off x="98820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tabLst>
                <a:tab algn="l" pos="0"/>
              </a:tabLst>
            </a:pPr>
            <a:r>
              <a:rPr b="0" lang="en-US" sz="4000" spc="-1" strike="noStrike">
                <a:solidFill>
                  <a:srgbClr val="002060"/>
                </a:solidFill>
                <a:latin typeface="Segoe UI"/>
                <a:ea typeface="Meiryo UI"/>
              </a:rPr>
              <a:t>70</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482" name="CustomShape 5"/>
          <p:cNvSpPr/>
          <p:nvPr/>
        </p:nvSpPr>
        <p:spPr>
          <a:xfrm>
            <a:off x="2309760" y="2388600"/>
            <a:ext cx="1136160" cy="30528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tabLst>
                <a:tab algn="l" pos="0"/>
              </a:tabLs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p:txBody>
      </p:sp>
      <p:sp>
        <p:nvSpPr>
          <p:cNvPr id="483" name="CustomShape 6"/>
          <p:cNvSpPr/>
          <p:nvPr/>
        </p:nvSpPr>
        <p:spPr>
          <a:xfrm>
            <a:off x="328428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864000" tIns="360000" bIns="63720">
            <a:noAutofit/>
          </a:bodyPr>
          <a:p>
            <a:pPr algn="ctr">
              <a:lnSpc>
                <a:spcPct val="100000"/>
              </a:lnSpc>
              <a:tabLst>
                <a:tab algn="l" pos="0"/>
              </a:tabLst>
            </a:pPr>
            <a:r>
              <a:rPr b="1" lang="ja-JP" sz="1600" spc="-1" strike="noStrike">
                <a:solidFill>
                  <a:srgbClr val="58595b"/>
                </a:solidFill>
                <a:latin typeface="Segoe UI"/>
                <a:ea typeface="Meiryo UI"/>
              </a:rPr>
              <a:t>仕事を続けたい</a:t>
            </a:r>
            <a:endParaRPr b="0" lang="en-US" sz="1600" spc="-1" strike="noStrike">
              <a:latin typeface="Arial"/>
            </a:endParaRPr>
          </a:p>
        </p:txBody>
      </p:sp>
      <p:sp>
        <p:nvSpPr>
          <p:cNvPr id="484" name="CustomShape 7"/>
          <p:cNvSpPr/>
          <p:nvPr/>
        </p:nvSpPr>
        <p:spPr>
          <a:xfrm>
            <a:off x="3420000" y="2725200"/>
            <a:ext cx="1619640" cy="1619640"/>
          </a:xfrm>
          <a:prstGeom prst="arc">
            <a:avLst>
              <a:gd name="adj1" fmla="val 16200000"/>
              <a:gd name="adj2" fmla="val 8930732"/>
            </a:avLst>
          </a:prstGeom>
          <a:noFill/>
          <a:ln w="254000">
            <a:solidFill>
              <a:schemeClr val="bg2">
                <a:lumMod val="25000"/>
              </a:schemeClr>
            </a:solidFill>
            <a:round/>
          </a:ln>
        </p:spPr>
        <p:style>
          <a:lnRef idx="0"/>
          <a:fillRef idx="0"/>
          <a:effectRef idx="0"/>
          <a:fontRef idx="minor"/>
        </p:style>
      </p:sp>
      <p:sp>
        <p:nvSpPr>
          <p:cNvPr id="485" name="CustomShape 8"/>
          <p:cNvSpPr/>
          <p:nvPr/>
        </p:nvSpPr>
        <p:spPr>
          <a:xfrm>
            <a:off x="3150000" y="2455560"/>
            <a:ext cx="2159640" cy="2159640"/>
          </a:xfrm>
          <a:prstGeom prst="arc">
            <a:avLst>
              <a:gd name="adj1" fmla="val 16200000"/>
              <a:gd name="adj2" fmla="val 9739600"/>
            </a:avLst>
          </a:prstGeom>
          <a:noFill/>
          <a:ln w="254000">
            <a:solidFill>
              <a:schemeClr val="accent2">
                <a:lumMod val="75000"/>
              </a:schemeClr>
            </a:solidFill>
            <a:round/>
            <a:tailEnd len="sm" type="triangle" w="sm"/>
          </a:ln>
        </p:spPr>
        <p:style>
          <a:lnRef idx="0"/>
          <a:fillRef idx="0"/>
          <a:effectRef idx="0"/>
          <a:fontRef idx="minor"/>
        </p:style>
      </p:sp>
      <p:sp>
        <p:nvSpPr>
          <p:cNvPr id="486" name="CustomShape 9"/>
          <p:cNvSpPr/>
          <p:nvPr/>
        </p:nvSpPr>
        <p:spPr>
          <a:xfrm>
            <a:off x="380880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64</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487" name="CustomShape 10"/>
          <p:cNvSpPr/>
          <p:nvPr/>
        </p:nvSpPr>
        <p:spPr>
          <a:xfrm>
            <a:off x="5147640" y="2388600"/>
            <a:ext cx="1136160" cy="30528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880061"/>
                </a:solidFill>
                <a:latin typeface="Segoe UI"/>
                <a:ea typeface="Meiryo UI"/>
              </a:rPr>
              <a:t> </a:t>
            </a:r>
            <a:endParaRPr b="0" lang="en-US" sz="4400" spc="-1" strike="noStrike">
              <a:latin typeface="Arial"/>
            </a:endParaRPr>
          </a:p>
        </p:txBody>
      </p:sp>
      <p:sp>
        <p:nvSpPr>
          <p:cNvPr id="488" name="CustomShape 11"/>
          <p:cNvSpPr/>
          <p:nvPr/>
        </p:nvSpPr>
        <p:spPr>
          <a:xfrm>
            <a:off x="6104520" y="2450520"/>
            <a:ext cx="1956600" cy="1956600"/>
          </a:xfrm>
          <a:prstGeom prst="ellipse">
            <a:avLst/>
          </a:prstGeom>
          <a:solidFill>
            <a:schemeClr val="bg1">
              <a:lumMod val="75000"/>
              <a:alpha val="20000"/>
            </a:schemeClr>
          </a:solidFill>
          <a:ln w="28575">
            <a:noFill/>
          </a:ln>
        </p:spPr>
        <p:style>
          <a:lnRef idx="0"/>
          <a:fillRef idx="0"/>
          <a:effectRef idx="0"/>
          <a:fontRef idx="minor"/>
        </p:style>
        <p:txBody>
          <a:bodyPr wrap="none" lIns="63720" rIns="648000" tIns="360000" bIns="63720">
            <a:noAutofit/>
          </a:bodyPr>
          <a:p>
            <a:pPr algn="ctr">
              <a:lnSpc>
                <a:spcPct val="100000"/>
              </a:lnSpc>
              <a:tabLst>
                <a:tab algn="l" pos="0"/>
              </a:tabLst>
            </a:pPr>
            <a:r>
              <a:rPr b="1" lang="ja-JP" sz="1600" spc="-1" strike="noStrike">
                <a:solidFill>
                  <a:srgbClr val="58595b"/>
                </a:solidFill>
                <a:latin typeface="Segoe UI"/>
                <a:ea typeface="Meiryo UI"/>
              </a:rPr>
              <a:t>管理職になりたい</a:t>
            </a:r>
            <a:endParaRPr b="0" lang="en-US" sz="1600" spc="-1" strike="noStrike">
              <a:latin typeface="Arial"/>
            </a:endParaRPr>
          </a:p>
        </p:txBody>
      </p:sp>
      <p:sp>
        <p:nvSpPr>
          <p:cNvPr id="489" name="CustomShape 12"/>
          <p:cNvSpPr/>
          <p:nvPr/>
        </p:nvSpPr>
        <p:spPr>
          <a:xfrm>
            <a:off x="6240600" y="2725200"/>
            <a:ext cx="1619640" cy="1619640"/>
          </a:xfrm>
          <a:prstGeom prst="arc">
            <a:avLst>
              <a:gd name="adj1" fmla="val 16200000"/>
              <a:gd name="adj2" fmla="val 4266334"/>
            </a:avLst>
          </a:prstGeom>
          <a:noFill/>
          <a:ln w="254000">
            <a:solidFill>
              <a:schemeClr val="bg2">
                <a:lumMod val="25000"/>
              </a:schemeClr>
            </a:solidFill>
            <a:round/>
          </a:ln>
        </p:spPr>
        <p:style>
          <a:lnRef idx="0"/>
          <a:fillRef idx="0"/>
          <a:effectRef idx="0"/>
          <a:fontRef idx="minor"/>
        </p:style>
      </p:sp>
      <p:sp>
        <p:nvSpPr>
          <p:cNvPr id="490" name="CustomShape 13"/>
          <p:cNvSpPr/>
          <p:nvPr/>
        </p:nvSpPr>
        <p:spPr>
          <a:xfrm>
            <a:off x="5970600" y="2455560"/>
            <a:ext cx="2159640" cy="2159640"/>
          </a:xfrm>
          <a:prstGeom prst="arc">
            <a:avLst>
              <a:gd name="adj1" fmla="val 16200000"/>
              <a:gd name="adj2" fmla="val 993096"/>
            </a:avLst>
          </a:prstGeom>
          <a:noFill/>
          <a:ln w="254000">
            <a:solidFill>
              <a:schemeClr val="accent2">
                <a:lumMod val="75000"/>
              </a:schemeClr>
            </a:solidFill>
            <a:round/>
          </a:ln>
        </p:spPr>
        <p:style>
          <a:lnRef idx="0"/>
          <a:fillRef idx="0"/>
          <a:effectRef idx="0"/>
          <a:fontRef idx="minor"/>
        </p:style>
      </p:sp>
      <p:sp>
        <p:nvSpPr>
          <p:cNvPr id="491" name="CustomShape 14"/>
          <p:cNvSpPr/>
          <p:nvPr/>
        </p:nvSpPr>
        <p:spPr>
          <a:xfrm>
            <a:off x="6629040" y="3543480"/>
            <a:ext cx="874800" cy="30528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37</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492" name="CustomShape 15"/>
          <p:cNvSpPr/>
          <p:nvPr/>
        </p:nvSpPr>
        <p:spPr>
          <a:xfrm>
            <a:off x="7950960" y="2388600"/>
            <a:ext cx="1136160" cy="57204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30</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a:p>
            <a:pPr>
              <a:lnSpc>
                <a:spcPts val="1500"/>
              </a:lnSpc>
              <a:spcAft>
                <a:spcPts val="601"/>
              </a:spcAft>
            </a:pPr>
            <a:endParaRPr b="0" lang="en-US" sz="4400" spc="-1" strike="noStrike">
              <a:latin typeface="Arial"/>
            </a:endParaRPr>
          </a:p>
        </p:txBody>
      </p:sp>
      <p:sp>
        <p:nvSpPr>
          <p:cNvPr id="493" name="CustomShape 16"/>
          <p:cNvSpPr/>
          <p:nvPr/>
        </p:nvSpPr>
        <p:spPr>
          <a:xfrm>
            <a:off x="5391000" y="4826160"/>
            <a:ext cx="3696120" cy="935640"/>
          </a:xfrm>
          <a:prstGeom prst="rect">
            <a:avLst/>
          </a:prstGeom>
          <a:noFill/>
          <a:ln w="0">
            <a:noFill/>
          </a:ln>
        </p:spPr>
        <p:style>
          <a:lnRef idx="0"/>
          <a:fillRef idx="0"/>
          <a:effectRef idx="0"/>
          <a:fontRef idx="minor"/>
        </p:style>
        <p:txBody>
          <a:bodyPr lIns="0" rIns="0" tIns="0" bIns="0">
            <a:spAutoFit/>
          </a:bodyPr>
          <a:p>
            <a:pPr>
              <a:lnSpc>
                <a:spcPts val="2401"/>
              </a:lnSpc>
              <a:spcAft>
                <a:spcPts val="601"/>
              </a:spcAft>
            </a:pPr>
            <a:r>
              <a:rPr b="0" lang="en-US" sz="5400" spc="-1" strike="noStrike">
                <a:solidFill>
                  <a:srgbClr val="808080"/>
                </a:solidFill>
                <a:latin typeface="Segoe UI"/>
                <a:ea typeface="Meiryo UI"/>
              </a:rPr>
              <a:t>-</a:t>
            </a:r>
            <a:r>
              <a:rPr b="0" lang="en-US" sz="4800" spc="-1" strike="noStrike">
                <a:solidFill>
                  <a:srgbClr val="808080"/>
                </a:solidFill>
                <a:latin typeface="Segoe UI"/>
                <a:ea typeface="Meiryo UI"/>
              </a:rPr>
              <a:t>39</a:t>
            </a:r>
            <a:r>
              <a:rPr b="0" lang="en-US" sz="4000" spc="-1" strike="noStrike" baseline="-25000">
                <a:solidFill>
                  <a:srgbClr val="808080"/>
                </a:solidFill>
                <a:latin typeface="Segoe UI"/>
                <a:ea typeface="Meiryo UI"/>
              </a:rPr>
              <a:t>%</a:t>
            </a:r>
            <a:r>
              <a:rPr b="0" lang="en-US" sz="5400" spc="-1" strike="noStrike" baseline="-25000">
                <a:solidFill>
                  <a:srgbClr val="808080"/>
                </a:solidFill>
                <a:latin typeface="Segoe UI"/>
                <a:ea typeface="Meiryo UI"/>
              </a:rPr>
              <a:t> </a:t>
            </a:r>
            <a:endParaRPr b="0" lang="en-US" sz="5400" spc="-1" strike="noStrike">
              <a:latin typeface="Arial"/>
            </a:endParaRPr>
          </a:p>
          <a:p>
            <a:pPr>
              <a:lnSpc>
                <a:spcPct val="100000"/>
              </a:lnSpc>
              <a:spcAft>
                <a:spcPts val="601"/>
              </a:spcAft>
            </a:pPr>
            <a:r>
              <a:rPr b="0" lang="ja-JP" sz="3200" spc="-1" strike="noStrike" baseline="-25000">
                <a:solidFill>
                  <a:srgbClr val="808080"/>
                </a:solidFill>
                <a:latin typeface="Segoe UI"/>
                <a:ea typeface="Meiryo UI"/>
              </a:rPr>
              <a:t>管理職に魅力を感じていない</a:t>
            </a:r>
            <a:r>
              <a:rPr b="0" lang="en-US" sz="3200" spc="-1" strike="noStrike" baseline="-25000">
                <a:solidFill>
                  <a:srgbClr val="808080"/>
                </a:solidFill>
                <a:latin typeface="Segoe UI"/>
                <a:ea typeface="Meiryo UI"/>
              </a:rPr>
              <a:t>?</a:t>
            </a:r>
            <a:endParaRPr b="0" lang="en-US" sz="3200" spc="-1" strike="noStrike">
              <a:latin typeface="Arial"/>
            </a:endParaRPr>
          </a:p>
        </p:txBody>
      </p:sp>
      <p:sp>
        <p:nvSpPr>
          <p:cNvPr id="494" name="CustomShape 17"/>
          <p:cNvSpPr/>
          <p:nvPr/>
        </p:nvSpPr>
        <p:spPr>
          <a:xfrm>
            <a:off x="108720" y="2311920"/>
            <a:ext cx="1342440" cy="28080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ja-JP" sz="1800" spc="-1" strike="noStrike">
                <a:solidFill>
                  <a:srgbClr val="5eccf3"/>
                </a:solidFill>
                <a:latin typeface="Segoe UI"/>
                <a:ea typeface="Meiryo UI"/>
              </a:rPr>
              <a:t>～</a:t>
            </a:r>
            <a:r>
              <a:rPr b="0" lang="en-US" sz="1800" spc="-1" strike="noStrike">
                <a:solidFill>
                  <a:srgbClr val="5eccf3"/>
                </a:solidFill>
                <a:latin typeface="Segoe UI"/>
                <a:ea typeface="Meiryo UI"/>
              </a:rPr>
              <a:t>30</a:t>
            </a:r>
            <a:r>
              <a:rPr b="0" lang="ja-JP" sz="1800" spc="-1" strike="noStrike">
                <a:solidFill>
                  <a:srgbClr val="5eccf3"/>
                </a:solidFill>
                <a:latin typeface="Segoe UI"/>
                <a:ea typeface="Meiryo UI"/>
              </a:rPr>
              <a:t>代社員</a:t>
            </a:r>
            <a:endParaRPr b="0" lang="en-US" sz="1800" spc="-1" strike="noStrike">
              <a:latin typeface="Arial"/>
            </a:endParaRPr>
          </a:p>
        </p:txBody>
      </p:sp>
      <p:sp>
        <p:nvSpPr>
          <p:cNvPr id="495" name="CustomShape 18"/>
          <p:cNvSpPr/>
          <p:nvPr/>
        </p:nvSpPr>
        <p:spPr>
          <a:xfrm>
            <a:off x="108720" y="2599560"/>
            <a:ext cx="1342440" cy="28080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en-US" sz="1800" spc="-1" strike="noStrike">
                <a:solidFill>
                  <a:srgbClr val="073c65"/>
                </a:solidFill>
                <a:latin typeface="Segoe UI"/>
                <a:ea typeface="Meiryo UI"/>
              </a:rPr>
              <a:t>40</a:t>
            </a:r>
            <a:r>
              <a:rPr b="0" lang="ja-JP" sz="1800" spc="-1" strike="noStrike">
                <a:solidFill>
                  <a:srgbClr val="073c65"/>
                </a:solidFill>
                <a:latin typeface="Segoe UI"/>
                <a:ea typeface="Meiryo UI"/>
              </a:rPr>
              <a:t>代～社員</a:t>
            </a:r>
            <a:endParaRPr b="0" lang="en-US" sz="1800" spc="-1" strike="noStrike">
              <a:latin typeface="Arial"/>
            </a:endParaRPr>
          </a:p>
        </p:txBody>
      </p:sp>
      <p:sp>
        <p:nvSpPr>
          <p:cNvPr id="496" name="CustomShape 19"/>
          <p:cNvSpPr/>
          <p:nvPr/>
        </p:nvSpPr>
        <p:spPr>
          <a:xfrm>
            <a:off x="5905800" y="2331000"/>
            <a:ext cx="2273040" cy="2273040"/>
          </a:xfrm>
          <a:prstGeom prst="arc">
            <a:avLst>
              <a:gd name="adj1" fmla="val 1193914"/>
              <a:gd name="adj2" fmla="val 9739600"/>
            </a:avLst>
          </a:prstGeom>
          <a:noFill/>
          <a:ln w="254000">
            <a:solidFill>
              <a:schemeClr val="bg1">
                <a:lumMod val="50000"/>
                <a:alpha val="50000"/>
              </a:schemeClr>
            </a:solidFill>
            <a:round/>
            <a:headEnd len="sm" type="triangle" w="sm"/>
          </a:ln>
        </p:spPr>
        <p:style>
          <a:lnRef idx="0"/>
          <a:fillRef idx="0"/>
          <a:effectRef idx="0"/>
          <a:fontRef idx="minor"/>
        </p:style>
      </p:sp>
      <p:sp>
        <p:nvSpPr>
          <p:cNvPr id="497" name="TextShape 20"/>
          <p:cNvSpPr txBox="1"/>
          <p:nvPr/>
        </p:nvSpPr>
        <p:spPr>
          <a:xfrm>
            <a:off x="252000" y="252000"/>
            <a:ext cx="8639640" cy="539640"/>
          </a:xfrm>
          <a:prstGeom prst="rect">
            <a:avLst/>
          </a:prstGeom>
          <a:noFill/>
          <a:ln w="0">
            <a:noFill/>
          </a:ln>
        </p:spPr>
        <p:txBody>
          <a:bodyPr lIns="0" rIns="0" tIns="0" bIns="0" anchor="ctr">
            <a:noAutofit/>
          </a:bodyPr>
          <a:p>
            <a:pPr>
              <a:lnSpc>
                <a:spcPct val="90000"/>
              </a:lnSpc>
            </a:pPr>
            <a:r>
              <a:rPr b="1" lang="en-US" sz="1800" spc="-1" strike="noStrike">
                <a:solidFill>
                  <a:srgbClr val="0d79ca"/>
                </a:solidFill>
                <a:latin typeface="Segoe UI Semibold"/>
                <a:ea typeface="Meiryo UI"/>
              </a:rPr>
              <a:t>3. </a:t>
            </a:r>
            <a:r>
              <a:rPr b="1" lang="ja-JP" sz="1800" spc="-1" strike="noStrike">
                <a:solidFill>
                  <a:srgbClr val="0d79ca"/>
                </a:solidFill>
                <a:latin typeface="Segoe UI Semibold"/>
                <a:ea typeface="Meiryo UI"/>
              </a:rPr>
              <a:t>社員意識調査</a:t>
            </a:r>
            <a:endParaRPr b="0" lang="en-US" sz="1800" spc="-1" strike="noStrike">
              <a:solidFill>
                <a:srgbClr val="000000"/>
              </a:solidFill>
              <a:latin typeface="Segoe UI"/>
            </a:endParaRPr>
          </a:p>
        </p:txBody>
      </p:sp>
      <p:sp>
        <p:nvSpPr>
          <p:cNvPr id="498" name="TextShape 21"/>
          <p:cNvSpPr txBox="1"/>
          <p:nvPr/>
        </p:nvSpPr>
        <p:spPr>
          <a:xfrm>
            <a:off x="252000" y="792000"/>
            <a:ext cx="8638920" cy="359640"/>
          </a:xfrm>
          <a:prstGeom prst="rect">
            <a:avLst/>
          </a:prstGeom>
          <a:solidFill>
            <a:srgbClr val="dff5fd"/>
          </a:solidFill>
          <a:ln w="0">
            <a:noFill/>
          </a:ln>
        </p:spPr>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社員の意識改革に注力し、デジタル変革を加速させます。</a:t>
            </a:r>
            <a:endParaRPr b="0" lang="en-US" sz="1400" spc="-1" strike="noStrike">
              <a:solidFill>
                <a:srgbClr val="000000"/>
              </a:solidFill>
              <a:latin typeface="Segoe UI"/>
            </a:endParaRPr>
          </a:p>
        </p:txBody>
      </p:sp>
      <p:sp>
        <p:nvSpPr>
          <p:cNvPr id="499" name="TextShape 2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3. </a:t>
            </a:r>
            <a:r>
              <a:rPr b="0" lang="ja-JP" sz="1050" spc="-1" strike="noStrike">
                <a:solidFill>
                  <a:srgbClr val="000000"/>
                </a:solidFill>
                <a:latin typeface="Segoe UI"/>
                <a:ea typeface="Meiryo UI"/>
              </a:rPr>
              <a:t>社内改革</a:t>
            </a:r>
            <a:endParaRPr b="0" lang="en-US" sz="1050" spc="-1" strike="noStrike">
              <a:solidFill>
                <a:srgbClr val="000000"/>
              </a:solidFill>
              <a:latin typeface="Segoe UI"/>
            </a:endParaRPr>
          </a:p>
        </p:txBody>
      </p:sp>
      <p:sp>
        <p:nvSpPr>
          <p:cNvPr id="500" name="CustomShape 23"/>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252360" y="5580000"/>
            <a:ext cx="863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実行方針</a:t>
            </a:r>
            <a:endParaRPr b="0" lang="en-US" sz="4000" spc="-1" strike="noStrike">
              <a:solidFill>
                <a:srgbClr val="000000"/>
              </a:solidFill>
              <a:latin typeface="Segoe UI"/>
            </a:endParaRPr>
          </a:p>
        </p:txBody>
      </p:sp>
      <p:sp>
        <p:nvSpPr>
          <p:cNvPr id="502" name="TextShape 2"/>
          <p:cNvSpPr txBox="1"/>
          <p:nvPr/>
        </p:nvSpPr>
        <p:spPr>
          <a:xfrm>
            <a:off x="252360" y="2637000"/>
            <a:ext cx="3742920" cy="2763360"/>
          </a:xfrm>
          <a:prstGeom prst="rect">
            <a:avLst/>
          </a:prstGeom>
          <a:noFill/>
          <a:ln w="0">
            <a:noFill/>
          </a:ln>
        </p:spPr>
        <p:txBody>
          <a:bodyPr lIns="0" rIns="72000" tIns="45000" bIns="0" anchor="b">
            <a:noAutofit/>
          </a:bodyPr>
          <a:p>
            <a:pPr>
              <a:lnSpc>
                <a:spcPct val="90000"/>
              </a:lnSpc>
              <a:spcBef>
                <a:spcPts val="751"/>
              </a:spcBef>
              <a:tabLst>
                <a:tab algn="l" pos="0"/>
              </a:tabLst>
            </a:pPr>
            <a:r>
              <a:rPr b="1" lang="en-US" sz="11500" spc="-1" strike="noStrike">
                <a:solidFill>
                  <a:srgbClr val="ffffff"/>
                </a:solidFill>
                <a:latin typeface="Segoe UI"/>
                <a:ea typeface="Meiryo UI"/>
              </a:rPr>
              <a:t>4</a:t>
            </a:r>
            <a:endParaRPr b="0" lang="en-US" sz="115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4. </a:t>
            </a:r>
            <a:r>
              <a:rPr b="1" lang="ja-JP" sz="1800" spc="-1" strike="noStrike">
                <a:solidFill>
                  <a:srgbClr val="0d79ca"/>
                </a:solidFill>
                <a:latin typeface="Segoe UI Semibold"/>
                <a:ea typeface="Meiryo UI"/>
              </a:rPr>
              <a:t>現状の課題とプロジェクトの実行方針</a:t>
            </a:r>
            <a:endParaRPr b="0" lang="en-US" sz="1800" spc="-1" strike="noStrike">
              <a:solidFill>
                <a:srgbClr val="000000"/>
              </a:solidFill>
              <a:latin typeface="Segoe UI"/>
            </a:endParaRPr>
          </a:p>
        </p:txBody>
      </p:sp>
      <p:sp>
        <p:nvSpPr>
          <p:cNvPr id="504"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4. </a:t>
            </a:r>
            <a:r>
              <a:rPr b="0" lang="ja-JP" sz="1050" spc="-1" strike="noStrike">
                <a:solidFill>
                  <a:srgbClr val="000000"/>
                </a:solidFill>
                <a:latin typeface="Segoe UI"/>
                <a:ea typeface="Meiryo UI"/>
              </a:rPr>
              <a:t>実行方針</a:t>
            </a:r>
            <a:endParaRPr b="0" lang="en-US" sz="1050" spc="-1" strike="noStrike">
              <a:solidFill>
                <a:srgbClr val="000000"/>
              </a:solidFill>
              <a:latin typeface="Segoe UI"/>
            </a:endParaRPr>
          </a:p>
        </p:txBody>
      </p:sp>
      <p:sp>
        <p:nvSpPr>
          <p:cNvPr id="505" name="CustomShape 3"/>
          <p:cNvSpPr/>
          <p:nvPr/>
        </p:nvSpPr>
        <p:spPr>
          <a:xfrm>
            <a:off x="0" y="5949000"/>
            <a:ext cx="9143640" cy="683640"/>
          </a:xfrm>
          <a:prstGeom prst="rect">
            <a:avLst/>
          </a:prstGeom>
          <a:solidFill>
            <a:srgbClr val="0070c0"/>
          </a:solidFill>
          <a:ln w="12700">
            <a:noFill/>
          </a:ln>
        </p:spPr>
        <p:style>
          <a:lnRef idx="0"/>
          <a:fillRef idx="0"/>
          <a:effectRef idx="0"/>
          <a:fontRef idx="minor"/>
        </p:style>
        <p:txBody>
          <a:bodyPr wrap="none" lIns="90360" rIns="90360" tIns="44280" bIns="44280" anchor="ctr">
            <a:noAutofit/>
          </a:bodyPr>
          <a:p>
            <a:pPr algn="ctr">
              <a:lnSpc>
                <a:spcPct val="90000"/>
              </a:lnSpc>
            </a:pPr>
            <a:r>
              <a:rPr b="0" lang="ja-JP" sz="1800" spc="-1" strike="noStrike">
                <a:solidFill>
                  <a:srgbClr val="ffffff"/>
                </a:solidFill>
                <a:latin typeface="Meiryo UI"/>
                <a:ea typeface="Meiryo UI"/>
              </a:rPr>
              <a:t>収益拡大に向けて、データを効果的に活用し、業務を効率的に実施するための基盤を構築する</a:t>
            </a:r>
            <a:endParaRPr b="0" lang="en-US" sz="1800" spc="-1" strike="noStrike">
              <a:latin typeface="Arial"/>
            </a:endParaRPr>
          </a:p>
        </p:txBody>
      </p:sp>
      <p:graphicFrame>
        <p:nvGraphicFramePr>
          <p:cNvPr id="506" name="Table 4"/>
          <p:cNvGraphicFramePr/>
          <p:nvPr/>
        </p:nvGraphicFramePr>
        <p:xfrm>
          <a:off x="252000" y="1197000"/>
          <a:ext cx="3347640" cy="3707640"/>
        </p:xfrm>
        <a:graphic>
          <a:graphicData uri="http://schemas.openxmlformats.org/drawingml/2006/table">
            <a:tbl>
              <a:tblPr/>
              <a:tblGrid>
                <a:gridCol w="108000"/>
                <a:gridCol w="3239640"/>
              </a:tblGrid>
              <a:tr h="360000">
                <a:tc rowSpan="2">
                  <a:tcPr marL="18000">
                    <a:lnL w="12240">
                      <a:noFill/>
                    </a:lnL>
                    <a:lnR w="12240">
                      <a:noFill/>
                    </a:lnR>
                    <a:lnT w="12240">
                      <a:noFill/>
                    </a:lnT>
                    <a:lnB w="12240">
                      <a:noFill/>
                    </a:lnB>
                    <a:solidFill>
                      <a:srgbClr val="b4dcfa"/>
                    </a:solidFill>
                  </a:tcPr>
                </a:tc>
                <a:tc>
                  <a:txBody>
                    <a:bodyPr lIns="18000" rIns="0" tIns="18000" bIns="18000" anchor="ctr">
                      <a:noAutofit/>
                    </a:bodyPr>
                    <a:p>
                      <a:pPr>
                        <a:lnSpc>
                          <a:spcPct val="90000"/>
                        </a:lnSpc>
                        <a:tabLst>
                          <a:tab algn="l" pos="0"/>
                        </a:tabLst>
                      </a:pPr>
                      <a:r>
                        <a:rPr b="1" lang="ja-JP" sz="1600" spc="-1" strike="noStrike">
                          <a:solidFill>
                            <a:srgbClr val="0070c0"/>
                          </a:solidFill>
                          <a:latin typeface="Segoe UI"/>
                          <a:ea typeface="Meiryo UI"/>
                        </a:rPr>
                        <a:t>課題</a:t>
                      </a:r>
                      <a:endParaRPr b="0" lang="en-US" sz="1600" spc="-1" strike="noStrike">
                        <a:latin typeface="Arial"/>
                      </a:endParaRPr>
                    </a:p>
                  </a:txBody>
                  <a:tcPr marL="18000">
                    <a:lnL w="12240">
                      <a:noFill/>
                    </a:lnL>
                    <a:lnR w="12240">
                      <a:noFill/>
                    </a:lnR>
                    <a:lnT w="12240">
                      <a:noFill/>
                    </a:lnT>
                    <a:lnB w="12240">
                      <a:noFill/>
                    </a:lnB>
                    <a:noFill/>
                  </a:tcPr>
                </a:tc>
              </a:tr>
              <a:tr h="1620000">
                <a:tc vMerge="1">
                  <a:tcPr marL="90000" marR="90000">
                    <a:solidFill>
                      <a:srgbClr val="729fcf"/>
                    </a:solidFill>
                  </a:tcPr>
                </a:tc>
                <a:tc>
                  <a:txBody>
                    <a:bodyPr lIns="18000" rIns="0" tIns="18000" bIns="18000" anchor="ctr">
                      <a:noAutofit/>
                    </a:bodyPr>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社内に情報が分散し、重要情報が見逃されてしまう</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必要な情報の取得に時間がかかる</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モバイル端末で閲覧できる情報が制限されている</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運用ルールが未整備である</a:t>
                      </a:r>
                      <a:endParaRPr b="0" lang="en-US" sz="1400" spc="-1" strike="noStrike">
                        <a:latin typeface="Arial"/>
                      </a:endParaRPr>
                    </a:p>
                    <a:p>
                      <a:pPr marL="142920" indent="-142560">
                        <a:lnSpc>
                          <a:spcPct val="90000"/>
                        </a:lnSpc>
                        <a:spcAft>
                          <a:spcPts val="300"/>
                        </a:spcAft>
                        <a:buClr>
                          <a:srgbClr val="ccecff"/>
                        </a:buClr>
                        <a:buFont typeface="Wingdings" charset="2"/>
                        <a:buChar char=""/>
                      </a:pPr>
                      <a:r>
                        <a:rPr b="0" lang="en-US" sz="1400" spc="-1" strike="noStrike">
                          <a:solidFill>
                            <a:srgbClr val="000000"/>
                          </a:solidFill>
                          <a:latin typeface="Segoe UI"/>
                          <a:ea typeface="Meiryo UI"/>
                        </a:rPr>
                        <a:t>KPI</a:t>
                      </a:r>
                      <a:r>
                        <a:rPr b="0" lang="ja-JP" sz="1400" spc="-1" strike="noStrike">
                          <a:solidFill>
                            <a:srgbClr val="000000"/>
                          </a:solidFill>
                          <a:latin typeface="Segoe UI"/>
                          <a:ea typeface="Meiryo UI"/>
                        </a:rPr>
                        <a:t>マネジメントが不十分である</a:t>
                      </a:r>
                      <a:endParaRPr b="0" lang="en-US" sz="1400" spc="-1" strike="noStrike">
                        <a:latin typeface="Arial"/>
                      </a:endParaRPr>
                    </a:p>
                  </a:txBody>
                  <a:tcPr marL="18000">
                    <a:lnL w="12240">
                      <a:noFill/>
                    </a:lnL>
                    <a:lnR w="12240">
                      <a:noFill/>
                    </a:lnR>
                    <a:lnT w="12240">
                      <a:noFill/>
                    </a:lnT>
                    <a:lnB w="12240">
                      <a:noFill/>
                    </a:lnB>
                    <a:noFill/>
                  </a:tcPr>
                </a:tc>
              </a:tr>
              <a:tr h="360000">
                <a:tc>
                  <a:tcPr>
                    <a:lnL w="12240">
                      <a:noFill/>
                    </a:lnL>
                    <a:lnR w="12240">
                      <a:noFill/>
                    </a:lnR>
                    <a:lnT w="12240">
                      <a:noFill/>
                    </a:lnT>
                    <a:lnB w="12240">
                      <a:noFill/>
                    </a:lnB>
                    <a:noFill/>
                  </a:tcPr>
                </a:tc>
                <a:tc>
                  <a:tcPr>
                    <a:lnL w="12240">
                      <a:noFill/>
                    </a:lnL>
                    <a:lnR w="12240">
                      <a:noFill/>
                    </a:lnR>
                    <a:lnT w="12240">
                      <a:noFill/>
                    </a:lnT>
                    <a:lnB w="12240">
                      <a:noFill/>
                    </a:lnB>
                    <a:noFill/>
                  </a:tcPr>
                </a:tc>
              </a:tr>
              <a:tr h="360000">
                <a:tc rowSpan="2">
                  <a:tcPr marL="18000">
                    <a:lnL w="12240">
                      <a:noFill/>
                    </a:lnL>
                    <a:lnR w="12240">
                      <a:noFill/>
                    </a:lnR>
                    <a:lnT w="12240">
                      <a:noFill/>
                    </a:lnT>
                    <a:lnB w="12240">
                      <a:noFill/>
                    </a:lnB>
                    <a:solidFill>
                      <a:srgbClr val="b4dcfa"/>
                    </a:solidFill>
                  </a:tcPr>
                </a:tc>
                <a:tc>
                  <a:txBody>
                    <a:bodyPr lIns="18000" rIns="0" tIns="18000" bIns="18000" anchor="ctr">
                      <a:noAutofit/>
                    </a:bodyPr>
                    <a:p>
                      <a:pPr>
                        <a:lnSpc>
                          <a:spcPct val="90000"/>
                        </a:lnSpc>
                        <a:tabLst>
                          <a:tab algn="l" pos="0"/>
                        </a:tabLst>
                      </a:pPr>
                      <a:r>
                        <a:rPr b="1" lang="ja-JP" sz="1600" spc="-1" strike="noStrike">
                          <a:solidFill>
                            <a:srgbClr val="0070c0"/>
                          </a:solidFill>
                          <a:latin typeface="Segoe UI"/>
                          <a:ea typeface="Meiryo UI"/>
                        </a:rPr>
                        <a:t>要件</a:t>
                      </a:r>
                      <a:endParaRPr b="0" lang="en-US" sz="1600" spc="-1" strike="noStrike">
                        <a:latin typeface="Arial"/>
                      </a:endParaRPr>
                    </a:p>
                  </a:txBody>
                  <a:tcPr marL="18000">
                    <a:lnL w="12240">
                      <a:noFill/>
                    </a:lnL>
                    <a:lnR w="12240">
                      <a:noFill/>
                    </a:lnR>
                    <a:lnT w="12240">
                      <a:noFill/>
                    </a:lnT>
                    <a:lnB w="12240">
                      <a:noFill/>
                    </a:lnB>
                    <a:noFill/>
                  </a:tcPr>
                </a:tc>
              </a:tr>
              <a:tr h="1008000">
                <a:tc vMerge="1">
                  <a:tcPr marL="90000" marR="90000">
                    <a:solidFill>
                      <a:srgbClr val="729fcf"/>
                    </a:solidFill>
                  </a:tcPr>
                </a:tc>
                <a:tc>
                  <a:txBody>
                    <a:bodyPr lIns="18000" rIns="0" tIns="18000" bIns="18000" anchor="ctr">
                      <a:noAutofit/>
                    </a:bodyPr>
                    <a:p>
                      <a:pPr lvl="2"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会社からの重要情報を確実に社員に届けることを実現</a:t>
                      </a:r>
                      <a:endParaRPr b="0" lang="en-US" sz="1400" spc="-1" strike="noStrike">
                        <a:latin typeface="Arial"/>
                      </a:endParaRPr>
                    </a:p>
                    <a:p>
                      <a:pPr lvl="2"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情報の一元化と検索時間の短縮、必要な情報の短時間で確実</a:t>
                      </a:r>
                      <a:endParaRPr b="0" lang="en-US" sz="1400" spc="-1" strike="noStrike">
                        <a:latin typeface="Arial"/>
                      </a:endParaRPr>
                    </a:p>
                    <a:p>
                      <a:pPr lvl="2"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モバイル対応で情報へのアクセシビリティ向上</a:t>
                      </a:r>
                      <a:endParaRPr b="0" lang="en-US" sz="1400" spc="-1" strike="noStrike">
                        <a:latin typeface="Arial"/>
                      </a:endParaRPr>
                    </a:p>
                    <a:p>
                      <a:pPr lvl="2"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社員のモチベーションに繋がるプロジェクト</a:t>
                      </a:r>
                      <a:endParaRPr b="0" lang="en-US" sz="1400" spc="-1" strike="noStrike">
                        <a:latin typeface="Arial"/>
                      </a:endParaRPr>
                    </a:p>
                  </a:txBody>
                  <a:tcPr marL="18000">
                    <a:lnL w="12240">
                      <a:noFill/>
                    </a:lnL>
                    <a:lnR w="12240">
                      <a:noFill/>
                    </a:lnR>
                    <a:lnT w="12240">
                      <a:noFill/>
                    </a:lnT>
                    <a:lnB w="12240">
                      <a:noFill/>
                    </a:lnB>
                    <a:noFill/>
                  </a:tcPr>
                </a:tc>
              </a:tr>
            </a:tbl>
          </a:graphicData>
        </a:graphic>
      </p:graphicFrame>
      <p:sp>
        <p:nvSpPr>
          <p:cNvPr id="507" name="CustomShape 5"/>
          <p:cNvSpPr/>
          <p:nvPr/>
        </p:nvSpPr>
        <p:spPr>
          <a:xfrm>
            <a:off x="256320" y="792000"/>
            <a:ext cx="1215720" cy="33696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1800" spc="-1" strike="noStrike">
                <a:solidFill>
                  <a:srgbClr val="a6a6a6"/>
                </a:solidFill>
                <a:latin typeface="Meiryo UI"/>
                <a:ea typeface="Meiryo UI"/>
              </a:rPr>
              <a:t>現状の課題</a:t>
            </a:r>
            <a:endParaRPr b="0" lang="en-US" sz="1800" spc="-1" strike="noStrike">
              <a:latin typeface="Arial"/>
            </a:endParaRPr>
          </a:p>
        </p:txBody>
      </p:sp>
      <p:graphicFrame>
        <p:nvGraphicFramePr>
          <p:cNvPr id="508" name="Table 6"/>
          <p:cNvGraphicFramePr/>
          <p:nvPr/>
        </p:nvGraphicFramePr>
        <p:xfrm>
          <a:off x="4896000" y="1197000"/>
          <a:ext cx="3887640" cy="1374840"/>
        </p:xfrm>
        <a:graphic>
          <a:graphicData uri="http://schemas.openxmlformats.org/drawingml/2006/table">
            <a:tbl>
              <a:tblPr/>
              <a:tblGrid>
                <a:gridCol w="3888000"/>
              </a:tblGrid>
              <a:tr h="658080">
                <a:tc>
                  <a:txBody>
                    <a:bodyPr lIns="36000" rIns="0" tIns="0" bIns="0" anchor="ctr">
                      <a:noAutofit/>
                    </a:bodyPr>
                    <a:p>
                      <a:pPr>
                        <a:lnSpc>
                          <a:spcPct val="90000"/>
                        </a:lnSpc>
                        <a:tabLst>
                          <a:tab algn="l" pos="0"/>
                        </a:tabLst>
                      </a:pPr>
                      <a:r>
                        <a:rPr b="1" lang="en-US" sz="4800" spc="-1" strike="noStrike">
                          <a:solidFill>
                            <a:srgbClr val="4fadf3">
                              <a:alpha val="30000"/>
                            </a:srgbClr>
                          </a:solidFill>
                          <a:latin typeface="Segoe UI"/>
                          <a:ea typeface="Meiryo UI"/>
                        </a:rPr>
                        <a:t>1</a:t>
                      </a:r>
                      <a:endParaRPr b="0" lang="en-US" sz="4800" spc="-1" strike="noStrike">
                        <a:latin typeface="Arial"/>
                      </a:endParaRPr>
                    </a:p>
                  </a:txBody>
                  <a:tcPr marL="36000">
                    <a:lnL w="12240">
                      <a:noFill/>
                    </a:lnL>
                    <a:lnR w="12240">
                      <a:noFill/>
                    </a:lnR>
                    <a:lnT w="12240">
                      <a:noFill/>
                    </a:lnT>
                    <a:lnB w="12240">
                      <a:noFill/>
                    </a:lnB>
                    <a:noFill/>
                  </a:tcPr>
                </a:tc>
              </a:tr>
              <a:tr h="310680">
                <a:tc>
                  <a:txBody>
                    <a:bodyPr lIns="36000" rIns="0" anchor="ctr">
                      <a:noAutofit/>
                    </a:bodyPr>
                    <a:p>
                      <a:pPr>
                        <a:lnSpc>
                          <a:spcPct val="90000"/>
                        </a:lnSpc>
                        <a:tabLst>
                          <a:tab algn="l" pos="0"/>
                        </a:tabLst>
                      </a:pPr>
                      <a:r>
                        <a:rPr b="1" lang="ja-JP" sz="1600" spc="-1" strike="noStrike">
                          <a:solidFill>
                            <a:srgbClr val="1d2088"/>
                          </a:solidFill>
                          <a:latin typeface="Segoe UI"/>
                          <a:ea typeface="Meiryo UI"/>
                        </a:rPr>
                        <a:t>最新技術の活用による業務継続性向上</a:t>
                      </a:r>
                      <a:endParaRPr b="0" lang="en-US" sz="1600" spc="-1" strike="noStrike">
                        <a:latin typeface="Arial"/>
                      </a:endParaRPr>
                    </a:p>
                  </a:txBody>
                  <a:tcPr marL="36000">
                    <a:lnL w="12240">
                      <a:noFill/>
                    </a:lnL>
                    <a:lnR w="12240">
                      <a:noFill/>
                    </a:lnR>
                    <a:lnT w="12240">
                      <a:noFill/>
                    </a:lnT>
                    <a:lnB w="12240">
                      <a:noFill/>
                    </a:lnB>
                    <a:noFill/>
                  </a:tcPr>
                </a:tc>
              </a:tr>
              <a:tr h="91476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今回のプロジェクトを契機に、仕事の仕方を見直し、業務改革を推進</a:t>
                      </a:r>
                      <a:endParaRPr b="0" lang="en-US" sz="1400" spc="-1" strike="noStrike">
                        <a:latin typeface="Arial"/>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情報アクセス向上にともなう業務標準化や先進</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活用により、業務プロセスを効率化</a:t>
                      </a:r>
                      <a:endParaRPr b="0" lang="en-US" sz="1400" spc="-1" strike="noStrike">
                        <a:latin typeface="Arial"/>
                      </a:endParaRPr>
                    </a:p>
                  </a:txBody>
                  <a:tcPr marL="72000">
                    <a:lnL w="12240">
                      <a:noFill/>
                    </a:lnL>
                    <a:lnR w="12240">
                      <a:noFill/>
                    </a:lnR>
                    <a:lnT w="12240">
                      <a:noFill/>
                    </a:lnT>
                    <a:lnB w="12240">
                      <a:noFill/>
                    </a:lnB>
                    <a:noFill/>
                  </a:tcPr>
                </a:tc>
              </a:tr>
            </a:tbl>
          </a:graphicData>
        </a:graphic>
      </p:graphicFrame>
      <p:graphicFrame>
        <p:nvGraphicFramePr>
          <p:cNvPr id="509" name="Table 7"/>
          <p:cNvGraphicFramePr/>
          <p:nvPr/>
        </p:nvGraphicFramePr>
        <p:xfrm>
          <a:off x="4932000" y="3351960"/>
          <a:ext cx="3887640" cy="1353240"/>
        </p:xfrm>
        <a:graphic>
          <a:graphicData uri="http://schemas.openxmlformats.org/drawingml/2006/table">
            <a:tbl>
              <a:tblPr/>
              <a:tblGrid>
                <a:gridCol w="3888000"/>
              </a:tblGrid>
              <a:tr h="603360">
                <a:tc>
                  <a:txBody>
                    <a:bodyPr lIns="36000" rIns="0" tIns="0" bIns="0" anchor="ctr">
                      <a:noAutofit/>
                    </a:bodyPr>
                    <a:p>
                      <a:pPr>
                        <a:lnSpc>
                          <a:spcPct val="90000"/>
                        </a:lnSpc>
                        <a:tabLst>
                          <a:tab algn="l" pos="0"/>
                        </a:tabLst>
                      </a:pPr>
                      <a:r>
                        <a:rPr b="1" lang="en-US" sz="4400" spc="-1" strike="noStrike">
                          <a:solidFill>
                            <a:srgbClr val="4fadf3">
                              <a:alpha val="30000"/>
                            </a:srgbClr>
                          </a:solidFill>
                          <a:latin typeface="Segoe UI"/>
                          <a:ea typeface="Meiryo UI"/>
                        </a:rPr>
                        <a:t>2</a:t>
                      </a:r>
                      <a:endParaRPr b="0" lang="en-US" sz="4400" spc="-1" strike="noStrike">
                        <a:latin typeface="Arial"/>
                      </a:endParaRPr>
                    </a:p>
                  </a:txBody>
                  <a:tcPr marL="36000">
                    <a:lnL w="12240">
                      <a:noFill/>
                    </a:lnL>
                    <a:lnR w="12240">
                      <a:noFill/>
                    </a:lnR>
                    <a:lnT w="12240">
                      <a:noFill/>
                    </a:lnT>
                    <a:lnB w="12240">
                      <a:noFill/>
                    </a:lnB>
                    <a:noFill/>
                  </a:tcPr>
                </a:tc>
              </a:tr>
              <a:tr h="310680">
                <a:tc>
                  <a:txBody>
                    <a:bodyPr lIns="36000" rIns="0" anchor="ctr">
                      <a:noAutofit/>
                    </a:bodyPr>
                    <a:p>
                      <a:pPr>
                        <a:lnSpc>
                          <a:spcPct val="90000"/>
                        </a:lnSpc>
                        <a:tabLst>
                          <a:tab algn="l" pos="0"/>
                        </a:tabLst>
                      </a:pPr>
                      <a:r>
                        <a:rPr b="1" lang="ja-JP" sz="1600" spc="-1" strike="noStrike">
                          <a:solidFill>
                            <a:srgbClr val="1d2088"/>
                          </a:solidFill>
                          <a:latin typeface="Segoe UI"/>
                          <a:ea typeface="Meiryo UI"/>
                        </a:rPr>
                        <a:t>更なる経営管理の高度化</a:t>
                      </a:r>
                      <a:endParaRPr b="0" lang="en-US" sz="1600" spc="-1" strike="noStrike">
                        <a:latin typeface="Arial"/>
                      </a:endParaRPr>
                    </a:p>
                  </a:txBody>
                  <a:tcPr marL="36000">
                    <a:lnL w="12240">
                      <a:noFill/>
                    </a:lnL>
                    <a:lnR w="12240">
                      <a:noFill/>
                    </a:lnR>
                    <a:lnT w="12240">
                      <a:noFill/>
                    </a:lnT>
                    <a:lnB w="12240">
                      <a:noFill/>
                    </a:lnB>
                    <a:noFill/>
                  </a:tcPr>
                </a:tc>
              </a:tr>
              <a:tr h="914760">
                <a:tc>
                  <a:txBody>
                    <a:bodyPr lIns="72000" rIns="0" tIns="72000" bIns="0">
                      <a:noAutofit/>
                    </a:bodyPr>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財務情報、売上情報、重要情報などをタイムリーに把握</a:t>
                      </a:r>
                      <a:endParaRPr b="0" lang="en-US" sz="1400" spc="-1" strike="noStrike">
                        <a:latin typeface="Arial"/>
                      </a:endParaRPr>
                    </a:p>
                    <a:p>
                      <a:pPr marL="180000" indent="-17964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二重投資の回避と今後の展開・拡張性を意識したビジネスインフラを整備</a:t>
                      </a:r>
                      <a:endParaRPr b="0" lang="en-US" sz="1400" spc="-1" strike="noStrike">
                        <a:latin typeface="Arial"/>
                      </a:endParaRPr>
                    </a:p>
                  </a:txBody>
                  <a:tcPr marL="72000">
                    <a:lnL w="12240">
                      <a:noFill/>
                    </a:lnL>
                    <a:lnR w="12240">
                      <a:noFill/>
                    </a:lnR>
                    <a:lnT w="12240">
                      <a:noFill/>
                    </a:lnT>
                    <a:lnB w="12240">
                      <a:noFill/>
                    </a:lnB>
                    <a:noFill/>
                  </a:tcPr>
                </a:tc>
              </a:tr>
            </a:tbl>
          </a:graphicData>
        </a:graphic>
      </p:graphicFrame>
      <p:sp>
        <p:nvSpPr>
          <p:cNvPr id="510" name="CustomShape 8"/>
          <p:cNvSpPr/>
          <p:nvPr/>
        </p:nvSpPr>
        <p:spPr>
          <a:xfrm>
            <a:off x="4792680" y="792000"/>
            <a:ext cx="1005480" cy="33696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1800" spc="-1" strike="noStrike">
                <a:solidFill>
                  <a:srgbClr val="a6a6a6"/>
                </a:solidFill>
                <a:latin typeface="Meiryo UI"/>
                <a:ea typeface="Meiryo UI"/>
              </a:rPr>
              <a:t>実行方針</a:t>
            </a:r>
            <a:endParaRPr b="0" lang="en-US" sz="1800" spc="-1" strike="noStrike">
              <a:latin typeface="Arial"/>
            </a:endParaRPr>
          </a:p>
        </p:txBody>
      </p:sp>
      <p:sp>
        <p:nvSpPr>
          <p:cNvPr id="511" name="CustomShape 9"/>
          <p:cNvSpPr/>
          <p:nvPr/>
        </p:nvSpPr>
        <p:spPr>
          <a:xfrm rot="10800000">
            <a:off x="6372360" y="5301360"/>
            <a:ext cx="575640" cy="39852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512" name="CustomShape 10"/>
          <p:cNvSpPr/>
          <p:nvPr/>
        </p:nvSpPr>
        <p:spPr>
          <a:xfrm>
            <a:off x="1473120" y="951120"/>
            <a:ext cx="3239640" cy="360"/>
          </a:xfrm>
          <a:custGeom>
            <a:avLst/>
            <a:gdLst/>
            <a:ahLst/>
            <a:rect l="l" t="t" r="r" b="b"/>
            <a:pathLst>
              <a:path w="21600" h="21600">
                <a:moveTo>
                  <a:pt x="0" y="0"/>
                </a:moveTo>
                <a:lnTo>
                  <a:pt x="21600" y="21600"/>
                </a:lnTo>
              </a:path>
            </a:pathLst>
          </a:custGeom>
          <a:noFill/>
          <a:ln w="44450">
            <a:solidFill>
              <a:schemeClr val="accent2">
                <a:lumMod val="20000"/>
                <a:lumOff val="80000"/>
              </a:schemeClr>
            </a:solidFill>
            <a:round/>
            <a:tailEnd len="med" type="triangle" w="med"/>
          </a:ln>
        </p:spPr>
        <p:style>
          <a:lnRef idx="1">
            <a:schemeClr val="accent1"/>
          </a:lnRef>
          <a:fillRef idx="0">
            <a:schemeClr val="accent1"/>
          </a:fillRef>
          <a:effectRef idx="0">
            <a:schemeClr val="accent1"/>
          </a:effectRef>
          <a:fontRef idx="minor"/>
        </p:style>
      </p:sp>
      <p:sp>
        <p:nvSpPr>
          <p:cNvPr id="513" name="CustomShape 11"/>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4. </a:t>
            </a:r>
            <a:r>
              <a:rPr b="1" lang="ja-JP" sz="1800" spc="-1" strike="noStrike">
                <a:solidFill>
                  <a:srgbClr val="0d79ca"/>
                </a:solidFill>
                <a:latin typeface="Segoe UI Semibold"/>
                <a:ea typeface="Meiryo UI"/>
              </a:rPr>
              <a:t>業務課題に対する解決の方向性</a:t>
            </a:r>
            <a:endParaRPr b="0" lang="en-US" sz="1800" spc="-1" strike="noStrike">
              <a:solidFill>
                <a:srgbClr val="000000"/>
              </a:solidFill>
              <a:latin typeface="Segoe UI"/>
            </a:endParaRPr>
          </a:p>
        </p:txBody>
      </p:sp>
      <p:sp>
        <p:nvSpPr>
          <p:cNvPr id="515"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4. </a:t>
            </a:r>
            <a:r>
              <a:rPr b="0" lang="ja-JP" sz="1050" spc="-1" strike="noStrike">
                <a:solidFill>
                  <a:srgbClr val="000000"/>
                </a:solidFill>
                <a:latin typeface="Segoe UI"/>
                <a:ea typeface="Meiryo UI"/>
              </a:rPr>
              <a:t>実行方針</a:t>
            </a:r>
            <a:endParaRPr b="0" lang="en-US" sz="1050" spc="-1" strike="noStrike">
              <a:solidFill>
                <a:srgbClr val="000000"/>
              </a:solidFill>
              <a:latin typeface="Segoe UI"/>
            </a:endParaRPr>
          </a:p>
        </p:txBody>
      </p:sp>
      <p:sp>
        <p:nvSpPr>
          <p:cNvPr id="516" name="CustomShape 3"/>
          <p:cNvSpPr/>
          <p:nvPr/>
        </p:nvSpPr>
        <p:spPr>
          <a:xfrm>
            <a:off x="-227160" y="924120"/>
            <a:ext cx="2221920" cy="364680"/>
          </a:xfrm>
          <a:prstGeom prst="rect">
            <a:avLst/>
          </a:prstGeom>
          <a:noFill/>
          <a:ln w="0">
            <a:noFill/>
          </a:ln>
        </p:spPr>
        <p:style>
          <a:lnRef idx="0"/>
          <a:fillRef idx="0"/>
          <a:effectRef idx="0"/>
          <a:fontRef idx="minor"/>
        </p:style>
        <p:txBody>
          <a:bodyPr wrap="none" lIns="0" rIns="90000" tIns="45000" bIns="45000">
            <a:spAutoFit/>
          </a:bodyPr>
          <a:p>
            <a:pPr marL="457200" indent="-550440">
              <a:lnSpc>
                <a:spcPct val="100000"/>
              </a:lnSpc>
              <a:tabLst>
                <a:tab algn="l" pos="0"/>
              </a:tabLst>
            </a:pPr>
            <a:r>
              <a:rPr b="1" lang="ja-JP" sz="1800" spc="-1" strike="noStrike">
                <a:solidFill>
                  <a:srgbClr val="808080"/>
                </a:solidFill>
                <a:latin typeface="Segoe UI"/>
                <a:ea typeface="Meiryo UI"/>
              </a:rPr>
              <a:t>業務の課題</a:t>
            </a:r>
            <a:endParaRPr b="0" lang="en-US" sz="1800" spc="-1" strike="noStrike">
              <a:latin typeface="Arial"/>
            </a:endParaRPr>
          </a:p>
        </p:txBody>
      </p:sp>
      <p:graphicFrame>
        <p:nvGraphicFramePr>
          <p:cNvPr id="517" name="Table 4"/>
          <p:cNvGraphicFramePr/>
          <p:nvPr/>
        </p:nvGraphicFramePr>
        <p:xfrm>
          <a:off x="252000" y="1307880"/>
          <a:ext cx="3373920" cy="1662840"/>
        </p:xfrm>
        <a:graphic>
          <a:graphicData uri="http://schemas.openxmlformats.org/drawingml/2006/table">
            <a:tbl>
              <a:tblPr/>
              <a:tblGrid>
                <a:gridCol w="62280"/>
                <a:gridCol w="3311640"/>
              </a:tblGrid>
              <a:tr h="396000">
                <a:tc gridSpan="2">
                  <a:txBody>
                    <a:bodyPr lIns="36000" rIns="0" tIns="36000" bIns="0" anchor="ctr">
                      <a:noAutofit/>
                    </a:bodyPr>
                    <a:p>
                      <a:pPr>
                        <a:lnSpc>
                          <a:spcPct val="90000"/>
                        </a:lnSpc>
                        <a:tabLst>
                          <a:tab algn="l" pos="0"/>
                        </a:tabLst>
                      </a:pPr>
                      <a:r>
                        <a:rPr b="0" lang="ja-JP" sz="1200" spc="-1" strike="noStrike">
                          <a:solidFill>
                            <a:srgbClr val="ffffff"/>
                          </a:solidFill>
                          <a:latin typeface="Segoe UI"/>
                          <a:ea typeface="Meiryo UI"/>
                        </a:rPr>
                        <a:t>人手でのデータ入力・収集が多い</a:t>
                      </a:r>
                      <a:br/>
                      <a:r>
                        <a:rPr b="0" lang="ja-JP" sz="1200" spc="-1" strike="noStrike">
                          <a:solidFill>
                            <a:srgbClr val="ffffff"/>
                          </a:solidFill>
                          <a:latin typeface="Segoe UI"/>
                          <a:ea typeface="Meiryo UI"/>
                        </a:rPr>
                        <a:t>業務報告業務</a:t>
                      </a:r>
                      <a:endParaRPr b="0" lang="en-US" sz="12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データ入力・収集業務で忙殺され、</a:t>
                      </a:r>
                      <a:endParaRPr b="0" lang="en-US" sz="1600" spc="-1" strike="noStrike">
                        <a:latin typeface="Arial"/>
                      </a:endParaRPr>
                    </a:p>
                    <a:p>
                      <a:pPr>
                        <a:lnSpc>
                          <a:spcPct val="90000"/>
                        </a:lnSpc>
                        <a:tabLst>
                          <a:tab algn="l" pos="0"/>
                        </a:tabLst>
                      </a:pPr>
                      <a:r>
                        <a:rPr b="1" lang="ja-JP" sz="1600" spc="-1" strike="noStrike">
                          <a:solidFill>
                            <a:srgbClr val="595959"/>
                          </a:solidFill>
                          <a:latin typeface="Segoe UI"/>
                          <a:ea typeface="Meiryo UI"/>
                        </a:rPr>
                        <a:t>価値創造的</a:t>
                      </a:r>
                      <a:r>
                        <a:rPr b="1" lang="en-US" sz="1600" spc="-1" strike="noStrike">
                          <a:solidFill>
                            <a:srgbClr val="595959"/>
                          </a:solidFill>
                          <a:latin typeface="Segoe UI"/>
                          <a:ea typeface="Meiryo UI"/>
                        </a:rPr>
                        <a:t>Work</a:t>
                      </a:r>
                      <a:r>
                        <a:rPr b="1" lang="ja-JP" sz="1600" spc="-1" strike="noStrike">
                          <a:solidFill>
                            <a:srgbClr val="595959"/>
                          </a:solidFill>
                          <a:latin typeface="Segoe UI"/>
                          <a:ea typeface="Meiryo UI"/>
                        </a:rPr>
                        <a:t>にあてる時間がない</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業務上のデータは、手作業で入力・収集するしなければならない</a:t>
                      </a:r>
                      <a:endParaRPr b="0" lang="en-US" sz="1200" spc="-1" strike="noStrike">
                        <a:latin typeface="Arial"/>
                      </a:endParaRPr>
                    </a:p>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作業に多くの時間を要し、新たに価値を創造する</a:t>
                      </a:r>
                      <a:r>
                        <a:rPr b="0" lang="en-US" sz="1200" spc="-1" strike="noStrike">
                          <a:solidFill>
                            <a:srgbClr val="212745"/>
                          </a:solidFill>
                          <a:latin typeface="Segoe UI"/>
                          <a:ea typeface="Meiryo UI"/>
                        </a:rPr>
                        <a:t>Work</a:t>
                      </a:r>
                      <a:r>
                        <a:rPr b="0" lang="ja-JP" sz="1200" spc="-1" strike="noStrike">
                          <a:solidFill>
                            <a:srgbClr val="212745"/>
                          </a:solidFill>
                          <a:latin typeface="Segoe UI"/>
                          <a:ea typeface="Meiryo UI"/>
                        </a:rPr>
                        <a:t>にあてるワークロードがない</a:t>
                      </a:r>
                      <a:endParaRPr b="0" lang="en-US" sz="12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518" name="Table 5"/>
          <p:cNvGraphicFramePr/>
          <p:nvPr/>
        </p:nvGraphicFramePr>
        <p:xfrm>
          <a:off x="252000" y="3119400"/>
          <a:ext cx="3373920" cy="1662840"/>
        </p:xfrm>
        <a:graphic>
          <a:graphicData uri="http://schemas.openxmlformats.org/drawingml/2006/table">
            <a:tbl>
              <a:tblPr/>
              <a:tblGrid>
                <a:gridCol w="62280"/>
                <a:gridCol w="3311640"/>
              </a:tblGrid>
              <a:tr h="396000">
                <a:tc gridSpan="2">
                  <a:txBody>
                    <a:bodyPr lIns="36000" rIns="0" tIns="36000" bIns="0" anchor="ctr">
                      <a:noAutofit/>
                    </a:bodyPr>
                    <a:p>
                      <a:pPr>
                        <a:lnSpc>
                          <a:spcPct val="90000"/>
                        </a:lnSpc>
                        <a:tabLst>
                          <a:tab algn="l" pos="0"/>
                        </a:tabLst>
                      </a:pPr>
                      <a:r>
                        <a:rPr b="0" lang="ja-JP" sz="1200" spc="-1" strike="noStrike">
                          <a:solidFill>
                            <a:srgbClr val="ffffff"/>
                          </a:solidFill>
                          <a:latin typeface="Segoe UI"/>
                          <a:ea typeface="Meiryo UI"/>
                        </a:rPr>
                        <a:t>情報連携・情報共有に人が介在し、</a:t>
                      </a:r>
                      <a:br/>
                      <a:r>
                        <a:rPr b="0" lang="ja-JP" sz="1200" spc="-1" strike="noStrike">
                          <a:solidFill>
                            <a:srgbClr val="ffffff"/>
                          </a:solidFill>
                          <a:latin typeface="Segoe UI"/>
                          <a:ea typeface="Meiryo UI"/>
                        </a:rPr>
                        <a:t>業務負荷を上げている</a:t>
                      </a:r>
                      <a:endParaRPr b="0" lang="en-US" sz="12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本社・支社間の</a:t>
                      </a:r>
                      <a:br/>
                      <a:r>
                        <a:rPr b="1" lang="ja-JP" sz="1600" spc="-1" strike="noStrike">
                          <a:solidFill>
                            <a:srgbClr val="595959"/>
                          </a:solidFill>
                          <a:latin typeface="Segoe UI"/>
                          <a:ea typeface="Meiryo UI"/>
                        </a:rPr>
                        <a:t>コミュニケーションロスが発生している</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本部と支社間のデータに齟齬があり、調整作業に</a:t>
                      </a:r>
                      <a:br/>
                      <a:r>
                        <a:rPr b="0" lang="ja-JP" sz="1200" spc="-1" strike="noStrike">
                          <a:solidFill>
                            <a:srgbClr val="212745"/>
                          </a:solidFill>
                          <a:latin typeface="Segoe UI"/>
                          <a:ea typeface="Meiryo UI"/>
                        </a:rPr>
                        <a:t>多くの時間を要している</a:t>
                      </a:r>
                      <a:endParaRPr b="0" lang="en-US" sz="1200" spc="-1" strike="noStrike">
                        <a:latin typeface="Arial"/>
                      </a:endParaRPr>
                    </a:p>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重要情報がうまく伝わっておらず、人手でカバーしているため、支社間によるバラつきが発生している</a:t>
                      </a:r>
                      <a:endParaRPr b="0" lang="en-US" sz="12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519" name="Table 6"/>
          <p:cNvGraphicFramePr/>
          <p:nvPr/>
        </p:nvGraphicFramePr>
        <p:xfrm>
          <a:off x="252000" y="4930920"/>
          <a:ext cx="3373920" cy="1662840"/>
        </p:xfrm>
        <a:graphic>
          <a:graphicData uri="http://schemas.openxmlformats.org/drawingml/2006/table">
            <a:tbl>
              <a:tblPr/>
              <a:tblGrid>
                <a:gridCol w="62280"/>
                <a:gridCol w="3311640"/>
              </a:tblGrid>
              <a:tr h="396000">
                <a:tc gridSpan="2">
                  <a:txBody>
                    <a:bodyPr lIns="36000" rIns="0" tIns="36000" bIns="0" anchor="ctr">
                      <a:noAutofit/>
                    </a:bodyPr>
                    <a:p>
                      <a:pPr>
                        <a:lnSpc>
                          <a:spcPct val="90000"/>
                        </a:lnSpc>
                        <a:tabLst>
                          <a:tab algn="l" pos="0"/>
                        </a:tabLst>
                      </a:pPr>
                      <a:r>
                        <a:rPr b="0" lang="ja-JP" sz="1200" spc="-1" strike="noStrike">
                          <a:solidFill>
                            <a:srgbClr val="ffffff"/>
                          </a:solidFill>
                          <a:latin typeface="Segoe UI"/>
                          <a:ea typeface="Meiryo UI"/>
                        </a:rPr>
                        <a:t>分断化されたシステムが</a:t>
                      </a:r>
                      <a:br/>
                      <a:r>
                        <a:rPr b="0" lang="ja-JP" sz="1200" spc="-1" strike="noStrike">
                          <a:solidFill>
                            <a:srgbClr val="ffffff"/>
                          </a:solidFill>
                          <a:latin typeface="Segoe UI"/>
                          <a:ea typeface="Meiryo UI"/>
                        </a:rPr>
                        <a:t>オペレーション負荷を上げる状態になっている</a:t>
                      </a:r>
                      <a:endParaRPr b="0" lang="en-US" sz="1200" spc="-1" strike="noStrike">
                        <a:latin typeface="Arial"/>
                      </a:endParaRPr>
                    </a:p>
                  </a:txBody>
                  <a:tcPr marL="36000">
                    <a:lnL w="12240">
                      <a:noFill/>
                    </a:lnL>
                    <a:lnR w="12240">
                      <a:noFill/>
                    </a:lnR>
                    <a:lnT w="12240">
                      <a:noFill/>
                    </a:lnT>
                    <a:lnB w="12240">
                      <a:noFill/>
                    </a:lnB>
                    <a:solidFill>
                      <a:srgbClr val="808080"/>
                    </a:solidFill>
                  </a:tcPr>
                </a:tc>
                <a:tc hMerge="1">
                  <a:tcPr marL="90000" marR="90000">
                    <a:solidFill>
                      <a:srgbClr val="729fcf"/>
                    </a:solidFill>
                  </a:tcPr>
                </a:tc>
              </a:tr>
              <a:tr h="475200">
                <a:tc>
                  <a:tcPr>
                    <a:lnL w="12240">
                      <a:noFill/>
                    </a:lnL>
                    <a:lnR w="12240">
                      <a:noFill/>
                    </a:lnR>
                    <a:lnT w="12240">
                      <a:noFill/>
                    </a:lnT>
                    <a:lnB w="12240">
                      <a:noFill/>
                    </a:lnB>
                    <a:solidFill>
                      <a:srgbClr val="808080"/>
                    </a:solidFill>
                  </a:tcPr>
                </a:tc>
                <a:tc>
                  <a:txBody>
                    <a:bodyPr lIns="72000" rIns="0" tIns="36000" bIns="0">
                      <a:noAutofit/>
                    </a:bodyPr>
                    <a:p>
                      <a:pPr>
                        <a:lnSpc>
                          <a:spcPct val="90000"/>
                        </a:lnSpc>
                        <a:tabLst>
                          <a:tab algn="l" pos="0"/>
                        </a:tabLst>
                      </a:pPr>
                      <a:r>
                        <a:rPr b="1" lang="ja-JP" sz="1600" spc="-1" strike="noStrike">
                          <a:solidFill>
                            <a:srgbClr val="595959"/>
                          </a:solidFill>
                          <a:latin typeface="Segoe UI"/>
                          <a:ea typeface="Meiryo UI"/>
                        </a:rPr>
                        <a:t>データカテゴリや条件などで</a:t>
                      </a:r>
                      <a:br/>
                      <a:r>
                        <a:rPr b="1" lang="ja-JP" sz="1600" spc="-1" strike="noStrike">
                          <a:solidFill>
                            <a:srgbClr val="595959"/>
                          </a:solidFill>
                          <a:latin typeface="Segoe UI"/>
                          <a:ea typeface="Meiryo UI"/>
                        </a:rPr>
                        <a:t>システムを使い分けなくてはならない</a:t>
                      </a:r>
                      <a:endParaRPr b="0" lang="en-US" sz="1600" spc="-1" strike="noStrike">
                        <a:latin typeface="Arial"/>
                      </a:endParaRPr>
                    </a:p>
                  </a:txBody>
                  <a:tcPr marL="72000">
                    <a:lnL w="12240">
                      <a:noFill/>
                    </a:lnL>
                    <a:lnR w="12240">
                      <a:noFill/>
                    </a:lnR>
                    <a:lnT w="12240">
                      <a:noFill/>
                    </a:lnT>
                    <a:lnB w="12240">
                      <a:noFill/>
                    </a:lnB>
                    <a:noFill/>
                  </a:tcPr>
                </a:tc>
              </a:tr>
              <a:tr h="792000">
                <a:tc>
                  <a:tcPr>
                    <a:lnL w="12240">
                      <a:noFill/>
                    </a:lnL>
                    <a:lnR w="12240">
                      <a:noFill/>
                    </a:lnR>
                    <a:lnT w="12240">
                      <a:noFill/>
                    </a:lnT>
                    <a:lnB w="12240">
                      <a:noFill/>
                    </a:lnB>
                    <a:solidFill>
                      <a:srgbClr val="808080"/>
                    </a:solidFill>
                  </a:tcPr>
                </a:tc>
                <a:tc>
                  <a:txBody>
                    <a:bodyPr lIns="36000" rIns="0" tIns="72000" bIns="0">
                      <a:noAutofit/>
                    </a:bodyPr>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データカテゴリーごとにシステムの使い分けが発生し、</a:t>
                      </a:r>
                      <a:br/>
                      <a:r>
                        <a:rPr b="0" lang="ja-JP" sz="1200" spc="-1" strike="noStrike">
                          <a:solidFill>
                            <a:srgbClr val="212745"/>
                          </a:solidFill>
                          <a:latin typeface="Segoe UI"/>
                          <a:ea typeface="Meiryo UI"/>
                        </a:rPr>
                        <a:t>オペレーションが複雑になっている</a:t>
                      </a:r>
                      <a:endParaRPr b="0" lang="en-US" sz="1200" spc="-1" strike="noStrike">
                        <a:latin typeface="Arial"/>
                      </a:endParaRPr>
                    </a:p>
                    <a:p>
                      <a:pPr marL="108000" indent="-107640">
                        <a:lnSpc>
                          <a:spcPct val="90000"/>
                        </a:lnSpc>
                        <a:spcAft>
                          <a:spcPts val="300"/>
                        </a:spcAft>
                        <a:buClr>
                          <a:srgbClr val="d9d9d9"/>
                        </a:buClr>
                        <a:buFont typeface="Wingdings" charset="2"/>
                        <a:buChar char=""/>
                      </a:pPr>
                      <a:r>
                        <a:rPr b="0" lang="ja-JP" sz="1200" spc="-1" strike="noStrike">
                          <a:solidFill>
                            <a:srgbClr val="212745"/>
                          </a:solidFill>
                          <a:latin typeface="Segoe UI"/>
                          <a:ea typeface="Meiryo UI"/>
                        </a:rPr>
                        <a:t>システムの使い分けに必要な操作マニュアルなどの参照先も点在していて、探すだけで時間がかかってしまう</a:t>
                      </a:r>
                      <a:endParaRPr b="0" lang="en-US" sz="1200" spc="-1" strike="noStrike">
                        <a:latin typeface="Arial"/>
                      </a:endParaRPr>
                    </a:p>
                  </a:txBody>
                  <a:tcPr marL="36000">
                    <a:lnL w="12240">
                      <a:noFill/>
                    </a:lnL>
                    <a:lnR w="12240">
                      <a:noFill/>
                    </a:lnR>
                    <a:lnT w="12240">
                      <a:noFill/>
                    </a:lnT>
                    <a:lnB w="12240">
                      <a:noFill/>
                    </a:lnB>
                    <a:noFill/>
                  </a:tcPr>
                </a:tc>
              </a:tr>
            </a:tbl>
          </a:graphicData>
        </a:graphic>
      </p:graphicFrame>
      <p:graphicFrame>
        <p:nvGraphicFramePr>
          <p:cNvPr id="520" name="Table 7"/>
          <p:cNvGraphicFramePr/>
          <p:nvPr/>
        </p:nvGraphicFramePr>
        <p:xfrm>
          <a:off x="5400000" y="1420200"/>
          <a:ext cx="3491640" cy="1686240"/>
        </p:xfrm>
        <a:graphic>
          <a:graphicData uri="http://schemas.openxmlformats.org/drawingml/2006/table">
            <a:tbl>
              <a:tblPr/>
              <a:tblGrid>
                <a:gridCol w="3492000"/>
              </a:tblGrid>
              <a:tr h="822600">
                <a:tc>
                  <a:txBody>
                    <a:bodyPr lIns="36000" rIns="36000" bIns="36000" anchor="ctr">
                      <a:noAutofit/>
                    </a:bodyPr>
                    <a:p>
                      <a:pPr>
                        <a:lnSpc>
                          <a:spcPct val="90000"/>
                        </a:lnSpc>
                        <a:tabLst>
                          <a:tab algn="l" pos="0"/>
                        </a:tabLst>
                      </a:pPr>
                      <a:r>
                        <a:rPr b="1" lang="en-US" sz="5400" spc="-1" strike="noStrike">
                          <a:solidFill>
                            <a:srgbClr val="073c65"/>
                          </a:solidFill>
                          <a:latin typeface="Segoe UI"/>
                          <a:ea typeface="Meiryo UI"/>
                        </a:rPr>
                        <a:t>1</a:t>
                      </a:r>
                      <a:endParaRPr b="0" lang="en-US" sz="5400" spc="-1" strike="noStrike">
                        <a:latin typeface="Arial"/>
                      </a:endParaRPr>
                    </a:p>
                  </a:txBody>
                  <a:tcPr marL="36000" marR="36000">
                    <a:lnL w="12240">
                      <a:noFill/>
                    </a:lnL>
                    <a:lnR w="12240">
                      <a:noFill/>
                    </a:lnR>
                    <a:lnT w="12240">
                      <a:noFill/>
                    </a:lnT>
                    <a:lnB w="12240">
                      <a:noFill/>
                    </a:lnB>
                    <a:noFill/>
                  </a:tcPr>
                </a:tc>
              </a:tr>
              <a:tr h="529560">
                <a:tc>
                  <a:txBody>
                    <a:bodyPr lIns="36000" rIns="36000" anchor="ctr">
                      <a:noAutofit/>
                    </a:bodyPr>
                    <a:p>
                      <a:pPr>
                        <a:lnSpc>
                          <a:spcPct val="90000"/>
                        </a:lnSpc>
                        <a:tabLst>
                          <a:tab algn="l" pos="0"/>
                        </a:tabLst>
                      </a:pPr>
                      <a:r>
                        <a:rPr b="1" lang="ja-JP" sz="1600" spc="-1" strike="noStrike">
                          <a:solidFill>
                            <a:srgbClr val="ffffff"/>
                          </a:solidFill>
                          <a:latin typeface="Segoe UI"/>
                          <a:ea typeface="Meiryo UI"/>
                        </a:rPr>
                        <a:t>デジタル化の抜本改革による</a:t>
                      </a:r>
                      <a:br/>
                      <a:r>
                        <a:rPr b="1" lang="ja-JP" sz="1600" spc="-1" strike="noStrike">
                          <a:solidFill>
                            <a:srgbClr val="ffffff"/>
                          </a:solidFill>
                          <a:latin typeface="Segoe UI"/>
                          <a:ea typeface="Meiryo UI"/>
                        </a:rPr>
                        <a:t>業務・システムの高度化を図る</a:t>
                      </a:r>
                      <a:endParaRPr b="0" lang="en-US" sz="1600" spc="-1" strike="noStrike">
                        <a:latin typeface="Arial"/>
                      </a:endParaRPr>
                    </a:p>
                  </a:txBody>
                  <a:tcPr marL="36000" marR="36000">
                    <a:lnL w="12240">
                      <a:noFill/>
                    </a:lnL>
                    <a:lnR w="12240">
                      <a:noFill/>
                    </a:lnR>
                    <a:lnT w="12240">
                      <a:noFill/>
                    </a:lnT>
                    <a:lnB w="12240">
                      <a:noFill/>
                    </a:lnB>
                    <a:solidFill>
                      <a:srgbClr val="0070c0"/>
                    </a:solidFill>
                  </a:tcPr>
                </a:tc>
              </a:tr>
              <a:tr h="584280">
                <a:tc>
                  <a:txBody>
                    <a:bodyPr lIns="36000" rIns="36000">
                      <a:noAutofit/>
                    </a:bodyPr>
                    <a:p>
                      <a:pPr>
                        <a:lnSpc>
                          <a:spcPct val="90000"/>
                        </a:lnSpc>
                      </a:pPr>
                      <a:r>
                        <a:rPr b="0" lang="ja-JP" sz="1200" spc="-1" strike="noStrike">
                          <a:solidFill>
                            <a:srgbClr val="212745"/>
                          </a:solidFill>
                          <a:latin typeface="Segoe UI"/>
                          <a:ea typeface="Meiryo UI"/>
                        </a:rPr>
                        <a:t>クラウドや</a:t>
                      </a:r>
                      <a:r>
                        <a:rPr b="0" lang="en-US" sz="1200" spc="-1" strike="noStrike">
                          <a:solidFill>
                            <a:srgbClr val="212745"/>
                          </a:solidFill>
                          <a:latin typeface="Segoe UI"/>
                          <a:ea typeface="Meiryo UI"/>
                        </a:rPr>
                        <a:t>AI</a:t>
                      </a:r>
                      <a:r>
                        <a:rPr b="0" lang="ja-JP" sz="1200" spc="-1" strike="noStrike">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b="0" lang="en-US" sz="1200" spc="-1" strike="noStrike">
                        <a:latin typeface="Arial"/>
                      </a:endParaRPr>
                    </a:p>
                  </a:txBody>
                  <a:tcPr marL="36000" marR="36000">
                    <a:lnL w="12240">
                      <a:noFill/>
                    </a:lnL>
                    <a:lnR w="12240">
                      <a:noFill/>
                    </a:lnR>
                    <a:lnT w="12240">
                      <a:noFill/>
                    </a:lnT>
                    <a:lnB w="12240">
                      <a:noFill/>
                    </a:lnB>
                    <a:noFill/>
                  </a:tcPr>
                </a:tc>
              </a:tr>
            </a:tbl>
          </a:graphicData>
        </a:graphic>
      </p:graphicFrame>
      <p:sp>
        <p:nvSpPr>
          <p:cNvPr id="521" name="CustomShape 8"/>
          <p:cNvSpPr/>
          <p:nvPr/>
        </p:nvSpPr>
        <p:spPr>
          <a:xfrm>
            <a:off x="4903200" y="924120"/>
            <a:ext cx="4233600" cy="364680"/>
          </a:xfrm>
          <a:prstGeom prst="rect">
            <a:avLst/>
          </a:prstGeom>
          <a:noFill/>
          <a:ln w="0">
            <a:noFill/>
          </a:ln>
        </p:spPr>
        <p:style>
          <a:lnRef idx="0"/>
          <a:fillRef idx="0"/>
          <a:effectRef idx="0"/>
          <a:fontRef idx="minor"/>
        </p:style>
        <p:txBody>
          <a:bodyPr wrap="none" lIns="0" rIns="90000" tIns="45000" bIns="45000">
            <a:spAutoFit/>
          </a:bodyPr>
          <a:p>
            <a:pPr marL="457200" indent="-550440">
              <a:lnSpc>
                <a:spcPct val="100000"/>
              </a:lnSpc>
              <a:tabLst>
                <a:tab algn="l" pos="0"/>
              </a:tabLst>
            </a:pPr>
            <a:r>
              <a:rPr b="1" lang="ja-JP" sz="1800" spc="-1" strike="noStrike">
                <a:solidFill>
                  <a:srgbClr val="0d79ca"/>
                </a:solidFill>
                <a:latin typeface="Segoe UI"/>
                <a:ea typeface="Meiryo UI"/>
              </a:rPr>
              <a:t>デジタル化に向けた解決の方向性</a:t>
            </a:r>
            <a:endParaRPr b="0" lang="en-US" sz="1800" spc="-1" strike="noStrike">
              <a:latin typeface="Arial"/>
            </a:endParaRPr>
          </a:p>
        </p:txBody>
      </p:sp>
      <p:graphicFrame>
        <p:nvGraphicFramePr>
          <p:cNvPr id="522" name="Table 9"/>
          <p:cNvGraphicFramePr/>
          <p:nvPr/>
        </p:nvGraphicFramePr>
        <p:xfrm>
          <a:off x="5400000" y="4047480"/>
          <a:ext cx="3491640" cy="1686240"/>
        </p:xfrm>
        <a:graphic>
          <a:graphicData uri="http://schemas.openxmlformats.org/drawingml/2006/table">
            <a:tbl>
              <a:tblPr/>
              <a:tblGrid>
                <a:gridCol w="3492000"/>
              </a:tblGrid>
              <a:tr h="832320">
                <a:tc>
                  <a:txBody>
                    <a:bodyPr lIns="36000" rIns="0" anchor="ctr">
                      <a:noAutofit/>
                    </a:bodyPr>
                    <a:p>
                      <a:pPr>
                        <a:lnSpc>
                          <a:spcPct val="90000"/>
                        </a:lnSpc>
                        <a:tabLst>
                          <a:tab algn="l" pos="0"/>
                        </a:tabLst>
                      </a:pPr>
                      <a:r>
                        <a:rPr b="1" lang="en-US" sz="5400" spc="-1" strike="noStrike">
                          <a:solidFill>
                            <a:srgbClr val="002060"/>
                          </a:solidFill>
                          <a:latin typeface="Segoe UI"/>
                          <a:ea typeface="Meiryo UI"/>
                        </a:rPr>
                        <a:t>2</a:t>
                      </a:r>
                      <a:endParaRPr b="0" lang="en-US" sz="5400" spc="-1" strike="noStrike">
                        <a:latin typeface="Arial"/>
                      </a:endParaRPr>
                    </a:p>
                  </a:txBody>
                  <a:tcPr marL="36000">
                    <a:lnL w="12240">
                      <a:noFill/>
                    </a:lnL>
                    <a:lnR w="12240">
                      <a:noFill/>
                    </a:lnR>
                    <a:lnT w="12240">
                      <a:noFill/>
                    </a:lnT>
                    <a:lnB w="12240">
                      <a:noFill/>
                    </a:lnB>
                    <a:noFill/>
                  </a:tcPr>
                </a:tc>
              </a:tr>
              <a:tr h="529560">
                <a:tc>
                  <a:txBody>
                    <a:bodyPr lIns="36000" rIns="0" anchor="ctr">
                      <a:noAutofit/>
                    </a:bodyPr>
                    <a:p>
                      <a:pPr>
                        <a:lnSpc>
                          <a:spcPct val="90000"/>
                        </a:lnSpc>
                        <a:tabLst>
                          <a:tab algn="l" pos="0"/>
                        </a:tabLst>
                      </a:pPr>
                      <a:r>
                        <a:rPr b="1" lang="ja-JP" sz="1600" spc="-1" strike="noStrike">
                          <a:solidFill>
                            <a:srgbClr val="ffffff"/>
                          </a:solidFill>
                          <a:latin typeface="Segoe UI"/>
                          <a:ea typeface="Meiryo UI"/>
                        </a:rPr>
                        <a:t>将来ビジョンを具体的に描き</a:t>
                      </a:r>
                      <a:endParaRPr b="0" lang="en-US" sz="1600" spc="-1" strike="noStrike">
                        <a:latin typeface="Arial"/>
                      </a:endParaRPr>
                    </a:p>
                    <a:p>
                      <a:pPr>
                        <a:lnSpc>
                          <a:spcPct val="90000"/>
                        </a:lnSpc>
                        <a:tabLst>
                          <a:tab algn="l" pos="0"/>
                        </a:tabLst>
                      </a:pPr>
                      <a:r>
                        <a:rPr b="1" lang="ja-JP" sz="1600" spc="-1" strike="noStrike">
                          <a:solidFill>
                            <a:srgbClr val="ffffff"/>
                          </a:solidFill>
                          <a:latin typeface="Segoe UI"/>
                          <a:ea typeface="Meiryo UI"/>
                        </a:rPr>
                        <a:t>プロジェクトの恩恵を体感できるようにする</a:t>
                      </a:r>
                      <a:endParaRPr b="0" lang="en-US" sz="1600" spc="-1" strike="noStrike">
                        <a:latin typeface="Arial"/>
                      </a:endParaRPr>
                    </a:p>
                  </a:txBody>
                  <a:tcPr marL="36000">
                    <a:lnL w="12240">
                      <a:noFill/>
                    </a:lnL>
                    <a:lnR w="12240">
                      <a:noFill/>
                    </a:lnR>
                    <a:lnT w="12240">
                      <a:noFill/>
                    </a:lnT>
                    <a:lnB w="12240">
                      <a:noFill/>
                    </a:lnB>
                    <a:solidFill>
                      <a:srgbClr val="0070c0"/>
                    </a:solidFill>
                  </a:tcPr>
                </a:tc>
              </a:tr>
              <a:tr h="584280">
                <a:tc>
                  <a:txBody>
                    <a:bodyPr lIns="36000" rIns="0">
                      <a:noAutofit/>
                    </a:bodyPr>
                    <a:p>
                      <a:pPr>
                        <a:lnSpc>
                          <a:spcPct val="90000"/>
                        </a:lnSpc>
                      </a:pPr>
                      <a:r>
                        <a:rPr b="0" lang="ja-JP" sz="1200" spc="-1" strike="noStrike">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b="0" lang="en-US" sz="1200" spc="-1" strike="noStrike">
                        <a:latin typeface="Arial"/>
                      </a:endParaRPr>
                    </a:p>
                  </a:txBody>
                  <a:tcPr marL="36000">
                    <a:lnL w="12240">
                      <a:noFill/>
                    </a:lnL>
                    <a:lnR w="12240">
                      <a:noFill/>
                    </a:lnR>
                    <a:lnT w="12240">
                      <a:noFill/>
                    </a:lnT>
                    <a:lnB w="12240">
                      <a:noFill/>
                    </a:lnB>
                    <a:noFill/>
                  </a:tcPr>
                </a:tc>
              </a:tr>
            </a:tbl>
          </a:graphicData>
        </a:graphic>
      </p:graphicFrame>
      <p:pic>
        <p:nvPicPr>
          <p:cNvPr id="523" name="グラフィックス 17" descr="サーバー"/>
          <p:cNvPicPr/>
          <p:nvPr/>
        </p:nvPicPr>
        <p:blipFill>
          <a:blip r:embed="rId1"/>
          <a:stretch/>
        </p:blipFill>
        <p:spPr>
          <a:xfrm>
            <a:off x="7912440" y="1420200"/>
            <a:ext cx="727200" cy="727200"/>
          </a:xfrm>
          <a:prstGeom prst="rect">
            <a:avLst/>
          </a:prstGeom>
          <a:ln w="0">
            <a:noFill/>
          </a:ln>
        </p:spPr>
      </p:pic>
      <p:pic>
        <p:nvPicPr>
          <p:cNvPr id="524" name="グラフィックス 19" descr="グループでのブレーンストーミング"/>
          <p:cNvPicPr/>
          <p:nvPr/>
        </p:nvPicPr>
        <p:blipFill>
          <a:blip r:embed="rId2"/>
          <a:stretch/>
        </p:blipFill>
        <p:spPr>
          <a:xfrm>
            <a:off x="7725600" y="3906000"/>
            <a:ext cx="914040" cy="914040"/>
          </a:xfrm>
          <a:prstGeom prst="rect">
            <a:avLst/>
          </a:prstGeom>
          <a:ln w="0">
            <a:noFill/>
          </a:ln>
        </p:spPr>
      </p:pic>
      <p:sp>
        <p:nvSpPr>
          <p:cNvPr id="525" name="CustomShape 10"/>
          <p:cNvSpPr/>
          <p:nvPr/>
        </p:nvSpPr>
        <p:spPr>
          <a:xfrm rot="5400000">
            <a:off x="3582000" y="3474720"/>
            <a:ext cx="1967040" cy="64764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526" name="CustomShape 11"/>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P283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TextShape 1"/>
          <p:cNvSpPr txBox="1"/>
          <p:nvPr/>
        </p:nvSpPr>
        <p:spPr>
          <a:xfrm>
            <a:off x="252360" y="5373720"/>
            <a:ext cx="5399640" cy="1294920"/>
          </a:xfrm>
          <a:prstGeom prst="rect">
            <a:avLst/>
          </a:prstGeom>
          <a:noFill/>
          <a:ln w="0">
            <a:noFill/>
          </a:ln>
        </p:spPr>
        <p:txBody>
          <a:bodyPr lIns="0" rIns="0" tIns="45000" bIns="45000">
            <a:noAutofit/>
          </a:bodyPr>
          <a:p>
            <a:endParaRPr b="0" lang="en-US" sz="21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252000" y="3429000"/>
            <a:ext cx="6911640" cy="1367640"/>
          </a:xfrm>
          <a:prstGeom prst="rect">
            <a:avLst/>
          </a:prstGeom>
          <a:noFill/>
          <a:ln w="0">
            <a:noFill/>
          </a:ln>
        </p:spPr>
        <p:txBody>
          <a:bodyPr lIns="0" rIns="0" anchor="b">
            <a:noAutofit/>
          </a:bodyPr>
          <a:p>
            <a:pPr>
              <a:lnSpc>
                <a:spcPct val="90000"/>
              </a:lnSpc>
            </a:pPr>
            <a:r>
              <a:rPr b="1" lang="ja-JP" sz="3300" spc="-1" strike="noStrike">
                <a:solidFill>
                  <a:srgbClr val="073c65"/>
                </a:solidFill>
                <a:latin typeface="Segoe UI Semibold"/>
                <a:ea typeface="Meiryo UI"/>
              </a:rPr>
              <a:t>最新技術の活用による</a:t>
            </a:r>
            <a:br/>
            <a:r>
              <a:rPr b="1" lang="ja-JP" sz="3300" spc="-1" strike="noStrike">
                <a:solidFill>
                  <a:srgbClr val="073c65"/>
                </a:solidFill>
                <a:latin typeface="Segoe UI Semibold"/>
                <a:ea typeface="Meiryo UI"/>
              </a:rPr>
              <a:t>成長戦略プロジェクト　概要</a:t>
            </a:r>
            <a:endParaRPr b="0" lang="en-US" sz="3300" spc="-1" strike="noStrike">
              <a:solidFill>
                <a:srgbClr val="000000"/>
              </a:solidFill>
              <a:latin typeface="Segoe UI"/>
            </a:endParaRPr>
          </a:p>
        </p:txBody>
      </p:sp>
      <p:sp>
        <p:nvSpPr>
          <p:cNvPr id="335" name="TextShape 2"/>
          <p:cNvSpPr txBox="1"/>
          <p:nvPr/>
        </p:nvSpPr>
        <p:spPr>
          <a:xfrm>
            <a:off x="252000" y="5049000"/>
            <a:ext cx="6911640" cy="899640"/>
          </a:xfrm>
          <a:prstGeom prst="rect">
            <a:avLst/>
          </a:prstGeom>
          <a:noFill/>
          <a:ln w="0">
            <a:noFill/>
          </a:ln>
        </p:spPr>
        <p:txBody>
          <a:bodyPr lIns="0" rIns="90000" tIns="45000" bIns="45000">
            <a:noAutofit/>
          </a:bodyPr>
          <a:p>
            <a:pPr>
              <a:lnSpc>
                <a:spcPct val="100000"/>
              </a:lnSpc>
              <a:tabLst>
                <a:tab algn="l" pos="0"/>
              </a:tabLst>
            </a:pPr>
            <a:r>
              <a:rPr b="0" lang="en-US" sz="1200" spc="-1" strike="noStrike">
                <a:solidFill>
                  <a:srgbClr val="808080"/>
                </a:solidFill>
                <a:latin typeface="Arial"/>
              </a:rPr>
              <a:t>2021</a:t>
            </a:r>
            <a:r>
              <a:rPr b="0" lang="ja-JP" sz="1200" spc="-1" strike="noStrike">
                <a:solidFill>
                  <a:srgbClr val="808080"/>
                </a:solidFill>
                <a:latin typeface="Arial"/>
              </a:rPr>
              <a:t>年</a:t>
            </a:r>
            <a:r>
              <a:rPr b="0" lang="en-US" sz="1200" spc="-1" strike="noStrike">
                <a:solidFill>
                  <a:srgbClr val="808080"/>
                </a:solidFill>
                <a:latin typeface="Arial"/>
              </a:rPr>
              <a:t>10</a:t>
            </a:r>
            <a:r>
              <a:rPr b="0" lang="ja-JP" sz="1200" spc="-1" strike="noStrike">
                <a:solidFill>
                  <a:srgbClr val="808080"/>
                </a:solidFill>
                <a:latin typeface="Arial"/>
              </a:rPr>
              <a:t>月</a:t>
            </a:r>
            <a:endParaRPr b="0" lang="en-US" sz="1200" spc="-1" strike="noStrike">
              <a:latin typeface="Arial"/>
            </a:endParaRPr>
          </a:p>
          <a:p>
            <a:pPr>
              <a:lnSpc>
                <a:spcPct val="100000"/>
              </a:lnSpc>
              <a:tabLst>
                <a:tab algn="l" pos="0"/>
              </a:tabLst>
            </a:pPr>
            <a:r>
              <a:rPr b="0" lang="ja-JP" sz="1200" spc="-1" strike="noStrike">
                <a:solidFill>
                  <a:srgbClr val="808080"/>
                </a:solidFill>
                <a:latin typeface="Arial"/>
              </a:rPr>
              <a:t>成長戦略プロジェクト事務局</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ja-JP" sz="1800" spc="-1" strike="noStrike">
                <a:solidFill>
                  <a:srgbClr val="0d79ca"/>
                </a:solidFill>
                <a:latin typeface="Segoe UI Semibold"/>
                <a:ea typeface="Meiryo UI"/>
              </a:rPr>
              <a:t>目次</a:t>
            </a:r>
            <a:endParaRPr b="0" lang="en-US" sz="1800" spc="-1" strike="noStrike">
              <a:solidFill>
                <a:srgbClr val="000000"/>
              </a:solidFill>
              <a:latin typeface="Segoe UI"/>
            </a:endParaRPr>
          </a:p>
        </p:txBody>
      </p:sp>
      <p:graphicFrame>
        <p:nvGraphicFramePr>
          <p:cNvPr id="337" name="Table 2"/>
          <p:cNvGraphicFramePr/>
          <p:nvPr/>
        </p:nvGraphicFramePr>
        <p:xfrm>
          <a:off x="252360" y="900000"/>
          <a:ext cx="4967640" cy="5111640"/>
        </p:xfrm>
        <a:graphic>
          <a:graphicData uri="http://schemas.openxmlformats.org/drawingml/2006/table">
            <a:tbl>
              <a:tblPr/>
              <a:tblGrid>
                <a:gridCol w="324000"/>
                <a:gridCol w="324000"/>
                <a:gridCol w="3780000"/>
                <a:gridCol w="540000"/>
              </a:tblGrid>
              <a:tr h="236520">
                <a:tc>
                  <a:txBody>
                    <a:bodyPr lIns="0" rIns="0" tIns="0" bIns="0" anchor="ctr">
                      <a:noAutofit/>
                    </a:bodyPr>
                    <a:p>
                      <a:pPr algn="ctr">
                        <a:lnSpc>
                          <a:spcPct val="100000"/>
                        </a:lnSpc>
                      </a:pPr>
                      <a:r>
                        <a:rPr b="0" lang="en-US" sz="1400" spc="-1" strike="noStrike">
                          <a:solidFill>
                            <a:srgbClr val="ffffff"/>
                          </a:solidFill>
                          <a:latin typeface="Segoe UI"/>
                          <a:ea typeface="Meiryo UI"/>
                        </a:rPr>
                        <a:t>1</a:t>
                      </a:r>
                      <a:endParaRPr b="0" lang="en-US" sz="1400" spc="-1" strike="noStrike">
                        <a:latin typeface="Arial"/>
                      </a:endParaRPr>
                    </a:p>
                  </a:txBody>
                  <a:tcPr>
                    <a:lnL w="12240">
                      <a:noFill/>
                    </a:lnL>
                    <a:lnR w="12240">
                      <a:noFill/>
                    </a:lnR>
                    <a:lnT w="12240">
                      <a:noFill/>
                    </a:lnT>
                    <a:lnB w="12240">
                      <a:noFill/>
                    </a:lnB>
                    <a:solidFill>
                      <a:srgbClr val="073c65"/>
                    </a:solidFill>
                  </a:tcPr>
                </a:tc>
                <a:tc gridSpan="2">
                  <a:txBody>
                    <a:bodyPr lIns="36000" rIns="0" tIns="0" bIns="0" anchor="ctr">
                      <a:noAutofit/>
                    </a:bodyPr>
                    <a:p>
                      <a:pPr>
                        <a:lnSpc>
                          <a:spcPct val="100000"/>
                        </a:lnSpc>
                      </a:pPr>
                      <a:r>
                        <a:rPr b="0" lang="ja-JP" sz="1400" spc="-1" strike="noStrike">
                          <a:solidFill>
                            <a:srgbClr val="000000"/>
                          </a:solidFill>
                          <a:latin typeface="Segoe UI"/>
                          <a:ea typeface="Meiryo UI"/>
                        </a:rPr>
                        <a:t>プロジェクト発足の経緯</a:t>
                      </a:r>
                      <a:endParaRPr b="0" lang="en-US" sz="1400" spc="-1" strike="noStrike">
                        <a:latin typeface="Arial"/>
                      </a:endParaRPr>
                    </a:p>
                  </a:txBody>
                  <a:tcPr marL="36000">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400" spc="-1" strike="noStrike">
                          <a:solidFill>
                            <a:srgbClr val="000000"/>
                          </a:solidFill>
                          <a:latin typeface="Segoe UI"/>
                          <a:ea typeface="Meiryo UI"/>
                        </a:rPr>
                        <a:t>5</a:t>
                      </a:r>
                      <a:endParaRPr b="0" lang="en-US" sz="1400" spc="-1" strike="noStrike">
                        <a:latin typeface="Arial"/>
                      </a:endParaRPr>
                    </a:p>
                  </a:txBody>
                  <a:tcPr marL="36000">
                    <a:lnL w="12240">
                      <a:noFill/>
                    </a:lnL>
                    <a:lnR w="12240">
                      <a:noFill/>
                    </a:lnR>
                    <a:lnT w="12240">
                      <a:noFill/>
                    </a:lnT>
                    <a:lnB w="12240">
                      <a:noFill/>
                    </a:lnB>
                    <a:solidFill>
                      <a:srgbClr val="f2f2f2"/>
                    </a:solid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1</a:t>
                      </a:r>
                      <a:endParaRPr b="0" lang="en-US" sz="1400" spc="-1" strike="noStrike">
                        <a:latin typeface="Arial"/>
                      </a:endParaRPr>
                    </a:p>
                  </a:txBody>
                  <a:tcPr>
                    <a:lnL w="12240">
                      <a:noFill/>
                    </a:lnL>
                    <a:lnR w="12240">
                      <a:noFill/>
                    </a:lnR>
                    <a:lnT w="12240">
                      <a:noFill/>
                    </a:lnT>
                    <a:lnB w="12240">
                      <a:solidFill>
                        <a:srgbClr val="f2f2f2"/>
                      </a:solid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デジタルトランスフォーメーションのアプローチ</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2</a:t>
                      </a:r>
                      <a:endParaRPr b="0" lang="en-US" sz="1400" spc="-1" strike="noStrike">
                        <a:latin typeface="Arial"/>
                      </a:endParaRPr>
                    </a:p>
                  </a:txBody>
                  <a:tcPr>
                    <a:lnL w="12240">
                      <a:noFill/>
                    </a:lnL>
                    <a:lnR w="12240">
                      <a:noFill/>
                    </a:lnR>
                    <a:lnT w="12240">
                      <a:solidFill>
                        <a:srgbClr val="f2f2f2"/>
                      </a:solid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フォーカスエリアと課題設定</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3</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プロジェクト成功のための条件</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4</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中長期経営ビジョンのフレームワーク</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5</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プロジェクト実施の</a:t>
                      </a:r>
                      <a:r>
                        <a:rPr b="0" lang="en-US" sz="1400" spc="-1" strike="noStrike">
                          <a:solidFill>
                            <a:srgbClr val="000000"/>
                          </a:solidFill>
                          <a:latin typeface="Segoe UI"/>
                          <a:ea typeface="Meiryo UI"/>
                        </a:rPr>
                        <a:t>5</a:t>
                      </a:r>
                      <a:r>
                        <a:rPr b="0" lang="ja-JP" sz="1400" spc="-1" strike="noStrike">
                          <a:solidFill>
                            <a:srgbClr val="000000"/>
                          </a:solidFill>
                          <a:latin typeface="Segoe UI"/>
                          <a:ea typeface="Meiryo UI"/>
                        </a:rPr>
                        <a:t>つのポイント</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xBody>
                    <a:bodyPr lIns="0" rIns="0" tIns="0" bIns="0" anchor="ctr">
                      <a:noAutofit/>
                    </a:bodyPr>
                    <a:p>
                      <a:pPr algn="ctr">
                        <a:lnSpc>
                          <a:spcPct val="100000"/>
                        </a:lnSpc>
                      </a:pPr>
                      <a:r>
                        <a:rPr b="0" lang="en-US" sz="1400" spc="-1" strike="noStrike">
                          <a:solidFill>
                            <a:srgbClr val="ffffff"/>
                          </a:solidFill>
                          <a:latin typeface="Segoe UI"/>
                          <a:ea typeface="Meiryo UI"/>
                        </a:rPr>
                        <a:t>2</a:t>
                      </a:r>
                      <a:endParaRPr b="0" lang="en-US" sz="1400" spc="-1" strike="noStrike">
                        <a:latin typeface="Arial"/>
                      </a:endParaRPr>
                    </a:p>
                  </a:txBody>
                  <a:tcPr>
                    <a:lnL w="12240">
                      <a:noFill/>
                    </a:lnL>
                    <a:lnR w="12240">
                      <a:noFill/>
                    </a:lnR>
                    <a:lnT w="12240">
                      <a:noFill/>
                    </a:lnT>
                    <a:lnB w="12240">
                      <a:noFill/>
                    </a:lnB>
                    <a:solidFill>
                      <a:srgbClr val="073c65"/>
                    </a:solidFill>
                  </a:tcPr>
                </a:tc>
                <a:tc gridSpan="2">
                  <a:txBody>
                    <a:bodyPr lIns="0" rIns="0" tIns="0" bIns="0" anchor="ctr">
                      <a:noAutofit/>
                    </a:bodyPr>
                    <a:p>
                      <a:pPr>
                        <a:lnSpc>
                          <a:spcPct val="100000"/>
                        </a:lnSpc>
                      </a:pPr>
                      <a:r>
                        <a:rPr b="0" lang="en-US" sz="1400" spc="-1" strike="noStrike">
                          <a:solidFill>
                            <a:srgbClr val="000000"/>
                          </a:solidFill>
                          <a:latin typeface="Segoe UI"/>
                          <a:ea typeface="Meiryo UI"/>
                        </a:rPr>
                        <a:t>3</a:t>
                      </a:r>
                      <a:r>
                        <a:rPr b="0" lang="ja-JP" sz="1400" spc="-1" strike="noStrike">
                          <a:solidFill>
                            <a:srgbClr val="000000"/>
                          </a:solidFill>
                          <a:latin typeface="Segoe UI"/>
                          <a:ea typeface="Meiryo UI"/>
                        </a:rPr>
                        <a:t>つのフォーカスエリアと</a:t>
                      </a:r>
                      <a:r>
                        <a:rPr b="0" lang="en-US" sz="1400" spc="-1" strike="noStrike">
                          <a:solidFill>
                            <a:srgbClr val="000000"/>
                          </a:solidFill>
                          <a:latin typeface="Segoe UI"/>
                          <a:ea typeface="Meiryo UI"/>
                        </a:rPr>
                        <a:t>4</a:t>
                      </a:r>
                      <a:r>
                        <a:rPr b="0" lang="ja-JP" sz="1400" spc="-1" strike="noStrike">
                          <a:solidFill>
                            <a:srgbClr val="000000"/>
                          </a:solidFill>
                          <a:latin typeface="Segoe UI"/>
                          <a:ea typeface="Meiryo UI"/>
                        </a:rPr>
                        <a:t>つのタスク</a:t>
                      </a:r>
                      <a:endParaRPr b="0" lang="en-US" sz="1400" spc="-1" strike="noStrike">
                        <a:latin typeface="Arial"/>
                      </a:endParaRPr>
                    </a:p>
                  </a:txBody>
                  <a:tcPr>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400" spc="-1" strike="noStrike">
                          <a:solidFill>
                            <a:srgbClr val="000000"/>
                          </a:solidFill>
                          <a:latin typeface="Segoe UI"/>
                          <a:ea typeface="Meiryo UI"/>
                        </a:rPr>
                        <a:t>12</a:t>
                      </a:r>
                      <a:endParaRPr b="0" lang="en-US" sz="1400" spc="-1" strike="noStrike">
                        <a:latin typeface="Arial"/>
                      </a:endParaRPr>
                    </a:p>
                  </a:txBody>
                  <a:tcPr marL="36000">
                    <a:lnL w="12240">
                      <a:noFill/>
                    </a:lnL>
                    <a:lnR w="12240">
                      <a:noFill/>
                    </a:lnR>
                    <a:lnT w="12240">
                      <a:noFill/>
                    </a:lnT>
                    <a:lnB w="12240">
                      <a:noFill/>
                    </a:lnB>
                    <a:solidFill>
                      <a:srgbClr val="f2f2f2"/>
                    </a:solid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1</a:t>
                      </a:r>
                      <a:endParaRPr b="0" lang="en-US" sz="1400" spc="-1" strike="noStrike">
                        <a:latin typeface="Arial"/>
                      </a:endParaRPr>
                    </a:p>
                  </a:txBody>
                  <a:tcPr>
                    <a:lnL w="12240">
                      <a:noFill/>
                    </a:lnL>
                    <a:lnR w="12240">
                      <a:noFill/>
                    </a:lnR>
                    <a:lnT w="12240">
                      <a:noFill/>
                    </a:lnT>
                    <a:lnB w="12240">
                      <a:solidFill>
                        <a:srgbClr val="f2f2f2"/>
                      </a:solidFill>
                    </a:lnB>
                    <a:solidFill>
                      <a:srgbClr val="dff5fd"/>
                    </a:solidFill>
                  </a:tcPr>
                </a:tc>
                <a:tc>
                  <a:txBody>
                    <a:bodyPr lIns="36000" rIns="0" tIns="0" bIns="0" anchor="ctr">
                      <a:noAutofit/>
                    </a:bodyPr>
                    <a:p>
                      <a:pPr>
                        <a:lnSpc>
                          <a:spcPct val="100000"/>
                        </a:lnSpc>
                      </a:pPr>
                      <a:r>
                        <a:rPr b="0" lang="en-US" sz="1400" spc="-1" strike="noStrike">
                          <a:solidFill>
                            <a:srgbClr val="000000"/>
                          </a:solidFill>
                          <a:latin typeface="Segoe UI"/>
                          <a:ea typeface="Meiryo UI"/>
                        </a:rPr>
                        <a:t>4</a:t>
                      </a:r>
                      <a:r>
                        <a:rPr b="0" lang="ja-JP" sz="1400" spc="-1" strike="noStrike">
                          <a:solidFill>
                            <a:srgbClr val="000000"/>
                          </a:solidFill>
                          <a:latin typeface="Segoe UI"/>
                          <a:ea typeface="Meiryo UI"/>
                        </a:rPr>
                        <a:t>つのタスク</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2</a:t>
                      </a:r>
                      <a:endParaRPr b="0" lang="en-US" sz="1400" spc="-1" strike="noStrike">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lIns="36000" rIns="0" tIns="0" bIns="0" anchor="ctr">
                      <a:noAutofit/>
                    </a:bodyPr>
                    <a:p>
                      <a:pPr>
                        <a:lnSpc>
                          <a:spcPct val="100000"/>
                        </a:lnSpc>
                      </a:pPr>
                      <a:r>
                        <a:rPr b="0" lang="en-US" sz="1400" spc="-1" strike="noStrike">
                          <a:solidFill>
                            <a:srgbClr val="000000"/>
                          </a:solidFill>
                          <a:latin typeface="Segoe UI"/>
                          <a:ea typeface="Meiryo UI"/>
                        </a:rPr>
                        <a:t>3</a:t>
                      </a:r>
                      <a:r>
                        <a:rPr b="0" lang="ja-JP" sz="1400" spc="-1" strike="noStrike">
                          <a:solidFill>
                            <a:srgbClr val="000000"/>
                          </a:solidFill>
                          <a:latin typeface="Segoe UI"/>
                          <a:ea typeface="Meiryo UI"/>
                        </a:rPr>
                        <a:t>つのフォーカスエリアと</a:t>
                      </a:r>
                      <a:r>
                        <a:rPr b="0" lang="en-US" sz="1400" spc="-1" strike="noStrike">
                          <a:solidFill>
                            <a:srgbClr val="000000"/>
                          </a:solidFill>
                          <a:latin typeface="Segoe UI"/>
                          <a:ea typeface="Meiryo UI"/>
                        </a:rPr>
                        <a:t>4</a:t>
                      </a:r>
                      <a:r>
                        <a:rPr b="0" lang="ja-JP" sz="1400" spc="-1" strike="noStrike">
                          <a:solidFill>
                            <a:srgbClr val="000000"/>
                          </a:solidFill>
                          <a:latin typeface="Segoe UI"/>
                          <a:ea typeface="Meiryo UI"/>
                        </a:rPr>
                        <a:t>つのタスクの関連付け</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3</a:t>
                      </a:r>
                      <a:endParaRPr b="0" lang="en-US" sz="1400" spc="-1" strike="noStrike">
                        <a:latin typeface="Arial"/>
                      </a:endParaRPr>
                    </a:p>
                  </a:txBody>
                  <a:tcPr>
                    <a:lnL w="12240">
                      <a:noFill/>
                    </a:lnL>
                    <a:lnR w="12240">
                      <a:noFill/>
                    </a:lnR>
                    <a:lnT w="12240">
                      <a:solidFill>
                        <a:srgbClr val="f2f2f2"/>
                      </a:solid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取り組みの</a:t>
                      </a:r>
                      <a:r>
                        <a:rPr b="0" lang="en-US" sz="1400" spc="-1" strike="noStrike">
                          <a:solidFill>
                            <a:srgbClr val="000000"/>
                          </a:solidFill>
                          <a:latin typeface="Segoe UI"/>
                          <a:ea typeface="Meiryo UI"/>
                        </a:rPr>
                        <a:t>Step</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4</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作業内容・役割分担・作成物</a:t>
                      </a:r>
                      <a:r>
                        <a:rPr b="0" lang="en-US" sz="1400" spc="-1" strike="noStrike">
                          <a:solidFill>
                            <a:srgbClr val="000000"/>
                          </a:solidFill>
                          <a:latin typeface="Segoe UI"/>
                          <a:ea typeface="Meiryo UI"/>
                        </a:rPr>
                        <a:t> </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5</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実行の前提条件</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xBody>
                    <a:bodyPr lIns="0" rIns="0" tIns="0" bIns="0" anchor="ctr">
                      <a:noAutofit/>
                    </a:bodyPr>
                    <a:p>
                      <a:pPr algn="ctr">
                        <a:lnSpc>
                          <a:spcPct val="100000"/>
                        </a:lnSpc>
                      </a:pPr>
                      <a:r>
                        <a:rPr b="0" lang="en-US" sz="1400" spc="-1" strike="noStrike">
                          <a:solidFill>
                            <a:srgbClr val="ffffff"/>
                          </a:solidFill>
                          <a:latin typeface="Segoe UI"/>
                          <a:ea typeface="Meiryo UI"/>
                        </a:rPr>
                        <a:t>3</a:t>
                      </a:r>
                      <a:endParaRPr b="0" lang="en-US" sz="1400" spc="-1" strike="noStrike">
                        <a:latin typeface="Arial"/>
                      </a:endParaRPr>
                    </a:p>
                  </a:txBody>
                  <a:tcPr>
                    <a:lnL w="12240">
                      <a:noFill/>
                    </a:lnL>
                    <a:lnR w="12240">
                      <a:noFill/>
                    </a:lnR>
                    <a:lnT w="12240">
                      <a:noFill/>
                    </a:lnT>
                    <a:lnB w="12240">
                      <a:noFill/>
                    </a:lnB>
                    <a:solidFill>
                      <a:srgbClr val="073c65"/>
                    </a:solidFill>
                  </a:tcPr>
                </a:tc>
                <a:tc gridSpan="2">
                  <a:txBody>
                    <a:bodyPr lIns="0" rIns="0" tIns="0" bIns="0" anchor="ctr">
                      <a:noAutofit/>
                    </a:bodyPr>
                    <a:p>
                      <a:pPr>
                        <a:lnSpc>
                          <a:spcPct val="100000"/>
                        </a:lnSpc>
                      </a:pPr>
                      <a:r>
                        <a:rPr b="0" lang="ja-JP" sz="1400" spc="-1" strike="noStrike">
                          <a:solidFill>
                            <a:srgbClr val="000000"/>
                          </a:solidFill>
                          <a:latin typeface="Segoe UI"/>
                          <a:ea typeface="Meiryo UI"/>
                        </a:rPr>
                        <a:t>社内改革</a:t>
                      </a:r>
                      <a:endParaRPr b="0" lang="en-US" sz="1400" spc="-1" strike="noStrike">
                        <a:latin typeface="Arial"/>
                      </a:endParaRPr>
                    </a:p>
                  </a:txBody>
                  <a:tcPr>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400" spc="-1" strike="noStrike">
                          <a:solidFill>
                            <a:srgbClr val="000000"/>
                          </a:solidFill>
                          <a:latin typeface="Segoe UI"/>
                          <a:ea typeface="Meiryo UI"/>
                        </a:rPr>
                        <a:t>18</a:t>
                      </a:r>
                      <a:endParaRPr b="0" lang="en-US" sz="1400" spc="-1" strike="noStrike">
                        <a:latin typeface="Arial"/>
                      </a:endParaRPr>
                    </a:p>
                  </a:txBody>
                  <a:tcPr marL="36000">
                    <a:lnL w="12240">
                      <a:noFill/>
                    </a:lnL>
                    <a:lnR w="12240">
                      <a:noFill/>
                    </a:lnR>
                    <a:lnT w="12240">
                      <a:noFill/>
                    </a:lnT>
                    <a:lnB w="12240">
                      <a:noFill/>
                    </a:lnB>
                    <a:solidFill>
                      <a:srgbClr val="f2f2f2"/>
                    </a:solid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1</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実行方針</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2</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業務標準化　検討の視点</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3</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社員意識調査</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c>
                  <a:tcPr>
                    <a:lnL w="12240">
                      <a:noFill/>
                    </a:lnL>
                    <a:lnR w="12240">
                      <a:noFill/>
                    </a:lnR>
                    <a:lnT w="12240">
                      <a:noFill/>
                    </a:lnT>
                    <a:lnB w="12240">
                      <a:noFill/>
                    </a:lnB>
                    <a:noFill/>
                  </a:tcPr>
                </a:tc>
              </a:tr>
              <a:tr h="236520">
                <a:tc>
                  <a:txBody>
                    <a:bodyPr lIns="0" rIns="0" tIns="0" bIns="0" anchor="ctr">
                      <a:noAutofit/>
                    </a:bodyPr>
                    <a:p>
                      <a:pPr algn="ctr">
                        <a:lnSpc>
                          <a:spcPct val="100000"/>
                        </a:lnSpc>
                      </a:pPr>
                      <a:r>
                        <a:rPr b="0" lang="en-US" sz="1400" spc="-1" strike="noStrike">
                          <a:solidFill>
                            <a:srgbClr val="ffffff"/>
                          </a:solidFill>
                          <a:latin typeface="Segoe UI"/>
                          <a:ea typeface="Meiryo UI"/>
                        </a:rPr>
                        <a:t>4</a:t>
                      </a:r>
                      <a:endParaRPr b="0" lang="en-US" sz="1400" spc="-1" strike="noStrike">
                        <a:latin typeface="Arial"/>
                      </a:endParaRPr>
                    </a:p>
                  </a:txBody>
                  <a:tcPr>
                    <a:lnL w="12240">
                      <a:noFill/>
                    </a:lnL>
                    <a:lnR w="12240">
                      <a:noFill/>
                    </a:lnR>
                    <a:lnT w="12240">
                      <a:noFill/>
                    </a:lnT>
                    <a:lnB w="12240">
                      <a:noFill/>
                    </a:lnB>
                    <a:solidFill>
                      <a:srgbClr val="073c65"/>
                    </a:solidFill>
                  </a:tcPr>
                </a:tc>
                <a:tc gridSpan="2">
                  <a:txBody>
                    <a:bodyPr lIns="0" rIns="0" tIns="0" bIns="0" anchor="ctr">
                      <a:noAutofit/>
                    </a:bodyPr>
                    <a:p>
                      <a:pPr>
                        <a:lnSpc>
                          <a:spcPct val="100000"/>
                        </a:lnSpc>
                      </a:pPr>
                      <a:r>
                        <a:rPr b="0" lang="ja-JP" sz="1400" spc="-1" strike="noStrike">
                          <a:solidFill>
                            <a:srgbClr val="000000"/>
                          </a:solidFill>
                          <a:latin typeface="Segoe UI"/>
                          <a:ea typeface="Meiryo UI"/>
                        </a:rPr>
                        <a:t>実行方針</a:t>
                      </a:r>
                      <a:endParaRPr b="0" lang="en-US" sz="1400" spc="-1" strike="noStrike">
                        <a:latin typeface="Arial"/>
                      </a:endParaRPr>
                    </a:p>
                  </a:txBody>
                  <a:tcPr>
                    <a:lnL w="12240">
                      <a:noFill/>
                    </a:lnL>
                    <a:lnR w="12240">
                      <a:noFill/>
                    </a:lnR>
                    <a:lnT w="12240">
                      <a:noFill/>
                    </a:lnT>
                    <a:lnB w="12240">
                      <a:noFill/>
                    </a:lnB>
                    <a:solidFill>
                      <a:srgbClr val="8cc9f7"/>
                    </a:solidFill>
                  </a:tcPr>
                </a:tc>
                <a:tc hMerge="1">
                  <a:tcPr marL="90000" marR="90000">
                    <a:solidFill>
                      <a:srgbClr val="729fcf"/>
                    </a:solidFill>
                  </a:tcPr>
                </a:tc>
                <a:tc>
                  <a:txBody>
                    <a:bodyPr lIns="36000" rIns="0" tIns="0" bIns="0" anchor="ctr">
                      <a:noAutofit/>
                    </a:bodyPr>
                    <a:p>
                      <a:pPr algn="r">
                        <a:lnSpc>
                          <a:spcPct val="100000"/>
                        </a:lnSpc>
                      </a:pPr>
                      <a:r>
                        <a:rPr b="0" lang="en-US" sz="1400" spc="-1" strike="noStrike">
                          <a:solidFill>
                            <a:srgbClr val="000000"/>
                          </a:solidFill>
                          <a:latin typeface="Segoe UI"/>
                          <a:ea typeface="Meiryo UI"/>
                        </a:rPr>
                        <a:t>22</a:t>
                      </a:r>
                      <a:endParaRPr b="0" lang="en-US" sz="1400" spc="-1" strike="noStrike">
                        <a:latin typeface="Arial"/>
                      </a:endParaRPr>
                    </a:p>
                  </a:txBody>
                  <a:tcPr marL="36000">
                    <a:lnL w="12240">
                      <a:noFill/>
                    </a:lnL>
                    <a:lnR w="12240">
                      <a:noFill/>
                    </a:lnR>
                    <a:lnT w="12240">
                      <a:noFill/>
                    </a:lnT>
                    <a:lnB w="12240">
                      <a:noFill/>
                    </a:lnB>
                    <a:solidFill>
                      <a:srgbClr val="f2f2f2"/>
                    </a:solid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1</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現状の課題とプロジェクトの実行方針</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36520">
                <a:tc>
                  <a:tcPr>
                    <a:lnL w="12240">
                      <a:noFill/>
                    </a:lnL>
                    <a:lnR w="12240">
                      <a:noFill/>
                    </a:lnR>
                    <a:lnT w="12240">
                      <a:noFill/>
                    </a:lnT>
                    <a:lnB w="12240">
                      <a:noFill/>
                    </a:lnB>
                    <a:noFill/>
                  </a:tcPr>
                </a:tc>
                <a:tc>
                  <a:txBody>
                    <a:bodyPr lIns="0" rIns="0" tIns="0" bIns="0" anchor="ctr">
                      <a:noAutofit/>
                    </a:bodyPr>
                    <a:p>
                      <a:pPr algn="ctr">
                        <a:lnSpc>
                          <a:spcPct val="100000"/>
                        </a:lnSpc>
                      </a:pPr>
                      <a:r>
                        <a:rPr b="0" lang="en-US" sz="1400" spc="-1" strike="noStrike">
                          <a:solidFill>
                            <a:srgbClr val="808080"/>
                          </a:solidFill>
                          <a:latin typeface="Segoe UI"/>
                          <a:ea typeface="Meiryo UI"/>
                        </a:rPr>
                        <a:t>2</a:t>
                      </a:r>
                      <a:endParaRPr b="0" lang="en-US" sz="1400" spc="-1" strike="noStrike">
                        <a:latin typeface="Arial"/>
                      </a:endParaRPr>
                    </a:p>
                  </a:txBody>
                  <a:tcPr>
                    <a:lnL w="12240">
                      <a:noFill/>
                    </a:lnL>
                    <a:lnR w="12240">
                      <a:noFill/>
                    </a:lnR>
                    <a:lnT w="12240">
                      <a:noFill/>
                    </a:lnT>
                    <a:lnB w="12240">
                      <a:noFill/>
                    </a:lnB>
                    <a:solidFill>
                      <a:srgbClr val="dff5fd"/>
                    </a:solidFill>
                  </a:tcPr>
                </a:tc>
                <a:tc>
                  <a:txBody>
                    <a:bodyPr lIns="36000" rIns="0" tIns="0" bIns="0" anchor="ctr">
                      <a:noAutofit/>
                    </a:bodyPr>
                    <a:p>
                      <a:pPr>
                        <a:lnSpc>
                          <a:spcPct val="100000"/>
                        </a:lnSpc>
                      </a:pPr>
                      <a:r>
                        <a:rPr b="0" lang="ja-JP" sz="1400" spc="-1" strike="noStrike">
                          <a:solidFill>
                            <a:srgbClr val="000000"/>
                          </a:solidFill>
                          <a:latin typeface="Segoe UI"/>
                          <a:ea typeface="Meiryo UI"/>
                        </a:rPr>
                        <a:t>業務課題に対する解決の方向性</a:t>
                      </a:r>
                      <a:endParaRPr b="0" lang="en-US" sz="14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252360" y="5580000"/>
            <a:ext cx="8639640" cy="755640"/>
          </a:xfrm>
          <a:prstGeom prst="rect">
            <a:avLst/>
          </a:prstGeom>
          <a:noFill/>
          <a:ln w="0">
            <a:noFill/>
          </a:ln>
        </p:spPr>
        <p:txBody>
          <a:bodyPr lIns="0" rIns="0" anchor="ctr">
            <a:noAutofit/>
          </a:bodyPr>
          <a:p>
            <a:pPr>
              <a:lnSpc>
                <a:spcPct val="90000"/>
              </a:lnSpc>
            </a:pPr>
            <a:r>
              <a:rPr b="1" lang="ja-JP" sz="4000" spc="-1" strike="noStrike">
                <a:solidFill>
                  <a:srgbClr val="0d79ca"/>
                </a:solidFill>
                <a:latin typeface="Segoe UI Semibold"/>
                <a:ea typeface="Meiryo UI"/>
              </a:rPr>
              <a:t>プロジェクト発足の経緯</a:t>
            </a:r>
            <a:endParaRPr b="0" lang="en-US" sz="4000" spc="-1" strike="noStrike">
              <a:solidFill>
                <a:srgbClr val="000000"/>
              </a:solidFill>
              <a:latin typeface="Segoe UI"/>
            </a:endParaRPr>
          </a:p>
        </p:txBody>
      </p:sp>
      <p:sp>
        <p:nvSpPr>
          <p:cNvPr id="339" name="TextShape 2"/>
          <p:cNvSpPr txBox="1"/>
          <p:nvPr/>
        </p:nvSpPr>
        <p:spPr>
          <a:xfrm>
            <a:off x="252360" y="2637000"/>
            <a:ext cx="3742920" cy="2763360"/>
          </a:xfrm>
          <a:prstGeom prst="rect">
            <a:avLst/>
          </a:prstGeom>
          <a:noFill/>
          <a:ln w="0">
            <a:noFill/>
          </a:ln>
        </p:spPr>
        <p:txBody>
          <a:bodyPr lIns="0" rIns="72000" tIns="45000" bIns="0" anchor="b">
            <a:noAutofit/>
          </a:bodyPr>
          <a:p>
            <a:pPr>
              <a:lnSpc>
                <a:spcPct val="90000"/>
              </a:lnSpc>
              <a:spcBef>
                <a:spcPts val="751"/>
              </a:spcBef>
              <a:tabLst>
                <a:tab algn="l" pos="0"/>
              </a:tabLst>
            </a:pPr>
            <a:r>
              <a:rPr b="1" lang="en-US" sz="11500" spc="-1" strike="noStrike">
                <a:solidFill>
                  <a:srgbClr val="ffffff"/>
                </a:solidFill>
                <a:latin typeface="Segoe UI"/>
                <a:ea typeface="Meiryo UI"/>
              </a:rPr>
              <a:t>1</a:t>
            </a:r>
            <a:endParaRPr b="0" lang="en-US" sz="11500" spc="-1" strike="noStrike">
              <a:solidFill>
                <a:srgbClr val="000000"/>
              </a:solidFill>
              <a:latin typeface="Segoe U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720240" y="4156200"/>
            <a:ext cx="1636200" cy="554040"/>
          </a:xfrm>
          <a:custGeom>
            <a:avLst/>
            <a:gdLst/>
            <a:ah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41" name="TextShape 2"/>
          <p:cNvSpPr txBox="1"/>
          <p:nvPr/>
        </p:nvSpPr>
        <p:spPr>
          <a:xfrm>
            <a:off x="252000" y="252000"/>
            <a:ext cx="8639640" cy="539640"/>
          </a:xfrm>
          <a:prstGeom prst="rect">
            <a:avLst/>
          </a:prstGeom>
          <a:noFill/>
          <a:ln w="0">
            <a:noFill/>
          </a:ln>
        </p:spPr>
        <p:txBody>
          <a:bodyPr lIns="0" rIns="0" tIns="0" bIns="0" anchor="ctr">
            <a:normAutofit/>
          </a:bodyPr>
          <a:p>
            <a:pPr>
              <a:lnSpc>
                <a:spcPct val="90000"/>
              </a:lnSpc>
            </a:pPr>
            <a:r>
              <a:rPr b="1" lang="en-US" sz="1800" spc="-1" strike="noStrike">
                <a:solidFill>
                  <a:srgbClr val="0d79ca"/>
                </a:solidFill>
                <a:latin typeface="Segoe UI Semibold"/>
                <a:ea typeface="Meiryo UI"/>
              </a:rPr>
              <a:t>1. </a:t>
            </a:r>
            <a:r>
              <a:rPr b="1" lang="ja-JP" sz="1800" spc="-1" strike="noStrike">
                <a:solidFill>
                  <a:srgbClr val="0d79ca"/>
                </a:solidFill>
                <a:latin typeface="Segoe UI Semibold"/>
                <a:ea typeface="Meiryo UI"/>
              </a:rPr>
              <a:t>デジタルトランスフォーメーションのアプローチ</a:t>
            </a:r>
            <a:endParaRPr b="0" lang="en-US" sz="1800" spc="-1" strike="noStrike">
              <a:solidFill>
                <a:srgbClr val="000000"/>
              </a:solidFill>
              <a:latin typeface="Segoe UI"/>
            </a:endParaRPr>
          </a:p>
        </p:txBody>
      </p:sp>
      <p:sp>
        <p:nvSpPr>
          <p:cNvPr id="342" name="TextShape 3"/>
          <p:cNvSpPr txBox="1"/>
          <p:nvPr/>
        </p:nvSpPr>
        <p:spPr>
          <a:xfrm>
            <a:off x="252360" y="792000"/>
            <a:ext cx="8638920" cy="467640"/>
          </a:xfrm>
          <a:prstGeom prst="rect">
            <a:avLst/>
          </a:prstGeom>
          <a:solidFill>
            <a:srgbClr val="dff5fd"/>
          </a:solidFill>
          <a:ln w="0">
            <a:noFill/>
          </a:ln>
        </p:spPr>
        <p:txBody>
          <a:bodyPr lIns="36000" rIns="36000" tIns="45000" bIns="45000" anchor="ctr">
            <a:normAutofit fontScale="88000"/>
          </a:bodyPr>
          <a:p>
            <a:pPr>
              <a:lnSpc>
                <a:spcPct val="90000"/>
              </a:lnSpc>
              <a:tabLst>
                <a:tab algn="l" pos="0"/>
              </a:tabLst>
            </a:pPr>
            <a:r>
              <a:rPr b="0" lang="ja-JP" sz="1400" spc="-1" strike="noStrike">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b="0" lang="en-US" sz="1400" spc="-1" strike="noStrike">
              <a:solidFill>
                <a:srgbClr val="000000"/>
              </a:solidFill>
              <a:latin typeface="Segoe UI"/>
            </a:endParaRPr>
          </a:p>
        </p:txBody>
      </p:sp>
      <p:sp>
        <p:nvSpPr>
          <p:cNvPr id="343" name="TextShape 4"/>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1. </a:t>
            </a:r>
            <a:r>
              <a:rPr b="0" lang="ja-JP" sz="1050" spc="-1" strike="noStrike">
                <a:solidFill>
                  <a:srgbClr val="000000"/>
                </a:solidFill>
                <a:latin typeface="Segoe UI"/>
                <a:ea typeface="Meiryo UI"/>
              </a:rPr>
              <a:t>成長戦略プロジェクト発足の経緯</a:t>
            </a:r>
            <a:endParaRPr b="0" lang="en-US" sz="1050" spc="-1" strike="noStrike">
              <a:solidFill>
                <a:srgbClr val="000000"/>
              </a:solidFill>
              <a:latin typeface="Segoe UI"/>
            </a:endParaRPr>
          </a:p>
        </p:txBody>
      </p:sp>
      <p:grpSp>
        <p:nvGrpSpPr>
          <p:cNvPr id="344" name="Group 5"/>
          <p:cNvGrpSpPr/>
          <p:nvPr/>
        </p:nvGrpSpPr>
        <p:grpSpPr>
          <a:xfrm>
            <a:off x="1044000" y="1413000"/>
            <a:ext cx="4319640" cy="2879640"/>
            <a:chOff x="1044000" y="1413000"/>
            <a:chExt cx="4319640" cy="2879640"/>
          </a:xfrm>
        </p:grpSpPr>
        <p:graphicFrame>
          <p:nvGraphicFramePr>
            <p:cNvPr id="345" name="グラフ 9"/>
            <p:cNvGraphicFramePr/>
            <p:nvPr/>
          </p:nvGraphicFramePr>
          <p:xfrm>
            <a:off x="1044000" y="1413000"/>
            <a:ext cx="4319640" cy="28796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46" name="グラフ 23"/>
            <p:cNvGraphicFramePr/>
            <p:nvPr/>
          </p:nvGraphicFramePr>
          <p:xfrm>
            <a:off x="1773000" y="1899000"/>
            <a:ext cx="2861640" cy="190764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347" name="Group 6"/>
          <p:cNvGrpSpPr/>
          <p:nvPr/>
        </p:nvGrpSpPr>
        <p:grpSpPr>
          <a:xfrm>
            <a:off x="3660840" y="1413000"/>
            <a:ext cx="4319640" cy="2879640"/>
            <a:chOff x="3660840" y="1413000"/>
            <a:chExt cx="4319640" cy="2879640"/>
          </a:xfrm>
        </p:grpSpPr>
        <p:graphicFrame>
          <p:nvGraphicFramePr>
            <p:cNvPr id="348" name="グラフ 17"/>
            <p:cNvGraphicFramePr/>
            <p:nvPr/>
          </p:nvGraphicFramePr>
          <p:xfrm>
            <a:off x="3660840" y="1413000"/>
            <a:ext cx="4319640" cy="2879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49" name="グラフ 28"/>
            <p:cNvGraphicFramePr/>
            <p:nvPr/>
          </p:nvGraphicFramePr>
          <p:xfrm>
            <a:off x="4389840" y="1899000"/>
            <a:ext cx="2861640" cy="1907640"/>
          </p:xfrm>
          <a:graphic>
            <a:graphicData uri="http://schemas.openxmlformats.org/drawingml/2006/chart">
              <c:chart xmlns:c="http://schemas.openxmlformats.org/drawingml/2006/chart" xmlns:r="http://schemas.openxmlformats.org/officeDocument/2006/relationships" r:id="rId4"/>
            </a:graphicData>
          </a:graphic>
        </p:graphicFrame>
      </p:grpSp>
      <p:sp>
        <p:nvSpPr>
          <p:cNvPr id="350" name="CustomShape 7"/>
          <p:cNvSpPr/>
          <p:nvPr/>
        </p:nvSpPr>
        <p:spPr>
          <a:xfrm>
            <a:off x="0" y="4831200"/>
            <a:ext cx="9143640" cy="18356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80000" bIns="45000">
            <a:noAutofit/>
          </a:bodyPr>
          <a:p>
            <a:pPr>
              <a:lnSpc>
                <a:spcPct val="90000"/>
              </a:lnSpc>
              <a:spcAft>
                <a:spcPts val="601"/>
              </a:spcAft>
            </a:pPr>
            <a:r>
              <a:rPr b="1" lang="ja-JP" sz="2400" spc="-1" strike="noStrike">
                <a:solidFill>
                  <a:srgbClr val="ffffff"/>
                </a:solidFill>
                <a:latin typeface="Segoe UI"/>
                <a:ea typeface="Meiryo UI"/>
              </a:rPr>
              <a:t>デジタルトランスフォーメーションを実現するために必要なこと</a:t>
            </a:r>
            <a:endParaRPr b="0" lang="en-US" sz="2400" spc="-1" strike="noStrike">
              <a:latin typeface="Arial"/>
            </a:endParaRPr>
          </a:p>
        </p:txBody>
      </p:sp>
      <p:graphicFrame>
        <p:nvGraphicFramePr>
          <p:cNvPr id="351" name="Table 8"/>
          <p:cNvGraphicFramePr/>
          <p:nvPr/>
        </p:nvGraphicFramePr>
        <p:xfrm>
          <a:off x="250920" y="5496120"/>
          <a:ext cx="8697960" cy="1068840"/>
        </p:xfrm>
        <a:graphic>
          <a:graphicData uri="http://schemas.openxmlformats.org/drawingml/2006/table">
            <a:tbl>
              <a:tblPr/>
              <a:tblGrid>
                <a:gridCol w="2022120"/>
                <a:gridCol w="144000"/>
                <a:gridCol w="2022120"/>
                <a:gridCol w="144000"/>
                <a:gridCol w="2160000"/>
                <a:gridCol w="183600"/>
                <a:gridCol w="2022120"/>
              </a:tblGrid>
              <a:tr h="648000">
                <a:tc>
                  <a:txBody>
                    <a:bodyPr lIns="0" rIns="0" tIns="0" bIns="0">
                      <a:noAutofit/>
                    </a:bodyPr>
                    <a:p>
                      <a:pPr>
                        <a:lnSpc>
                          <a:spcPct val="100000"/>
                        </a:lnSpc>
                      </a:pPr>
                      <a:r>
                        <a:rPr b="1" lang="en-US" sz="3200" spc="-1" strike="noStrike">
                          <a:solidFill>
                            <a:srgbClr val="ffffff"/>
                          </a:solidFill>
                          <a:latin typeface="Segoe UI"/>
                          <a:ea typeface="Meiryo UI"/>
                        </a:rPr>
                        <a:t>1</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2</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3</a:t>
                      </a:r>
                      <a:endParaRPr b="0" lang="en-US" sz="3200" spc="-1" strike="noStrike">
                        <a:latin typeface="Arial"/>
                      </a:endParaRPr>
                    </a:p>
                  </a:txBody>
                  <a:tcPr>
                    <a:lnL w="12240">
                      <a:noFill/>
                    </a:lnL>
                    <a:lnR w="12240">
                      <a:noFill/>
                    </a:lnR>
                    <a:lnT w="12240">
                      <a:noFill/>
                    </a:lnT>
                    <a:lnB w="38160">
                      <a:noFill/>
                    </a:lnB>
                    <a:noFill/>
                  </a:tcPr>
                </a:tc>
                <a:tc>
                  <a:tcPr>
                    <a:lnL w="12240">
                      <a:noFill/>
                    </a:lnL>
                    <a:lnR w="12240">
                      <a:noFill/>
                    </a:lnR>
                    <a:lnT w="12240">
                      <a:noFill/>
                    </a:lnT>
                    <a:lnB w="38160">
                      <a:noFill/>
                    </a:lnB>
                    <a:noFill/>
                  </a:tcPr>
                </a:tc>
                <a:tc>
                  <a:txBody>
                    <a:bodyPr lIns="0" rIns="0" tIns="0" bIns="0">
                      <a:noAutofit/>
                    </a:bodyPr>
                    <a:p>
                      <a:pPr>
                        <a:lnSpc>
                          <a:spcPct val="100000"/>
                        </a:lnSpc>
                      </a:pPr>
                      <a:r>
                        <a:rPr b="1" lang="en-US" sz="3200" spc="-1" strike="noStrike">
                          <a:solidFill>
                            <a:srgbClr val="ffffff"/>
                          </a:solidFill>
                          <a:latin typeface="Segoe UI"/>
                          <a:ea typeface="Meiryo UI"/>
                        </a:rPr>
                        <a:t>4</a:t>
                      </a:r>
                      <a:endParaRPr b="0" lang="en-US" sz="3200" spc="-1" strike="noStrike">
                        <a:latin typeface="Arial"/>
                      </a:endParaRPr>
                    </a:p>
                  </a:txBody>
                  <a:tcPr>
                    <a:lnL w="12240">
                      <a:noFill/>
                    </a:lnL>
                    <a:lnR w="12240">
                      <a:noFill/>
                    </a:lnR>
                    <a:lnT w="12240">
                      <a:noFill/>
                    </a:lnT>
                    <a:lnB w="38160">
                      <a:noFill/>
                    </a:lnB>
                    <a:noFill/>
                  </a:tcPr>
                </a:tc>
              </a:tr>
              <a:tr h="421200">
                <a:tc>
                  <a:txBody>
                    <a:bodyPr lIns="0" rIns="0" tIns="0" bIns="0" anchor="ctr">
                      <a:noAutofit/>
                    </a:bodyPr>
                    <a:p>
                      <a:pPr>
                        <a:lnSpc>
                          <a:spcPct val="90000"/>
                        </a:lnSpc>
                      </a:pPr>
                      <a:r>
                        <a:rPr b="0" lang="ja-JP" sz="1200" spc="-1" strike="noStrike">
                          <a:solidFill>
                            <a:srgbClr val="ffffff"/>
                          </a:solidFill>
                          <a:latin typeface="Meiryo UI"/>
                          <a:ea typeface="Meiryo UI"/>
                        </a:rPr>
                        <a:t>データから得た洞察で</a:t>
                      </a:r>
                      <a:endParaRPr b="0" lang="en-US" sz="1200" spc="-1" strike="noStrike">
                        <a:latin typeface="Arial"/>
                      </a:endParaRPr>
                    </a:p>
                    <a:p>
                      <a:pPr>
                        <a:lnSpc>
                          <a:spcPct val="90000"/>
                        </a:lnSpc>
                      </a:pPr>
                      <a:r>
                        <a:rPr b="0" lang="ja-JP" sz="1200" spc="-1" strike="noStrike">
                          <a:solidFill>
                            <a:srgbClr val="ffffff"/>
                          </a:solidFill>
                          <a:latin typeface="Meiryo UI"/>
                          <a:ea typeface="Meiryo UI"/>
                        </a:rPr>
                        <a:t>お客様へのサービスを充実させる</a:t>
                      </a:r>
                      <a:endParaRPr b="0" lang="en-US" sz="12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pPr>
                      <a:r>
                        <a:rPr b="0" lang="ja-JP" sz="1200" spc="-1" strike="noStrike">
                          <a:solidFill>
                            <a:srgbClr val="ffffff"/>
                          </a:solidFill>
                          <a:latin typeface="Meiryo UI"/>
                          <a:ea typeface="Meiryo UI"/>
                        </a:rPr>
                        <a:t>お客様に関するデータを適切な</a:t>
                      </a:r>
                      <a:br/>
                      <a:r>
                        <a:rPr b="0" lang="ja-JP" sz="1200" spc="-1" strike="noStrike">
                          <a:solidFill>
                            <a:srgbClr val="ffffff"/>
                          </a:solidFill>
                          <a:latin typeface="Meiryo UI"/>
                          <a:ea typeface="Meiryo UI"/>
                        </a:rPr>
                        <a:t>タイミングで一元的に収集できる</a:t>
                      </a:r>
                      <a:endParaRPr b="0" lang="en-US" sz="12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pPr>
                      <a:r>
                        <a:rPr b="0" lang="ja-JP" sz="1200" spc="-1" strike="noStrike">
                          <a:solidFill>
                            <a:srgbClr val="ffffff"/>
                          </a:solidFill>
                          <a:latin typeface="Meiryo UI"/>
                          <a:ea typeface="Meiryo UI"/>
                        </a:rPr>
                        <a:t>お客様情報を適切な鮮度で蓄積し、有効活用できる</a:t>
                      </a:r>
                      <a:endParaRPr b="0" lang="en-US" sz="1200" spc="-1" strike="noStrike">
                        <a:latin typeface="Arial"/>
                      </a:endParaRPr>
                    </a:p>
                  </a:txBody>
                  <a:tcPr>
                    <a:lnL w="12240">
                      <a:noFill/>
                    </a:lnL>
                    <a:lnR w="12240">
                      <a:noFill/>
                    </a:lnR>
                    <a:lnT w="38160">
                      <a:noFill/>
                    </a:lnT>
                    <a:lnB w="12240">
                      <a:noFill/>
                    </a:lnB>
                    <a:noFill/>
                  </a:tcPr>
                </a:tc>
                <a:tc>
                  <a:tcPr>
                    <a:lnL w="12240">
                      <a:noFill/>
                    </a:lnL>
                    <a:lnR w="12240">
                      <a:noFill/>
                    </a:lnR>
                    <a:lnT w="38160">
                      <a:noFill/>
                    </a:lnT>
                    <a:lnB w="12240">
                      <a:noFill/>
                    </a:lnB>
                    <a:noFill/>
                  </a:tcPr>
                </a:tc>
                <a:tc>
                  <a:txBody>
                    <a:bodyPr lIns="0" rIns="0" tIns="0" bIns="0" anchor="ctr">
                      <a:noAutofit/>
                    </a:bodyPr>
                    <a:p>
                      <a:pPr>
                        <a:lnSpc>
                          <a:spcPct val="90000"/>
                        </a:lnSpc>
                        <a:tabLst>
                          <a:tab algn="l" pos="0"/>
                        </a:tabLst>
                      </a:pPr>
                      <a:r>
                        <a:rPr b="0" lang="ja-JP" sz="1200" spc="-1" strike="noStrike">
                          <a:solidFill>
                            <a:srgbClr val="ffffff"/>
                          </a:solidFill>
                          <a:latin typeface="Meiryo UI"/>
                          <a:ea typeface="Meiryo UI"/>
                        </a:rPr>
                        <a:t>お客様に提供したい</a:t>
                      </a:r>
                      <a:endParaRPr b="0" lang="en-US" sz="1200" spc="-1" strike="noStrike">
                        <a:latin typeface="Arial"/>
                      </a:endParaRPr>
                    </a:p>
                    <a:p>
                      <a:pPr>
                        <a:lnSpc>
                          <a:spcPct val="90000"/>
                        </a:lnSpc>
                        <a:tabLst>
                          <a:tab algn="l" pos="0"/>
                        </a:tabLst>
                      </a:pPr>
                      <a:r>
                        <a:rPr b="0" lang="ja-JP" sz="1200" spc="-1" strike="noStrike">
                          <a:solidFill>
                            <a:srgbClr val="ffffff"/>
                          </a:solidFill>
                          <a:latin typeface="Meiryo UI"/>
                          <a:ea typeface="Meiryo UI"/>
                        </a:rPr>
                        <a:t>サービスとスムーズに連携できる</a:t>
                      </a:r>
                      <a:endParaRPr b="0" lang="en-US" sz="1200" spc="-1" strike="noStrike">
                        <a:latin typeface="Arial"/>
                      </a:endParaRPr>
                    </a:p>
                  </a:txBody>
                  <a:tcPr>
                    <a:lnL w="12240">
                      <a:noFill/>
                    </a:lnL>
                    <a:lnR w="12240">
                      <a:noFill/>
                    </a:lnR>
                    <a:lnT w="38160">
                      <a:noFill/>
                    </a:lnT>
                    <a:lnB w="12240">
                      <a:noFill/>
                    </a:lnB>
                    <a:noFill/>
                  </a:tcPr>
                </a:tc>
              </a:tr>
            </a:tbl>
          </a:graphicData>
        </a:graphic>
      </p:graphicFrame>
      <p:sp>
        <p:nvSpPr>
          <p:cNvPr id="352" name="CustomShape 9"/>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
        <p:nvSpPr>
          <p:cNvPr id="353" name="CustomShape 10"/>
          <p:cNvSpPr/>
          <p:nvPr/>
        </p:nvSpPr>
        <p:spPr>
          <a:xfrm>
            <a:off x="252000" y="1690920"/>
            <a:ext cx="3059640" cy="184104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0d79ca"/>
                </a:solidFill>
                <a:latin typeface="Segoe UI"/>
                <a:ea typeface="Meiryo UI"/>
              </a:rPr>
              <a:t>ビジネスからのアプローチ</a:t>
            </a:r>
            <a:endParaRPr b="0" lang="en-US" sz="1800" spc="-1" strike="noStrike">
              <a:latin typeface="Arial"/>
            </a:endParaRPr>
          </a:p>
          <a:p>
            <a:pPr marL="252000" indent="-179640">
              <a:lnSpc>
                <a:spcPct val="100000"/>
              </a:lnSpc>
              <a:spcAft>
                <a:spcPts val="601"/>
              </a:spcAft>
              <a:buClr>
                <a:srgbClr val="4fadf3"/>
              </a:buClr>
              <a:buFont typeface="Wingdings" charset="2"/>
              <a:buChar char=""/>
            </a:pPr>
            <a:r>
              <a:rPr b="0" lang="ja-JP" sz="1200" spc="-1" strike="noStrike">
                <a:solidFill>
                  <a:srgbClr val="000000"/>
                </a:solidFill>
                <a:latin typeface="Segoe UI"/>
                <a:ea typeface="Meiryo UI"/>
              </a:rPr>
              <a:t>市場変化→中国・インドの高成長継続、</a:t>
            </a:r>
            <a:br/>
            <a:r>
              <a:rPr b="0" lang="ja-JP" sz="1200" spc="-1" strike="noStrike">
                <a:solidFill>
                  <a:srgbClr val="000000"/>
                </a:solidFill>
                <a:latin typeface="Segoe UI"/>
                <a:ea typeface="Meiryo UI"/>
              </a:rPr>
              <a:t>米国の失業率の高まり、欧州の経済停滞</a:t>
            </a:r>
            <a:endParaRPr b="0" lang="en-US" sz="1200" spc="-1" strike="noStrike">
              <a:latin typeface="Arial"/>
            </a:endParaRPr>
          </a:p>
          <a:p>
            <a:pPr marL="252000" indent="-179640">
              <a:lnSpc>
                <a:spcPct val="100000"/>
              </a:lnSpc>
              <a:spcAft>
                <a:spcPts val="601"/>
              </a:spcAft>
              <a:buClr>
                <a:srgbClr val="4fadf3"/>
              </a:buClr>
              <a:buFont typeface="Wingdings" charset="2"/>
              <a:buChar char=""/>
            </a:pPr>
            <a:r>
              <a:rPr b="0" lang="ja-JP" sz="1200" spc="-1" strike="noStrike">
                <a:solidFill>
                  <a:srgbClr val="000000"/>
                </a:solidFill>
                <a:latin typeface="Segoe UI"/>
                <a:ea typeface="Meiryo UI"/>
              </a:rPr>
              <a:t>お客様の変化→顧客ニーズの細分化</a:t>
            </a:r>
            <a:endParaRPr b="0" lang="en-US" sz="1200" spc="-1" strike="noStrike">
              <a:latin typeface="Arial"/>
            </a:endParaRPr>
          </a:p>
          <a:p>
            <a:pPr marL="252000" indent="-179640">
              <a:lnSpc>
                <a:spcPct val="100000"/>
              </a:lnSpc>
              <a:spcAft>
                <a:spcPts val="601"/>
              </a:spcAft>
              <a:buClr>
                <a:srgbClr val="4fadf3"/>
              </a:buClr>
              <a:buFont typeface="Wingdings" charset="2"/>
              <a:buChar char=""/>
            </a:pPr>
            <a:r>
              <a:rPr b="0" lang="ja-JP" sz="1200" spc="-1" strike="noStrike">
                <a:solidFill>
                  <a:srgbClr val="000000"/>
                </a:solidFill>
                <a:latin typeface="Segoe UI"/>
                <a:ea typeface="Meiryo UI"/>
              </a:rPr>
              <a:t>経済→低価格競争、</a:t>
            </a:r>
            <a:br/>
            <a:r>
              <a:rPr b="0" lang="ja-JP" sz="1200" spc="-1" strike="noStrike">
                <a:solidFill>
                  <a:srgbClr val="000000"/>
                </a:solidFill>
                <a:latin typeface="Segoe UI"/>
                <a:ea typeface="Meiryo UI"/>
              </a:rPr>
              <a:t>先進国から新興国へのマーケットシフト</a:t>
            </a:r>
            <a:endParaRPr b="0" lang="en-US" sz="1200" spc="-1" strike="noStrike">
              <a:latin typeface="Arial"/>
            </a:endParaRPr>
          </a:p>
          <a:p>
            <a:pPr marL="252000" indent="-179640">
              <a:lnSpc>
                <a:spcPct val="100000"/>
              </a:lnSpc>
              <a:spcAft>
                <a:spcPts val="601"/>
              </a:spcAft>
              <a:buClr>
                <a:srgbClr val="4fadf3"/>
              </a:buClr>
              <a:buFont typeface="Wingdings" charset="2"/>
              <a:buChar char=""/>
            </a:pPr>
            <a:r>
              <a:rPr b="0" lang="ja-JP" sz="1200" spc="-1" strike="noStrike">
                <a:solidFill>
                  <a:srgbClr val="000000"/>
                </a:solidFill>
                <a:latin typeface="Segoe UI"/>
                <a:ea typeface="Meiryo UI"/>
              </a:rPr>
              <a:t>想定外の競合他社の驚異的な台頭</a:t>
            </a:r>
            <a:endParaRPr b="0" lang="en-US" sz="1200" spc="-1" strike="noStrike">
              <a:latin typeface="Arial"/>
            </a:endParaRPr>
          </a:p>
        </p:txBody>
      </p:sp>
      <p:sp>
        <p:nvSpPr>
          <p:cNvPr id="354" name="CustomShape 11"/>
          <p:cNvSpPr/>
          <p:nvPr/>
        </p:nvSpPr>
        <p:spPr>
          <a:xfrm>
            <a:off x="5921640" y="1690920"/>
            <a:ext cx="3059640" cy="165456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34ac8b"/>
                </a:solidFill>
                <a:latin typeface="Segoe UI"/>
                <a:ea typeface="Meiryo UI"/>
              </a:rPr>
              <a:t>テクノロジーからのアプローチ</a:t>
            </a:r>
            <a:endParaRPr b="0" lang="en-US" sz="1800" spc="-1" strike="noStrike">
              <a:latin typeface="Arial"/>
            </a:endParaRPr>
          </a:p>
          <a:p>
            <a:pPr marL="142920" indent="-142560">
              <a:lnSpc>
                <a:spcPct val="90000"/>
              </a:lnSpc>
              <a:spcAft>
                <a:spcPts val="601"/>
              </a:spcAft>
              <a:buClr>
                <a:srgbClr val="9ee2cf"/>
              </a:buClr>
              <a:buFont typeface="Wingdings" charset="2"/>
              <a:buChar char=""/>
            </a:pPr>
            <a:r>
              <a:rPr b="0" lang="en-US" sz="1200" spc="-1" strike="noStrike">
                <a:solidFill>
                  <a:srgbClr val="000000"/>
                </a:solidFill>
                <a:latin typeface="Segoe UI"/>
                <a:ea typeface="Meiryo UI"/>
              </a:rPr>
              <a:t>AI</a:t>
            </a:r>
            <a:r>
              <a:rPr b="0" lang="ja-JP" sz="1200" spc="-1" strike="noStrike">
                <a:solidFill>
                  <a:srgbClr val="000000"/>
                </a:solidFill>
                <a:latin typeface="Segoe UI"/>
                <a:ea typeface="Meiryo UI"/>
              </a:rPr>
              <a:t>や自然言語解析などの</a:t>
            </a:r>
            <a:br/>
            <a:r>
              <a:rPr b="0" lang="ja-JP" sz="1200" spc="-1" strike="noStrike">
                <a:solidFill>
                  <a:srgbClr val="000000"/>
                </a:solidFill>
                <a:latin typeface="Segoe UI"/>
                <a:ea typeface="Meiryo UI"/>
              </a:rPr>
              <a:t>先端テクノロジーを活用したイノベーションを推進</a:t>
            </a:r>
            <a:endParaRPr b="0" lang="en-US" sz="1200" spc="-1" strike="noStrike">
              <a:latin typeface="Arial"/>
            </a:endParaRPr>
          </a:p>
          <a:p>
            <a:pPr marL="142920" indent="-142560">
              <a:lnSpc>
                <a:spcPct val="90000"/>
              </a:lnSpc>
              <a:spcAft>
                <a:spcPts val="601"/>
              </a:spcAft>
              <a:buClr>
                <a:srgbClr val="9ee2cf"/>
              </a:buClr>
              <a:buFont typeface="Wingdings" charset="2"/>
              <a:buChar char=""/>
            </a:pPr>
            <a:r>
              <a:rPr b="0" lang="ja-JP" sz="1200" spc="-1" strike="noStrike">
                <a:solidFill>
                  <a:srgbClr val="000000"/>
                </a:solidFill>
                <a:latin typeface="Segoe UI"/>
                <a:ea typeface="Meiryo UI"/>
              </a:rPr>
              <a:t>全社的な改革のための</a:t>
            </a:r>
            <a:br/>
            <a:r>
              <a:rPr b="0" lang="ja-JP" sz="1200" spc="-1" strike="noStrike">
                <a:solidFill>
                  <a:srgbClr val="000000"/>
                </a:solidFill>
                <a:latin typeface="Segoe UI"/>
                <a:ea typeface="Meiryo UI"/>
              </a:rPr>
              <a:t>部門の垣根を超えた</a:t>
            </a:r>
            <a:r>
              <a:rPr b="0" lang="en-US" sz="1200" spc="-1" strike="noStrike">
                <a:solidFill>
                  <a:srgbClr val="000000"/>
                </a:solidFill>
                <a:latin typeface="Segoe UI"/>
                <a:ea typeface="Meiryo UI"/>
              </a:rPr>
              <a:t>BI</a:t>
            </a:r>
            <a:r>
              <a:rPr b="0" lang="ja-JP" sz="1200" spc="-1" strike="noStrike">
                <a:solidFill>
                  <a:srgbClr val="000000"/>
                </a:solidFill>
                <a:latin typeface="Segoe UI"/>
                <a:ea typeface="Meiryo UI"/>
              </a:rPr>
              <a:t>によるデータ分析</a:t>
            </a:r>
            <a:endParaRPr b="0" lang="en-US" sz="1200" spc="-1" strike="noStrike">
              <a:latin typeface="Arial"/>
            </a:endParaRPr>
          </a:p>
          <a:p>
            <a:pPr marL="142920" indent="-142560">
              <a:lnSpc>
                <a:spcPct val="90000"/>
              </a:lnSpc>
              <a:spcAft>
                <a:spcPts val="601"/>
              </a:spcAft>
              <a:buClr>
                <a:srgbClr val="9ee2cf"/>
              </a:buClr>
              <a:buFont typeface="Wingdings" charset="2"/>
              <a:buChar char=""/>
            </a:pPr>
            <a:r>
              <a:rPr b="0" lang="ja-JP" sz="1200" spc="-1" strike="noStrike">
                <a:solidFill>
                  <a:srgbClr val="000000"/>
                </a:solidFill>
                <a:latin typeface="Segoe UI"/>
                <a:ea typeface="Meiryo UI"/>
              </a:rPr>
              <a:t>クラウド等の活用による</a:t>
            </a:r>
            <a:br/>
            <a:r>
              <a:rPr b="0" lang="ja-JP" sz="1200" spc="-1" strike="noStrike">
                <a:solidFill>
                  <a:srgbClr val="000000"/>
                </a:solidFill>
                <a:latin typeface="Segoe UI"/>
                <a:ea typeface="Meiryo UI"/>
              </a:rPr>
              <a:t>柔軟な拡張と運用コストを最適化</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55" name="グラフ 12"/>
          <p:cNvGraphicFramePr/>
          <p:nvPr/>
        </p:nvGraphicFramePr>
        <p:xfrm>
          <a:off x="-1332000" y="1502640"/>
          <a:ext cx="7559640" cy="5039640"/>
        </p:xfrm>
        <a:graphic>
          <a:graphicData uri="http://schemas.openxmlformats.org/drawingml/2006/chart">
            <c:chart xmlns:c="http://schemas.openxmlformats.org/drawingml/2006/chart" xmlns:r="http://schemas.openxmlformats.org/officeDocument/2006/relationships" r:id="rId1"/>
          </a:graphicData>
        </a:graphic>
      </p:graphicFrame>
      <p:sp>
        <p:nvSpPr>
          <p:cNvPr id="356" name="TextShape 1"/>
          <p:cNvSpPr txBox="1"/>
          <p:nvPr/>
        </p:nvSpPr>
        <p:spPr>
          <a:xfrm>
            <a:off x="252000" y="252000"/>
            <a:ext cx="8639640" cy="539640"/>
          </a:xfrm>
          <a:prstGeom prst="rect">
            <a:avLst/>
          </a:prstGeom>
          <a:noFill/>
          <a:ln w="0">
            <a:noFill/>
          </a:ln>
        </p:spPr>
        <p:txBody>
          <a:bodyPr lIns="0" rIns="0" tIns="0" bIns="0" anchor="ctr">
            <a:normAutofit/>
          </a:bodyPr>
          <a:p>
            <a:pPr>
              <a:lnSpc>
                <a:spcPct val="90000"/>
              </a:lnSpc>
            </a:pPr>
            <a:r>
              <a:rPr b="1" lang="en-US" sz="1800" spc="-1" strike="noStrike">
                <a:solidFill>
                  <a:srgbClr val="0d79ca"/>
                </a:solidFill>
                <a:latin typeface="Segoe UI Semibold"/>
                <a:ea typeface="Meiryo UI"/>
              </a:rPr>
              <a:t>2. </a:t>
            </a:r>
            <a:r>
              <a:rPr b="1" lang="ja-JP" sz="1800" spc="-1" strike="noStrike">
                <a:solidFill>
                  <a:srgbClr val="0d79ca"/>
                </a:solidFill>
                <a:latin typeface="Segoe UI Semibold"/>
                <a:ea typeface="Meiryo UI"/>
              </a:rPr>
              <a:t>フォーカスエリアと課題設定</a:t>
            </a:r>
            <a:endParaRPr b="0" lang="en-US" sz="1800" spc="-1" strike="noStrike">
              <a:solidFill>
                <a:srgbClr val="000000"/>
              </a:solidFill>
              <a:latin typeface="Segoe UI"/>
            </a:endParaRPr>
          </a:p>
        </p:txBody>
      </p:sp>
      <p:sp>
        <p:nvSpPr>
          <p:cNvPr id="357" name="TextShape 2"/>
          <p:cNvSpPr txBox="1"/>
          <p:nvPr/>
        </p:nvSpPr>
        <p:spPr>
          <a:xfrm>
            <a:off x="252360" y="792000"/>
            <a:ext cx="8638920" cy="467640"/>
          </a:xfrm>
          <a:prstGeom prst="rect">
            <a:avLst/>
          </a:prstGeom>
          <a:solidFill>
            <a:srgbClr val="dff5fd"/>
          </a:solidFill>
          <a:ln w="0">
            <a:noFill/>
          </a:ln>
        </p:spPr>
        <p:txBody>
          <a:bodyPr lIns="36000" rIns="36000" tIns="45000" bIns="45000" anchor="ctr">
            <a:normAutofit fontScale="88000"/>
          </a:bodyPr>
          <a:p>
            <a:pPr>
              <a:lnSpc>
                <a:spcPct val="90000"/>
              </a:lnSpc>
              <a:tabLst>
                <a:tab algn="l" pos="0"/>
              </a:tabLst>
            </a:pPr>
            <a:r>
              <a:rPr b="0" lang="ja-JP" sz="1400" spc="-1" strike="noStrike">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b="0" lang="en-US" sz="1400" spc="-1" strike="noStrike">
              <a:solidFill>
                <a:srgbClr val="000000"/>
              </a:solidFill>
              <a:latin typeface="Segoe UI"/>
            </a:endParaRPr>
          </a:p>
        </p:txBody>
      </p:sp>
      <p:sp>
        <p:nvSpPr>
          <p:cNvPr id="358" name="TextShape 3"/>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1. </a:t>
            </a:r>
            <a:r>
              <a:rPr b="0" lang="ja-JP" sz="1050" spc="-1" strike="noStrike">
                <a:solidFill>
                  <a:srgbClr val="000000"/>
                </a:solidFill>
                <a:latin typeface="Segoe UI"/>
                <a:ea typeface="Meiryo UI"/>
              </a:rPr>
              <a:t>成長戦略プロジェクト発足の経緯</a:t>
            </a:r>
            <a:endParaRPr b="0" lang="en-US" sz="1050" spc="-1" strike="noStrike">
              <a:solidFill>
                <a:srgbClr val="000000"/>
              </a:solidFill>
              <a:latin typeface="Segoe UI"/>
            </a:endParaRPr>
          </a:p>
        </p:txBody>
      </p:sp>
      <p:sp>
        <p:nvSpPr>
          <p:cNvPr id="359" name="CustomShape 4"/>
          <p:cNvSpPr/>
          <p:nvPr/>
        </p:nvSpPr>
        <p:spPr>
          <a:xfrm>
            <a:off x="252000" y="3423600"/>
            <a:ext cx="2807640" cy="120132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2400" spc="-1" strike="noStrike">
                <a:solidFill>
                  <a:srgbClr val="808080"/>
                </a:solidFill>
                <a:latin typeface="Segoe UI"/>
                <a:ea typeface="Meiryo UI"/>
              </a:rPr>
              <a:t>3</a:t>
            </a:r>
            <a:r>
              <a:rPr b="1" lang="ja-JP" sz="2400" spc="-1" strike="noStrike">
                <a:solidFill>
                  <a:srgbClr val="808080"/>
                </a:solidFill>
                <a:latin typeface="Segoe UI"/>
                <a:ea typeface="Meiryo UI"/>
              </a:rPr>
              <a:t>つのフォーカスエリア</a:t>
            </a:r>
            <a:endParaRPr b="0" lang="en-US" sz="2400" spc="-1" strike="noStrike">
              <a:latin typeface="Arial"/>
            </a:endParaRPr>
          </a:p>
        </p:txBody>
      </p:sp>
      <p:sp>
        <p:nvSpPr>
          <p:cNvPr id="360" name="CustomShape 5"/>
          <p:cNvSpPr/>
          <p:nvPr/>
        </p:nvSpPr>
        <p:spPr>
          <a:xfrm>
            <a:off x="4860000" y="1537200"/>
            <a:ext cx="4211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1800" spc="-1" strike="noStrike">
                <a:solidFill>
                  <a:srgbClr val="073c65"/>
                </a:solidFill>
                <a:latin typeface="Segoe UI"/>
                <a:ea typeface="Meiryo UI"/>
              </a:rPr>
              <a:t>フォーカスするお客様のペルソナ像の設定</a:t>
            </a:r>
            <a:endParaRPr b="0" lang="en-US" sz="1800" spc="-1" strike="noStrike">
              <a:latin typeface="Arial"/>
            </a:endParaRPr>
          </a:p>
          <a:p>
            <a:pPr marL="180000" indent="-10764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フォーカスするお客様のターゲットをどこにすべきか</a:t>
            </a:r>
            <a:endParaRPr b="0" lang="en-US" sz="1400" spc="-1" strike="noStrike">
              <a:latin typeface="Arial"/>
            </a:endParaRPr>
          </a:p>
          <a:p>
            <a:pPr marL="180000" indent="-10764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ターゲットのお客様は日常において</a:t>
            </a:r>
            <a:br/>
            <a:r>
              <a:rPr b="0" lang="ja-JP" sz="1400" spc="-1" strike="noStrike">
                <a:solidFill>
                  <a:srgbClr val="020102"/>
                </a:solidFill>
                <a:latin typeface="Segoe UI"/>
                <a:ea typeface="Meiryo UI"/>
              </a:rPr>
              <a:t>何を考え、どのように行動しているのか</a:t>
            </a:r>
            <a:endParaRPr b="0" lang="en-US" sz="1400" spc="-1" strike="noStrike">
              <a:latin typeface="Arial"/>
            </a:endParaRPr>
          </a:p>
        </p:txBody>
      </p:sp>
      <p:sp>
        <p:nvSpPr>
          <p:cNvPr id="361" name="CustomShape 6"/>
          <p:cNvSpPr/>
          <p:nvPr/>
        </p:nvSpPr>
        <p:spPr>
          <a:xfrm>
            <a:off x="4860000" y="3392640"/>
            <a:ext cx="4211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1800" spc="-1" strike="noStrike">
                <a:solidFill>
                  <a:srgbClr val="0d79ca"/>
                </a:solidFill>
                <a:latin typeface="Segoe UI"/>
                <a:ea typeface="Meiryo UI"/>
              </a:rPr>
              <a:t>お客様への「売り」となる価値の明確化</a:t>
            </a:r>
            <a:endParaRPr b="0" lang="en-US" sz="1800" spc="-1" strike="noStrike">
              <a:latin typeface="Arial"/>
            </a:endParaRPr>
          </a:p>
          <a:p>
            <a:pPr marL="180000" indent="-10764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お客様が「この会社でなければ」と感じる価値とは何か</a:t>
            </a:r>
            <a:endParaRPr b="0" lang="en-US" sz="1400" spc="-1" strike="noStrike">
              <a:latin typeface="Arial"/>
            </a:endParaRPr>
          </a:p>
          <a:p>
            <a:pPr marL="180000" indent="-10764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お客様が今感じている不満や物足りなさは何か</a:t>
            </a:r>
            <a:endParaRPr b="0" lang="en-US" sz="1400" spc="-1" strike="noStrike">
              <a:latin typeface="Arial"/>
            </a:endParaRPr>
          </a:p>
        </p:txBody>
      </p:sp>
      <p:sp>
        <p:nvSpPr>
          <p:cNvPr id="362" name="CustomShape 7"/>
          <p:cNvSpPr/>
          <p:nvPr/>
        </p:nvSpPr>
        <p:spPr>
          <a:xfrm>
            <a:off x="4860000" y="5337000"/>
            <a:ext cx="4211640" cy="125964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1800" spc="-1" strike="noStrike">
                <a:solidFill>
                  <a:srgbClr val="4fadf3"/>
                </a:solidFill>
                <a:latin typeface="Segoe UI"/>
                <a:ea typeface="Meiryo UI"/>
              </a:rPr>
              <a:t>お客様へのアピールポイントの整理</a:t>
            </a:r>
            <a:endParaRPr b="0" lang="en-US" sz="1800" spc="-1" strike="noStrike">
              <a:latin typeface="Arial"/>
            </a:endParaRPr>
          </a:p>
          <a:p>
            <a:pPr marL="180000" indent="-10764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お客様に何をどのようにアピールすれば</a:t>
            </a:r>
            <a:br/>
            <a:r>
              <a:rPr b="0" lang="ja-JP" sz="1400" spc="-1" strike="noStrike">
                <a:solidFill>
                  <a:srgbClr val="020102"/>
                </a:solidFill>
                <a:latin typeface="Segoe UI"/>
                <a:ea typeface="Meiryo UI"/>
              </a:rPr>
              <a:t>購入の検討の候補に入るのか</a:t>
            </a:r>
            <a:endParaRPr b="0" lang="en-US" sz="1400" spc="-1" strike="noStrike">
              <a:latin typeface="Arial"/>
            </a:endParaRPr>
          </a:p>
          <a:p>
            <a:pPr marL="180000" indent="-10764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具体的な購入検討への</a:t>
            </a:r>
            <a:br/>
            <a:r>
              <a:rPr b="0" lang="ja-JP" sz="1400" spc="-1" strike="noStrike">
                <a:solidFill>
                  <a:srgbClr val="020102"/>
                </a:solidFill>
                <a:latin typeface="Segoe UI"/>
                <a:ea typeface="Meiryo UI"/>
              </a:rPr>
              <a:t>アクションにつながるトリガーは何なのか</a:t>
            </a:r>
            <a:endParaRPr b="0" lang="en-US" sz="1400" spc="-1" strike="noStrike">
              <a:latin typeface="Arial"/>
            </a:endParaRPr>
          </a:p>
        </p:txBody>
      </p:sp>
      <p:sp>
        <p:nvSpPr>
          <p:cNvPr id="363" name="CustomShape 8"/>
          <p:cNvSpPr/>
          <p:nvPr/>
        </p:nvSpPr>
        <p:spPr>
          <a:xfrm>
            <a:off x="2918520" y="196668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1</a:t>
            </a:r>
            <a:endParaRPr b="0" lang="en-US" sz="6600" spc="-1" strike="noStrike">
              <a:latin typeface="Arial"/>
            </a:endParaRPr>
          </a:p>
        </p:txBody>
      </p:sp>
      <p:sp>
        <p:nvSpPr>
          <p:cNvPr id="364" name="CustomShape 9"/>
          <p:cNvSpPr/>
          <p:nvPr/>
        </p:nvSpPr>
        <p:spPr>
          <a:xfrm>
            <a:off x="3854520" y="346860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2</a:t>
            </a:r>
            <a:endParaRPr b="0" lang="en-US" sz="6600" spc="-1" strike="noStrike">
              <a:latin typeface="Arial"/>
            </a:endParaRPr>
          </a:p>
        </p:txBody>
      </p:sp>
      <p:sp>
        <p:nvSpPr>
          <p:cNvPr id="365" name="CustomShape 10"/>
          <p:cNvSpPr/>
          <p:nvPr/>
        </p:nvSpPr>
        <p:spPr>
          <a:xfrm>
            <a:off x="2918520" y="4858560"/>
            <a:ext cx="554760" cy="109584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3</a:t>
            </a:r>
            <a:endParaRPr b="0" lang="en-US" sz="6600" spc="-1" strike="noStrike">
              <a:latin typeface="Arial"/>
            </a:endParaRPr>
          </a:p>
        </p:txBody>
      </p:sp>
      <p:sp>
        <p:nvSpPr>
          <p:cNvPr id="366" name="CustomShape 11"/>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252000" y="252000"/>
            <a:ext cx="8639640" cy="539640"/>
          </a:xfrm>
          <a:prstGeom prst="rect">
            <a:avLst/>
          </a:prstGeom>
          <a:noFill/>
          <a:ln w="0">
            <a:noFill/>
          </a:ln>
        </p:spPr>
        <p:txBody>
          <a:bodyPr lIns="0" rIns="0" anchor="ctr">
            <a:noAutofit/>
          </a:bodyPr>
          <a:p>
            <a:pPr>
              <a:lnSpc>
                <a:spcPct val="90000"/>
              </a:lnSpc>
            </a:pPr>
            <a:r>
              <a:rPr b="1" lang="en-US" sz="1800" spc="-1" strike="noStrike">
                <a:solidFill>
                  <a:srgbClr val="0d79ca"/>
                </a:solidFill>
                <a:latin typeface="Segoe UI Semibold"/>
                <a:ea typeface="Meiryo UI"/>
              </a:rPr>
              <a:t>3. </a:t>
            </a:r>
            <a:r>
              <a:rPr b="1" lang="ja-JP" sz="1800" spc="-1" strike="noStrike">
                <a:solidFill>
                  <a:srgbClr val="0d79ca"/>
                </a:solidFill>
                <a:latin typeface="Segoe UI Semibold"/>
                <a:ea typeface="Meiryo UI"/>
              </a:rPr>
              <a:t>プロジェクト成功のための条件</a:t>
            </a:r>
            <a:endParaRPr b="0" lang="en-US" sz="1800" spc="-1" strike="noStrike">
              <a:solidFill>
                <a:srgbClr val="000000"/>
              </a:solidFill>
              <a:latin typeface="Segoe UI"/>
            </a:endParaRPr>
          </a:p>
        </p:txBody>
      </p:sp>
      <p:sp>
        <p:nvSpPr>
          <p:cNvPr id="368" name="TextShape 2"/>
          <p:cNvSpPr txBox="1"/>
          <p:nvPr/>
        </p:nvSpPr>
        <p:spPr>
          <a:xfrm>
            <a:off x="252360" y="36000"/>
            <a:ext cx="3958920" cy="215640"/>
          </a:xfrm>
          <a:prstGeom prst="rect">
            <a:avLst/>
          </a:prstGeom>
          <a:noFill/>
          <a:ln w="0">
            <a:noFill/>
          </a:ln>
        </p:spPr>
        <p:txBody>
          <a:bodyPr lIns="0" rIns="0" tIns="45000" bIns="45000" anchor="ctr">
            <a:noAutofit/>
          </a:bodyPr>
          <a:p>
            <a:pPr>
              <a:lnSpc>
                <a:spcPct val="90000"/>
              </a:lnSpc>
              <a:tabLst>
                <a:tab algn="l" pos="0"/>
              </a:tabLst>
            </a:pPr>
            <a:r>
              <a:rPr b="0" lang="en-US" sz="1050" spc="-1" strike="noStrike">
                <a:solidFill>
                  <a:srgbClr val="000000"/>
                </a:solidFill>
                <a:latin typeface="Segoe UI"/>
                <a:ea typeface="Meiryo UI"/>
              </a:rPr>
              <a:t>1. </a:t>
            </a:r>
            <a:r>
              <a:rPr b="0" lang="ja-JP" sz="1050" spc="-1" strike="noStrike">
                <a:solidFill>
                  <a:srgbClr val="000000"/>
                </a:solidFill>
                <a:latin typeface="Segoe UI"/>
                <a:ea typeface="Meiryo UI"/>
              </a:rPr>
              <a:t>成長戦略プロジェクト発足の経緯</a:t>
            </a:r>
            <a:endParaRPr b="0" lang="en-US" sz="1050" spc="-1" strike="noStrike">
              <a:solidFill>
                <a:srgbClr val="000000"/>
              </a:solidFill>
              <a:latin typeface="Segoe UI"/>
            </a:endParaRPr>
          </a:p>
        </p:txBody>
      </p:sp>
      <p:graphicFrame>
        <p:nvGraphicFramePr>
          <p:cNvPr id="369" name="Table 3"/>
          <p:cNvGraphicFramePr/>
          <p:nvPr/>
        </p:nvGraphicFramePr>
        <p:xfrm>
          <a:off x="252000" y="1269000"/>
          <a:ext cx="8639640" cy="1547640"/>
        </p:xfrm>
        <a:graphic>
          <a:graphicData uri="http://schemas.openxmlformats.org/drawingml/2006/table">
            <a:tbl>
              <a:tblPr/>
              <a:tblGrid>
                <a:gridCol w="2030400"/>
                <a:gridCol w="171720"/>
                <a:gridCol w="2030400"/>
                <a:gridCol w="171720"/>
                <a:gridCol w="2032200"/>
                <a:gridCol w="171720"/>
                <a:gridCol w="2031480"/>
              </a:tblGrid>
              <a:tr h="290880">
                <a:tc>
                  <a:txBody>
                    <a:bodyPr lIns="36000" rIns="0" tIns="0" bIns="0" anchor="ctr">
                      <a:noAutofit/>
                    </a:bodyPr>
                    <a:p>
                      <a:pPr>
                        <a:lnSpc>
                          <a:spcPct val="90000"/>
                        </a:lnSpc>
                        <a:tabLst>
                          <a:tab algn="l" pos="0"/>
                        </a:tabLst>
                      </a:pPr>
                      <a:r>
                        <a:rPr b="1" lang="ja-JP" sz="2000" spc="-1" strike="noStrike">
                          <a:solidFill>
                            <a:srgbClr val="000000"/>
                          </a:solidFill>
                          <a:latin typeface="Segoe UI"/>
                          <a:ea typeface="Meiryo UI"/>
                        </a:rPr>
                        <a:t>成功のための条件</a:t>
                      </a:r>
                      <a:endParaRPr b="0" lang="en-US" sz="20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252000">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c>
                  <a:tcPr>
                    <a:lnL w="12240">
                      <a:noFill/>
                    </a:lnL>
                    <a:lnR w="12240">
                      <a:noFill/>
                    </a:lnR>
                    <a:lnT w="12240">
                      <a:noFill/>
                    </a:lnT>
                    <a:lnB w="12240">
                      <a:noFill/>
                    </a:lnB>
                    <a:noFill/>
                  </a:tcPr>
                </a:tc>
                <a:tc>
                  <a:tcPr>
                    <a:lnL w="12240">
                      <a:noFill/>
                    </a:lnL>
                    <a:lnR w="12240">
                      <a:noFill/>
                    </a:lnR>
                    <a:lnT w="12240">
                      <a:noFill/>
                    </a:lnT>
                    <a:lnB w="12240">
                      <a:noFill/>
                    </a:lnB>
                    <a:solidFill>
                      <a:srgbClr val="dff5fd"/>
                    </a:solidFill>
                  </a:tcPr>
                </a:tc>
              </a:tr>
              <a:tr h="1056960">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今後予定している、各プロジェクトとの二重投資の回避と、今後の展開・拡張性を意識する必要があること</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次期戦略リーダーを育成し、人財育成や社歴の浅い社員へのモチベーションに繋がるプロジェクトであること</a:t>
                      </a:r>
                      <a:endParaRPr b="0" lang="en-US" sz="1400" spc="-1" strike="noStrike">
                        <a:latin typeface="Arial"/>
                      </a:endParaRPr>
                    </a:p>
                  </a:txBody>
                  <a:tcPr>
                    <a:lnL w="12240">
                      <a:noFill/>
                    </a:lnL>
                    <a:lnR w="12240">
                      <a:noFill/>
                    </a:lnR>
                    <a:lnT w="12240">
                      <a:noFill/>
                    </a:lnT>
                    <a:lnB w="12240">
                      <a:noFill/>
                    </a:lnB>
                    <a:noFill/>
                  </a:tcPr>
                </a:tc>
              </a:tr>
            </a:tbl>
          </a:graphicData>
        </a:graphic>
      </p:graphicFrame>
      <p:graphicFrame>
        <p:nvGraphicFramePr>
          <p:cNvPr id="370" name="Table 4"/>
          <p:cNvGraphicFramePr/>
          <p:nvPr/>
        </p:nvGraphicFramePr>
        <p:xfrm>
          <a:off x="252000" y="3933000"/>
          <a:ext cx="8639640" cy="1835640"/>
        </p:xfrm>
        <a:graphic>
          <a:graphicData uri="http://schemas.openxmlformats.org/drawingml/2006/table">
            <a:tbl>
              <a:tblPr/>
              <a:tblGrid>
                <a:gridCol w="2712240"/>
                <a:gridCol w="231840"/>
                <a:gridCol w="2750040"/>
                <a:gridCol w="232560"/>
                <a:gridCol w="2712960"/>
              </a:tblGrid>
              <a:tr h="396000">
                <a:tc>
                  <a:txBody>
                    <a:bodyPr lIns="36000" rIns="0" tIns="0" bIns="0" anchor="ctr">
                      <a:noAutofit/>
                    </a:bodyPr>
                    <a:p>
                      <a:pPr>
                        <a:lnSpc>
                          <a:spcPct val="90000"/>
                        </a:lnSpc>
                        <a:tabLst>
                          <a:tab algn="l" pos="0"/>
                        </a:tabLst>
                      </a:pPr>
                      <a:r>
                        <a:rPr b="1" lang="ja-JP" sz="2000" spc="-1" strike="noStrike">
                          <a:solidFill>
                            <a:srgbClr val="000000"/>
                          </a:solidFill>
                          <a:latin typeface="Segoe UI"/>
                          <a:ea typeface="Meiryo UI"/>
                        </a:rPr>
                        <a:t>戦略ポイント</a:t>
                      </a:r>
                      <a:endParaRPr b="0" lang="en-US" sz="2000" spc="-1" strike="noStrike">
                        <a:latin typeface="Arial"/>
                      </a:endParaRPr>
                    </a:p>
                  </a:txBody>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c>
                  <a:tcPr marL="36000">
                    <a:lnL w="12240">
                      <a:noFill/>
                    </a:lnL>
                    <a:lnR w="12240">
                      <a:noFill/>
                    </a:lnR>
                    <a:lnT w="12240">
                      <a:noFill/>
                    </a:lnT>
                    <a:lnB w="12240">
                      <a:noFill/>
                    </a:lnB>
                    <a:noFill/>
                  </a:tcPr>
                </a:tc>
              </a:tr>
              <a:tr h="360000">
                <a:tc>
                  <a:txBody>
                    <a:bodyPr lIns="0" rIns="0" tIns="36000" bIns="0">
                      <a:noAutofit/>
                    </a:bodyPr>
                    <a:p>
                      <a:pPr marL="11160">
                        <a:lnSpc>
                          <a:spcPct val="90000"/>
                        </a:lnSpc>
                        <a:tabLst>
                          <a:tab algn="l" pos="0"/>
                        </a:tabLst>
                      </a:pPr>
                      <a:r>
                        <a:rPr b="1" lang="en-US" sz="3200" spc="-1" strike="noStrike">
                          <a:solidFill>
                            <a:srgbClr val="4fadf3"/>
                          </a:solidFill>
                          <a:latin typeface="Segoe UI"/>
                          <a:ea typeface="Meiryo UI"/>
                        </a:rPr>
                        <a:t>1</a:t>
                      </a:r>
                      <a:endParaRPr b="0" lang="en-US" sz="3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1" lang="en-US" sz="3200" spc="-1" strike="noStrike">
                          <a:solidFill>
                            <a:srgbClr val="4fadf3"/>
                          </a:solidFill>
                          <a:latin typeface="Segoe UI"/>
                          <a:ea typeface="Meiryo UI"/>
                        </a:rPr>
                        <a:t>2</a:t>
                      </a:r>
                      <a:endParaRPr b="0" lang="en-US" sz="32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1" lang="en-US" sz="3200" spc="-1" strike="noStrike">
                          <a:solidFill>
                            <a:srgbClr val="4fadf3"/>
                          </a:solidFill>
                          <a:latin typeface="Segoe UI"/>
                          <a:ea typeface="Meiryo UI"/>
                        </a:rPr>
                        <a:t>3</a:t>
                      </a:r>
                      <a:endParaRPr b="0" lang="en-US" sz="3200" spc="-1" strike="noStrike">
                        <a:latin typeface="Arial"/>
                      </a:endParaRPr>
                    </a:p>
                  </a:txBody>
                  <a:tcPr>
                    <a:lnL w="12240">
                      <a:noFill/>
                    </a:lnL>
                    <a:lnR w="12240">
                      <a:noFill/>
                    </a:lnR>
                    <a:lnT w="12240">
                      <a:noFill/>
                    </a:lnT>
                    <a:lnB w="12240">
                      <a:noFill/>
                    </a:lnB>
                    <a:noFill/>
                  </a:tcPr>
                </a:tc>
              </a:tr>
              <a:tr h="1080000">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グループ全社、自部門、外部環境の観点から経営戦略部門と</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marL="11160">
                        <a:lnSpc>
                          <a:spcPct val="90000"/>
                        </a:lnSpc>
                        <a:tabLst>
                          <a:tab algn="l" pos="0"/>
                        </a:tabLst>
                      </a:pPr>
                      <a:r>
                        <a:rPr b="0" lang="ja-JP" sz="1400" spc="-1" strike="noStrike">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b="0" lang="en-US" sz="1400" spc="-1" strike="noStrike">
                        <a:latin typeface="Arial"/>
                      </a:endParaRPr>
                    </a:p>
                  </a:txBody>
                  <a:tcPr>
                    <a:lnL w="12240">
                      <a:noFill/>
                    </a:lnL>
                    <a:lnR w="12240">
                      <a:noFill/>
                    </a:lnR>
                    <a:lnT w="12240">
                      <a:noFill/>
                    </a:lnT>
                    <a:lnB w="12240">
                      <a:noFill/>
                    </a:lnB>
                    <a:noFill/>
                  </a:tcPr>
                </a:tc>
                <a:tc>
                  <a:tcPr>
                    <a:lnL w="12240">
                      <a:noFill/>
                    </a:lnL>
                    <a:lnR w="12240">
                      <a:noFill/>
                    </a:lnR>
                    <a:lnT w="12240">
                      <a:noFill/>
                    </a:lnT>
                    <a:lnB w="12240">
                      <a:noFill/>
                    </a:lnB>
                    <a:noFill/>
                  </a:tcPr>
                </a:tc>
                <a:tc>
                  <a:txBody>
                    <a:bodyPr lIns="0" rIns="0" tIns="36000" bIns="0">
                      <a:noAutofit/>
                    </a:bodyPr>
                    <a:p>
                      <a:pPr>
                        <a:lnSpc>
                          <a:spcPct val="90000"/>
                        </a:lnSpc>
                        <a:tabLst>
                          <a:tab algn="l" pos="0"/>
                        </a:tabLst>
                      </a:pPr>
                      <a:r>
                        <a:rPr b="0" lang="ja-JP" sz="1400" spc="-1" strike="noStrike">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b="0" lang="en-US" sz="1400" spc="-1" strike="noStrike">
                        <a:latin typeface="Arial"/>
                      </a:endParaRPr>
                    </a:p>
                  </a:txBody>
                  <a:tcPr>
                    <a:lnL w="12240">
                      <a:noFill/>
                    </a:lnL>
                    <a:lnR w="12240">
                      <a:noFill/>
                    </a:lnR>
                    <a:lnT w="12240">
                      <a:noFill/>
                    </a:lnT>
                    <a:lnB w="12240">
                      <a:noFill/>
                    </a:lnB>
                    <a:noFill/>
                  </a:tcPr>
                </a:tc>
              </a:tr>
            </a:tbl>
          </a:graphicData>
        </a:graphic>
      </p:graphicFrame>
      <p:sp>
        <p:nvSpPr>
          <p:cNvPr id="371" name="CustomShape 5"/>
          <p:cNvSpPr/>
          <p:nvPr/>
        </p:nvSpPr>
        <p:spPr>
          <a:xfrm>
            <a:off x="9180000" y="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P112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9612000" y="775800"/>
            <a:ext cx="2518920" cy="429840"/>
          </a:xfrm>
          <a:prstGeom prst="rect">
            <a:avLst/>
          </a:prstGeom>
          <a:noFill/>
          <a:ln w="0">
            <a:noFill/>
          </a:ln>
        </p:spPr>
        <p:style>
          <a:lnRef idx="0"/>
          <a:fillRef idx="0"/>
          <a:effectRef idx="0"/>
          <a:fontRef idx="minor"/>
        </p:style>
      </p:sp>
      <p:graphicFrame>
        <p:nvGraphicFramePr>
          <p:cNvPr id="373" name="Table 2"/>
          <p:cNvGraphicFramePr/>
          <p:nvPr/>
        </p:nvGraphicFramePr>
        <p:xfrm>
          <a:off x="10738440" y="3285360"/>
          <a:ext cx="324000" cy="758880"/>
        </p:xfrm>
        <a:graphic>
          <a:graphicData uri="http://schemas.openxmlformats.org/drawingml/2006/table">
            <a:tbl>
              <a:tblPr/>
              <a:tblGrid>
                <a:gridCol w="324000"/>
              </a:tblGrid>
              <a:tr h="347760">
                <a:tc>
                  <a:tcPr marL="36000">
                    <a:lnL w="12240">
                      <a:noFill/>
                    </a:lnL>
                    <a:lnR w="12240">
                      <a:noFill/>
                    </a:lnR>
                    <a:lnT w="12240">
                      <a:solidFill>
                        <a:srgbClr val="ffffff"/>
                      </a:solidFill>
                    </a:lnT>
                    <a:lnB w="12240">
                      <a:noFill/>
                    </a:lnB>
                    <a:noFill/>
                  </a:tcPr>
                </a:tc>
              </a:tr>
              <a:tr h="256320">
                <a:tc>
                  <a:tcPr marL="36000">
                    <a:lnL w="12240">
                      <a:noFill/>
                    </a:lnL>
                    <a:lnR w="12240">
                      <a:noFill/>
                    </a:lnR>
                    <a:lnT w="12240">
                      <a:noFill/>
                    </a:lnT>
                    <a:lnB w="12240">
                      <a:noFill/>
                    </a:lnB>
                    <a:solidFill>
                      <a:srgbClr val="00b0f0"/>
                    </a:solidFill>
                  </a:tcPr>
                </a:tc>
              </a:tr>
              <a:tr h="256320">
                <a:tc>
                  <a:tcPr>
                    <a:lnL w="12240">
                      <a:noFill/>
                    </a:lnL>
                    <a:lnR w="12240">
                      <a:noFill/>
                    </a:lnR>
                    <a:lnT w="12240">
                      <a:noFill/>
                    </a:lnT>
                    <a:lnB w="12240">
                      <a:noFill/>
                    </a:lnB>
                    <a:noFill/>
                  </a:tcPr>
                </a:tc>
              </a:tr>
              <a:tr h="256320">
                <a:tc>
                  <a:tcPr>
                    <a:lnL w="12240">
                      <a:noFill/>
                    </a:lnL>
                    <a:lnR w="12240">
                      <a:noFill/>
                    </a:lnR>
                    <a:lnT w="12240">
                      <a:noFill/>
                    </a:lnT>
                    <a:lnB w="12240">
                      <a:noFill/>
                    </a:lnB>
                    <a:noFill/>
                  </a:tcPr>
                </a:tc>
              </a:tr>
              <a:tr h="256320">
                <a:tc>
                  <a:tcPr marL="36000">
                    <a:lnL w="12240">
                      <a:noFill/>
                    </a:lnL>
                    <a:lnR w="12240">
                      <a:noFill/>
                    </a:lnR>
                    <a:lnT w="12240">
                      <a:noFill/>
                    </a:lnT>
                    <a:lnB w="12240">
                      <a:noFill/>
                    </a:lnB>
                    <a:solidFill>
                      <a:srgbClr val="00b0f0"/>
                    </a:solidFill>
                  </a:tcPr>
                </a:tc>
              </a:tr>
              <a:tr h="256320">
                <a:tc>
                  <a:tcPr>
                    <a:lnL w="12240">
                      <a:noFill/>
                    </a:lnL>
                    <a:lnR w="12240">
                      <a:noFill/>
                    </a:lnR>
                    <a:lnT w="12240">
                      <a:noFill/>
                    </a:lnT>
                    <a:lnB w="12240">
                      <a:noFill/>
                    </a:lnB>
                    <a:noFill/>
                  </a:tcPr>
                </a:tc>
              </a:tr>
              <a:tr h="256320">
                <a:tc>
                  <a:tcPr>
                    <a:lnL w="12240">
                      <a:noFill/>
                    </a:lnL>
                    <a:lnR w="12240">
                      <a:noFill/>
                    </a:lnR>
                    <a:lnT w="12240">
                      <a:noFill/>
                    </a:lnT>
                    <a:lnB w="12240">
                      <a:noFill/>
                    </a:lnB>
                    <a:noFill/>
                  </a:tcPr>
                </a:tc>
              </a:tr>
              <a:tr h="256320">
                <a:tc>
                  <a:tcPr marL="36000">
                    <a:lnL w="12240">
                      <a:noFill/>
                    </a:lnL>
                    <a:lnR w="12240">
                      <a:noFill/>
                    </a:lnR>
                    <a:lnT w="12240">
                      <a:noFill/>
                    </a:lnT>
                    <a:lnB w="12240">
                      <a:noFill/>
                    </a:lnB>
                    <a:solidFill>
                      <a:srgbClr val="00b0f0"/>
                    </a:solidFill>
                  </a:tcPr>
                </a:tc>
              </a:tr>
              <a:tr h="256320">
                <a:tc>
                  <a:tcPr>
                    <a:lnL w="12240">
                      <a:noFill/>
                    </a:lnL>
                    <a:lnR w="12240">
                      <a:noFill/>
                    </a:lnR>
                    <a:lnT w="12240">
                      <a:noFill/>
                    </a:lnT>
                    <a:lnB w="12240">
                      <a:noFill/>
                    </a:lnB>
                    <a:noFill/>
                  </a:tcPr>
                </a:tc>
              </a:tr>
            </a:tbl>
          </a:graphicData>
        </a:graphic>
      </p:graphicFrame>
      <p:graphicFrame>
        <p:nvGraphicFramePr>
          <p:cNvPr id="374" name="Table 3"/>
          <p:cNvGraphicFramePr/>
          <p:nvPr/>
        </p:nvGraphicFramePr>
        <p:xfrm>
          <a:off x="53280" y="1590840"/>
          <a:ext cx="3095640" cy="1943640"/>
        </p:xfrm>
        <a:graphic>
          <a:graphicData uri="http://schemas.openxmlformats.org/drawingml/2006/table">
            <a:tbl>
              <a:tblPr/>
              <a:tblGrid>
                <a:gridCol w="432000"/>
                <a:gridCol w="2664000"/>
              </a:tblGrid>
              <a:tr h="324000">
                <a:tc gridSpan="2">
                  <a:tcPr>
                    <a:lnL w="12240">
                      <a:noFill/>
                    </a:lnL>
                    <a:lnR w="12240">
                      <a:noFill/>
                    </a:lnR>
                    <a:lnT w="12240">
                      <a:noFill/>
                    </a:lnT>
                    <a:lnB w="12240">
                      <a:noFill/>
                    </a:lnB>
                    <a:noFill/>
                  </a:tcPr>
                </a:tc>
                <a:tc hMerge="1">
                  <a:tcPr marL="90000" marR="90000">
                    <a:solidFill>
                      <a:srgbClr val="729fcf"/>
                    </a:solidFill>
                  </a:tcPr>
                </a:tc>
              </a:tr>
              <a:tr h="540000">
                <a:tc>
                  <a:tcPr>
                    <a:lnL w="12240">
                      <a:noFill/>
                    </a:lnL>
                    <a:lnR w="12240">
                      <a:noFill/>
                    </a:lnR>
                    <a:lnT w="12240">
                      <a:noFill/>
                    </a:lnT>
                    <a:lnB w="12240">
                      <a:noFill/>
                    </a:lnB>
                    <a:noFill/>
                  </a:tcPr>
                </a:tc>
                <a:tc>
                  <a:tcPr>
                    <a:lnL w="12240">
                      <a:noFill/>
                    </a:lnL>
                    <a:lnR w="12240">
                      <a:noFill/>
                    </a:lnR>
                    <a:lnT w="12240">
                      <a:noFill/>
                    </a:lnT>
                    <a:lnB w="12240">
                      <a:noFill/>
                    </a:lnB>
                    <a:noFill/>
                  </a:tcPr>
                </a:tc>
              </a:tr>
              <a:tr h="540000">
                <a:tc>
                  <a:tcPr>
                    <a:lnL w="12240">
                      <a:noFill/>
                    </a:lnL>
                    <a:lnR w="12240">
                      <a:noFill/>
                    </a:lnR>
                    <a:lnT w="12240">
                      <a:noFill/>
                    </a:lnT>
                    <a:lnB w="12240">
                      <a:noFill/>
                    </a:lnB>
                    <a:noFill/>
                  </a:tcPr>
                </a:tc>
                <a:tc>
                  <a:tcPr>
                    <a:lnL w="12240">
                      <a:noFill/>
                    </a:lnL>
                    <a:lnR w="12240">
                      <a:noFill/>
                    </a:lnR>
                    <a:lnT w="12240">
                      <a:noFill/>
                    </a:lnT>
                    <a:lnB w="12240">
                      <a:noFill/>
                    </a:lnB>
                    <a:noFill/>
                  </a:tcPr>
                </a:tc>
              </a:tr>
              <a:tr h="540000">
                <a:tc>
                  <a:tcPr>
                    <a:lnL w="12240">
                      <a:noFill/>
                    </a:lnL>
                    <a:lnR w="12240">
                      <a:noFill/>
                    </a:lnR>
                    <a:lnT w="12240">
                      <a:noFill/>
                    </a:lnT>
                    <a:lnB w="12240">
                      <a:noFill/>
                    </a:lnB>
                    <a:noFill/>
                  </a:tcPr>
                </a:tc>
                <a:tc>
                  <a:tcPr>
                    <a:lnL w="12240">
                      <a:noFill/>
                    </a:lnL>
                    <a:lnR w="12240">
                      <a:noFill/>
                    </a:lnR>
                    <a:lnT w="12240">
                      <a:noFill/>
                    </a:lnT>
                    <a:lnB w="12240">
                      <a:noFill/>
                    </a:lnB>
                    <a:noFill/>
                  </a:tcPr>
                </a:tc>
              </a:tr>
            </a:tbl>
          </a:graphicData>
        </a:graphic>
      </p:graphicFrame>
      <p:graphicFrame>
        <p:nvGraphicFramePr>
          <p:cNvPr id="375" name="Table 4"/>
          <p:cNvGraphicFramePr/>
          <p:nvPr/>
        </p:nvGraphicFramePr>
        <p:xfrm>
          <a:off x="165600" y="397440"/>
          <a:ext cx="5936760" cy="724320"/>
        </p:xfrm>
        <a:graphic>
          <a:graphicData uri="http://schemas.openxmlformats.org/drawingml/2006/table">
            <a:tbl>
              <a:tblPr/>
              <a:tblGrid>
                <a:gridCol w="217440"/>
                <a:gridCol w="7970400"/>
              </a:tblGrid>
              <a:tr h="396000">
                <a:tc>
                  <a:tcPr marL="18000">
                    <a:lnL w="56880">
                      <a:noFill/>
                    </a:lnL>
                    <a:lnR w="56880">
                      <a:noFill/>
                    </a:lnR>
                    <a:lnT w="56880">
                      <a:noFill/>
                    </a:lnT>
                    <a:lnB w="56880">
                      <a:noFill/>
                    </a:lnB>
                    <a:solidFill>
                      <a:srgbClr val="002060"/>
                    </a:solidFill>
                  </a:tcPr>
                </a:tc>
                <a:tc>
                  <a:txBody>
                    <a:bodyPr lIns="18000" rIns="0" tIns="18000" bIns="18000" anchor="ctr">
                      <a:noAutofit/>
                    </a:bodyPr>
                    <a:p>
                      <a:pPr>
                        <a:lnSpc>
                          <a:spcPct val="90000"/>
                        </a:lnSpc>
                        <a:spcAft>
                          <a:spcPts val="300"/>
                        </a:spcAft>
                        <a:tabLst>
                          <a:tab algn="l" pos="0"/>
                        </a:tabLst>
                      </a:pPr>
                      <a:r>
                        <a:rPr b="1" lang="ja-JP" sz="1600" spc="-1" strike="noStrike">
                          <a:solidFill>
                            <a:srgbClr val="ffffff"/>
                          </a:solidFill>
                          <a:latin typeface="Segoe UI"/>
                          <a:ea typeface="Meiryo UI"/>
                        </a:rPr>
                        <a:t>今回の</a:t>
                      </a:r>
                      <a:r>
                        <a:rPr b="1" lang="en-US" sz="1600" spc="-1" strike="noStrike">
                          <a:solidFill>
                            <a:srgbClr val="ffffff"/>
                          </a:solidFill>
                          <a:latin typeface="Segoe UI"/>
                          <a:ea typeface="Meiryo UI"/>
                        </a:rPr>
                        <a:t>PoC</a:t>
                      </a:r>
                      <a:r>
                        <a:rPr b="1" lang="ja-JP" sz="1600" spc="-1" strike="noStrike">
                          <a:solidFill>
                            <a:srgbClr val="ffffff"/>
                          </a:solidFill>
                          <a:latin typeface="Segoe UI"/>
                          <a:ea typeface="Meiryo UI"/>
                        </a:rPr>
                        <a:t>で検証した打ち手</a:t>
                      </a:r>
                      <a:endParaRPr b="0" lang="en-US" sz="1600" spc="-1" strike="noStrike">
                        <a:latin typeface="Times New Roman"/>
                      </a:endParaRPr>
                    </a:p>
                  </a:txBody>
                  <a:tcPr marL="18000">
                    <a:lnL w="56880">
                      <a:noFill/>
                    </a:lnL>
                    <a:lnR w="56880">
                      <a:noFill/>
                    </a:lnR>
                    <a:lnT w="56880">
                      <a:noFill/>
                    </a:lnT>
                    <a:lnB w="56880">
                      <a:noFill/>
                    </a:lnB>
                    <a:solidFill>
                      <a:srgbClr val="00b0f0"/>
                    </a:solidFill>
                  </a:tcPr>
                </a:tc>
              </a:tr>
              <a:tr h="328680">
                <a:tc>
                  <a:tcPr marL="18000">
                    <a:lnL w="56880">
                      <a:noFill/>
                    </a:lnL>
                    <a:lnR w="56880">
                      <a:noFill/>
                    </a:lnR>
                    <a:lnT w="56880">
                      <a:noFill/>
                    </a:lnT>
                    <a:lnB w="56880">
                      <a:noFill/>
                    </a:lnB>
                    <a:solidFill>
                      <a:srgbClr val="002060"/>
                    </a:solidFill>
                  </a:tcPr>
                </a:tc>
                <a:tc>
                  <a:txBody>
                    <a:bodyPr lIns="18000" rIns="0" tIns="18000" bIns="18000">
                      <a:noAutofit/>
                    </a:bodyPr>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過去の実績から将来のトラック台数を予測する機能を実装・導入する。</a:t>
                      </a:r>
                      <a:endParaRPr b="0" lang="en-US" sz="1400" spc="-1" strike="noStrike">
                        <a:latin typeface="Times New Roman"/>
                      </a:endParaRPr>
                    </a:p>
                  </a:txBody>
                  <a:tcPr marL="18000">
                    <a:lnL w="56880">
                      <a:noFill/>
                    </a:lnL>
                    <a:lnR w="56880">
                      <a:noFill/>
                    </a:lnR>
                    <a:lnT w="56880">
                      <a:noFill/>
                    </a:lnT>
                    <a:lnB w="56880">
                      <a:noFill/>
                    </a:lnB>
                    <a:noFill/>
                  </a:tcPr>
                </a:tc>
              </a:tr>
            </a:tbl>
          </a:graphicData>
        </a:graphic>
      </p:graphicFrame>
      <p:graphicFrame>
        <p:nvGraphicFramePr>
          <p:cNvPr id="376" name="Table 5"/>
          <p:cNvGraphicFramePr/>
          <p:nvPr/>
        </p:nvGraphicFramePr>
        <p:xfrm>
          <a:off x="111240" y="1664280"/>
          <a:ext cx="2870640" cy="1691640"/>
        </p:xfrm>
        <a:graphic>
          <a:graphicData uri="http://schemas.openxmlformats.org/drawingml/2006/table">
            <a:tbl>
              <a:tblPr/>
              <a:tblGrid>
                <a:gridCol w="105120"/>
                <a:gridCol w="2765520"/>
              </a:tblGrid>
              <a:tr h="378000">
                <a:tc>
                  <a:tcPr marL="18000">
                    <a:lnL w="56880">
                      <a:noFill/>
                    </a:lnL>
                    <a:lnR w="56880">
                      <a:noFill/>
                    </a:lnR>
                    <a:lnT w="56880">
                      <a:noFill/>
                    </a:lnT>
                    <a:lnB w="56880">
                      <a:noFill/>
                    </a:lnB>
                    <a:solidFill>
                      <a:srgbClr val="002060"/>
                    </a:solidFill>
                  </a:tcPr>
                </a:tc>
                <a:tc>
                  <a:txBody>
                    <a:bodyPr lIns="18000" rIns="0" tIns="18000" bIns="18000" anchor="ctr">
                      <a:noAutofit/>
                    </a:bodyPr>
                    <a:p>
                      <a:pPr>
                        <a:lnSpc>
                          <a:spcPct val="90000"/>
                        </a:lnSpc>
                        <a:spcAft>
                          <a:spcPts val="300"/>
                        </a:spcAft>
                        <a:tabLst>
                          <a:tab algn="l" pos="0"/>
                        </a:tabLst>
                      </a:pPr>
                      <a:r>
                        <a:rPr b="1" lang="ja-JP" sz="1600" spc="-1" strike="noStrike">
                          <a:solidFill>
                            <a:srgbClr val="ffffff"/>
                          </a:solidFill>
                          <a:latin typeface="Segoe UI"/>
                          <a:ea typeface="Meiryo UI"/>
                        </a:rPr>
                        <a:t>検証内容・範囲・方法</a:t>
                      </a:r>
                      <a:endParaRPr b="0" lang="en-US" sz="1600" spc="-1" strike="noStrike">
                        <a:latin typeface="Times New Roman"/>
                      </a:endParaRPr>
                    </a:p>
                  </a:txBody>
                  <a:tcPr marL="18000">
                    <a:lnL w="56880">
                      <a:noFill/>
                    </a:lnL>
                    <a:lnR w="56880">
                      <a:noFill/>
                    </a:lnR>
                    <a:lnT w="56880">
                      <a:noFill/>
                    </a:lnT>
                    <a:lnB w="56880">
                      <a:noFill/>
                    </a:lnB>
                    <a:solidFill>
                      <a:srgbClr val="00b0f0"/>
                    </a:solidFill>
                  </a:tcPr>
                </a:tc>
              </a:tr>
              <a:tr h="1296000">
                <a:tc>
                  <a:tcPr marL="18000">
                    <a:lnL w="56880">
                      <a:noFill/>
                    </a:lnL>
                    <a:lnR w="56880">
                      <a:noFill/>
                    </a:lnR>
                    <a:lnT w="56880">
                      <a:noFill/>
                    </a:lnT>
                    <a:lnB w="56880">
                      <a:noFill/>
                    </a:lnB>
                    <a:solidFill>
                      <a:srgbClr val="002060"/>
                    </a:solidFill>
                  </a:tcPr>
                </a:tc>
                <a:tc>
                  <a:txBody>
                    <a:bodyPr lIns="18000" rIns="0" tIns="18000" bIns="18000">
                      <a:noAutofit/>
                    </a:bodyPr>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検証内容</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en-US" sz="1400" spc="-1" strike="noStrike">
                          <a:solidFill>
                            <a:srgbClr val="000000"/>
                          </a:solidFill>
                          <a:latin typeface="Segoe UI"/>
                          <a:ea typeface="Meiryo UI"/>
                        </a:rPr>
                        <a:t>①</a:t>
                      </a:r>
                      <a:r>
                        <a:rPr b="0" lang="ja-JP" sz="1400" spc="-1" strike="noStrike">
                          <a:solidFill>
                            <a:srgbClr val="000000"/>
                          </a:solidFill>
                          <a:latin typeface="Segoe UI"/>
                          <a:ea typeface="Meiryo UI"/>
                        </a:rPr>
                        <a:t>実用に足る精度でトラック台数を予測できるか？</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en-US" sz="1400" spc="-1" strike="noStrike">
                          <a:solidFill>
                            <a:srgbClr val="000000"/>
                          </a:solidFill>
                          <a:latin typeface="Segoe UI"/>
                          <a:ea typeface="Meiryo UI"/>
                        </a:rPr>
                        <a:t>②</a:t>
                      </a:r>
                      <a:r>
                        <a:rPr b="0" lang="ja-JP" sz="1400" spc="-1" strike="noStrike">
                          <a:solidFill>
                            <a:srgbClr val="000000"/>
                          </a:solidFill>
                          <a:latin typeface="Segoe UI"/>
                          <a:ea typeface="Meiryo UI"/>
                        </a:rPr>
                        <a:t>上記予測を元に定期契約台数を</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変化させた場合に、コストメリットがあるか？</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検証範囲</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・Ｅ</a:t>
                      </a:r>
                      <a:endParaRPr b="0" lang="en-US" sz="1400" spc="-1" strike="noStrike">
                        <a:latin typeface="Times New Roman"/>
                      </a:endParaRPr>
                    </a:p>
                    <a:p>
                      <a:pPr marL="142920" indent="-14256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経済→低価格競争、先進国から新興国へのマーケットシフト</a:t>
                      </a:r>
                      <a:endParaRPr b="0" lang="en-US" sz="1400" spc="-1" strike="noStrike">
                        <a:latin typeface="Times New Roman"/>
                      </a:endParaRPr>
                    </a:p>
                  </a:txBody>
                  <a:tcPr marL="18000">
                    <a:lnL w="56880">
                      <a:noFill/>
                    </a:lnL>
                    <a:lnR w="56880">
                      <a:noFill/>
                    </a:lnR>
                    <a:lnT w="56880">
                      <a:noFill/>
                    </a:lnT>
                    <a:lnB w="56880">
                      <a:no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TYNテンプレート16-9</Template>
  <TotalTime>11186</TotalTime>
  <Application>LibreOffice/7.0.1.2$Windows_X86_64 LibreOffice_project/7cbcfc562f6eb6708b5ff7d7397325de9e764452</Application>
  <Words>3416</Words>
  <Paragraphs>480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2020-06-15T03:41:59Z</dcterms:created>
  <dc:creator>MASAYUKI FUKUMOTO</dc:creator>
  <dc:description/>
  <dc:language>ja-JP</dc:language>
  <cp:lastModifiedBy/>
  <dcterms:modified xsi:type="dcterms:W3CDTF">2022-10-04T19:29:52Z</dcterms:modified>
  <cp:revision>141</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