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1.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notesSlides/notesSlide2.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 id="2147483765" r:id="rId10"/>
  </p:sldMasterIdLst>
  <p:notesMasterIdLst>
    <p:notesMasterId r:id="rId40"/>
  </p:notesMasterIdLst>
  <p:sldIdLst>
    <p:sldId id="256" r:id="rId11"/>
    <p:sldId id="257" r:id="rId12"/>
    <p:sldId id="258" r:id="rId13"/>
    <p:sldId id="259" r:id="rId14"/>
    <p:sldId id="260" r:id="rId15"/>
    <p:sldId id="284"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144"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slideMaster" Target="slideMasters/slideMaster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theme" Target="theme/them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ja-JP"/>
  <c:roundedCorners val="0"/>
  <c:style val="2"/>
  <c:chart>
    <c:autoTitleDeleted val="1"/>
    <c:plotArea>
      <c:layout/>
      <c:doughnutChart>
        <c:varyColors val="1"/>
        <c:ser>
          <c:idx val="0"/>
          <c:order val="0"/>
          <c:tx>
            <c:strRef>
              <c:f>label 0</c:f>
              <c:strCache>
                <c:ptCount val="1"/>
                <c:pt idx="0">
                  <c:v>売上高</c:v>
                </c:pt>
              </c:strCache>
            </c:strRef>
          </c:tx>
          <c:spPr>
            <a:solidFill>
              <a:srgbClr val="4E67C8"/>
            </a:solidFill>
            <a:ln w="0">
              <a:noFill/>
            </a:ln>
          </c:spPr>
          <c:dPt>
            <c:idx val="0"/>
            <c:bubble3D val="0"/>
            <c:spPr>
              <a:solidFill>
                <a:srgbClr val="073C65"/>
              </a:solidFill>
              <a:ln w="19080">
                <a:noFill/>
              </a:ln>
            </c:spPr>
            <c:extLst>
              <c:ext xmlns:c16="http://schemas.microsoft.com/office/drawing/2014/chart" uri="{C3380CC4-5D6E-409C-BE32-E72D297353CC}">
                <c16:uniqueId val="{00000001-5E15-459D-AA3D-CCBA8775B831}"/>
              </c:ext>
            </c:extLst>
          </c:dPt>
          <c:dPt>
            <c:idx val="1"/>
            <c:bubble3D val="0"/>
            <c:spPr>
              <a:solidFill>
                <a:srgbClr val="0D79CA"/>
              </a:solidFill>
              <a:ln w="19080">
                <a:noFill/>
              </a:ln>
            </c:spPr>
            <c:extLst>
              <c:ext xmlns:c16="http://schemas.microsoft.com/office/drawing/2014/chart" uri="{C3380CC4-5D6E-409C-BE32-E72D297353CC}">
                <c16:uniqueId val="{00000003-5E15-459D-AA3D-CCBA8775B831}"/>
              </c:ext>
            </c:extLst>
          </c:dPt>
          <c:dPt>
            <c:idx val="2"/>
            <c:bubble3D val="0"/>
            <c:spPr>
              <a:solidFill>
                <a:srgbClr val="4FADF3"/>
              </a:solidFill>
              <a:ln w="19080">
                <a:noFill/>
              </a:ln>
            </c:spPr>
            <c:extLst>
              <c:ext xmlns:c16="http://schemas.microsoft.com/office/drawing/2014/chart" uri="{C3380CC4-5D6E-409C-BE32-E72D297353CC}">
                <c16:uniqueId val="{00000005-5E15-459D-AA3D-CCBA8775B831}"/>
              </c:ext>
            </c:extLst>
          </c:dPt>
          <c:dPt>
            <c:idx val="3"/>
            <c:bubble3D val="0"/>
            <c:spPr>
              <a:solidFill>
                <a:srgbClr val="8CC9F7"/>
              </a:solidFill>
              <a:ln w="19080">
                <a:noFill/>
              </a:ln>
            </c:spPr>
            <c:extLst>
              <c:ext xmlns:c16="http://schemas.microsoft.com/office/drawing/2014/chart" uri="{C3380CC4-5D6E-409C-BE32-E72D297353CC}">
                <c16:uniqueId val="{00000007-5E15-459D-AA3D-CCBA8775B831}"/>
              </c:ext>
            </c:extLst>
          </c:dPt>
          <c:dPt>
            <c:idx val="4"/>
            <c:bubble3D val="0"/>
            <c:spPr>
              <a:solidFill>
                <a:srgbClr val="B4DCFA"/>
              </a:solidFill>
              <a:ln w="19080">
                <a:noFill/>
              </a:ln>
            </c:spPr>
            <c:extLst>
              <c:ext xmlns:c16="http://schemas.microsoft.com/office/drawing/2014/chart" uri="{C3380CC4-5D6E-409C-BE32-E72D297353CC}">
                <c16:uniqueId val="{00000009-5E15-459D-AA3D-CCBA8775B831}"/>
              </c:ext>
            </c:extLst>
          </c:dPt>
          <c:dPt>
            <c:idx val="5"/>
            <c:bubble3D val="0"/>
            <c:spPr>
              <a:noFill/>
              <a:ln w="19080">
                <a:noFill/>
              </a:ln>
            </c:spPr>
            <c:extLst>
              <c:ext xmlns:c16="http://schemas.microsoft.com/office/drawing/2014/chart" uri="{C3380CC4-5D6E-409C-BE32-E72D297353CC}">
                <c16:uniqueId val="{0000000B-5E15-459D-AA3D-CCBA8775B831}"/>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1-5E15-459D-AA3D-CCBA8775B831}"/>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3-5E15-459D-AA3D-CCBA8775B831}"/>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5-5E15-459D-AA3D-CCBA8775B831}"/>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7-5E15-459D-AA3D-CCBA8775B831}"/>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9-5E15-459D-AA3D-CCBA8775B831}"/>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B-5E15-459D-AA3D-CCBA8775B831}"/>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6"/>
                <c:pt idx="0">
                  <c:v>1</c:v>
                </c:pt>
                <c:pt idx="1">
                  <c:v>1</c:v>
                </c:pt>
                <c:pt idx="2">
                  <c:v>1</c:v>
                </c:pt>
                <c:pt idx="3">
                  <c:v>1</c:v>
                </c:pt>
                <c:pt idx="4">
                  <c:v>1</c:v>
                </c:pt>
                <c:pt idx="5">
                  <c:v>5</c:v>
                </c:pt>
              </c:numCache>
            </c:numRef>
          </c:val>
          <c:extLst>
            <c:ext xmlns:c16="http://schemas.microsoft.com/office/drawing/2014/chart" uri="{C3380CC4-5D6E-409C-BE32-E72D297353CC}">
              <c16:uniqueId val="{0000000C-5E15-459D-AA3D-CCBA8775B831}"/>
            </c:ext>
          </c:extLst>
        </c:ser>
        <c:dLbls>
          <c:showLegendKey val="0"/>
          <c:showVal val="0"/>
          <c:showCatName val="0"/>
          <c:showSerName val="0"/>
          <c:showPercent val="0"/>
          <c:showBubbleSize val="0"/>
          <c:showLeaderLines val="0"/>
        </c:dLbls>
        <c:firstSliceAng val="0"/>
        <c:holeSize val="50"/>
      </c:doughnutChart>
      <c:spPr>
        <a:noFill/>
        <a:ln w="0">
          <a:noFill/>
        </a:ln>
      </c:spPr>
    </c:plotArea>
    <c:plotVisOnly val="1"/>
    <c:dispBlanksAs val="gap"/>
    <c:showDLblsOverMax val="1"/>
  </c:chart>
  <c:spPr>
    <a:noFill/>
    <a:ln w="9360">
      <a:noFill/>
    </a:ln>
  </c:spPr>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ja-JP"/>
  <c:roundedCorners val="0"/>
  <c:style val="2"/>
  <c:chart>
    <c:autoTitleDeleted val="1"/>
    <c:plotArea>
      <c:layout/>
      <c:doughnutChart>
        <c:varyColors val="1"/>
        <c:ser>
          <c:idx val="0"/>
          <c:order val="0"/>
          <c:tx>
            <c:strRef>
              <c:f>label 0</c:f>
              <c:strCache>
                <c:ptCount val="1"/>
                <c:pt idx="0">
                  <c:v>売上高</c:v>
                </c:pt>
              </c:strCache>
            </c:strRef>
          </c:tx>
          <c:spPr>
            <a:solidFill>
              <a:srgbClr val="4E67C8"/>
            </a:solidFill>
            <a:ln w="0">
              <a:noFill/>
            </a:ln>
          </c:spPr>
          <c:dPt>
            <c:idx val="0"/>
            <c:bubble3D val="0"/>
            <c:spPr>
              <a:noFill/>
              <a:ln w="19080">
                <a:noFill/>
              </a:ln>
            </c:spPr>
            <c:extLst>
              <c:ext xmlns:c16="http://schemas.microsoft.com/office/drawing/2014/chart" uri="{C3380CC4-5D6E-409C-BE32-E72D297353CC}">
                <c16:uniqueId val="{00000001-B666-43CE-B3B5-572B752E25C6}"/>
              </c:ext>
            </c:extLst>
          </c:dPt>
          <c:dPt>
            <c:idx val="1"/>
            <c:bubble3D val="0"/>
            <c:spPr>
              <a:solidFill>
                <a:srgbClr val="073C65"/>
              </a:solidFill>
              <a:ln w="19080">
                <a:noFill/>
              </a:ln>
            </c:spPr>
            <c:extLst>
              <c:ext xmlns:c16="http://schemas.microsoft.com/office/drawing/2014/chart" uri="{C3380CC4-5D6E-409C-BE32-E72D297353CC}">
                <c16:uniqueId val="{00000003-B666-43CE-B3B5-572B752E25C6}"/>
              </c:ext>
            </c:extLst>
          </c:dPt>
          <c:dPt>
            <c:idx val="2"/>
            <c:bubble3D val="0"/>
            <c:spPr>
              <a:solidFill>
                <a:srgbClr val="0D79CA"/>
              </a:solidFill>
              <a:ln w="19080">
                <a:noFill/>
              </a:ln>
            </c:spPr>
            <c:extLst>
              <c:ext xmlns:c16="http://schemas.microsoft.com/office/drawing/2014/chart" uri="{C3380CC4-5D6E-409C-BE32-E72D297353CC}">
                <c16:uniqueId val="{00000005-B666-43CE-B3B5-572B752E25C6}"/>
              </c:ext>
            </c:extLst>
          </c:dPt>
          <c:dPt>
            <c:idx val="3"/>
            <c:bubble3D val="0"/>
            <c:spPr>
              <a:solidFill>
                <a:srgbClr val="4FADF3"/>
              </a:solidFill>
              <a:ln w="19080">
                <a:noFill/>
              </a:ln>
            </c:spPr>
            <c:extLst>
              <c:ext xmlns:c16="http://schemas.microsoft.com/office/drawing/2014/chart" uri="{C3380CC4-5D6E-409C-BE32-E72D297353CC}">
                <c16:uniqueId val="{00000007-B666-43CE-B3B5-572B752E25C6}"/>
              </c:ext>
            </c:extLst>
          </c:dPt>
          <c:dPt>
            <c:idx val="4"/>
            <c:bubble3D val="0"/>
            <c:spPr>
              <a:solidFill>
                <a:srgbClr val="8CC9F7"/>
              </a:solidFill>
              <a:ln w="19080">
                <a:noFill/>
              </a:ln>
            </c:spPr>
            <c:extLst>
              <c:ext xmlns:c16="http://schemas.microsoft.com/office/drawing/2014/chart" uri="{C3380CC4-5D6E-409C-BE32-E72D297353CC}">
                <c16:uniqueId val="{00000009-B666-43CE-B3B5-572B752E25C6}"/>
              </c:ext>
            </c:extLst>
          </c:dPt>
          <c:dPt>
            <c:idx val="5"/>
            <c:bubble3D val="0"/>
            <c:spPr>
              <a:noFill/>
              <a:ln w="19080">
                <a:noFill/>
              </a:ln>
            </c:spPr>
            <c:extLst>
              <c:ext xmlns:c16="http://schemas.microsoft.com/office/drawing/2014/chart" uri="{C3380CC4-5D6E-409C-BE32-E72D297353CC}">
                <c16:uniqueId val="{0000000B-B666-43CE-B3B5-572B752E25C6}"/>
              </c:ext>
            </c:extLst>
          </c:dPt>
          <c:dPt>
            <c:idx val="6"/>
            <c:bubble3D val="0"/>
            <c:spPr>
              <a:noFill/>
              <a:ln w="19080">
                <a:noFill/>
              </a:ln>
            </c:spPr>
            <c:extLst>
              <c:ext xmlns:c16="http://schemas.microsoft.com/office/drawing/2014/chart" uri="{C3380CC4-5D6E-409C-BE32-E72D297353CC}">
                <c16:uniqueId val="{0000000D-B666-43CE-B3B5-572B752E25C6}"/>
              </c:ext>
            </c:extLst>
          </c:dPt>
          <c:dPt>
            <c:idx val="7"/>
            <c:bubble3D val="0"/>
            <c:spPr>
              <a:solidFill>
                <a:srgbClr val="8CC9F7"/>
              </a:solidFill>
              <a:ln w="19080">
                <a:noFill/>
              </a:ln>
            </c:spPr>
            <c:extLst>
              <c:ext xmlns:c16="http://schemas.microsoft.com/office/drawing/2014/chart" uri="{C3380CC4-5D6E-409C-BE32-E72D297353CC}">
                <c16:uniqueId val="{0000000F-B666-43CE-B3B5-572B752E25C6}"/>
              </c:ext>
            </c:extLst>
          </c:dPt>
          <c:dPt>
            <c:idx val="8"/>
            <c:bubble3D val="0"/>
            <c:spPr>
              <a:solidFill>
                <a:srgbClr val="4FADF3"/>
              </a:solidFill>
              <a:ln w="19080">
                <a:noFill/>
              </a:ln>
            </c:spPr>
            <c:extLst>
              <c:ext xmlns:c16="http://schemas.microsoft.com/office/drawing/2014/chart" uri="{C3380CC4-5D6E-409C-BE32-E72D297353CC}">
                <c16:uniqueId val="{00000011-B666-43CE-B3B5-572B752E25C6}"/>
              </c:ext>
            </c:extLst>
          </c:dPt>
          <c:dPt>
            <c:idx val="9"/>
            <c:bubble3D val="0"/>
            <c:spPr>
              <a:solidFill>
                <a:srgbClr val="0D79CA"/>
              </a:solidFill>
              <a:ln w="19080">
                <a:noFill/>
              </a:ln>
            </c:spPr>
            <c:extLst>
              <c:ext xmlns:c16="http://schemas.microsoft.com/office/drawing/2014/chart" uri="{C3380CC4-5D6E-409C-BE32-E72D297353CC}">
                <c16:uniqueId val="{00000013-B666-43CE-B3B5-572B752E25C6}"/>
              </c:ext>
            </c:extLst>
          </c:dPt>
          <c:dPt>
            <c:idx val="10"/>
            <c:bubble3D val="0"/>
            <c:spPr>
              <a:solidFill>
                <a:srgbClr val="073C65"/>
              </a:solidFill>
              <a:ln w="19080">
                <a:noFill/>
              </a:ln>
            </c:spPr>
            <c:extLst>
              <c:ext xmlns:c16="http://schemas.microsoft.com/office/drawing/2014/chart" uri="{C3380CC4-5D6E-409C-BE32-E72D297353CC}">
                <c16:uniqueId val="{00000015-B666-43CE-B3B5-572B752E25C6}"/>
              </c:ext>
            </c:extLst>
          </c:dPt>
          <c:dPt>
            <c:idx val="11"/>
            <c:bubble3D val="0"/>
            <c:spPr>
              <a:noFill/>
              <a:ln w="19080">
                <a:noFill/>
              </a:ln>
            </c:spPr>
            <c:extLst>
              <c:ext xmlns:c16="http://schemas.microsoft.com/office/drawing/2014/chart" uri="{C3380CC4-5D6E-409C-BE32-E72D297353CC}">
                <c16:uniqueId val="{00000017-B666-43CE-B3B5-572B752E25C6}"/>
              </c:ext>
            </c:extLst>
          </c:dPt>
          <c:dPt>
            <c:idx val="12"/>
            <c:bubble3D val="0"/>
            <c:spPr>
              <a:solidFill>
                <a:srgbClr val="7185D3"/>
              </a:solidFill>
              <a:ln w="19080">
                <a:noFill/>
              </a:ln>
            </c:spPr>
            <c:extLst>
              <c:ext xmlns:c16="http://schemas.microsoft.com/office/drawing/2014/chart" uri="{C3380CC4-5D6E-409C-BE32-E72D297353CC}">
                <c16:uniqueId val="{00000019-B666-43CE-B3B5-572B752E25C6}"/>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1-B666-43CE-B3B5-572B752E25C6}"/>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3-B666-43CE-B3B5-572B752E25C6}"/>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5-B666-43CE-B3B5-572B752E25C6}"/>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7-B666-43CE-B3B5-572B752E25C6}"/>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9-B666-43CE-B3B5-572B752E25C6}"/>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B-B666-43CE-B3B5-572B752E25C6}"/>
                </c:ext>
              </c:extLst>
            </c:dLbl>
            <c:dLbl>
              <c:idx val="6"/>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D-B666-43CE-B3B5-572B752E25C6}"/>
                </c:ext>
              </c:extLst>
            </c:dLbl>
            <c:dLbl>
              <c:idx val="7"/>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F-B666-43CE-B3B5-572B752E25C6}"/>
                </c:ext>
              </c:extLst>
            </c:dLbl>
            <c:dLbl>
              <c:idx val="8"/>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1-B666-43CE-B3B5-572B752E25C6}"/>
                </c:ext>
              </c:extLst>
            </c:dLbl>
            <c:dLbl>
              <c:idx val="9"/>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3-B666-43CE-B3B5-572B752E25C6}"/>
                </c:ext>
              </c:extLst>
            </c:dLbl>
            <c:dLbl>
              <c:idx val="1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5-B666-43CE-B3B5-572B752E25C6}"/>
                </c:ext>
              </c:extLst>
            </c:dLbl>
            <c:dLbl>
              <c:idx val="1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7-B666-43CE-B3B5-572B752E25C6}"/>
                </c:ext>
              </c:extLst>
            </c:dLbl>
            <c:dLbl>
              <c:idx val="1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9-B666-43CE-B3B5-572B752E25C6}"/>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13"/>
                <c:pt idx="0">
                  <c:v>0.5</c:v>
                </c:pt>
                <c:pt idx="1">
                  <c:v>1</c:v>
                </c:pt>
                <c:pt idx="2">
                  <c:v>1</c:v>
                </c:pt>
                <c:pt idx="3">
                  <c:v>1</c:v>
                </c:pt>
                <c:pt idx="4">
                  <c:v>1</c:v>
                </c:pt>
                <c:pt idx="5">
                  <c:v>0.5</c:v>
                </c:pt>
                <c:pt idx="6">
                  <c:v>0.5</c:v>
                </c:pt>
                <c:pt idx="7">
                  <c:v>1</c:v>
                </c:pt>
                <c:pt idx="8">
                  <c:v>1</c:v>
                </c:pt>
                <c:pt idx="9">
                  <c:v>1</c:v>
                </c:pt>
                <c:pt idx="10">
                  <c:v>1</c:v>
                </c:pt>
                <c:pt idx="11">
                  <c:v>0.5</c:v>
                </c:pt>
              </c:numCache>
            </c:numRef>
          </c:val>
          <c:extLst>
            <c:ext xmlns:c16="http://schemas.microsoft.com/office/drawing/2014/chart" uri="{C3380CC4-5D6E-409C-BE32-E72D297353CC}">
              <c16:uniqueId val="{0000001A-B666-43CE-B3B5-572B752E25C6}"/>
            </c:ext>
          </c:extLst>
        </c:ser>
        <c:dLbls>
          <c:showLegendKey val="0"/>
          <c:showVal val="0"/>
          <c:showCatName val="0"/>
          <c:showSerName val="0"/>
          <c:showPercent val="0"/>
          <c:showBubbleSize val="0"/>
          <c:showLeaderLines val="0"/>
        </c:dLbls>
        <c:firstSliceAng val="0"/>
        <c:holeSize val="50"/>
      </c:doughnutChart>
      <c:spPr>
        <a:noFill/>
        <a:ln w="0">
          <a:noFill/>
        </a:ln>
      </c:spPr>
    </c:plotArea>
    <c:plotVisOnly val="1"/>
    <c:dispBlanksAs val="gap"/>
    <c:showDLblsOverMax val="1"/>
  </c:chart>
  <c:spPr>
    <a:noFill/>
    <a:ln w="9360">
      <a:noFill/>
    </a:ln>
  </c:spPr>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ja-JP"/>
  <c:roundedCorners val="0"/>
  <c:style val="2"/>
  <c:chart>
    <c:autoTitleDeleted val="1"/>
    <c:plotArea>
      <c:layout/>
      <c:doughnutChart>
        <c:varyColors val="1"/>
        <c:ser>
          <c:idx val="0"/>
          <c:order val="0"/>
          <c:tx>
            <c:strRef>
              <c:f>label 0</c:f>
              <c:strCache>
                <c:ptCount val="1"/>
                <c:pt idx="0">
                  <c:v>売上高</c:v>
                </c:pt>
              </c:strCache>
            </c:strRef>
          </c:tx>
          <c:spPr>
            <a:solidFill>
              <a:srgbClr val="4E67C8"/>
            </a:solidFill>
            <a:ln w="0">
              <a:noFill/>
            </a:ln>
          </c:spPr>
          <c:dPt>
            <c:idx val="0"/>
            <c:bubble3D val="0"/>
            <c:spPr>
              <a:noFill/>
              <a:ln w="19080">
                <a:noFill/>
              </a:ln>
            </c:spPr>
            <c:extLst>
              <c:ext xmlns:c16="http://schemas.microsoft.com/office/drawing/2014/chart" uri="{C3380CC4-5D6E-409C-BE32-E72D297353CC}">
                <c16:uniqueId val="{00000001-A2B0-4E05-A207-2D081A04DEF8}"/>
              </c:ext>
            </c:extLst>
          </c:dPt>
          <c:dPt>
            <c:idx val="1"/>
            <c:bubble3D val="0"/>
            <c:spPr>
              <a:solidFill>
                <a:srgbClr val="A6A6A6"/>
              </a:solidFill>
              <a:ln w="19080">
                <a:noFill/>
              </a:ln>
            </c:spPr>
            <c:extLst>
              <c:ext xmlns:c16="http://schemas.microsoft.com/office/drawing/2014/chart" uri="{C3380CC4-5D6E-409C-BE32-E72D297353CC}">
                <c16:uniqueId val="{00000003-A2B0-4E05-A207-2D081A04DEF8}"/>
              </c:ext>
            </c:extLst>
          </c:dPt>
          <c:dPt>
            <c:idx val="2"/>
            <c:bubble3D val="0"/>
            <c:spPr>
              <a:solidFill>
                <a:srgbClr val="BFBFBF"/>
              </a:solidFill>
              <a:ln w="19080">
                <a:noFill/>
              </a:ln>
            </c:spPr>
            <c:extLst>
              <c:ext xmlns:c16="http://schemas.microsoft.com/office/drawing/2014/chart" uri="{C3380CC4-5D6E-409C-BE32-E72D297353CC}">
                <c16:uniqueId val="{00000005-A2B0-4E05-A207-2D081A04DEF8}"/>
              </c:ext>
            </c:extLst>
          </c:dPt>
          <c:dPt>
            <c:idx val="3"/>
            <c:bubble3D val="0"/>
            <c:spPr>
              <a:solidFill>
                <a:srgbClr val="D9D9D9"/>
              </a:solidFill>
              <a:ln w="19080">
                <a:noFill/>
              </a:ln>
            </c:spPr>
            <c:extLst>
              <c:ext xmlns:c16="http://schemas.microsoft.com/office/drawing/2014/chart" uri="{C3380CC4-5D6E-409C-BE32-E72D297353CC}">
                <c16:uniqueId val="{00000007-A2B0-4E05-A207-2D081A04DEF8}"/>
              </c:ext>
            </c:extLst>
          </c:dPt>
          <c:dPt>
            <c:idx val="4"/>
            <c:bubble3D val="0"/>
            <c:spPr>
              <a:solidFill>
                <a:srgbClr val="F2F2F2"/>
              </a:solidFill>
              <a:ln w="19080">
                <a:noFill/>
              </a:ln>
            </c:spPr>
            <c:extLst>
              <c:ext xmlns:c16="http://schemas.microsoft.com/office/drawing/2014/chart" uri="{C3380CC4-5D6E-409C-BE32-E72D297353CC}">
                <c16:uniqueId val="{00000009-A2B0-4E05-A207-2D081A04DEF8}"/>
              </c:ext>
            </c:extLst>
          </c:dPt>
          <c:dPt>
            <c:idx val="5"/>
            <c:bubble3D val="0"/>
            <c:spPr>
              <a:noFill/>
              <a:ln w="19080">
                <a:noFill/>
              </a:ln>
            </c:spPr>
            <c:extLst>
              <c:ext xmlns:c16="http://schemas.microsoft.com/office/drawing/2014/chart" uri="{C3380CC4-5D6E-409C-BE32-E72D297353CC}">
                <c16:uniqueId val="{0000000B-A2B0-4E05-A207-2D081A04DEF8}"/>
              </c:ext>
            </c:extLst>
          </c:dPt>
          <c:dPt>
            <c:idx val="6"/>
            <c:bubble3D val="0"/>
            <c:spPr>
              <a:noFill/>
              <a:ln w="19080">
                <a:noFill/>
              </a:ln>
            </c:spPr>
            <c:extLst>
              <c:ext xmlns:c16="http://schemas.microsoft.com/office/drawing/2014/chart" uri="{C3380CC4-5D6E-409C-BE32-E72D297353CC}">
                <c16:uniqueId val="{0000000D-A2B0-4E05-A207-2D081A04DEF8}"/>
              </c:ext>
            </c:extLst>
          </c:dPt>
          <c:dPt>
            <c:idx val="7"/>
            <c:bubble3D val="0"/>
            <c:spPr>
              <a:solidFill>
                <a:srgbClr val="F2F2F2"/>
              </a:solidFill>
              <a:ln w="19080">
                <a:noFill/>
              </a:ln>
            </c:spPr>
            <c:extLst>
              <c:ext xmlns:c16="http://schemas.microsoft.com/office/drawing/2014/chart" uri="{C3380CC4-5D6E-409C-BE32-E72D297353CC}">
                <c16:uniqueId val="{0000000F-A2B0-4E05-A207-2D081A04DEF8}"/>
              </c:ext>
            </c:extLst>
          </c:dPt>
          <c:dPt>
            <c:idx val="8"/>
            <c:bubble3D val="0"/>
            <c:spPr>
              <a:solidFill>
                <a:srgbClr val="D9D9D9"/>
              </a:solidFill>
              <a:ln w="19080">
                <a:noFill/>
              </a:ln>
            </c:spPr>
            <c:extLst>
              <c:ext xmlns:c16="http://schemas.microsoft.com/office/drawing/2014/chart" uri="{C3380CC4-5D6E-409C-BE32-E72D297353CC}">
                <c16:uniqueId val="{00000011-A2B0-4E05-A207-2D081A04DEF8}"/>
              </c:ext>
            </c:extLst>
          </c:dPt>
          <c:dPt>
            <c:idx val="9"/>
            <c:bubble3D val="0"/>
            <c:spPr>
              <a:solidFill>
                <a:srgbClr val="BFBFBF"/>
              </a:solidFill>
              <a:ln w="19080">
                <a:noFill/>
              </a:ln>
            </c:spPr>
            <c:extLst>
              <c:ext xmlns:c16="http://schemas.microsoft.com/office/drawing/2014/chart" uri="{C3380CC4-5D6E-409C-BE32-E72D297353CC}">
                <c16:uniqueId val="{00000013-A2B0-4E05-A207-2D081A04DEF8}"/>
              </c:ext>
            </c:extLst>
          </c:dPt>
          <c:dPt>
            <c:idx val="10"/>
            <c:bubble3D val="0"/>
            <c:spPr>
              <a:solidFill>
                <a:srgbClr val="A6A6A6"/>
              </a:solidFill>
              <a:ln w="19080">
                <a:noFill/>
              </a:ln>
            </c:spPr>
            <c:extLst>
              <c:ext xmlns:c16="http://schemas.microsoft.com/office/drawing/2014/chart" uri="{C3380CC4-5D6E-409C-BE32-E72D297353CC}">
                <c16:uniqueId val="{00000015-A2B0-4E05-A207-2D081A04DEF8}"/>
              </c:ext>
            </c:extLst>
          </c:dPt>
          <c:dPt>
            <c:idx val="11"/>
            <c:bubble3D val="0"/>
            <c:spPr>
              <a:noFill/>
              <a:ln w="19080">
                <a:noFill/>
              </a:ln>
            </c:spPr>
            <c:extLst>
              <c:ext xmlns:c16="http://schemas.microsoft.com/office/drawing/2014/chart" uri="{C3380CC4-5D6E-409C-BE32-E72D297353CC}">
                <c16:uniqueId val="{00000017-A2B0-4E05-A207-2D081A04DEF8}"/>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1-A2B0-4E05-A207-2D081A04DEF8}"/>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3-A2B0-4E05-A207-2D081A04DEF8}"/>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5-A2B0-4E05-A207-2D081A04DEF8}"/>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7-A2B0-4E05-A207-2D081A04DEF8}"/>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9-A2B0-4E05-A207-2D081A04DEF8}"/>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B-A2B0-4E05-A207-2D081A04DEF8}"/>
                </c:ext>
              </c:extLst>
            </c:dLbl>
            <c:dLbl>
              <c:idx val="6"/>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D-A2B0-4E05-A207-2D081A04DEF8}"/>
                </c:ext>
              </c:extLst>
            </c:dLbl>
            <c:dLbl>
              <c:idx val="7"/>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F-A2B0-4E05-A207-2D081A04DEF8}"/>
                </c:ext>
              </c:extLst>
            </c:dLbl>
            <c:dLbl>
              <c:idx val="8"/>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1-A2B0-4E05-A207-2D081A04DEF8}"/>
                </c:ext>
              </c:extLst>
            </c:dLbl>
            <c:dLbl>
              <c:idx val="9"/>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3-A2B0-4E05-A207-2D081A04DEF8}"/>
                </c:ext>
              </c:extLst>
            </c:dLbl>
            <c:dLbl>
              <c:idx val="1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5-A2B0-4E05-A207-2D081A04DEF8}"/>
                </c:ext>
              </c:extLst>
            </c:dLbl>
            <c:dLbl>
              <c:idx val="1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7-A2B0-4E05-A207-2D081A04DEF8}"/>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12"/>
                <c:pt idx="0">
                  <c:v>0.5</c:v>
                </c:pt>
                <c:pt idx="1">
                  <c:v>1</c:v>
                </c:pt>
                <c:pt idx="2">
                  <c:v>1</c:v>
                </c:pt>
                <c:pt idx="3">
                  <c:v>1</c:v>
                </c:pt>
                <c:pt idx="4">
                  <c:v>1</c:v>
                </c:pt>
                <c:pt idx="5">
                  <c:v>0.5</c:v>
                </c:pt>
                <c:pt idx="6">
                  <c:v>0.5</c:v>
                </c:pt>
                <c:pt idx="7">
                  <c:v>1</c:v>
                </c:pt>
                <c:pt idx="8">
                  <c:v>1</c:v>
                </c:pt>
                <c:pt idx="9">
                  <c:v>1</c:v>
                </c:pt>
                <c:pt idx="10">
                  <c:v>1</c:v>
                </c:pt>
                <c:pt idx="11">
                  <c:v>0.5</c:v>
                </c:pt>
              </c:numCache>
            </c:numRef>
          </c:val>
          <c:extLst>
            <c:ext xmlns:c16="http://schemas.microsoft.com/office/drawing/2014/chart" uri="{C3380CC4-5D6E-409C-BE32-E72D297353CC}">
              <c16:uniqueId val="{00000018-A2B0-4E05-A207-2D081A04DEF8}"/>
            </c:ext>
          </c:extLst>
        </c:ser>
        <c:dLbls>
          <c:showLegendKey val="0"/>
          <c:showVal val="0"/>
          <c:showCatName val="0"/>
          <c:showSerName val="0"/>
          <c:showPercent val="0"/>
          <c:showBubbleSize val="0"/>
          <c:showLeaderLines val="0"/>
        </c:dLbls>
        <c:firstSliceAng val="0"/>
        <c:holeSize val="50"/>
      </c:doughnutChart>
      <c:spPr>
        <a:noFill/>
        <a:ln w="0">
          <a:noFill/>
        </a:ln>
      </c:spPr>
    </c:plotArea>
    <c:plotVisOnly val="1"/>
    <c:dispBlanksAs val="gap"/>
    <c:showDLblsOverMax val="1"/>
  </c:chart>
  <c:spPr>
    <a:noFill/>
    <a:ln w="9360">
      <a:noFill/>
    </a:ln>
  </c:sp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ja-JP"/>
  <c:roundedCorners val="0"/>
  <c:style val="2"/>
  <c:chart>
    <c:autoTitleDeleted val="1"/>
    <c:plotArea>
      <c:layout/>
      <c:doughnutChart>
        <c:varyColors val="1"/>
        <c:ser>
          <c:idx val="0"/>
          <c:order val="0"/>
          <c:tx>
            <c:strRef>
              <c:f>label 0</c:f>
              <c:strCache>
                <c:ptCount val="1"/>
                <c:pt idx="0">
                  <c:v>売上高</c:v>
                </c:pt>
              </c:strCache>
            </c:strRef>
          </c:tx>
          <c:spPr>
            <a:solidFill>
              <a:srgbClr val="4E67C8"/>
            </a:solidFill>
            <a:ln w="0">
              <a:noFill/>
            </a:ln>
          </c:spPr>
          <c:dPt>
            <c:idx val="0"/>
            <c:bubble3D val="0"/>
            <c:spPr>
              <a:solidFill>
                <a:srgbClr val="808080"/>
              </a:solidFill>
              <a:ln w="19080">
                <a:noFill/>
              </a:ln>
            </c:spPr>
            <c:extLst>
              <c:ext xmlns:c16="http://schemas.microsoft.com/office/drawing/2014/chart" uri="{C3380CC4-5D6E-409C-BE32-E72D297353CC}">
                <c16:uniqueId val="{00000001-8FA1-4C19-ABE5-18FA928D495D}"/>
              </c:ext>
            </c:extLst>
          </c:dPt>
          <c:dPt>
            <c:idx val="1"/>
            <c:bubble3D val="0"/>
            <c:spPr>
              <a:solidFill>
                <a:srgbClr val="A6A6A6"/>
              </a:solidFill>
              <a:ln w="19080">
                <a:noFill/>
              </a:ln>
            </c:spPr>
            <c:extLst>
              <c:ext xmlns:c16="http://schemas.microsoft.com/office/drawing/2014/chart" uri="{C3380CC4-5D6E-409C-BE32-E72D297353CC}">
                <c16:uniqueId val="{00000003-8FA1-4C19-ABE5-18FA928D495D}"/>
              </c:ext>
            </c:extLst>
          </c:dPt>
          <c:dPt>
            <c:idx val="2"/>
            <c:bubble3D val="0"/>
            <c:spPr>
              <a:solidFill>
                <a:srgbClr val="BFBFBF"/>
              </a:solidFill>
              <a:ln w="19080">
                <a:noFill/>
              </a:ln>
            </c:spPr>
            <c:extLst>
              <c:ext xmlns:c16="http://schemas.microsoft.com/office/drawing/2014/chart" uri="{C3380CC4-5D6E-409C-BE32-E72D297353CC}">
                <c16:uniqueId val="{00000005-8FA1-4C19-ABE5-18FA928D495D}"/>
              </c:ext>
            </c:extLst>
          </c:dPt>
          <c:dPt>
            <c:idx val="3"/>
            <c:bubble3D val="0"/>
            <c:spPr>
              <a:solidFill>
                <a:srgbClr val="D9D9D9"/>
              </a:solidFill>
              <a:ln w="19080">
                <a:noFill/>
              </a:ln>
            </c:spPr>
            <c:extLst>
              <c:ext xmlns:c16="http://schemas.microsoft.com/office/drawing/2014/chart" uri="{C3380CC4-5D6E-409C-BE32-E72D297353CC}">
                <c16:uniqueId val="{00000007-8FA1-4C19-ABE5-18FA928D495D}"/>
              </c:ext>
            </c:extLst>
          </c:dPt>
          <c:dPt>
            <c:idx val="4"/>
            <c:bubble3D val="0"/>
            <c:spPr>
              <a:solidFill>
                <a:srgbClr val="F2F2F2"/>
              </a:solidFill>
              <a:ln w="19080">
                <a:noFill/>
              </a:ln>
            </c:spPr>
            <c:extLst>
              <c:ext xmlns:c16="http://schemas.microsoft.com/office/drawing/2014/chart" uri="{C3380CC4-5D6E-409C-BE32-E72D297353CC}">
                <c16:uniqueId val="{00000009-8FA1-4C19-ABE5-18FA928D495D}"/>
              </c:ext>
            </c:extLst>
          </c:dPt>
          <c:dPt>
            <c:idx val="5"/>
            <c:bubble3D val="0"/>
            <c:spPr>
              <a:noFill/>
              <a:ln w="19080">
                <a:noFill/>
              </a:ln>
            </c:spPr>
            <c:extLst>
              <c:ext xmlns:c16="http://schemas.microsoft.com/office/drawing/2014/chart" uri="{C3380CC4-5D6E-409C-BE32-E72D297353CC}">
                <c16:uniqueId val="{0000000B-8FA1-4C19-ABE5-18FA928D495D}"/>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1-8FA1-4C19-ABE5-18FA928D495D}"/>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3-8FA1-4C19-ABE5-18FA928D495D}"/>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5-8FA1-4C19-ABE5-18FA928D495D}"/>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7-8FA1-4C19-ABE5-18FA928D495D}"/>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9-8FA1-4C19-ABE5-18FA928D495D}"/>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B-8FA1-4C19-ABE5-18FA928D495D}"/>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6"/>
                <c:pt idx="0">
                  <c:v>1</c:v>
                </c:pt>
                <c:pt idx="1">
                  <c:v>1</c:v>
                </c:pt>
                <c:pt idx="2">
                  <c:v>1</c:v>
                </c:pt>
                <c:pt idx="3">
                  <c:v>1</c:v>
                </c:pt>
                <c:pt idx="4">
                  <c:v>1</c:v>
                </c:pt>
                <c:pt idx="5">
                  <c:v>5</c:v>
                </c:pt>
              </c:numCache>
            </c:numRef>
          </c:val>
          <c:extLst>
            <c:ext xmlns:c16="http://schemas.microsoft.com/office/drawing/2014/chart" uri="{C3380CC4-5D6E-409C-BE32-E72D297353CC}">
              <c16:uniqueId val="{0000000C-8FA1-4C19-ABE5-18FA928D495D}"/>
            </c:ext>
          </c:extLst>
        </c:ser>
        <c:dLbls>
          <c:showLegendKey val="0"/>
          <c:showVal val="0"/>
          <c:showCatName val="0"/>
          <c:showSerName val="0"/>
          <c:showPercent val="0"/>
          <c:showBubbleSize val="0"/>
          <c:showLeaderLines val="0"/>
        </c:dLbls>
        <c:firstSliceAng val="0"/>
        <c:holeSize val="50"/>
      </c:doughnutChart>
      <c:spPr>
        <a:noFill/>
        <a:ln w="0">
          <a:noFill/>
        </a:ln>
      </c:spPr>
    </c:plotArea>
    <c:plotVisOnly val="1"/>
    <c:dispBlanksAs val="gap"/>
    <c:showDLblsOverMax val="1"/>
  </c:chart>
  <c:spPr>
    <a:noFill/>
    <a:ln w="9360">
      <a:noFill/>
    </a:ln>
  </c:spPr>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ja-JP"/>
  <c:roundedCorners val="0"/>
  <c:style val="2"/>
  <c:chart>
    <c:autoTitleDeleted val="1"/>
    <c:plotArea>
      <c:layout/>
      <c:doughnutChart>
        <c:varyColors val="1"/>
        <c:ser>
          <c:idx val="0"/>
          <c:order val="0"/>
          <c:tx>
            <c:strRef>
              <c:f>label 0</c:f>
              <c:strCache>
                <c:ptCount val="1"/>
                <c:pt idx="0">
                  <c:v>売上高</c:v>
                </c:pt>
              </c:strCache>
            </c:strRef>
          </c:tx>
          <c:spPr>
            <a:solidFill>
              <a:srgbClr val="4E67C8"/>
            </a:solidFill>
            <a:ln w="0">
              <a:noFill/>
            </a:ln>
          </c:spPr>
          <c:dPt>
            <c:idx val="0"/>
            <c:bubble3D val="0"/>
            <c:spPr>
              <a:noFill/>
              <a:ln w="19080">
                <a:noFill/>
              </a:ln>
            </c:spPr>
            <c:extLst>
              <c:ext xmlns:c16="http://schemas.microsoft.com/office/drawing/2014/chart" uri="{C3380CC4-5D6E-409C-BE32-E72D297353CC}">
                <c16:uniqueId val="{00000001-3F05-4A99-815B-76A2DAE8716B}"/>
              </c:ext>
            </c:extLst>
          </c:dPt>
          <c:dPt>
            <c:idx val="1"/>
            <c:bubble3D val="0"/>
            <c:spPr>
              <a:solidFill>
                <a:srgbClr val="DFF5EF"/>
              </a:solidFill>
              <a:ln w="19080">
                <a:noFill/>
              </a:ln>
            </c:spPr>
            <c:extLst>
              <c:ext xmlns:c16="http://schemas.microsoft.com/office/drawing/2014/chart" uri="{C3380CC4-5D6E-409C-BE32-E72D297353CC}">
                <c16:uniqueId val="{00000003-3F05-4A99-815B-76A2DAE8716B}"/>
              </c:ext>
            </c:extLst>
          </c:dPt>
          <c:dPt>
            <c:idx val="2"/>
            <c:bubble3D val="0"/>
            <c:spPr>
              <a:solidFill>
                <a:srgbClr val="BEEBDF"/>
              </a:solidFill>
              <a:ln w="19080">
                <a:noFill/>
              </a:ln>
            </c:spPr>
            <c:extLst>
              <c:ext xmlns:c16="http://schemas.microsoft.com/office/drawing/2014/chart" uri="{C3380CC4-5D6E-409C-BE32-E72D297353CC}">
                <c16:uniqueId val="{00000005-3F05-4A99-815B-76A2DAE8716B}"/>
              </c:ext>
            </c:extLst>
          </c:dPt>
          <c:dPt>
            <c:idx val="3"/>
            <c:bubble3D val="0"/>
            <c:spPr>
              <a:solidFill>
                <a:srgbClr val="9EE2CF"/>
              </a:solidFill>
              <a:ln w="19080">
                <a:noFill/>
              </a:ln>
            </c:spPr>
            <c:extLst>
              <c:ext xmlns:c16="http://schemas.microsoft.com/office/drawing/2014/chart" uri="{C3380CC4-5D6E-409C-BE32-E72D297353CC}">
                <c16:uniqueId val="{00000007-3F05-4A99-815B-76A2DAE8716B}"/>
              </c:ext>
            </c:extLst>
          </c:dPt>
          <c:dPt>
            <c:idx val="4"/>
            <c:bubble3D val="0"/>
            <c:spPr>
              <a:solidFill>
                <a:srgbClr val="34AC8B"/>
              </a:solidFill>
              <a:ln w="19080">
                <a:noFill/>
              </a:ln>
            </c:spPr>
            <c:extLst>
              <c:ext xmlns:c16="http://schemas.microsoft.com/office/drawing/2014/chart" uri="{C3380CC4-5D6E-409C-BE32-E72D297353CC}">
                <c16:uniqueId val="{00000009-3F05-4A99-815B-76A2DAE8716B}"/>
              </c:ext>
            </c:extLst>
          </c:dPt>
          <c:dPt>
            <c:idx val="5"/>
            <c:bubble3D val="0"/>
            <c:spPr>
              <a:solidFill>
                <a:srgbClr val="23735D"/>
              </a:solidFill>
              <a:ln w="19080">
                <a:noFill/>
              </a:ln>
            </c:spPr>
            <c:extLst>
              <c:ext xmlns:c16="http://schemas.microsoft.com/office/drawing/2014/chart" uri="{C3380CC4-5D6E-409C-BE32-E72D297353CC}">
                <c16:uniqueId val="{0000000B-3F05-4A99-815B-76A2DAE8716B}"/>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1-3F05-4A99-815B-76A2DAE8716B}"/>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3-3F05-4A99-815B-76A2DAE8716B}"/>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5-3F05-4A99-815B-76A2DAE8716B}"/>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7-3F05-4A99-815B-76A2DAE8716B}"/>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9-3F05-4A99-815B-76A2DAE8716B}"/>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B-3F05-4A99-815B-76A2DAE8716B}"/>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6"/>
                <c:pt idx="0">
                  <c:v>5</c:v>
                </c:pt>
                <c:pt idx="1">
                  <c:v>1</c:v>
                </c:pt>
                <c:pt idx="2">
                  <c:v>1</c:v>
                </c:pt>
                <c:pt idx="3">
                  <c:v>1</c:v>
                </c:pt>
                <c:pt idx="4">
                  <c:v>1</c:v>
                </c:pt>
                <c:pt idx="5">
                  <c:v>1</c:v>
                </c:pt>
              </c:numCache>
            </c:numRef>
          </c:val>
          <c:extLst>
            <c:ext xmlns:c16="http://schemas.microsoft.com/office/drawing/2014/chart" uri="{C3380CC4-5D6E-409C-BE32-E72D297353CC}">
              <c16:uniqueId val="{0000000C-3F05-4A99-815B-76A2DAE8716B}"/>
            </c:ext>
          </c:extLst>
        </c:ser>
        <c:dLbls>
          <c:showLegendKey val="0"/>
          <c:showVal val="0"/>
          <c:showCatName val="0"/>
          <c:showSerName val="0"/>
          <c:showPercent val="0"/>
          <c:showBubbleSize val="0"/>
          <c:showLeaderLines val="0"/>
        </c:dLbls>
        <c:firstSliceAng val="0"/>
        <c:holeSize val="50"/>
      </c:doughnutChart>
      <c:spPr>
        <a:noFill/>
        <a:ln w="0">
          <a:noFill/>
        </a:ln>
      </c:spPr>
    </c:plotArea>
    <c:plotVisOnly val="1"/>
    <c:dispBlanksAs val="gap"/>
    <c:showDLblsOverMax val="1"/>
  </c:chart>
  <c:spPr>
    <a:noFill/>
    <a:ln w="9360">
      <a:noFill/>
    </a:ln>
  </c:spPr>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ja-JP"/>
  <c:roundedCorners val="0"/>
  <c:style val="2"/>
  <c:chart>
    <c:autoTitleDeleted val="1"/>
    <c:plotArea>
      <c:layout/>
      <c:doughnutChart>
        <c:varyColors val="1"/>
        <c:ser>
          <c:idx val="0"/>
          <c:order val="0"/>
          <c:tx>
            <c:strRef>
              <c:f>label 0</c:f>
              <c:strCache>
                <c:ptCount val="1"/>
                <c:pt idx="0">
                  <c:v>売上高</c:v>
                </c:pt>
              </c:strCache>
            </c:strRef>
          </c:tx>
          <c:spPr>
            <a:solidFill>
              <a:srgbClr val="4E67C8"/>
            </a:solidFill>
            <a:ln w="0">
              <a:noFill/>
            </a:ln>
          </c:spPr>
          <c:dPt>
            <c:idx val="0"/>
            <c:bubble3D val="0"/>
            <c:spPr>
              <a:noFill/>
              <a:ln w="19080">
                <a:noFill/>
              </a:ln>
            </c:spPr>
            <c:extLst>
              <c:ext xmlns:c16="http://schemas.microsoft.com/office/drawing/2014/chart" uri="{C3380CC4-5D6E-409C-BE32-E72D297353CC}">
                <c16:uniqueId val="{00000001-6DA4-49AF-A671-5D06006FA8CE}"/>
              </c:ext>
            </c:extLst>
          </c:dPt>
          <c:dPt>
            <c:idx val="1"/>
            <c:bubble3D val="0"/>
            <c:spPr>
              <a:solidFill>
                <a:srgbClr val="F2F2F2"/>
              </a:solidFill>
              <a:ln w="19080">
                <a:noFill/>
              </a:ln>
            </c:spPr>
            <c:extLst>
              <c:ext xmlns:c16="http://schemas.microsoft.com/office/drawing/2014/chart" uri="{C3380CC4-5D6E-409C-BE32-E72D297353CC}">
                <c16:uniqueId val="{00000003-6DA4-49AF-A671-5D06006FA8CE}"/>
              </c:ext>
            </c:extLst>
          </c:dPt>
          <c:dPt>
            <c:idx val="2"/>
            <c:bubble3D val="0"/>
            <c:spPr>
              <a:solidFill>
                <a:srgbClr val="D9D9D9"/>
              </a:solidFill>
              <a:ln w="19080">
                <a:noFill/>
              </a:ln>
            </c:spPr>
            <c:extLst>
              <c:ext xmlns:c16="http://schemas.microsoft.com/office/drawing/2014/chart" uri="{C3380CC4-5D6E-409C-BE32-E72D297353CC}">
                <c16:uniqueId val="{00000005-6DA4-49AF-A671-5D06006FA8CE}"/>
              </c:ext>
            </c:extLst>
          </c:dPt>
          <c:dPt>
            <c:idx val="3"/>
            <c:bubble3D val="0"/>
            <c:spPr>
              <a:solidFill>
                <a:srgbClr val="BFBFBF"/>
              </a:solidFill>
              <a:ln w="19080">
                <a:noFill/>
              </a:ln>
            </c:spPr>
            <c:extLst>
              <c:ext xmlns:c16="http://schemas.microsoft.com/office/drawing/2014/chart" uri="{C3380CC4-5D6E-409C-BE32-E72D297353CC}">
                <c16:uniqueId val="{00000007-6DA4-49AF-A671-5D06006FA8CE}"/>
              </c:ext>
            </c:extLst>
          </c:dPt>
          <c:dPt>
            <c:idx val="4"/>
            <c:bubble3D val="0"/>
            <c:spPr>
              <a:solidFill>
                <a:srgbClr val="A6A6A6"/>
              </a:solidFill>
              <a:ln w="19080">
                <a:noFill/>
              </a:ln>
            </c:spPr>
            <c:extLst>
              <c:ext xmlns:c16="http://schemas.microsoft.com/office/drawing/2014/chart" uri="{C3380CC4-5D6E-409C-BE32-E72D297353CC}">
                <c16:uniqueId val="{00000009-6DA4-49AF-A671-5D06006FA8CE}"/>
              </c:ext>
            </c:extLst>
          </c:dPt>
          <c:dPt>
            <c:idx val="5"/>
            <c:bubble3D val="0"/>
            <c:spPr>
              <a:solidFill>
                <a:srgbClr val="808080"/>
              </a:solidFill>
              <a:ln w="19080">
                <a:noFill/>
              </a:ln>
            </c:spPr>
            <c:extLst>
              <c:ext xmlns:c16="http://schemas.microsoft.com/office/drawing/2014/chart" uri="{C3380CC4-5D6E-409C-BE32-E72D297353CC}">
                <c16:uniqueId val="{0000000B-6DA4-49AF-A671-5D06006FA8CE}"/>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1-6DA4-49AF-A671-5D06006FA8CE}"/>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3-6DA4-49AF-A671-5D06006FA8CE}"/>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5-6DA4-49AF-A671-5D06006FA8CE}"/>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7-6DA4-49AF-A671-5D06006FA8CE}"/>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9-6DA4-49AF-A671-5D06006FA8CE}"/>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B-6DA4-49AF-A671-5D06006FA8CE}"/>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6"/>
                <c:pt idx="0">
                  <c:v>5</c:v>
                </c:pt>
                <c:pt idx="1">
                  <c:v>1</c:v>
                </c:pt>
                <c:pt idx="2">
                  <c:v>1</c:v>
                </c:pt>
                <c:pt idx="3">
                  <c:v>1</c:v>
                </c:pt>
                <c:pt idx="4">
                  <c:v>1</c:v>
                </c:pt>
                <c:pt idx="5">
                  <c:v>1</c:v>
                </c:pt>
              </c:numCache>
            </c:numRef>
          </c:val>
          <c:extLst>
            <c:ext xmlns:c16="http://schemas.microsoft.com/office/drawing/2014/chart" uri="{C3380CC4-5D6E-409C-BE32-E72D297353CC}">
              <c16:uniqueId val="{0000000C-6DA4-49AF-A671-5D06006FA8CE}"/>
            </c:ext>
          </c:extLst>
        </c:ser>
        <c:dLbls>
          <c:showLegendKey val="0"/>
          <c:showVal val="0"/>
          <c:showCatName val="0"/>
          <c:showSerName val="0"/>
          <c:showPercent val="0"/>
          <c:showBubbleSize val="0"/>
          <c:showLeaderLines val="0"/>
        </c:dLbls>
        <c:firstSliceAng val="0"/>
        <c:holeSize val="50"/>
      </c:doughnutChart>
      <c:spPr>
        <a:noFill/>
        <a:ln w="0">
          <a:noFill/>
        </a:ln>
      </c:spPr>
    </c:plotArea>
    <c:plotVisOnly val="1"/>
    <c:dispBlanksAs val="gap"/>
    <c:showDLblsOverMax val="1"/>
  </c:chart>
  <c:spPr>
    <a:noFill/>
    <a:ln w="9360">
      <a:noFill/>
    </a:ln>
  </c:spPr>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ja-JP"/>
  <c:roundedCorners val="0"/>
  <c:style val="2"/>
  <c:chart>
    <c:autoTitleDeleted val="1"/>
    <c:plotArea>
      <c:layout/>
      <c:doughnutChart>
        <c:varyColors val="1"/>
        <c:ser>
          <c:idx val="0"/>
          <c:order val="0"/>
          <c:tx>
            <c:strRef>
              <c:f>label 0</c:f>
              <c:strCache>
                <c:ptCount val="1"/>
                <c:pt idx="0">
                  <c:v>売上高</c:v>
                </c:pt>
              </c:strCache>
            </c:strRef>
          </c:tx>
          <c:spPr>
            <a:solidFill>
              <a:srgbClr val="4E67C8"/>
            </a:solidFill>
            <a:ln w="0">
              <a:noFill/>
            </a:ln>
          </c:spPr>
          <c:dPt>
            <c:idx val="0"/>
            <c:bubble3D val="0"/>
            <c:spPr>
              <a:noFill/>
              <a:ln w="19080">
                <a:noFill/>
              </a:ln>
            </c:spPr>
            <c:extLst>
              <c:ext xmlns:c16="http://schemas.microsoft.com/office/drawing/2014/chart" uri="{C3380CC4-5D6E-409C-BE32-E72D297353CC}">
                <c16:uniqueId val="{00000001-1B31-46CA-A43F-793EC26D3FFE}"/>
              </c:ext>
            </c:extLst>
          </c:dPt>
          <c:dPt>
            <c:idx val="1"/>
            <c:bubble3D val="0"/>
            <c:spPr>
              <a:solidFill>
                <a:srgbClr val="073C65"/>
              </a:solidFill>
              <a:ln w="19080">
                <a:noFill/>
              </a:ln>
            </c:spPr>
            <c:extLst>
              <c:ext xmlns:c16="http://schemas.microsoft.com/office/drawing/2014/chart" uri="{C3380CC4-5D6E-409C-BE32-E72D297353CC}">
                <c16:uniqueId val="{00000003-1B31-46CA-A43F-793EC26D3FFE}"/>
              </c:ext>
            </c:extLst>
          </c:dPt>
          <c:dPt>
            <c:idx val="2"/>
            <c:bubble3D val="0"/>
            <c:spPr>
              <a:noFill/>
              <a:ln w="19080">
                <a:noFill/>
              </a:ln>
            </c:spPr>
            <c:extLst>
              <c:ext xmlns:c16="http://schemas.microsoft.com/office/drawing/2014/chart" uri="{C3380CC4-5D6E-409C-BE32-E72D297353CC}">
                <c16:uniqueId val="{00000005-1B31-46CA-A43F-793EC26D3FFE}"/>
              </c:ext>
            </c:extLst>
          </c:dPt>
          <c:dPt>
            <c:idx val="3"/>
            <c:bubble3D val="0"/>
            <c:spPr>
              <a:solidFill>
                <a:srgbClr val="0D79CA"/>
              </a:solidFill>
              <a:ln w="19080">
                <a:noFill/>
              </a:ln>
            </c:spPr>
            <c:extLst>
              <c:ext xmlns:c16="http://schemas.microsoft.com/office/drawing/2014/chart" uri="{C3380CC4-5D6E-409C-BE32-E72D297353CC}">
                <c16:uniqueId val="{00000007-1B31-46CA-A43F-793EC26D3FFE}"/>
              </c:ext>
            </c:extLst>
          </c:dPt>
          <c:dPt>
            <c:idx val="4"/>
            <c:bubble3D val="0"/>
            <c:spPr>
              <a:noFill/>
              <a:ln w="19080">
                <a:noFill/>
              </a:ln>
            </c:spPr>
            <c:extLst>
              <c:ext xmlns:c16="http://schemas.microsoft.com/office/drawing/2014/chart" uri="{C3380CC4-5D6E-409C-BE32-E72D297353CC}">
                <c16:uniqueId val="{00000009-1B31-46CA-A43F-793EC26D3FFE}"/>
              </c:ext>
            </c:extLst>
          </c:dPt>
          <c:dPt>
            <c:idx val="5"/>
            <c:bubble3D val="0"/>
            <c:spPr>
              <a:solidFill>
                <a:srgbClr val="4FADF3"/>
              </a:solidFill>
              <a:ln w="19080">
                <a:noFill/>
              </a:ln>
            </c:spPr>
            <c:extLst>
              <c:ext xmlns:c16="http://schemas.microsoft.com/office/drawing/2014/chart" uri="{C3380CC4-5D6E-409C-BE32-E72D297353CC}">
                <c16:uniqueId val="{0000000B-1B31-46CA-A43F-793EC26D3FFE}"/>
              </c:ext>
            </c:extLst>
          </c:dPt>
          <c:dPt>
            <c:idx val="6"/>
            <c:bubble3D val="0"/>
            <c:spPr>
              <a:noFill/>
              <a:ln w="19080">
                <a:noFill/>
              </a:ln>
            </c:spPr>
            <c:extLst>
              <c:ext xmlns:c16="http://schemas.microsoft.com/office/drawing/2014/chart" uri="{C3380CC4-5D6E-409C-BE32-E72D297353CC}">
                <c16:uniqueId val="{0000000D-1B31-46CA-A43F-793EC26D3FFE}"/>
              </c:ext>
            </c:extLst>
          </c:dPt>
          <c:dPt>
            <c:idx val="7"/>
            <c:bubble3D val="0"/>
            <c:spPr>
              <a:noFill/>
              <a:ln w="19080">
                <a:noFill/>
              </a:ln>
            </c:spPr>
            <c:extLst>
              <c:ext xmlns:c16="http://schemas.microsoft.com/office/drawing/2014/chart" uri="{C3380CC4-5D6E-409C-BE32-E72D297353CC}">
                <c16:uniqueId val="{0000000F-1B31-46CA-A43F-793EC26D3FFE}"/>
              </c:ext>
            </c:extLst>
          </c:dPt>
          <c:dPt>
            <c:idx val="8"/>
            <c:bubble3D val="0"/>
            <c:spPr>
              <a:noFill/>
              <a:ln w="19080">
                <a:noFill/>
              </a:ln>
            </c:spPr>
            <c:extLst>
              <c:ext xmlns:c16="http://schemas.microsoft.com/office/drawing/2014/chart" uri="{C3380CC4-5D6E-409C-BE32-E72D297353CC}">
                <c16:uniqueId val="{00000011-1B31-46CA-A43F-793EC26D3FFE}"/>
              </c:ext>
            </c:extLst>
          </c:dPt>
          <c:dPt>
            <c:idx val="9"/>
            <c:bubble3D val="0"/>
            <c:spPr>
              <a:noFill/>
              <a:ln w="19080">
                <a:noFill/>
              </a:ln>
            </c:spPr>
            <c:extLst>
              <c:ext xmlns:c16="http://schemas.microsoft.com/office/drawing/2014/chart" uri="{C3380CC4-5D6E-409C-BE32-E72D297353CC}">
                <c16:uniqueId val="{00000013-1B31-46CA-A43F-793EC26D3FFE}"/>
              </c:ext>
            </c:extLst>
          </c:dPt>
          <c:dPt>
            <c:idx val="10"/>
            <c:bubble3D val="0"/>
            <c:spPr>
              <a:noFill/>
              <a:ln w="19080">
                <a:noFill/>
              </a:ln>
            </c:spPr>
            <c:extLst>
              <c:ext xmlns:c16="http://schemas.microsoft.com/office/drawing/2014/chart" uri="{C3380CC4-5D6E-409C-BE32-E72D297353CC}">
                <c16:uniqueId val="{00000015-1B31-46CA-A43F-793EC26D3FFE}"/>
              </c:ext>
            </c:extLst>
          </c:dPt>
          <c:dPt>
            <c:idx val="11"/>
            <c:bubble3D val="0"/>
            <c:spPr>
              <a:noFill/>
              <a:ln w="19080">
                <a:noFill/>
              </a:ln>
            </c:spPr>
            <c:extLst>
              <c:ext xmlns:c16="http://schemas.microsoft.com/office/drawing/2014/chart" uri="{C3380CC4-5D6E-409C-BE32-E72D297353CC}">
                <c16:uniqueId val="{00000017-1B31-46CA-A43F-793EC26D3FFE}"/>
              </c:ext>
            </c:extLst>
          </c:dPt>
          <c:dPt>
            <c:idx val="12"/>
            <c:bubble3D val="0"/>
            <c:spPr>
              <a:noFill/>
              <a:ln w="19080">
                <a:noFill/>
              </a:ln>
            </c:spPr>
            <c:extLst>
              <c:ext xmlns:c16="http://schemas.microsoft.com/office/drawing/2014/chart" uri="{C3380CC4-5D6E-409C-BE32-E72D297353CC}">
                <c16:uniqueId val="{00000019-1B31-46CA-A43F-793EC26D3FFE}"/>
              </c:ext>
            </c:extLst>
          </c:dPt>
          <c:dPt>
            <c:idx val="13"/>
            <c:bubble3D val="0"/>
            <c:spPr>
              <a:noFill/>
              <a:ln w="19080">
                <a:noFill/>
              </a:ln>
            </c:spPr>
            <c:extLst>
              <c:ext xmlns:c16="http://schemas.microsoft.com/office/drawing/2014/chart" uri="{C3380CC4-5D6E-409C-BE32-E72D297353CC}">
                <c16:uniqueId val="{0000001B-1B31-46CA-A43F-793EC26D3FFE}"/>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1-1B31-46CA-A43F-793EC26D3FFE}"/>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3-1B31-46CA-A43F-793EC26D3FFE}"/>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5-1B31-46CA-A43F-793EC26D3FFE}"/>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7-1B31-46CA-A43F-793EC26D3FFE}"/>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9-1B31-46CA-A43F-793EC26D3FFE}"/>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B-1B31-46CA-A43F-793EC26D3FFE}"/>
                </c:ext>
              </c:extLst>
            </c:dLbl>
            <c:dLbl>
              <c:idx val="6"/>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D-1B31-46CA-A43F-793EC26D3FFE}"/>
                </c:ext>
              </c:extLst>
            </c:dLbl>
            <c:dLbl>
              <c:idx val="7"/>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F-1B31-46CA-A43F-793EC26D3FFE}"/>
                </c:ext>
              </c:extLst>
            </c:dLbl>
            <c:dLbl>
              <c:idx val="8"/>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1-1B31-46CA-A43F-793EC26D3FFE}"/>
                </c:ext>
              </c:extLst>
            </c:dLbl>
            <c:dLbl>
              <c:idx val="9"/>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3-1B31-46CA-A43F-793EC26D3FFE}"/>
                </c:ext>
              </c:extLst>
            </c:dLbl>
            <c:dLbl>
              <c:idx val="1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5-1B31-46CA-A43F-793EC26D3FFE}"/>
                </c:ext>
              </c:extLst>
            </c:dLbl>
            <c:dLbl>
              <c:idx val="1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7-1B31-46CA-A43F-793EC26D3FFE}"/>
                </c:ext>
              </c:extLst>
            </c:dLbl>
            <c:dLbl>
              <c:idx val="1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9-1B31-46CA-A43F-793EC26D3FFE}"/>
                </c:ext>
              </c:extLst>
            </c:dLbl>
            <c:dLbl>
              <c:idx val="1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B-1B31-46CA-A43F-793EC26D3FFE}"/>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14"/>
                <c:pt idx="0">
                  <c:v>0.8</c:v>
                </c:pt>
                <c:pt idx="1">
                  <c:v>15</c:v>
                </c:pt>
                <c:pt idx="2">
                  <c:v>1.7</c:v>
                </c:pt>
                <c:pt idx="3">
                  <c:v>15</c:v>
                </c:pt>
                <c:pt idx="4">
                  <c:v>1.7</c:v>
                </c:pt>
                <c:pt idx="5">
                  <c:v>15</c:v>
                </c:pt>
                <c:pt idx="6">
                  <c:v>0.8</c:v>
                </c:pt>
                <c:pt idx="7">
                  <c:v>0.8</c:v>
                </c:pt>
                <c:pt idx="8">
                  <c:v>15</c:v>
                </c:pt>
                <c:pt idx="9">
                  <c:v>1.7</c:v>
                </c:pt>
                <c:pt idx="10">
                  <c:v>15</c:v>
                </c:pt>
                <c:pt idx="11">
                  <c:v>1.7</c:v>
                </c:pt>
                <c:pt idx="12">
                  <c:v>15</c:v>
                </c:pt>
                <c:pt idx="13">
                  <c:v>0.8</c:v>
                </c:pt>
              </c:numCache>
            </c:numRef>
          </c:val>
          <c:extLst>
            <c:ext xmlns:c16="http://schemas.microsoft.com/office/drawing/2014/chart" uri="{C3380CC4-5D6E-409C-BE32-E72D297353CC}">
              <c16:uniqueId val="{0000001C-1B31-46CA-A43F-793EC26D3FFE}"/>
            </c:ext>
          </c:extLst>
        </c:ser>
        <c:dLbls>
          <c:showLegendKey val="0"/>
          <c:showVal val="0"/>
          <c:showCatName val="0"/>
          <c:showSerName val="0"/>
          <c:showPercent val="0"/>
          <c:showBubbleSize val="0"/>
          <c:showLeaderLines val="0"/>
        </c:dLbls>
        <c:firstSliceAng val="0"/>
        <c:holeSize val="50"/>
      </c:doughnutChart>
      <c:spPr>
        <a:noFill/>
        <a:ln w="0">
          <a:noFill/>
        </a:ln>
      </c:spPr>
    </c:plotArea>
    <c:plotVisOnly val="1"/>
    <c:dispBlanksAs val="gap"/>
    <c:showDLblsOverMax val="1"/>
  </c:chart>
  <c:spPr>
    <a:noFill/>
    <a:ln w="9360">
      <a:noFill/>
    </a:ln>
  </c:spPr>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ja-JP"/>
  <c:roundedCorners val="0"/>
  <c:style val="2"/>
  <c:chart>
    <c:autoTitleDeleted val="1"/>
    <c:plotArea>
      <c:layout/>
      <c:doughnutChart>
        <c:varyColors val="1"/>
        <c:ser>
          <c:idx val="0"/>
          <c:order val="0"/>
          <c:tx>
            <c:strRef>
              <c:f>label 0</c:f>
              <c:strCache>
                <c:ptCount val="1"/>
                <c:pt idx="0">
                  <c:v>売上高</c:v>
                </c:pt>
              </c:strCache>
            </c:strRef>
          </c:tx>
          <c:spPr>
            <a:solidFill>
              <a:srgbClr val="4E67C8"/>
            </a:solidFill>
            <a:ln w="44280">
              <a:noFill/>
            </a:ln>
          </c:spPr>
          <c:dPt>
            <c:idx val="0"/>
            <c:bubble3D val="0"/>
            <c:spPr>
              <a:noFill/>
              <a:ln w="44280">
                <a:noFill/>
              </a:ln>
            </c:spPr>
            <c:extLst>
              <c:ext xmlns:c16="http://schemas.microsoft.com/office/drawing/2014/chart" uri="{C3380CC4-5D6E-409C-BE32-E72D297353CC}">
                <c16:uniqueId val="{00000001-F88C-4C85-BEDD-CB2CB7584269}"/>
              </c:ext>
            </c:extLst>
          </c:dPt>
          <c:dPt>
            <c:idx val="1"/>
            <c:bubble3D val="0"/>
            <c:spPr>
              <a:solidFill>
                <a:srgbClr val="073C65"/>
              </a:solidFill>
              <a:ln w="44280">
                <a:noFill/>
              </a:ln>
            </c:spPr>
            <c:extLst>
              <c:ext xmlns:c16="http://schemas.microsoft.com/office/drawing/2014/chart" uri="{C3380CC4-5D6E-409C-BE32-E72D297353CC}">
                <c16:uniqueId val="{00000003-F88C-4C85-BEDD-CB2CB7584269}"/>
              </c:ext>
            </c:extLst>
          </c:dPt>
          <c:dPt>
            <c:idx val="2"/>
            <c:bubble3D val="0"/>
            <c:spPr>
              <a:noFill/>
              <a:ln w="44280">
                <a:noFill/>
              </a:ln>
            </c:spPr>
            <c:extLst>
              <c:ext xmlns:c16="http://schemas.microsoft.com/office/drawing/2014/chart" uri="{C3380CC4-5D6E-409C-BE32-E72D297353CC}">
                <c16:uniqueId val="{00000005-F88C-4C85-BEDD-CB2CB7584269}"/>
              </c:ext>
            </c:extLst>
          </c:dPt>
          <c:dPt>
            <c:idx val="3"/>
            <c:bubble3D val="0"/>
            <c:spPr>
              <a:solidFill>
                <a:srgbClr val="0D79CA"/>
              </a:solidFill>
              <a:ln w="44280">
                <a:noFill/>
              </a:ln>
            </c:spPr>
            <c:extLst>
              <c:ext xmlns:c16="http://schemas.microsoft.com/office/drawing/2014/chart" uri="{C3380CC4-5D6E-409C-BE32-E72D297353CC}">
                <c16:uniqueId val="{00000007-F88C-4C85-BEDD-CB2CB7584269}"/>
              </c:ext>
            </c:extLst>
          </c:dPt>
          <c:dPt>
            <c:idx val="4"/>
            <c:bubble3D val="0"/>
            <c:spPr>
              <a:noFill/>
              <a:ln w="44280">
                <a:noFill/>
              </a:ln>
            </c:spPr>
            <c:extLst>
              <c:ext xmlns:c16="http://schemas.microsoft.com/office/drawing/2014/chart" uri="{C3380CC4-5D6E-409C-BE32-E72D297353CC}">
                <c16:uniqueId val="{00000009-F88C-4C85-BEDD-CB2CB7584269}"/>
              </c:ext>
            </c:extLst>
          </c:dPt>
          <c:dPt>
            <c:idx val="5"/>
            <c:bubble3D val="0"/>
            <c:spPr>
              <a:solidFill>
                <a:srgbClr val="4FADF3"/>
              </a:solidFill>
              <a:ln w="44280">
                <a:noFill/>
              </a:ln>
            </c:spPr>
            <c:extLst>
              <c:ext xmlns:c16="http://schemas.microsoft.com/office/drawing/2014/chart" uri="{C3380CC4-5D6E-409C-BE32-E72D297353CC}">
                <c16:uniqueId val="{0000000B-F88C-4C85-BEDD-CB2CB7584269}"/>
              </c:ext>
            </c:extLst>
          </c:dPt>
          <c:dPt>
            <c:idx val="6"/>
            <c:bubble3D val="0"/>
            <c:spPr>
              <a:noFill/>
              <a:ln w="44280">
                <a:noFill/>
              </a:ln>
            </c:spPr>
            <c:extLst>
              <c:ext xmlns:c16="http://schemas.microsoft.com/office/drawing/2014/chart" uri="{C3380CC4-5D6E-409C-BE32-E72D297353CC}">
                <c16:uniqueId val="{0000000D-F88C-4C85-BEDD-CB2CB7584269}"/>
              </c:ext>
            </c:extLst>
          </c:dPt>
          <c:dPt>
            <c:idx val="7"/>
            <c:bubble3D val="0"/>
            <c:spPr>
              <a:noFill/>
              <a:ln w="44280">
                <a:noFill/>
              </a:ln>
            </c:spPr>
            <c:extLst>
              <c:ext xmlns:c16="http://schemas.microsoft.com/office/drawing/2014/chart" uri="{C3380CC4-5D6E-409C-BE32-E72D297353CC}">
                <c16:uniqueId val="{0000000F-F88C-4C85-BEDD-CB2CB7584269}"/>
              </c:ext>
            </c:extLst>
          </c:dPt>
          <c:dPt>
            <c:idx val="8"/>
            <c:bubble3D val="0"/>
            <c:spPr>
              <a:noFill/>
              <a:ln w="44280">
                <a:noFill/>
              </a:ln>
            </c:spPr>
            <c:extLst>
              <c:ext xmlns:c16="http://schemas.microsoft.com/office/drawing/2014/chart" uri="{C3380CC4-5D6E-409C-BE32-E72D297353CC}">
                <c16:uniqueId val="{00000011-F88C-4C85-BEDD-CB2CB7584269}"/>
              </c:ext>
            </c:extLst>
          </c:dPt>
          <c:dPt>
            <c:idx val="9"/>
            <c:bubble3D val="0"/>
            <c:spPr>
              <a:noFill/>
              <a:ln w="44280">
                <a:noFill/>
              </a:ln>
            </c:spPr>
            <c:extLst>
              <c:ext xmlns:c16="http://schemas.microsoft.com/office/drawing/2014/chart" uri="{C3380CC4-5D6E-409C-BE32-E72D297353CC}">
                <c16:uniqueId val="{00000013-F88C-4C85-BEDD-CB2CB7584269}"/>
              </c:ext>
            </c:extLst>
          </c:dPt>
          <c:dPt>
            <c:idx val="10"/>
            <c:bubble3D val="0"/>
            <c:spPr>
              <a:noFill/>
              <a:ln w="44280">
                <a:noFill/>
              </a:ln>
            </c:spPr>
            <c:extLst>
              <c:ext xmlns:c16="http://schemas.microsoft.com/office/drawing/2014/chart" uri="{C3380CC4-5D6E-409C-BE32-E72D297353CC}">
                <c16:uniqueId val="{00000015-F88C-4C85-BEDD-CB2CB7584269}"/>
              </c:ext>
            </c:extLst>
          </c:dPt>
          <c:dPt>
            <c:idx val="11"/>
            <c:bubble3D val="0"/>
            <c:spPr>
              <a:noFill/>
              <a:ln w="44280">
                <a:noFill/>
              </a:ln>
            </c:spPr>
            <c:extLst>
              <c:ext xmlns:c16="http://schemas.microsoft.com/office/drawing/2014/chart" uri="{C3380CC4-5D6E-409C-BE32-E72D297353CC}">
                <c16:uniqueId val="{00000017-F88C-4C85-BEDD-CB2CB7584269}"/>
              </c:ext>
            </c:extLst>
          </c:dPt>
          <c:dPt>
            <c:idx val="12"/>
            <c:bubble3D val="0"/>
            <c:spPr>
              <a:noFill/>
              <a:ln w="44280">
                <a:noFill/>
              </a:ln>
            </c:spPr>
            <c:extLst>
              <c:ext xmlns:c16="http://schemas.microsoft.com/office/drawing/2014/chart" uri="{C3380CC4-5D6E-409C-BE32-E72D297353CC}">
                <c16:uniqueId val="{00000019-F88C-4C85-BEDD-CB2CB7584269}"/>
              </c:ext>
            </c:extLst>
          </c:dPt>
          <c:dPt>
            <c:idx val="13"/>
            <c:bubble3D val="0"/>
            <c:spPr>
              <a:noFill/>
              <a:ln w="44280">
                <a:noFill/>
              </a:ln>
            </c:spPr>
            <c:extLst>
              <c:ext xmlns:c16="http://schemas.microsoft.com/office/drawing/2014/chart" uri="{C3380CC4-5D6E-409C-BE32-E72D297353CC}">
                <c16:uniqueId val="{0000001B-F88C-4C85-BEDD-CB2CB7584269}"/>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1-F88C-4C85-BEDD-CB2CB7584269}"/>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3-F88C-4C85-BEDD-CB2CB7584269}"/>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5-F88C-4C85-BEDD-CB2CB7584269}"/>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7-F88C-4C85-BEDD-CB2CB7584269}"/>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9-F88C-4C85-BEDD-CB2CB7584269}"/>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B-F88C-4C85-BEDD-CB2CB7584269}"/>
                </c:ext>
              </c:extLst>
            </c:dLbl>
            <c:dLbl>
              <c:idx val="6"/>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D-F88C-4C85-BEDD-CB2CB7584269}"/>
                </c:ext>
              </c:extLst>
            </c:dLbl>
            <c:dLbl>
              <c:idx val="7"/>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F-F88C-4C85-BEDD-CB2CB7584269}"/>
                </c:ext>
              </c:extLst>
            </c:dLbl>
            <c:dLbl>
              <c:idx val="8"/>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1-F88C-4C85-BEDD-CB2CB7584269}"/>
                </c:ext>
              </c:extLst>
            </c:dLbl>
            <c:dLbl>
              <c:idx val="9"/>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3-F88C-4C85-BEDD-CB2CB7584269}"/>
                </c:ext>
              </c:extLst>
            </c:dLbl>
            <c:dLbl>
              <c:idx val="1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5-F88C-4C85-BEDD-CB2CB7584269}"/>
                </c:ext>
              </c:extLst>
            </c:dLbl>
            <c:dLbl>
              <c:idx val="1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7-F88C-4C85-BEDD-CB2CB7584269}"/>
                </c:ext>
              </c:extLst>
            </c:dLbl>
            <c:dLbl>
              <c:idx val="1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9-F88C-4C85-BEDD-CB2CB7584269}"/>
                </c:ext>
              </c:extLst>
            </c:dLbl>
            <c:dLbl>
              <c:idx val="1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B-F88C-4C85-BEDD-CB2CB7584269}"/>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14"/>
                <c:pt idx="0">
                  <c:v>0.8</c:v>
                </c:pt>
                <c:pt idx="1">
                  <c:v>15</c:v>
                </c:pt>
                <c:pt idx="2">
                  <c:v>1.7</c:v>
                </c:pt>
                <c:pt idx="3">
                  <c:v>15</c:v>
                </c:pt>
                <c:pt idx="4">
                  <c:v>1.7</c:v>
                </c:pt>
                <c:pt idx="5">
                  <c:v>15</c:v>
                </c:pt>
                <c:pt idx="6">
                  <c:v>0.8</c:v>
                </c:pt>
                <c:pt idx="7">
                  <c:v>0.8</c:v>
                </c:pt>
                <c:pt idx="8">
                  <c:v>15</c:v>
                </c:pt>
                <c:pt idx="9">
                  <c:v>1.7</c:v>
                </c:pt>
                <c:pt idx="10">
                  <c:v>15</c:v>
                </c:pt>
                <c:pt idx="11">
                  <c:v>1.7</c:v>
                </c:pt>
                <c:pt idx="12">
                  <c:v>15</c:v>
                </c:pt>
                <c:pt idx="13">
                  <c:v>0.8</c:v>
                </c:pt>
              </c:numCache>
            </c:numRef>
          </c:val>
          <c:extLst>
            <c:ext xmlns:c16="http://schemas.microsoft.com/office/drawing/2014/chart" uri="{C3380CC4-5D6E-409C-BE32-E72D297353CC}">
              <c16:uniqueId val="{0000001C-F88C-4C85-BEDD-CB2CB7584269}"/>
            </c:ext>
          </c:extLst>
        </c:ser>
        <c:dLbls>
          <c:showLegendKey val="0"/>
          <c:showVal val="0"/>
          <c:showCatName val="0"/>
          <c:showSerName val="0"/>
          <c:showPercent val="0"/>
          <c:showBubbleSize val="0"/>
          <c:showLeaderLines val="0"/>
        </c:dLbls>
        <c:firstSliceAng val="0"/>
        <c:holeSize val="50"/>
      </c:doughnutChart>
      <c:spPr>
        <a:noFill/>
        <a:ln w="0">
          <a:noFill/>
        </a:ln>
      </c:spPr>
    </c:plotArea>
    <c:plotVisOnly val="1"/>
    <c:dispBlanksAs val="gap"/>
    <c:showDLblsOverMax val="1"/>
  </c:chart>
  <c:spPr>
    <a:noFill/>
    <a:ln w="9360">
      <a:noFill/>
    </a:ln>
  </c:spPr>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ja-JP"/>
  <c:roundedCorners val="0"/>
  <c:style val="2"/>
  <c:chart>
    <c:autoTitleDeleted val="1"/>
    <c:plotArea>
      <c:layout>
        <c:manualLayout>
          <c:layoutTarget val="inner"/>
          <c:xMode val="edge"/>
          <c:yMode val="edge"/>
          <c:x val="8.0827675396055601E-5"/>
          <c:y val="4.5789677920062104E-3"/>
          <c:w val="0.99983834464920796"/>
          <c:h val="0.94815677143965804"/>
        </c:manualLayout>
      </c:layout>
      <c:doughnutChart>
        <c:varyColors val="1"/>
        <c:ser>
          <c:idx val="0"/>
          <c:order val="0"/>
          <c:tx>
            <c:strRef>
              <c:f>label 0</c:f>
              <c:strCache>
                <c:ptCount val="1"/>
                <c:pt idx="0">
                  <c:v>Sales</c:v>
                </c:pt>
              </c:strCache>
            </c:strRef>
          </c:tx>
          <c:spPr>
            <a:solidFill>
              <a:srgbClr val="4E67C8"/>
            </a:solidFill>
            <a:ln w="0">
              <a:noFill/>
            </a:ln>
          </c:spPr>
          <c:dPt>
            <c:idx val="0"/>
            <c:bubble3D val="0"/>
            <c:spPr>
              <a:solidFill>
                <a:srgbClr val="D9D9D9"/>
              </a:solidFill>
              <a:ln w="19080">
                <a:noFill/>
              </a:ln>
            </c:spPr>
            <c:extLst>
              <c:ext xmlns:c16="http://schemas.microsoft.com/office/drawing/2014/chart" uri="{C3380CC4-5D6E-409C-BE32-E72D297353CC}">
                <c16:uniqueId val="{00000001-5E7E-4607-A42A-CC877490EF87}"/>
              </c:ext>
            </c:extLst>
          </c:dPt>
          <c:dPt>
            <c:idx val="1"/>
            <c:bubble3D val="0"/>
            <c:spPr>
              <a:solidFill>
                <a:srgbClr val="BFBFBF"/>
              </a:solidFill>
              <a:ln w="19080">
                <a:noFill/>
              </a:ln>
            </c:spPr>
            <c:extLst>
              <c:ext xmlns:c16="http://schemas.microsoft.com/office/drawing/2014/chart" uri="{C3380CC4-5D6E-409C-BE32-E72D297353CC}">
                <c16:uniqueId val="{00000003-5E7E-4607-A42A-CC877490EF87}"/>
              </c:ext>
            </c:extLst>
          </c:dPt>
          <c:dPt>
            <c:idx val="2"/>
            <c:bubble3D val="0"/>
            <c:spPr>
              <a:solidFill>
                <a:srgbClr val="A6A6A6"/>
              </a:solidFill>
              <a:ln w="19080">
                <a:noFill/>
              </a:ln>
            </c:spPr>
            <c:extLst>
              <c:ext xmlns:c16="http://schemas.microsoft.com/office/drawing/2014/chart" uri="{C3380CC4-5D6E-409C-BE32-E72D297353CC}">
                <c16:uniqueId val="{00000005-5E7E-4607-A42A-CC877490EF87}"/>
              </c:ext>
            </c:extLst>
          </c:dPt>
          <c:dPt>
            <c:idx val="3"/>
            <c:bubble3D val="0"/>
            <c:spPr>
              <a:solidFill>
                <a:srgbClr val="808080"/>
              </a:solidFill>
              <a:ln w="19080">
                <a:noFill/>
              </a:ln>
            </c:spPr>
            <c:extLst>
              <c:ext xmlns:c16="http://schemas.microsoft.com/office/drawing/2014/chart" uri="{C3380CC4-5D6E-409C-BE32-E72D297353CC}">
                <c16:uniqueId val="{00000007-5E7E-4607-A42A-CC877490EF87}"/>
              </c:ext>
            </c:extLst>
          </c:dPt>
          <c:dPt>
            <c:idx val="4"/>
            <c:bubble3D val="0"/>
            <c:spPr>
              <a:solidFill>
                <a:srgbClr val="F2F2F2"/>
              </a:solidFill>
              <a:ln w="19080">
                <a:noFill/>
              </a:ln>
            </c:spPr>
            <c:extLst>
              <c:ext xmlns:c16="http://schemas.microsoft.com/office/drawing/2014/chart" uri="{C3380CC4-5D6E-409C-BE32-E72D297353CC}">
                <c16:uniqueId val="{00000009-5E7E-4607-A42A-CC877490EF87}"/>
              </c:ext>
            </c:extLst>
          </c:dPt>
          <c:dPt>
            <c:idx val="5"/>
            <c:bubble3D val="0"/>
            <c:spPr>
              <a:solidFill>
                <a:srgbClr val="F14124"/>
              </a:solidFill>
              <a:ln w="19080">
                <a:noFill/>
              </a:ln>
            </c:spPr>
            <c:extLst>
              <c:ext xmlns:c16="http://schemas.microsoft.com/office/drawing/2014/chart" uri="{C3380CC4-5D6E-409C-BE32-E72D297353CC}">
                <c16:uniqueId val="{0000000B-5E7E-4607-A42A-CC877490EF87}"/>
              </c:ext>
            </c:extLst>
          </c:dPt>
          <c:dPt>
            <c:idx val="6"/>
            <c:bubble3D val="0"/>
            <c:spPr>
              <a:solidFill>
                <a:srgbClr val="283A7F"/>
              </a:solidFill>
              <a:ln w="19080">
                <a:noFill/>
              </a:ln>
            </c:spPr>
            <c:extLst>
              <c:ext xmlns:c16="http://schemas.microsoft.com/office/drawing/2014/chart" uri="{C3380CC4-5D6E-409C-BE32-E72D297353CC}">
                <c16:uniqueId val="{0000000D-5E7E-4607-A42A-CC877490EF87}"/>
              </c:ext>
            </c:extLst>
          </c:dPt>
          <c:dPt>
            <c:idx val="7"/>
            <c:bubble3D val="0"/>
            <c:spPr>
              <a:solidFill>
                <a:srgbClr val="0E8FBC"/>
              </a:solidFill>
              <a:ln w="19080">
                <a:noFill/>
              </a:ln>
            </c:spPr>
            <c:extLst>
              <c:ext xmlns:c16="http://schemas.microsoft.com/office/drawing/2014/chart" uri="{C3380CC4-5D6E-409C-BE32-E72D297353CC}">
                <c16:uniqueId val="{0000000F-5E7E-4607-A42A-CC877490EF87}"/>
              </c:ext>
            </c:extLst>
          </c:dPt>
          <c:dPt>
            <c:idx val="8"/>
            <c:bubble3D val="0"/>
            <c:spPr>
              <a:solidFill>
                <a:srgbClr val="68A915"/>
              </a:solidFill>
              <a:ln w="19080">
                <a:noFill/>
              </a:ln>
            </c:spPr>
            <c:extLst>
              <c:ext xmlns:c16="http://schemas.microsoft.com/office/drawing/2014/chart" uri="{C3380CC4-5D6E-409C-BE32-E72D297353CC}">
                <c16:uniqueId val="{00000011-5E7E-4607-A42A-CC877490EF87}"/>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1-5E7E-4607-A42A-CC877490EF87}"/>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3-5E7E-4607-A42A-CC877490EF87}"/>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5-5E7E-4607-A42A-CC877490EF87}"/>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7-5E7E-4607-A42A-CC877490EF87}"/>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9-5E7E-4607-A42A-CC877490EF87}"/>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B-5E7E-4607-A42A-CC877490EF87}"/>
                </c:ext>
              </c:extLst>
            </c:dLbl>
            <c:dLbl>
              <c:idx val="6"/>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D-5E7E-4607-A42A-CC877490EF87}"/>
                </c:ext>
              </c:extLst>
            </c:dLbl>
            <c:dLbl>
              <c:idx val="7"/>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F-5E7E-4607-A42A-CC877490EF87}"/>
                </c:ext>
              </c:extLst>
            </c:dLbl>
            <c:dLbl>
              <c:idx val="8"/>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1-5E7E-4607-A42A-CC877490EF87}"/>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1st Qtr</c:v>
                </c:pt>
                <c:pt idx="1">
                  <c:v>2nd Qtr</c:v>
                </c:pt>
                <c:pt idx="2">
                  <c:v>3rd Qtr</c:v>
                </c:pt>
                <c:pt idx="3">
                  <c:v>4th Qtr</c:v>
                </c:pt>
              </c:strCache>
            </c:strRef>
          </c:cat>
          <c:val>
            <c:numRef>
              <c:f>0</c:f>
              <c:numCache>
                <c:formatCode>General</c:formatCode>
                <c:ptCount val="9"/>
                <c:pt idx="0">
                  <c:v>12.5</c:v>
                </c:pt>
                <c:pt idx="1">
                  <c:v>12.5</c:v>
                </c:pt>
                <c:pt idx="2">
                  <c:v>12.5</c:v>
                </c:pt>
                <c:pt idx="3">
                  <c:v>12.5</c:v>
                </c:pt>
                <c:pt idx="4">
                  <c:v>50</c:v>
                </c:pt>
              </c:numCache>
            </c:numRef>
          </c:val>
          <c:extLst>
            <c:ext xmlns:c16="http://schemas.microsoft.com/office/drawing/2014/chart" uri="{C3380CC4-5D6E-409C-BE32-E72D297353CC}">
              <c16:uniqueId val="{00000012-5E7E-4607-A42A-CC877490EF87}"/>
            </c:ext>
          </c:extLst>
        </c:ser>
        <c:ser>
          <c:idx val="1"/>
          <c:order val="1"/>
          <c:tx>
            <c:strRef>
              <c:f>label 1</c:f>
              <c:strCache>
                <c:ptCount val="1"/>
                <c:pt idx="0">
                  <c:v>Column1</c:v>
                </c:pt>
              </c:strCache>
            </c:strRef>
          </c:tx>
          <c:spPr>
            <a:solidFill>
              <a:srgbClr val="5ECCF3"/>
            </a:solidFill>
            <a:ln w="0">
              <a:noFill/>
            </a:ln>
          </c:spPr>
          <c:dPt>
            <c:idx val="0"/>
            <c:bubble3D val="0"/>
            <c:spPr>
              <a:noFill/>
              <a:ln w="19080">
                <a:noFill/>
              </a:ln>
            </c:spPr>
            <c:extLst>
              <c:ext xmlns:c16="http://schemas.microsoft.com/office/drawing/2014/chart" uri="{C3380CC4-5D6E-409C-BE32-E72D297353CC}">
                <c16:uniqueId val="{00000014-5E7E-4607-A42A-CC877490EF87}"/>
              </c:ext>
            </c:extLst>
          </c:dPt>
          <c:dPt>
            <c:idx val="1"/>
            <c:bubble3D val="0"/>
            <c:spPr>
              <a:noFill/>
              <a:ln w="19080">
                <a:noFill/>
              </a:ln>
            </c:spPr>
            <c:extLst>
              <c:ext xmlns:c16="http://schemas.microsoft.com/office/drawing/2014/chart" uri="{C3380CC4-5D6E-409C-BE32-E72D297353CC}">
                <c16:uniqueId val="{00000016-5E7E-4607-A42A-CC877490EF87}"/>
              </c:ext>
            </c:extLst>
          </c:dPt>
          <c:dPt>
            <c:idx val="2"/>
            <c:bubble3D val="0"/>
            <c:spPr>
              <a:noFill/>
              <a:ln w="19080">
                <a:noFill/>
              </a:ln>
            </c:spPr>
            <c:extLst>
              <c:ext xmlns:c16="http://schemas.microsoft.com/office/drawing/2014/chart" uri="{C3380CC4-5D6E-409C-BE32-E72D297353CC}">
                <c16:uniqueId val="{00000018-5E7E-4607-A42A-CC877490EF87}"/>
              </c:ext>
            </c:extLst>
          </c:dPt>
          <c:dPt>
            <c:idx val="3"/>
            <c:bubble3D val="0"/>
            <c:spPr>
              <a:noFill/>
              <a:ln w="19080">
                <a:noFill/>
              </a:ln>
            </c:spPr>
            <c:extLst>
              <c:ext xmlns:c16="http://schemas.microsoft.com/office/drawing/2014/chart" uri="{C3380CC4-5D6E-409C-BE32-E72D297353CC}">
                <c16:uniqueId val="{0000001A-5E7E-4607-A42A-CC877490EF87}"/>
              </c:ext>
            </c:extLst>
          </c:dPt>
          <c:dPt>
            <c:idx val="4"/>
            <c:bubble3D val="0"/>
            <c:spPr>
              <a:solidFill>
                <a:srgbClr val="8CC9F7"/>
              </a:solidFill>
              <a:ln w="19080">
                <a:noFill/>
              </a:ln>
            </c:spPr>
            <c:extLst>
              <c:ext xmlns:c16="http://schemas.microsoft.com/office/drawing/2014/chart" uri="{C3380CC4-5D6E-409C-BE32-E72D297353CC}">
                <c16:uniqueId val="{0000001C-5E7E-4607-A42A-CC877490EF87}"/>
              </c:ext>
            </c:extLst>
          </c:dPt>
          <c:dPt>
            <c:idx val="5"/>
            <c:bubble3D val="0"/>
            <c:spPr>
              <a:solidFill>
                <a:srgbClr val="4FADF3"/>
              </a:solidFill>
              <a:ln w="19080">
                <a:noFill/>
              </a:ln>
            </c:spPr>
            <c:extLst>
              <c:ext xmlns:c16="http://schemas.microsoft.com/office/drawing/2014/chart" uri="{C3380CC4-5D6E-409C-BE32-E72D297353CC}">
                <c16:uniqueId val="{0000001E-5E7E-4607-A42A-CC877490EF87}"/>
              </c:ext>
            </c:extLst>
          </c:dPt>
          <c:dPt>
            <c:idx val="6"/>
            <c:bubble3D val="0"/>
            <c:spPr>
              <a:solidFill>
                <a:srgbClr val="0D79CA"/>
              </a:solidFill>
              <a:ln w="19080">
                <a:noFill/>
              </a:ln>
            </c:spPr>
            <c:extLst>
              <c:ext xmlns:c16="http://schemas.microsoft.com/office/drawing/2014/chart" uri="{C3380CC4-5D6E-409C-BE32-E72D297353CC}">
                <c16:uniqueId val="{00000020-5E7E-4607-A42A-CC877490EF87}"/>
              </c:ext>
            </c:extLst>
          </c:dPt>
          <c:dPt>
            <c:idx val="7"/>
            <c:bubble3D val="0"/>
            <c:spPr>
              <a:solidFill>
                <a:srgbClr val="073C65"/>
              </a:solidFill>
              <a:ln w="19080">
                <a:noFill/>
              </a:ln>
            </c:spPr>
            <c:extLst>
              <c:ext xmlns:c16="http://schemas.microsoft.com/office/drawing/2014/chart" uri="{C3380CC4-5D6E-409C-BE32-E72D297353CC}">
                <c16:uniqueId val="{00000022-5E7E-4607-A42A-CC877490EF87}"/>
              </c:ext>
            </c:extLst>
          </c:dPt>
          <c:dPt>
            <c:idx val="8"/>
            <c:bubble3D val="0"/>
            <c:spPr>
              <a:solidFill>
                <a:srgbClr val="68A915"/>
              </a:solidFill>
              <a:ln w="19080">
                <a:noFill/>
              </a:ln>
            </c:spPr>
            <c:extLst>
              <c:ext xmlns:c16="http://schemas.microsoft.com/office/drawing/2014/chart" uri="{C3380CC4-5D6E-409C-BE32-E72D297353CC}">
                <c16:uniqueId val="{00000024-5E7E-4607-A42A-CC877490EF87}"/>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4-5E7E-4607-A42A-CC877490EF87}"/>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6-5E7E-4607-A42A-CC877490EF87}"/>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8-5E7E-4607-A42A-CC877490EF87}"/>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A-5E7E-4607-A42A-CC877490EF87}"/>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C-5E7E-4607-A42A-CC877490EF87}"/>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E-5E7E-4607-A42A-CC877490EF87}"/>
                </c:ext>
              </c:extLst>
            </c:dLbl>
            <c:dLbl>
              <c:idx val="6"/>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20-5E7E-4607-A42A-CC877490EF87}"/>
                </c:ext>
              </c:extLst>
            </c:dLbl>
            <c:dLbl>
              <c:idx val="7"/>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22-5E7E-4607-A42A-CC877490EF87}"/>
                </c:ext>
              </c:extLst>
            </c:dLbl>
            <c:dLbl>
              <c:idx val="8"/>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24-5E7E-4607-A42A-CC877490EF87}"/>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1st Qtr</c:v>
                </c:pt>
                <c:pt idx="1">
                  <c:v>2nd Qtr</c:v>
                </c:pt>
                <c:pt idx="2">
                  <c:v>3rd Qtr</c:v>
                </c:pt>
                <c:pt idx="3">
                  <c:v>4th Qtr</c:v>
                </c:pt>
              </c:strCache>
            </c:strRef>
          </c:cat>
          <c:val>
            <c:numRef>
              <c:f>1</c:f>
              <c:numCache>
                <c:formatCode>General</c:formatCode>
                <c:ptCount val="9"/>
                <c:pt idx="0">
                  <c:v>12.5</c:v>
                </c:pt>
                <c:pt idx="1">
                  <c:v>12.5</c:v>
                </c:pt>
                <c:pt idx="2">
                  <c:v>12.5</c:v>
                </c:pt>
                <c:pt idx="3">
                  <c:v>12.5</c:v>
                </c:pt>
                <c:pt idx="4">
                  <c:v>12.5</c:v>
                </c:pt>
                <c:pt idx="5">
                  <c:v>12.5</c:v>
                </c:pt>
                <c:pt idx="6">
                  <c:v>12.5</c:v>
                </c:pt>
                <c:pt idx="7">
                  <c:v>12.5</c:v>
                </c:pt>
              </c:numCache>
            </c:numRef>
          </c:val>
          <c:extLst>
            <c:ext xmlns:c16="http://schemas.microsoft.com/office/drawing/2014/chart" uri="{C3380CC4-5D6E-409C-BE32-E72D297353CC}">
              <c16:uniqueId val="{00000025-5E7E-4607-A42A-CC877490EF87}"/>
            </c:ext>
          </c:extLst>
        </c:ser>
        <c:ser>
          <c:idx val="2"/>
          <c:order val="2"/>
          <c:tx>
            <c:strRef>
              <c:f>label 2</c:f>
              <c:strCache>
                <c:ptCount val="1"/>
                <c:pt idx="0">
                  <c:v>Column2</c:v>
                </c:pt>
              </c:strCache>
            </c:strRef>
          </c:tx>
          <c:spPr>
            <a:solidFill>
              <a:srgbClr val="A7EA52"/>
            </a:solidFill>
            <a:ln w="0">
              <a:noFill/>
            </a:ln>
          </c:spPr>
          <c:dPt>
            <c:idx val="0"/>
            <c:bubble3D val="0"/>
            <c:spPr>
              <a:noFill/>
              <a:ln w="19080">
                <a:noFill/>
              </a:ln>
            </c:spPr>
            <c:extLst>
              <c:ext xmlns:c16="http://schemas.microsoft.com/office/drawing/2014/chart" uri="{C3380CC4-5D6E-409C-BE32-E72D297353CC}">
                <c16:uniqueId val="{00000027-5E7E-4607-A42A-CC877490EF87}"/>
              </c:ext>
            </c:extLst>
          </c:dPt>
          <c:dPt>
            <c:idx val="1"/>
            <c:bubble3D val="0"/>
            <c:spPr>
              <a:noFill/>
              <a:ln w="19080">
                <a:noFill/>
              </a:ln>
            </c:spPr>
            <c:extLst>
              <c:ext xmlns:c16="http://schemas.microsoft.com/office/drawing/2014/chart" uri="{C3380CC4-5D6E-409C-BE32-E72D297353CC}">
                <c16:uniqueId val="{00000029-5E7E-4607-A42A-CC877490EF87}"/>
              </c:ext>
            </c:extLst>
          </c:dPt>
          <c:dPt>
            <c:idx val="2"/>
            <c:bubble3D val="0"/>
            <c:spPr>
              <a:noFill/>
              <a:ln w="19080">
                <a:noFill/>
              </a:ln>
            </c:spPr>
            <c:extLst>
              <c:ext xmlns:c16="http://schemas.microsoft.com/office/drawing/2014/chart" uri="{C3380CC4-5D6E-409C-BE32-E72D297353CC}">
                <c16:uniqueId val="{0000002B-5E7E-4607-A42A-CC877490EF87}"/>
              </c:ext>
            </c:extLst>
          </c:dPt>
          <c:dPt>
            <c:idx val="3"/>
            <c:bubble3D val="0"/>
            <c:spPr>
              <a:noFill/>
              <a:ln w="19080">
                <a:noFill/>
              </a:ln>
            </c:spPr>
            <c:extLst>
              <c:ext xmlns:c16="http://schemas.microsoft.com/office/drawing/2014/chart" uri="{C3380CC4-5D6E-409C-BE32-E72D297353CC}">
                <c16:uniqueId val="{0000002D-5E7E-4607-A42A-CC877490EF87}"/>
              </c:ext>
            </c:extLst>
          </c:dPt>
          <c:dPt>
            <c:idx val="4"/>
            <c:bubble3D val="0"/>
            <c:spPr>
              <a:solidFill>
                <a:srgbClr val="8CC9F7"/>
              </a:solidFill>
              <a:ln w="19080">
                <a:noFill/>
              </a:ln>
            </c:spPr>
            <c:extLst>
              <c:ext xmlns:c16="http://schemas.microsoft.com/office/drawing/2014/chart" uri="{C3380CC4-5D6E-409C-BE32-E72D297353CC}">
                <c16:uniqueId val="{0000002F-5E7E-4607-A42A-CC877490EF87}"/>
              </c:ext>
            </c:extLst>
          </c:dPt>
          <c:dPt>
            <c:idx val="5"/>
            <c:bubble3D val="0"/>
            <c:spPr>
              <a:solidFill>
                <a:srgbClr val="4FADF3"/>
              </a:solidFill>
              <a:ln w="19080">
                <a:noFill/>
              </a:ln>
            </c:spPr>
            <c:extLst>
              <c:ext xmlns:c16="http://schemas.microsoft.com/office/drawing/2014/chart" uri="{C3380CC4-5D6E-409C-BE32-E72D297353CC}">
                <c16:uniqueId val="{00000031-5E7E-4607-A42A-CC877490EF87}"/>
              </c:ext>
            </c:extLst>
          </c:dPt>
          <c:dPt>
            <c:idx val="6"/>
            <c:bubble3D val="0"/>
            <c:spPr>
              <a:solidFill>
                <a:srgbClr val="0D79CA"/>
              </a:solidFill>
              <a:ln w="19080">
                <a:noFill/>
              </a:ln>
            </c:spPr>
            <c:extLst>
              <c:ext xmlns:c16="http://schemas.microsoft.com/office/drawing/2014/chart" uri="{C3380CC4-5D6E-409C-BE32-E72D297353CC}">
                <c16:uniqueId val="{00000033-5E7E-4607-A42A-CC877490EF87}"/>
              </c:ext>
            </c:extLst>
          </c:dPt>
          <c:dPt>
            <c:idx val="7"/>
            <c:bubble3D val="0"/>
            <c:spPr>
              <a:solidFill>
                <a:srgbClr val="073C65"/>
              </a:solidFill>
              <a:ln w="19080">
                <a:noFill/>
              </a:ln>
            </c:spPr>
            <c:extLst>
              <c:ext xmlns:c16="http://schemas.microsoft.com/office/drawing/2014/chart" uri="{C3380CC4-5D6E-409C-BE32-E72D297353CC}">
                <c16:uniqueId val="{00000035-5E7E-4607-A42A-CC877490EF87}"/>
              </c:ext>
            </c:extLst>
          </c:dPt>
          <c:dPt>
            <c:idx val="8"/>
            <c:bubble3D val="0"/>
            <c:spPr>
              <a:solidFill>
                <a:srgbClr val="68A915"/>
              </a:solidFill>
              <a:ln w="19080">
                <a:noFill/>
              </a:ln>
            </c:spPr>
            <c:extLst>
              <c:ext xmlns:c16="http://schemas.microsoft.com/office/drawing/2014/chart" uri="{C3380CC4-5D6E-409C-BE32-E72D297353CC}">
                <c16:uniqueId val="{00000037-5E7E-4607-A42A-CC877490EF87}"/>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27-5E7E-4607-A42A-CC877490EF87}"/>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29-5E7E-4607-A42A-CC877490EF87}"/>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2B-5E7E-4607-A42A-CC877490EF87}"/>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2D-5E7E-4607-A42A-CC877490EF87}"/>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2F-5E7E-4607-A42A-CC877490EF87}"/>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31-5E7E-4607-A42A-CC877490EF87}"/>
                </c:ext>
              </c:extLst>
            </c:dLbl>
            <c:dLbl>
              <c:idx val="6"/>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33-5E7E-4607-A42A-CC877490EF87}"/>
                </c:ext>
              </c:extLst>
            </c:dLbl>
            <c:dLbl>
              <c:idx val="7"/>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35-5E7E-4607-A42A-CC877490EF87}"/>
                </c:ext>
              </c:extLst>
            </c:dLbl>
            <c:dLbl>
              <c:idx val="8"/>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37-5E7E-4607-A42A-CC877490EF87}"/>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1st Qtr</c:v>
                </c:pt>
                <c:pt idx="1">
                  <c:v>2nd Qtr</c:v>
                </c:pt>
                <c:pt idx="2">
                  <c:v>3rd Qtr</c:v>
                </c:pt>
                <c:pt idx="3">
                  <c:v>4th Qtr</c:v>
                </c:pt>
              </c:strCache>
            </c:strRef>
          </c:cat>
          <c:val>
            <c:numRef>
              <c:f>2</c:f>
              <c:numCache>
                <c:formatCode>General</c:formatCode>
                <c:ptCount val="9"/>
                <c:pt idx="0">
                  <c:v>12.5</c:v>
                </c:pt>
                <c:pt idx="1">
                  <c:v>12.5</c:v>
                </c:pt>
                <c:pt idx="2">
                  <c:v>12.5</c:v>
                </c:pt>
                <c:pt idx="3">
                  <c:v>12.5</c:v>
                </c:pt>
                <c:pt idx="4">
                  <c:v>12.5</c:v>
                </c:pt>
                <c:pt idx="5">
                  <c:v>12.5</c:v>
                </c:pt>
                <c:pt idx="6">
                  <c:v>12.5</c:v>
                </c:pt>
                <c:pt idx="7">
                  <c:v>12.5</c:v>
                </c:pt>
              </c:numCache>
            </c:numRef>
          </c:val>
          <c:extLst>
            <c:ext xmlns:c16="http://schemas.microsoft.com/office/drawing/2014/chart" uri="{C3380CC4-5D6E-409C-BE32-E72D297353CC}">
              <c16:uniqueId val="{00000038-5E7E-4607-A42A-CC877490EF87}"/>
            </c:ext>
          </c:extLst>
        </c:ser>
        <c:ser>
          <c:idx val="3"/>
          <c:order val="3"/>
          <c:tx>
            <c:strRef>
              <c:f>label 3</c:f>
              <c:strCache>
                <c:ptCount val="1"/>
                <c:pt idx="0">
                  <c:v>Column3</c:v>
                </c:pt>
              </c:strCache>
            </c:strRef>
          </c:tx>
          <c:spPr>
            <a:solidFill>
              <a:srgbClr val="5DCEAF"/>
            </a:solidFill>
            <a:ln w="0">
              <a:noFill/>
            </a:ln>
          </c:spPr>
          <c:dPt>
            <c:idx val="0"/>
            <c:bubble3D val="0"/>
            <c:spPr>
              <a:noFill/>
              <a:ln w="19080">
                <a:noFill/>
              </a:ln>
            </c:spPr>
            <c:extLst>
              <c:ext xmlns:c16="http://schemas.microsoft.com/office/drawing/2014/chart" uri="{C3380CC4-5D6E-409C-BE32-E72D297353CC}">
                <c16:uniqueId val="{0000003A-5E7E-4607-A42A-CC877490EF87}"/>
              </c:ext>
            </c:extLst>
          </c:dPt>
          <c:dPt>
            <c:idx val="1"/>
            <c:bubble3D val="0"/>
            <c:spPr>
              <a:noFill/>
              <a:ln w="19080">
                <a:noFill/>
              </a:ln>
            </c:spPr>
            <c:extLst>
              <c:ext xmlns:c16="http://schemas.microsoft.com/office/drawing/2014/chart" uri="{C3380CC4-5D6E-409C-BE32-E72D297353CC}">
                <c16:uniqueId val="{0000003C-5E7E-4607-A42A-CC877490EF87}"/>
              </c:ext>
            </c:extLst>
          </c:dPt>
          <c:dPt>
            <c:idx val="2"/>
            <c:bubble3D val="0"/>
            <c:spPr>
              <a:noFill/>
              <a:ln w="19080">
                <a:noFill/>
              </a:ln>
            </c:spPr>
            <c:extLst>
              <c:ext xmlns:c16="http://schemas.microsoft.com/office/drawing/2014/chart" uri="{C3380CC4-5D6E-409C-BE32-E72D297353CC}">
                <c16:uniqueId val="{0000003E-5E7E-4607-A42A-CC877490EF87}"/>
              </c:ext>
            </c:extLst>
          </c:dPt>
          <c:dPt>
            <c:idx val="3"/>
            <c:bubble3D val="0"/>
            <c:spPr>
              <a:noFill/>
              <a:ln w="19080">
                <a:noFill/>
              </a:ln>
            </c:spPr>
            <c:extLst>
              <c:ext xmlns:c16="http://schemas.microsoft.com/office/drawing/2014/chart" uri="{C3380CC4-5D6E-409C-BE32-E72D297353CC}">
                <c16:uniqueId val="{00000040-5E7E-4607-A42A-CC877490EF87}"/>
              </c:ext>
            </c:extLst>
          </c:dPt>
          <c:dPt>
            <c:idx val="4"/>
            <c:bubble3D val="0"/>
            <c:spPr>
              <a:solidFill>
                <a:srgbClr val="8CC9F7"/>
              </a:solidFill>
              <a:ln w="19080">
                <a:noFill/>
              </a:ln>
            </c:spPr>
            <c:extLst>
              <c:ext xmlns:c16="http://schemas.microsoft.com/office/drawing/2014/chart" uri="{C3380CC4-5D6E-409C-BE32-E72D297353CC}">
                <c16:uniqueId val="{00000042-5E7E-4607-A42A-CC877490EF87}"/>
              </c:ext>
            </c:extLst>
          </c:dPt>
          <c:dPt>
            <c:idx val="5"/>
            <c:bubble3D val="0"/>
            <c:spPr>
              <a:solidFill>
                <a:srgbClr val="4FADF3"/>
              </a:solidFill>
              <a:ln w="19080">
                <a:noFill/>
              </a:ln>
            </c:spPr>
            <c:extLst>
              <c:ext xmlns:c16="http://schemas.microsoft.com/office/drawing/2014/chart" uri="{C3380CC4-5D6E-409C-BE32-E72D297353CC}">
                <c16:uniqueId val="{00000044-5E7E-4607-A42A-CC877490EF87}"/>
              </c:ext>
            </c:extLst>
          </c:dPt>
          <c:dPt>
            <c:idx val="6"/>
            <c:bubble3D val="0"/>
            <c:spPr>
              <a:solidFill>
                <a:srgbClr val="0D79CA"/>
              </a:solidFill>
              <a:ln w="19080">
                <a:noFill/>
              </a:ln>
            </c:spPr>
            <c:extLst>
              <c:ext xmlns:c16="http://schemas.microsoft.com/office/drawing/2014/chart" uri="{C3380CC4-5D6E-409C-BE32-E72D297353CC}">
                <c16:uniqueId val="{00000046-5E7E-4607-A42A-CC877490EF87}"/>
              </c:ext>
            </c:extLst>
          </c:dPt>
          <c:dPt>
            <c:idx val="7"/>
            <c:bubble3D val="0"/>
            <c:spPr>
              <a:noFill/>
              <a:ln w="19080">
                <a:noFill/>
              </a:ln>
            </c:spPr>
            <c:extLst>
              <c:ext xmlns:c16="http://schemas.microsoft.com/office/drawing/2014/chart" uri="{C3380CC4-5D6E-409C-BE32-E72D297353CC}">
                <c16:uniqueId val="{00000048-5E7E-4607-A42A-CC877490EF87}"/>
              </c:ext>
            </c:extLst>
          </c:dPt>
          <c:dPt>
            <c:idx val="8"/>
            <c:bubble3D val="0"/>
            <c:spPr>
              <a:solidFill>
                <a:srgbClr val="68A915"/>
              </a:solidFill>
              <a:ln w="19080">
                <a:noFill/>
              </a:ln>
            </c:spPr>
            <c:extLst>
              <c:ext xmlns:c16="http://schemas.microsoft.com/office/drawing/2014/chart" uri="{C3380CC4-5D6E-409C-BE32-E72D297353CC}">
                <c16:uniqueId val="{0000004A-5E7E-4607-A42A-CC877490EF87}"/>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3A-5E7E-4607-A42A-CC877490EF87}"/>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3C-5E7E-4607-A42A-CC877490EF87}"/>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3E-5E7E-4607-A42A-CC877490EF87}"/>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40-5E7E-4607-A42A-CC877490EF87}"/>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42-5E7E-4607-A42A-CC877490EF87}"/>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44-5E7E-4607-A42A-CC877490EF87}"/>
                </c:ext>
              </c:extLst>
            </c:dLbl>
            <c:dLbl>
              <c:idx val="6"/>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46-5E7E-4607-A42A-CC877490EF87}"/>
                </c:ext>
              </c:extLst>
            </c:dLbl>
            <c:dLbl>
              <c:idx val="7"/>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48-5E7E-4607-A42A-CC877490EF87}"/>
                </c:ext>
              </c:extLst>
            </c:dLbl>
            <c:dLbl>
              <c:idx val="8"/>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4A-5E7E-4607-A42A-CC877490EF87}"/>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1st Qtr</c:v>
                </c:pt>
                <c:pt idx="1">
                  <c:v>2nd Qtr</c:v>
                </c:pt>
                <c:pt idx="2">
                  <c:v>3rd Qtr</c:v>
                </c:pt>
                <c:pt idx="3">
                  <c:v>4th Qtr</c:v>
                </c:pt>
              </c:strCache>
            </c:strRef>
          </c:cat>
          <c:val>
            <c:numRef>
              <c:f>3</c:f>
              <c:numCache>
                <c:formatCode>General</c:formatCode>
                <c:ptCount val="9"/>
                <c:pt idx="0">
                  <c:v>12.5</c:v>
                </c:pt>
                <c:pt idx="1">
                  <c:v>12.5</c:v>
                </c:pt>
                <c:pt idx="2">
                  <c:v>12.5</c:v>
                </c:pt>
                <c:pt idx="3">
                  <c:v>12.5</c:v>
                </c:pt>
                <c:pt idx="4">
                  <c:v>12.5</c:v>
                </c:pt>
                <c:pt idx="5">
                  <c:v>12.5</c:v>
                </c:pt>
                <c:pt idx="6">
                  <c:v>12.5</c:v>
                </c:pt>
                <c:pt idx="7">
                  <c:v>12.5</c:v>
                </c:pt>
              </c:numCache>
            </c:numRef>
          </c:val>
          <c:extLst>
            <c:ext xmlns:c16="http://schemas.microsoft.com/office/drawing/2014/chart" uri="{C3380CC4-5D6E-409C-BE32-E72D297353CC}">
              <c16:uniqueId val="{0000004B-5E7E-4607-A42A-CC877490EF87}"/>
            </c:ext>
          </c:extLst>
        </c:ser>
        <c:ser>
          <c:idx val="4"/>
          <c:order val="4"/>
          <c:tx>
            <c:strRef>
              <c:f>label 4</c:f>
              <c:strCache>
                <c:ptCount val="1"/>
                <c:pt idx="0">
                  <c:v>Column32</c:v>
                </c:pt>
              </c:strCache>
            </c:strRef>
          </c:tx>
          <c:spPr>
            <a:noFill/>
            <a:ln w="0">
              <a:noFill/>
            </a:ln>
          </c:spPr>
          <c:dPt>
            <c:idx val="0"/>
            <c:bubble3D val="0"/>
            <c:spPr>
              <a:noFill/>
              <a:ln w="19080">
                <a:noFill/>
              </a:ln>
            </c:spPr>
            <c:extLst>
              <c:ext xmlns:c16="http://schemas.microsoft.com/office/drawing/2014/chart" uri="{C3380CC4-5D6E-409C-BE32-E72D297353CC}">
                <c16:uniqueId val="{0000004D-5E7E-4607-A42A-CC877490EF87}"/>
              </c:ext>
            </c:extLst>
          </c:dPt>
          <c:dPt>
            <c:idx val="1"/>
            <c:bubble3D val="0"/>
            <c:spPr>
              <a:noFill/>
              <a:ln w="19080">
                <a:noFill/>
              </a:ln>
            </c:spPr>
            <c:extLst>
              <c:ext xmlns:c16="http://schemas.microsoft.com/office/drawing/2014/chart" uri="{C3380CC4-5D6E-409C-BE32-E72D297353CC}">
                <c16:uniqueId val="{0000004F-5E7E-4607-A42A-CC877490EF87}"/>
              </c:ext>
            </c:extLst>
          </c:dPt>
          <c:dPt>
            <c:idx val="2"/>
            <c:bubble3D val="0"/>
            <c:spPr>
              <a:noFill/>
              <a:ln w="19080">
                <a:noFill/>
              </a:ln>
            </c:spPr>
            <c:extLst>
              <c:ext xmlns:c16="http://schemas.microsoft.com/office/drawing/2014/chart" uri="{C3380CC4-5D6E-409C-BE32-E72D297353CC}">
                <c16:uniqueId val="{00000051-5E7E-4607-A42A-CC877490EF87}"/>
              </c:ext>
            </c:extLst>
          </c:dPt>
          <c:dPt>
            <c:idx val="3"/>
            <c:bubble3D val="0"/>
            <c:spPr>
              <a:noFill/>
              <a:ln w="19080">
                <a:noFill/>
              </a:ln>
            </c:spPr>
            <c:extLst>
              <c:ext xmlns:c16="http://schemas.microsoft.com/office/drawing/2014/chart" uri="{C3380CC4-5D6E-409C-BE32-E72D297353CC}">
                <c16:uniqueId val="{00000053-5E7E-4607-A42A-CC877490EF87}"/>
              </c:ext>
            </c:extLst>
          </c:dPt>
          <c:dPt>
            <c:idx val="4"/>
            <c:bubble3D val="0"/>
            <c:spPr>
              <a:solidFill>
                <a:srgbClr val="8CC9F7"/>
              </a:solidFill>
              <a:ln w="19080">
                <a:noFill/>
              </a:ln>
            </c:spPr>
            <c:extLst>
              <c:ext xmlns:c16="http://schemas.microsoft.com/office/drawing/2014/chart" uri="{C3380CC4-5D6E-409C-BE32-E72D297353CC}">
                <c16:uniqueId val="{00000055-5E7E-4607-A42A-CC877490EF87}"/>
              </c:ext>
            </c:extLst>
          </c:dPt>
          <c:dPt>
            <c:idx val="5"/>
            <c:bubble3D val="0"/>
            <c:spPr>
              <a:solidFill>
                <a:srgbClr val="4FADF3"/>
              </a:solidFill>
              <a:ln w="19080">
                <a:noFill/>
              </a:ln>
            </c:spPr>
            <c:extLst>
              <c:ext xmlns:c16="http://schemas.microsoft.com/office/drawing/2014/chart" uri="{C3380CC4-5D6E-409C-BE32-E72D297353CC}">
                <c16:uniqueId val="{00000057-5E7E-4607-A42A-CC877490EF87}"/>
              </c:ext>
            </c:extLst>
          </c:dPt>
          <c:dPt>
            <c:idx val="6"/>
            <c:bubble3D val="0"/>
            <c:spPr>
              <a:noFill/>
              <a:ln w="19080">
                <a:noFill/>
              </a:ln>
            </c:spPr>
            <c:extLst>
              <c:ext xmlns:c16="http://schemas.microsoft.com/office/drawing/2014/chart" uri="{C3380CC4-5D6E-409C-BE32-E72D297353CC}">
                <c16:uniqueId val="{00000059-5E7E-4607-A42A-CC877490EF87}"/>
              </c:ext>
            </c:extLst>
          </c:dPt>
          <c:dPt>
            <c:idx val="7"/>
            <c:bubble3D val="0"/>
            <c:spPr>
              <a:noFill/>
              <a:ln w="19080">
                <a:noFill/>
              </a:ln>
            </c:spPr>
            <c:extLst>
              <c:ext xmlns:c16="http://schemas.microsoft.com/office/drawing/2014/chart" uri="{C3380CC4-5D6E-409C-BE32-E72D297353CC}">
                <c16:uniqueId val="{0000005B-5E7E-4607-A42A-CC877490EF87}"/>
              </c:ext>
            </c:extLst>
          </c:dPt>
          <c:dPt>
            <c:idx val="8"/>
            <c:bubble3D val="0"/>
            <c:spPr>
              <a:noFill/>
              <a:ln w="19080">
                <a:noFill/>
              </a:ln>
            </c:spPr>
            <c:extLst>
              <c:ext xmlns:c16="http://schemas.microsoft.com/office/drawing/2014/chart" uri="{C3380CC4-5D6E-409C-BE32-E72D297353CC}">
                <c16:uniqueId val="{0000005D-5E7E-4607-A42A-CC877490EF87}"/>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4D-5E7E-4607-A42A-CC877490EF87}"/>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4F-5E7E-4607-A42A-CC877490EF87}"/>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51-5E7E-4607-A42A-CC877490EF87}"/>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53-5E7E-4607-A42A-CC877490EF87}"/>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55-5E7E-4607-A42A-CC877490EF87}"/>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57-5E7E-4607-A42A-CC877490EF87}"/>
                </c:ext>
              </c:extLst>
            </c:dLbl>
            <c:dLbl>
              <c:idx val="6"/>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59-5E7E-4607-A42A-CC877490EF87}"/>
                </c:ext>
              </c:extLst>
            </c:dLbl>
            <c:dLbl>
              <c:idx val="7"/>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5B-5E7E-4607-A42A-CC877490EF87}"/>
                </c:ext>
              </c:extLst>
            </c:dLbl>
            <c:dLbl>
              <c:idx val="8"/>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5D-5E7E-4607-A42A-CC877490EF87}"/>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1st Qtr</c:v>
                </c:pt>
                <c:pt idx="1">
                  <c:v>2nd Qtr</c:v>
                </c:pt>
                <c:pt idx="2">
                  <c:v>3rd Qtr</c:v>
                </c:pt>
                <c:pt idx="3">
                  <c:v>4th Qtr</c:v>
                </c:pt>
              </c:strCache>
            </c:strRef>
          </c:cat>
          <c:val>
            <c:numRef>
              <c:f>4</c:f>
              <c:numCache>
                <c:formatCode>General</c:formatCode>
                <c:ptCount val="9"/>
                <c:pt idx="0">
                  <c:v>12.5</c:v>
                </c:pt>
                <c:pt idx="1">
                  <c:v>12.5</c:v>
                </c:pt>
                <c:pt idx="2">
                  <c:v>12.5</c:v>
                </c:pt>
                <c:pt idx="3">
                  <c:v>12.5</c:v>
                </c:pt>
                <c:pt idx="4">
                  <c:v>12.5</c:v>
                </c:pt>
                <c:pt idx="5">
                  <c:v>12.5</c:v>
                </c:pt>
                <c:pt idx="6">
                  <c:v>12.5</c:v>
                </c:pt>
                <c:pt idx="7">
                  <c:v>12.5</c:v>
                </c:pt>
              </c:numCache>
            </c:numRef>
          </c:val>
          <c:extLst>
            <c:ext xmlns:c16="http://schemas.microsoft.com/office/drawing/2014/chart" uri="{C3380CC4-5D6E-409C-BE32-E72D297353CC}">
              <c16:uniqueId val="{0000005E-5E7E-4607-A42A-CC877490EF87}"/>
            </c:ext>
          </c:extLst>
        </c:ser>
        <c:ser>
          <c:idx val="5"/>
          <c:order val="5"/>
          <c:tx>
            <c:strRef>
              <c:f>label 5</c:f>
              <c:strCache>
                <c:ptCount val="1"/>
                <c:pt idx="0">
                  <c:v>Column33</c:v>
                </c:pt>
              </c:strCache>
            </c:strRef>
          </c:tx>
          <c:spPr>
            <a:solidFill>
              <a:srgbClr val="F14124"/>
            </a:solidFill>
            <a:ln w="0">
              <a:noFill/>
            </a:ln>
          </c:spPr>
          <c:dPt>
            <c:idx val="0"/>
            <c:bubble3D val="0"/>
            <c:spPr>
              <a:noFill/>
              <a:ln w="19080">
                <a:noFill/>
              </a:ln>
            </c:spPr>
            <c:extLst>
              <c:ext xmlns:c16="http://schemas.microsoft.com/office/drawing/2014/chart" uri="{C3380CC4-5D6E-409C-BE32-E72D297353CC}">
                <c16:uniqueId val="{00000060-5E7E-4607-A42A-CC877490EF87}"/>
              </c:ext>
            </c:extLst>
          </c:dPt>
          <c:dPt>
            <c:idx val="1"/>
            <c:bubble3D val="0"/>
            <c:spPr>
              <a:noFill/>
              <a:ln w="19080">
                <a:noFill/>
              </a:ln>
            </c:spPr>
            <c:extLst>
              <c:ext xmlns:c16="http://schemas.microsoft.com/office/drawing/2014/chart" uri="{C3380CC4-5D6E-409C-BE32-E72D297353CC}">
                <c16:uniqueId val="{00000062-5E7E-4607-A42A-CC877490EF87}"/>
              </c:ext>
            </c:extLst>
          </c:dPt>
          <c:dPt>
            <c:idx val="2"/>
            <c:bubble3D val="0"/>
            <c:spPr>
              <a:noFill/>
              <a:ln w="19080">
                <a:noFill/>
              </a:ln>
            </c:spPr>
            <c:extLst>
              <c:ext xmlns:c16="http://schemas.microsoft.com/office/drawing/2014/chart" uri="{C3380CC4-5D6E-409C-BE32-E72D297353CC}">
                <c16:uniqueId val="{00000064-5E7E-4607-A42A-CC877490EF87}"/>
              </c:ext>
            </c:extLst>
          </c:dPt>
          <c:dPt>
            <c:idx val="3"/>
            <c:bubble3D val="0"/>
            <c:spPr>
              <a:noFill/>
              <a:ln w="19080">
                <a:noFill/>
              </a:ln>
            </c:spPr>
            <c:extLst>
              <c:ext xmlns:c16="http://schemas.microsoft.com/office/drawing/2014/chart" uri="{C3380CC4-5D6E-409C-BE32-E72D297353CC}">
                <c16:uniqueId val="{00000066-5E7E-4607-A42A-CC877490EF87}"/>
              </c:ext>
            </c:extLst>
          </c:dPt>
          <c:dPt>
            <c:idx val="4"/>
            <c:bubble3D val="0"/>
            <c:spPr>
              <a:solidFill>
                <a:srgbClr val="8CC9F7"/>
              </a:solidFill>
              <a:ln w="19080">
                <a:noFill/>
              </a:ln>
            </c:spPr>
            <c:extLst>
              <c:ext xmlns:c16="http://schemas.microsoft.com/office/drawing/2014/chart" uri="{C3380CC4-5D6E-409C-BE32-E72D297353CC}">
                <c16:uniqueId val="{00000068-5E7E-4607-A42A-CC877490EF87}"/>
              </c:ext>
            </c:extLst>
          </c:dPt>
          <c:dPt>
            <c:idx val="5"/>
            <c:bubble3D val="0"/>
            <c:spPr>
              <a:noFill/>
              <a:ln w="19080">
                <a:noFill/>
              </a:ln>
            </c:spPr>
            <c:extLst>
              <c:ext xmlns:c16="http://schemas.microsoft.com/office/drawing/2014/chart" uri="{C3380CC4-5D6E-409C-BE32-E72D297353CC}">
                <c16:uniqueId val="{0000006A-5E7E-4607-A42A-CC877490EF87}"/>
              </c:ext>
            </c:extLst>
          </c:dPt>
          <c:dPt>
            <c:idx val="6"/>
            <c:bubble3D val="0"/>
            <c:spPr>
              <a:noFill/>
              <a:ln w="19080">
                <a:noFill/>
              </a:ln>
            </c:spPr>
            <c:extLst>
              <c:ext xmlns:c16="http://schemas.microsoft.com/office/drawing/2014/chart" uri="{C3380CC4-5D6E-409C-BE32-E72D297353CC}">
                <c16:uniqueId val="{0000006C-5E7E-4607-A42A-CC877490EF87}"/>
              </c:ext>
            </c:extLst>
          </c:dPt>
          <c:dPt>
            <c:idx val="7"/>
            <c:bubble3D val="0"/>
            <c:spPr>
              <a:noFill/>
              <a:ln w="19080">
                <a:noFill/>
              </a:ln>
            </c:spPr>
            <c:extLst>
              <c:ext xmlns:c16="http://schemas.microsoft.com/office/drawing/2014/chart" uri="{C3380CC4-5D6E-409C-BE32-E72D297353CC}">
                <c16:uniqueId val="{0000006E-5E7E-4607-A42A-CC877490EF87}"/>
              </c:ext>
            </c:extLst>
          </c:dPt>
          <c:dPt>
            <c:idx val="8"/>
            <c:bubble3D val="0"/>
            <c:spPr>
              <a:solidFill>
                <a:srgbClr val="68A915"/>
              </a:solidFill>
              <a:ln w="19080">
                <a:noFill/>
              </a:ln>
            </c:spPr>
            <c:extLst>
              <c:ext xmlns:c16="http://schemas.microsoft.com/office/drawing/2014/chart" uri="{C3380CC4-5D6E-409C-BE32-E72D297353CC}">
                <c16:uniqueId val="{00000070-5E7E-4607-A42A-CC877490EF87}"/>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60-5E7E-4607-A42A-CC877490EF87}"/>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62-5E7E-4607-A42A-CC877490EF87}"/>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64-5E7E-4607-A42A-CC877490EF87}"/>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66-5E7E-4607-A42A-CC877490EF87}"/>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68-5E7E-4607-A42A-CC877490EF87}"/>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6A-5E7E-4607-A42A-CC877490EF87}"/>
                </c:ext>
              </c:extLst>
            </c:dLbl>
            <c:dLbl>
              <c:idx val="6"/>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6C-5E7E-4607-A42A-CC877490EF87}"/>
                </c:ext>
              </c:extLst>
            </c:dLbl>
            <c:dLbl>
              <c:idx val="7"/>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6E-5E7E-4607-A42A-CC877490EF87}"/>
                </c:ext>
              </c:extLst>
            </c:dLbl>
            <c:dLbl>
              <c:idx val="8"/>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70-5E7E-4607-A42A-CC877490EF87}"/>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1st Qtr</c:v>
                </c:pt>
                <c:pt idx="1">
                  <c:v>2nd Qtr</c:v>
                </c:pt>
                <c:pt idx="2">
                  <c:v>3rd Qtr</c:v>
                </c:pt>
                <c:pt idx="3">
                  <c:v>4th Qtr</c:v>
                </c:pt>
              </c:strCache>
            </c:strRef>
          </c:cat>
          <c:val>
            <c:numRef>
              <c:f>5</c:f>
              <c:numCache>
                <c:formatCode>General</c:formatCode>
                <c:ptCount val="9"/>
                <c:pt idx="0">
                  <c:v>12.5</c:v>
                </c:pt>
                <c:pt idx="1">
                  <c:v>12.5</c:v>
                </c:pt>
                <c:pt idx="2">
                  <c:v>12.5</c:v>
                </c:pt>
                <c:pt idx="3">
                  <c:v>12.5</c:v>
                </c:pt>
                <c:pt idx="4">
                  <c:v>12.5</c:v>
                </c:pt>
                <c:pt idx="5">
                  <c:v>12.5</c:v>
                </c:pt>
                <c:pt idx="6">
                  <c:v>12.5</c:v>
                </c:pt>
                <c:pt idx="7">
                  <c:v>12.5</c:v>
                </c:pt>
              </c:numCache>
            </c:numRef>
          </c:val>
          <c:extLst>
            <c:ext xmlns:c16="http://schemas.microsoft.com/office/drawing/2014/chart" uri="{C3380CC4-5D6E-409C-BE32-E72D297353CC}">
              <c16:uniqueId val="{00000071-5E7E-4607-A42A-CC877490EF87}"/>
            </c:ext>
          </c:extLst>
        </c:ser>
        <c:dLbls>
          <c:showLegendKey val="0"/>
          <c:showVal val="0"/>
          <c:showCatName val="0"/>
          <c:showSerName val="0"/>
          <c:showPercent val="0"/>
          <c:showBubbleSize val="0"/>
          <c:showLeaderLines val="0"/>
        </c:dLbls>
        <c:firstSliceAng val="0"/>
        <c:holeSize val="50"/>
      </c:doughnutChart>
      <c:spPr>
        <a:noFill/>
        <a:ln w="66600">
          <a:noFill/>
        </a:ln>
      </c:spPr>
    </c:plotArea>
    <c:plotVisOnly val="1"/>
    <c:dispBlanksAs val="gap"/>
    <c:showDLblsOverMax val="1"/>
  </c:chart>
  <c:spPr>
    <a:noFill/>
    <a:ln w="9360">
      <a:noFill/>
    </a:ln>
  </c:spPr>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ja-JP"/>
  <c:roundedCorners val="0"/>
  <c:style val="2"/>
  <c:chart>
    <c:autoTitleDeleted val="1"/>
    <c:plotArea>
      <c:layout/>
      <c:doughnutChart>
        <c:varyColors val="1"/>
        <c:ser>
          <c:idx val="0"/>
          <c:order val="0"/>
          <c:tx>
            <c:strRef>
              <c:f>label 0</c:f>
              <c:strCache>
                <c:ptCount val="1"/>
                <c:pt idx="0">
                  <c:v>売上高</c:v>
                </c:pt>
              </c:strCache>
            </c:strRef>
          </c:tx>
          <c:spPr>
            <a:solidFill>
              <a:srgbClr val="4E67C8"/>
            </a:solidFill>
            <a:ln w="0">
              <a:noFill/>
            </a:ln>
          </c:spPr>
          <c:dPt>
            <c:idx val="0"/>
            <c:bubble3D val="0"/>
            <c:spPr>
              <a:solidFill>
                <a:srgbClr val="073C65"/>
              </a:solidFill>
              <a:ln w="19080">
                <a:noFill/>
              </a:ln>
            </c:spPr>
            <c:extLst>
              <c:ext xmlns:c16="http://schemas.microsoft.com/office/drawing/2014/chart" uri="{C3380CC4-5D6E-409C-BE32-E72D297353CC}">
                <c16:uniqueId val="{00000001-B772-4AC3-8440-F6FFBD7D8460}"/>
              </c:ext>
            </c:extLst>
          </c:dPt>
          <c:dPt>
            <c:idx val="1"/>
            <c:bubble3D val="0"/>
            <c:spPr>
              <a:solidFill>
                <a:srgbClr val="0D79CA"/>
              </a:solidFill>
              <a:ln w="19080">
                <a:noFill/>
              </a:ln>
            </c:spPr>
            <c:extLst>
              <c:ext xmlns:c16="http://schemas.microsoft.com/office/drawing/2014/chart" uri="{C3380CC4-5D6E-409C-BE32-E72D297353CC}">
                <c16:uniqueId val="{00000003-B772-4AC3-8440-F6FFBD7D8460}"/>
              </c:ext>
            </c:extLst>
          </c:dPt>
          <c:dPt>
            <c:idx val="2"/>
            <c:bubble3D val="0"/>
            <c:spPr>
              <a:solidFill>
                <a:srgbClr val="4FADF3"/>
              </a:solidFill>
              <a:ln w="19080">
                <a:noFill/>
              </a:ln>
            </c:spPr>
            <c:extLst>
              <c:ext xmlns:c16="http://schemas.microsoft.com/office/drawing/2014/chart" uri="{C3380CC4-5D6E-409C-BE32-E72D297353CC}">
                <c16:uniqueId val="{00000005-B772-4AC3-8440-F6FFBD7D8460}"/>
              </c:ext>
            </c:extLst>
          </c:dPt>
          <c:dPt>
            <c:idx val="3"/>
            <c:bubble3D val="0"/>
            <c:spPr>
              <a:noFill/>
              <a:ln w="19080">
                <a:noFill/>
              </a:ln>
            </c:spPr>
            <c:extLst>
              <c:ext xmlns:c16="http://schemas.microsoft.com/office/drawing/2014/chart" uri="{C3380CC4-5D6E-409C-BE32-E72D297353CC}">
                <c16:uniqueId val="{00000007-B772-4AC3-8440-F6FFBD7D8460}"/>
              </c:ext>
            </c:extLst>
          </c:dPt>
          <c:dPt>
            <c:idx val="4"/>
            <c:bubble3D val="0"/>
            <c:spPr>
              <a:solidFill>
                <a:srgbClr val="B4DCFA"/>
              </a:solidFill>
              <a:ln w="19080">
                <a:noFill/>
              </a:ln>
            </c:spPr>
            <c:extLst>
              <c:ext xmlns:c16="http://schemas.microsoft.com/office/drawing/2014/chart" uri="{C3380CC4-5D6E-409C-BE32-E72D297353CC}">
                <c16:uniqueId val="{00000009-B772-4AC3-8440-F6FFBD7D8460}"/>
              </c:ext>
            </c:extLst>
          </c:dPt>
          <c:dPt>
            <c:idx val="5"/>
            <c:bubble3D val="0"/>
            <c:spPr>
              <a:noFill/>
              <a:ln w="19080">
                <a:noFill/>
              </a:ln>
            </c:spPr>
            <c:extLst>
              <c:ext xmlns:c16="http://schemas.microsoft.com/office/drawing/2014/chart" uri="{C3380CC4-5D6E-409C-BE32-E72D297353CC}">
                <c16:uniqueId val="{0000000B-B772-4AC3-8440-F6FFBD7D8460}"/>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1-B772-4AC3-8440-F6FFBD7D8460}"/>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3-B772-4AC3-8440-F6FFBD7D8460}"/>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5-B772-4AC3-8440-F6FFBD7D8460}"/>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7-B772-4AC3-8440-F6FFBD7D8460}"/>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9-B772-4AC3-8440-F6FFBD7D8460}"/>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B-B772-4AC3-8440-F6FFBD7D8460}"/>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6"/>
                <c:pt idx="0">
                  <c:v>1</c:v>
                </c:pt>
                <c:pt idx="1">
                  <c:v>1</c:v>
                </c:pt>
                <c:pt idx="2">
                  <c:v>1</c:v>
                </c:pt>
                <c:pt idx="3">
                  <c:v>3</c:v>
                </c:pt>
              </c:numCache>
            </c:numRef>
          </c:val>
          <c:extLst>
            <c:ext xmlns:c16="http://schemas.microsoft.com/office/drawing/2014/chart" uri="{C3380CC4-5D6E-409C-BE32-E72D297353CC}">
              <c16:uniqueId val="{0000000C-B772-4AC3-8440-F6FFBD7D8460}"/>
            </c:ext>
          </c:extLst>
        </c:ser>
        <c:dLbls>
          <c:showLegendKey val="0"/>
          <c:showVal val="0"/>
          <c:showCatName val="0"/>
          <c:showSerName val="0"/>
          <c:showPercent val="0"/>
          <c:showBubbleSize val="0"/>
          <c:showLeaderLines val="0"/>
        </c:dLbls>
        <c:firstSliceAng val="0"/>
        <c:holeSize val="50"/>
      </c:doughnutChart>
      <c:spPr>
        <a:noFill/>
        <a:ln w="0">
          <a:noFill/>
        </a:ln>
      </c:spPr>
    </c:plotArea>
    <c:plotVisOnly val="1"/>
    <c:dispBlanksAs val="gap"/>
    <c:showDLblsOverMax val="1"/>
  </c:chart>
  <c:spPr>
    <a:noFill/>
    <a:ln w="9360">
      <a:noFill/>
    </a:ln>
  </c:spPr>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ja-JP"/>
  <c:roundedCorners val="0"/>
  <c:style val="2"/>
  <c:chart>
    <c:autoTitleDeleted val="1"/>
    <c:plotArea>
      <c:layout/>
      <c:doughnutChart>
        <c:varyColors val="1"/>
        <c:ser>
          <c:idx val="0"/>
          <c:order val="0"/>
          <c:tx>
            <c:strRef>
              <c:f>label 0</c:f>
              <c:strCache>
                <c:ptCount val="1"/>
                <c:pt idx="0">
                  <c:v>売上高</c:v>
                </c:pt>
              </c:strCache>
            </c:strRef>
          </c:tx>
          <c:spPr>
            <a:solidFill>
              <a:srgbClr val="4E67C8"/>
            </a:solidFill>
            <a:ln w="0">
              <a:noFill/>
            </a:ln>
          </c:spPr>
          <c:dPt>
            <c:idx val="0"/>
            <c:bubble3D val="0"/>
            <c:spPr>
              <a:solidFill>
                <a:srgbClr val="BFBFBF"/>
              </a:solidFill>
              <a:ln w="19080">
                <a:noFill/>
              </a:ln>
            </c:spPr>
            <c:extLst>
              <c:ext xmlns:c16="http://schemas.microsoft.com/office/drawing/2014/chart" uri="{C3380CC4-5D6E-409C-BE32-E72D297353CC}">
                <c16:uniqueId val="{00000001-24D3-4A18-83A7-F56419659DE6}"/>
              </c:ext>
            </c:extLst>
          </c:dPt>
          <c:dPt>
            <c:idx val="1"/>
            <c:bubble3D val="0"/>
            <c:spPr>
              <a:solidFill>
                <a:srgbClr val="D9D9D9"/>
              </a:solidFill>
              <a:ln w="19080">
                <a:noFill/>
              </a:ln>
            </c:spPr>
            <c:extLst>
              <c:ext xmlns:c16="http://schemas.microsoft.com/office/drawing/2014/chart" uri="{C3380CC4-5D6E-409C-BE32-E72D297353CC}">
                <c16:uniqueId val="{00000003-24D3-4A18-83A7-F56419659DE6}"/>
              </c:ext>
            </c:extLst>
          </c:dPt>
          <c:dPt>
            <c:idx val="2"/>
            <c:bubble3D val="0"/>
            <c:spPr>
              <a:solidFill>
                <a:srgbClr val="F2F2F2"/>
              </a:solidFill>
              <a:ln w="19080">
                <a:noFill/>
              </a:ln>
            </c:spPr>
            <c:extLst>
              <c:ext xmlns:c16="http://schemas.microsoft.com/office/drawing/2014/chart" uri="{C3380CC4-5D6E-409C-BE32-E72D297353CC}">
                <c16:uniqueId val="{00000005-24D3-4A18-83A7-F56419659DE6}"/>
              </c:ext>
            </c:extLst>
          </c:dPt>
          <c:dPt>
            <c:idx val="3"/>
            <c:bubble3D val="0"/>
            <c:spPr>
              <a:noFill/>
              <a:ln w="19080">
                <a:noFill/>
              </a:ln>
            </c:spPr>
            <c:extLst>
              <c:ext xmlns:c16="http://schemas.microsoft.com/office/drawing/2014/chart" uri="{C3380CC4-5D6E-409C-BE32-E72D297353CC}">
                <c16:uniqueId val="{00000007-24D3-4A18-83A7-F56419659DE6}"/>
              </c:ext>
            </c:extLst>
          </c:dPt>
          <c:dPt>
            <c:idx val="4"/>
            <c:bubble3D val="0"/>
            <c:spPr>
              <a:solidFill>
                <a:srgbClr val="F2F2F2"/>
              </a:solidFill>
              <a:ln w="19080">
                <a:noFill/>
              </a:ln>
            </c:spPr>
            <c:extLst>
              <c:ext xmlns:c16="http://schemas.microsoft.com/office/drawing/2014/chart" uri="{C3380CC4-5D6E-409C-BE32-E72D297353CC}">
                <c16:uniqueId val="{00000009-24D3-4A18-83A7-F56419659DE6}"/>
              </c:ext>
            </c:extLst>
          </c:dPt>
          <c:dPt>
            <c:idx val="5"/>
            <c:bubble3D val="0"/>
            <c:spPr>
              <a:noFill/>
              <a:ln w="19080">
                <a:noFill/>
              </a:ln>
            </c:spPr>
            <c:extLst>
              <c:ext xmlns:c16="http://schemas.microsoft.com/office/drawing/2014/chart" uri="{C3380CC4-5D6E-409C-BE32-E72D297353CC}">
                <c16:uniqueId val="{0000000B-24D3-4A18-83A7-F56419659DE6}"/>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1-24D3-4A18-83A7-F56419659DE6}"/>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3-24D3-4A18-83A7-F56419659DE6}"/>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5-24D3-4A18-83A7-F56419659DE6}"/>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7-24D3-4A18-83A7-F56419659DE6}"/>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9-24D3-4A18-83A7-F56419659DE6}"/>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B-24D3-4A18-83A7-F56419659DE6}"/>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6"/>
                <c:pt idx="0">
                  <c:v>1</c:v>
                </c:pt>
                <c:pt idx="1">
                  <c:v>1</c:v>
                </c:pt>
                <c:pt idx="2">
                  <c:v>1</c:v>
                </c:pt>
                <c:pt idx="3">
                  <c:v>3</c:v>
                </c:pt>
              </c:numCache>
            </c:numRef>
          </c:val>
          <c:extLst>
            <c:ext xmlns:c16="http://schemas.microsoft.com/office/drawing/2014/chart" uri="{C3380CC4-5D6E-409C-BE32-E72D297353CC}">
              <c16:uniqueId val="{0000000C-24D3-4A18-83A7-F56419659DE6}"/>
            </c:ext>
          </c:extLst>
        </c:ser>
        <c:dLbls>
          <c:showLegendKey val="0"/>
          <c:showVal val="0"/>
          <c:showCatName val="0"/>
          <c:showSerName val="0"/>
          <c:showPercent val="0"/>
          <c:showBubbleSize val="0"/>
          <c:showLeaderLines val="0"/>
        </c:dLbls>
        <c:firstSliceAng val="0"/>
        <c:holeSize val="50"/>
      </c:doughnutChart>
      <c:spPr>
        <a:noFill/>
        <a:ln w="0">
          <a:noFill/>
        </a:ln>
      </c:spPr>
    </c:plotArea>
    <c:plotVisOnly val="1"/>
    <c:dispBlanksAs val="gap"/>
    <c:showDLblsOverMax val="1"/>
  </c:chart>
  <c:spPr>
    <a:noFill/>
    <a:ln w="9360">
      <a:noFill/>
    </a:ln>
  </c:spPr>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6"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ja-JP" sz="1800" b="0" strike="noStrike" spc="-1">
                <a:solidFill>
                  <a:srgbClr val="000000"/>
                </a:solidFill>
                <a:latin typeface="Arial"/>
              </a:rPr>
              <a:t>スライドを移動するにはクリックします。</a:t>
            </a:r>
            <a:endParaRPr lang="en-US" sz="1800" b="0" strike="noStrike" spc="-1">
              <a:solidFill>
                <a:srgbClr val="000000"/>
              </a:solidFill>
              <a:latin typeface="Arial"/>
            </a:endParaRPr>
          </a:p>
        </p:txBody>
      </p:sp>
      <p:sp>
        <p:nvSpPr>
          <p:cNvPr id="437" name="PlaceHolder 2"/>
          <p:cNvSpPr>
            <a:spLocks noGrp="1"/>
          </p:cNvSpPr>
          <p:nvPr>
            <p:ph type="body"/>
          </p:nvPr>
        </p:nvSpPr>
        <p:spPr>
          <a:xfrm>
            <a:off x="756000" y="5078520"/>
            <a:ext cx="6047640" cy="4811040"/>
          </a:xfrm>
          <a:prstGeom prst="rect">
            <a:avLst/>
          </a:prstGeom>
        </p:spPr>
        <p:txBody>
          <a:bodyPr lIns="0" tIns="0" rIns="0" bIns="0">
            <a:noAutofit/>
          </a:bodyPr>
          <a:lstStyle/>
          <a:p>
            <a:r>
              <a:rPr lang="ja-JP" sz="2000" b="0" strike="noStrike" spc="-1">
                <a:latin typeface="Arial"/>
              </a:rPr>
              <a:t>クリックしてノート書式の編集</a:t>
            </a:r>
            <a:endParaRPr lang="en-US" sz="2000" b="0" strike="noStrike" spc="-1">
              <a:latin typeface="Arial"/>
            </a:endParaRPr>
          </a:p>
        </p:txBody>
      </p:sp>
      <p:sp>
        <p:nvSpPr>
          <p:cNvPr id="438"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&lt;ヘッダー&gt;</a:t>
            </a:r>
          </a:p>
        </p:txBody>
      </p:sp>
      <p:sp>
        <p:nvSpPr>
          <p:cNvPr id="439"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&lt;日付/時刻&gt;</a:t>
            </a:r>
          </a:p>
        </p:txBody>
      </p:sp>
      <p:sp>
        <p:nvSpPr>
          <p:cNvPr id="440"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&lt;フッター&gt;</a:t>
            </a:r>
          </a:p>
        </p:txBody>
      </p:sp>
      <p:sp>
        <p:nvSpPr>
          <p:cNvPr id="441"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776C14C4-C69F-47CF-9018-B16C87FF1A52}"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 name="PlaceHolder 1"/>
          <p:cNvSpPr>
            <a:spLocks noGrp="1" noRot="1" noChangeAspect="1"/>
          </p:cNvSpPr>
          <p:nvPr>
            <p:ph type="sldImg"/>
          </p:nvPr>
        </p:nvSpPr>
        <p:spPr>
          <a:xfrm>
            <a:off x="685800" y="1143000"/>
            <a:ext cx="5486400" cy="3086100"/>
          </a:xfrm>
          <a:prstGeom prst="rect">
            <a:avLst/>
          </a:prstGeom>
        </p:spPr>
      </p:sp>
      <p:sp>
        <p:nvSpPr>
          <p:cNvPr id="678"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679"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21BB2C7E-A9AC-4ABF-AE71-73DF489EFF11}" type="slidenum">
              <a:rPr lang="en-US" sz="1200" b="0" strike="noStrike" spc="-1">
                <a:solidFill>
                  <a:srgbClr val="000000"/>
                </a:solidFill>
                <a:latin typeface="Times New Roman"/>
                <a:ea typeface="+mn-ea"/>
              </a:rPr>
              <a:t>11</a:t>
            </a:fld>
            <a:endParaRPr lang="en-U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 name="PlaceHolder 1"/>
          <p:cNvSpPr>
            <a:spLocks noGrp="1" noRot="1" noChangeAspect="1"/>
          </p:cNvSpPr>
          <p:nvPr>
            <p:ph type="sldImg"/>
          </p:nvPr>
        </p:nvSpPr>
        <p:spPr>
          <a:xfrm>
            <a:off x="685800" y="1143000"/>
            <a:ext cx="5486400" cy="3086100"/>
          </a:xfrm>
          <a:prstGeom prst="rect">
            <a:avLst/>
          </a:prstGeom>
        </p:spPr>
      </p:sp>
      <p:sp>
        <p:nvSpPr>
          <p:cNvPr id="681"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682"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43DC9C64-6BAB-499E-A68D-98C6775AEA79}" type="slidenum">
              <a:rPr lang="en-US" sz="1200" b="0" strike="noStrike" spc="-1">
                <a:solidFill>
                  <a:srgbClr val="000000"/>
                </a:solidFill>
                <a:latin typeface="Times New Roman"/>
                <a:ea typeface="+mn-ea"/>
              </a:rPr>
              <a:t>18</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6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6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6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65"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6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6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6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7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7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7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8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8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0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0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0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0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0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0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0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0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1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1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1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1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1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1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1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1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2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2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2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2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2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2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3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3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3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3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3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3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1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1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2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3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4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4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6"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4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5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5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6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6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6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8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8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8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9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9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0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0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0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1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2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3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3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5"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3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4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4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4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5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5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7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7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7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7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8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8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9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9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9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9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9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9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9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0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0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0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0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0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0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1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1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1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1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2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21"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2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2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2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2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3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3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3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3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3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4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5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5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6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8" name="CustomShape 2"/>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F4469ACC-25C0-4076-B4C9-CEB19C0E3EF4}" type="slidenum">
              <a:rPr lang="en-US" sz="800" b="0" strike="noStrike" spc="-1">
                <a:solidFill>
                  <a:srgbClr val="808080"/>
                </a:solidFill>
                <a:latin typeface="Segoe UI"/>
                <a:ea typeface="Meiryo UI"/>
              </a:rPr>
              <a:t>‹#›</a:t>
            </a:fld>
            <a:endParaRPr lang="en-US" sz="800" b="0" strike="noStrike" spc="-1">
              <a:latin typeface="Arial"/>
            </a:endParaRPr>
          </a:p>
        </p:txBody>
      </p:sp>
      <p:pic>
        <p:nvPicPr>
          <p:cNvPr id="2" name="図 12"/>
          <p:cNvPicPr/>
          <p:nvPr/>
        </p:nvPicPr>
        <p:blipFill>
          <a:blip r:embed="rId14"/>
          <a:stretch/>
        </p:blipFill>
        <p:spPr>
          <a:xfrm>
            <a:off x="11940120" y="0"/>
            <a:ext cx="251280" cy="719280"/>
          </a:xfrm>
          <a:prstGeom prst="rect">
            <a:avLst/>
          </a:prstGeom>
          <a:ln w="0">
            <a:noFill/>
          </a:ln>
        </p:spPr>
      </p:pic>
      <p:sp>
        <p:nvSpPr>
          <p:cNvPr id="3" name="CustomShape 3"/>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4" name="CustomShape 4"/>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7777DCD6-BE16-44C6-98B1-A401A0D19571}" type="slidenum">
              <a:rPr lang="en-US" sz="800" b="0" strike="noStrike" spc="-1">
                <a:solidFill>
                  <a:srgbClr val="808080"/>
                </a:solidFill>
                <a:latin typeface="Segoe UI"/>
                <a:ea typeface="Meiryo UI"/>
              </a:rPr>
              <a:t>‹#›</a:t>
            </a:fld>
            <a:endParaRPr lang="en-US" sz="800" b="0" strike="noStrike" spc="-1">
              <a:latin typeface="Arial"/>
            </a:endParaRPr>
          </a:p>
        </p:txBody>
      </p:sp>
      <p:sp>
        <p:nvSpPr>
          <p:cNvPr id="5" name="PlaceHolder 5"/>
          <p:cNvSpPr>
            <a:spLocks noGrp="1"/>
          </p:cNvSpPr>
          <p:nvPr>
            <p:ph type="title"/>
          </p:nvPr>
        </p:nvSpPr>
        <p:spPr>
          <a:xfrm>
            <a:off x="609480" y="273600"/>
            <a:ext cx="10972440" cy="1144800"/>
          </a:xfrm>
          <a:prstGeom prst="rect">
            <a:avLst/>
          </a:prstGeom>
        </p:spPr>
        <p:txBody>
          <a:bodyPr lIns="0" tIns="0" rIns="0" bIns="0" anchor="ctr">
            <a:noAutofit/>
          </a:bodyPr>
          <a:lstStyle/>
          <a:p>
            <a:r>
              <a:rPr lang="ja-JP" sz="1800" b="0" strike="noStrike" spc="-1">
                <a:solidFill>
                  <a:srgbClr val="000000"/>
                </a:solidFill>
                <a:latin typeface="Arial"/>
              </a:rPr>
              <a:t>タイトルテキストの書式を編集するにはクリックします。</a:t>
            </a:r>
            <a:endParaRPr lang="en-US" sz="1800" b="0" strike="noStrike" spc="-1">
              <a:solidFill>
                <a:srgbClr val="000000"/>
              </a:solidFill>
              <a:latin typeface="Arial"/>
            </a:endParaRPr>
          </a:p>
        </p:txBody>
      </p:sp>
      <p:sp>
        <p:nvSpPr>
          <p:cNvPr id="6"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Arial"/>
              </a:rPr>
              <a:t>アウトラインテキストの書式を編集するにはクリックします。</a:t>
            </a:r>
            <a:endParaRPr lang="en-US" sz="2800" b="0" strike="noStrike" spc="-1">
              <a:solidFill>
                <a:srgbClr val="000000"/>
              </a:solidFill>
              <a:latin typeface="Arial"/>
            </a:endParaRP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2</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3</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4</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5</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6</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7</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3" name="CustomShape 1"/>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394" name="CustomShape 2"/>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76C5D874-2E5F-494F-A0FF-A1F851D8660F}" type="slidenum">
              <a:rPr lang="en-US" sz="800" b="0" strike="noStrike" spc="-1">
                <a:solidFill>
                  <a:srgbClr val="808080"/>
                </a:solidFill>
                <a:latin typeface="Segoe UI"/>
                <a:ea typeface="Meiryo UI"/>
              </a:rPr>
              <a:t>‹#›</a:t>
            </a:fld>
            <a:endParaRPr lang="en-US" sz="800" b="0" strike="noStrike" spc="-1">
              <a:latin typeface="Arial"/>
            </a:endParaRPr>
          </a:p>
        </p:txBody>
      </p:sp>
      <p:pic>
        <p:nvPicPr>
          <p:cNvPr id="395" name="図 12"/>
          <p:cNvPicPr/>
          <p:nvPr/>
        </p:nvPicPr>
        <p:blipFill>
          <a:blip r:embed="rId14"/>
          <a:stretch/>
        </p:blipFill>
        <p:spPr>
          <a:xfrm>
            <a:off x="11940120" y="0"/>
            <a:ext cx="251280" cy="719280"/>
          </a:xfrm>
          <a:prstGeom prst="rect">
            <a:avLst/>
          </a:prstGeom>
          <a:ln w="0">
            <a:noFill/>
          </a:ln>
        </p:spPr>
      </p:pic>
      <p:sp>
        <p:nvSpPr>
          <p:cNvPr id="396" name="CustomShape 3"/>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397" name="CustomShape 4"/>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1CDBCDB8-4780-4777-99A4-0EC512222E75}" type="slidenum">
              <a:rPr lang="en-US" sz="800" b="0" strike="noStrike" spc="-1">
                <a:solidFill>
                  <a:srgbClr val="808080"/>
                </a:solidFill>
                <a:latin typeface="Segoe UI"/>
                <a:ea typeface="Meiryo UI"/>
              </a:rPr>
              <a:t>‹#›</a:t>
            </a:fld>
            <a:endParaRPr lang="en-US" sz="800" b="0" strike="noStrike" spc="-1">
              <a:latin typeface="Arial"/>
            </a:endParaRPr>
          </a:p>
        </p:txBody>
      </p:sp>
      <p:sp>
        <p:nvSpPr>
          <p:cNvPr id="398" name="PlaceHolder 5"/>
          <p:cNvSpPr>
            <a:spLocks noGrp="1"/>
          </p:cNvSpPr>
          <p:nvPr>
            <p:ph type="title"/>
          </p:nvPr>
        </p:nvSpPr>
        <p:spPr>
          <a:xfrm>
            <a:off x="609480" y="273600"/>
            <a:ext cx="10972440" cy="1144800"/>
          </a:xfrm>
          <a:prstGeom prst="rect">
            <a:avLst/>
          </a:prstGeom>
        </p:spPr>
        <p:txBody>
          <a:bodyPr lIns="0" tIns="0" rIns="0" bIns="0" anchor="ctr">
            <a:noAutofit/>
          </a:bodyPr>
          <a:lstStyle/>
          <a:p>
            <a:r>
              <a:rPr lang="ja-JP" sz="1800" b="0" strike="noStrike" spc="-1">
                <a:solidFill>
                  <a:srgbClr val="000000"/>
                </a:solidFill>
                <a:latin typeface="Arial"/>
              </a:rPr>
              <a:t>タイトルテキストの書式を編集するにはクリックします。</a:t>
            </a:r>
            <a:endParaRPr lang="en-US" sz="1800" b="0" strike="noStrike" spc="-1">
              <a:solidFill>
                <a:srgbClr val="000000"/>
              </a:solidFill>
              <a:latin typeface="Arial"/>
            </a:endParaRPr>
          </a:p>
        </p:txBody>
      </p:sp>
      <p:sp>
        <p:nvSpPr>
          <p:cNvPr id="399"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Arial"/>
              </a:rPr>
              <a:t>アウトラインテキストの書式を編集するにはクリックします。</a:t>
            </a:r>
            <a:endParaRPr lang="en-US" sz="2800" b="0" strike="noStrike" spc="-1">
              <a:solidFill>
                <a:srgbClr val="000000"/>
              </a:solidFill>
              <a:latin typeface="Arial"/>
            </a:endParaRP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2</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3</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4</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5</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6</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7</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CustomShape 1"/>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44" name="CustomShape 2"/>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089A1AC0-7ED5-46BB-B7C1-7B896758CF8F}" type="slidenum">
              <a:rPr lang="en-US" sz="800" b="0" strike="noStrike" spc="-1">
                <a:solidFill>
                  <a:srgbClr val="808080"/>
                </a:solidFill>
                <a:latin typeface="Segoe UI"/>
                <a:ea typeface="Meiryo UI"/>
              </a:rPr>
              <a:t>‹#›</a:t>
            </a:fld>
            <a:endParaRPr lang="en-US" sz="800" b="0" strike="noStrike" spc="-1">
              <a:latin typeface="Arial"/>
            </a:endParaRPr>
          </a:p>
        </p:txBody>
      </p:sp>
      <p:pic>
        <p:nvPicPr>
          <p:cNvPr id="45" name="図 12"/>
          <p:cNvPicPr/>
          <p:nvPr/>
        </p:nvPicPr>
        <p:blipFill>
          <a:blip r:embed="rId14"/>
          <a:stretch/>
        </p:blipFill>
        <p:spPr>
          <a:xfrm>
            <a:off x="11940120" y="0"/>
            <a:ext cx="251280" cy="719280"/>
          </a:xfrm>
          <a:prstGeom prst="rect">
            <a:avLst/>
          </a:prstGeom>
          <a:ln w="0">
            <a:noFill/>
          </a:ln>
        </p:spPr>
      </p:pic>
      <p:sp>
        <p:nvSpPr>
          <p:cNvPr id="46" name="CustomShape 3"/>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47" name="CustomShape 4"/>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E24072C5-0C29-4BBE-9358-27A246BAE6C1}" type="slidenum">
              <a:rPr lang="en-US" sz="800" b="0" strike="noStrike" spc="-1">
                <a:solidFill>
                  <a:srgbClr val="808080"/>
                </a:solidFill>
                <a:latin typeface="Segoe UI"/>
                <a:ea typeface="Meiryo UI"/>
              </a:rPr>
              <a:t>‹#›</a:t>
            </a:fld>
            <a:endParaRPr lang="en-US" sz="800" b="0" strike="noStrike" spc="-1">
              <a:latin typeface="Arial"/>
            </a:endParaRPr>
          </a:p>
        </p:txBody>
      </p:sp>
      <p:sp>
        <p:nvSpPr>
          <p:cNvPr id="48" name="PlaceHolder 5"/>
          <p:cNvSpPr>
            <a:spLocks noGrp="1"/>
          </p:cNvSpPr>
          <p:nvPr>
            <p:ph type="title"/>
          </p:nvPr>
        </p:nvSpPr>
        <p:spPr>
          <a:xfrm>
            <a:off x="609480" y="273600"/>
            <a:ext cx="10972440" cy="1144800"/>
          </a:xfrm>
          <a:prstGeom prst="rect">
            <a:avLst/>
          </a:prstGeom>
        </p:spPr>
        <p:txBody>
          <a:bodyPr lIns="0" tIns="0" rIns="0" bIns="0" anchor="ctr">
            <a:noAutofit/>
          </a:bodyPr>
          <a:lstStyle/>
          <a:p>
            <a:r>
              <a:rPr lang="ja-JP" sz="1800" b="0" strike="noStrike" spc="-1">
                <a:solidFill>
                  <a:srgbClr val="000000"/>
                </a:solidFill>
                <a:latin typeface="Arial"/>
              </a:rPr>
              <a:t>タイトルテキストの書式を編集するにはクリックします。</a:t>
            </a:r>
            <a:endParaRPr lang="en-US" sz="1800" b="0" strike="noStrike" spc="-1">
              <a:solidFill>
                <a:srgbClr val="000000"/>
              </a:solidFill>
              <a:latin typeface="Arial"/>
            </a:endParaRPr>
          </a:p>
        </p:txBody>
      </p:sp>
      <p:sp>
        <p:nvSpPr>
          <p:cNvPr id="49"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Arial"/>
              </a:rPr>
              <a:t>アウトラインテキストの書式を編集するにはクリックします。</a:t>
            </a:r>
            <a:endParaRPr lang="en-US" sz="2800" b="0" strike="noStrike" spc="-1">
              <a:solidFill>
                <a:srgbClr val="000000"/>
              </a:solidFill>
              <a:latin typeface="Arial"/>
            </a:endParaRP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2</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3</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4</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5</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6</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7</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 name="CustomShape 1" hidden="1"/>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87" name="CustomShape 2" hidden="1"/>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357539F9-B214-4EB9-A9C1-2BE56D3DC82E}" type="slidenum">
              <a:rPr lang="en-US" sz="800" b="0" strike="noStrike" spc="-1">
                <a:solidFill>
                  <a:srgbClr val="808080"/>
                </a:solidFill>
                <a:latin typeface="Segoe UI"/>
                <a:ea typeface="Meiryo UI"/>
              </a:rPr>
              <a:t>‹#›</a:t>
            </a:fld>
            <a:endParaRPr lang="en-US" sz="800" b="0" strike="noStrike" spc="-1">
              <a:latin typeface="Arial"/>
            </a:endParaRPr>
          </a:p>
        </p:txBody>
      </p:sp>
      <p:pic>
        <p:nvPicPr>
          <p:cNvPr id="88" name="図 12"/>
          <p:cNvPicPr/>
          <p:nvPr/>
        </p:nvPicPr>
        <p:blipFill>
          <a:blip r:embed="rId14"/>
          <a:stretch/>
        </p:blipFill>
        <p:spPr>
          <a:xfrm>
            <a:off x="11940120" y="0"/>
            <a:ext cx="251280" cy="719280"/>
          </a:xfrm>
          <a:prstGeom prst="rect">
            <a:avLst/>
          </a:prstGeom>
          <a:ln w="0">
            <a:noFill/>
          </a:ln>
        </p:spPr>
      </p:pic>
      <p:sp>
        <p:nvSpPr>
          <p:cNvPr id="89" name="CustomShape 3" hidden="1"/>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90" name="CustomShape 4" hidden="1"/>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0C5644E5-6463-4450-A327-31C14B97FF8E}" type="slidenum">
              <a:rPr lang="en-US" sz="800" b="0" strike="noStrike" spc="-1">
                <a:solidFill>
                  <a:srgbClr val="808080"/>
                </a:solidFill>
                <a:latin typeface="Segoe UI"/>
                <a:ea typeface="Meiryo UI"/>
              </a:rPr>
              <a:t>‹#›</a:t>
            </a:fld>
            <a:endParaRPr lang="en-US" sz="800" b="0" strike="noStrike" spc="-1">
              <a:latin typeface="Arial"/>
            </a:endParaRPr>
          </a:p>
        </p:txBody>
      </p:sp>
      <p:sp>
        <p:nvSpPr>
          <p:cNvPr id="91" name="CustomShape 5"/>
          <p:cNvSpPr/>
          <p:nvPr/>
        </p:nvSpPr>
        <p:spPr>
          <a:xfrm>
            <a:off x="263880" y="651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pic>
        <p:nvPicPr>
          <p:cNvPr id="92" name="図 3"/>
          <p:cNvPicPr/>
          <p:nvPr/>
        </p:nvPicPr>
        <p:blipFill>
          <a:blip r:embed="rId14"/>
          <a:stretch/>
        </p:blipFill>
        <p:spPr>
          <a:xfrm>
            <a:off x="9805320" y="-43560"/>
            <a:ext cx="2386080" cy="6900840"/>
          </a:xfrm>
          <a:prstGeom prst="rect">
            <a:avLst/>
          </a:prstGeom>
          <a:ln w="0">
            <a:noFill/>
          </a:ln>
        </p:spPr>
      </p:pic>
      <p:sp>
        <p:nvSpPr>
          <p:cNvPr id="93" name="PlaceHolder 6"/>
          <p:cNvSpPr>
            <a:spLocks noGrp="1"/>
          </p:cNvSpPr>
          <p:nvPr>
            <p:ph type="title"/>
          </p:nvPr>
        </p:nvSpPr>
        <p:spPr>
          <a:xfrm>
            <a:off x="609480" y="273600"/>
            <a:ext cx="10972080" cy="1144440"/>
          </a:xfrm>
          <a:prstGeom prst="rect">
            <a:avLst/>
          </a:prstGeom>
        </p:spPr>
        <p:txBody>
          <a:bodyPr lIns="0" tIns="0" rIns="0" bIns="0" anchor="ctr">
            <a:noAutofit/>
          </a:bodyPr>
          <a:lstStyle/>
          <a:p>
            <a:pPr algn="ctr"/>
            <a:r>
              <a:rPr lang="ja-JP" sz="4400" b="0" strike="noStrike" spc="-1">
                <a:solidFill>
                  <a:srgbClr val="000000"/>
                </a:solidFill>
                <a:latin typeface="Arial"/>
              </a:rPr>
              <a:t>タイトルテキストの書式を編集するにはクリックします。</a:t>
            </a:r>
            <a:endParaRPr lang="en-US" sz="4400" b="0" strike="noStrike" spc="-1">
              <a:solidFill>
                <a:srgbClr val="000000"/>
              </a:solidFill>
              <a:latin typeface="Arial"/>
            </a:endParaRPr>
          </a:p>
        </p:txBody>
      </p:sp>
      <p:sp>
        <p:nvSpPr>
          <p:cNvPr id="94"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Arial"/>
              </a:rPr>
              <a:t>アウトラインテキストの書式を編集するにはクリックします。</a:t>
            </a:r>
            <a:endParaRPr lang="en-US" sz="2800" b="0" strike="noStrike" spc="-1">
              <a:solidFill>
                <a:srgbClr val="000000"/>
              </a:solidFill>
              <a:latin typeface="Arial"/>
            </a:endParaRP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2</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3</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4</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5</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6</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7</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 name="CustomShape 1"/>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132" name="CustomShape 2"/>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3A9BAD98-4D5F-496B-853B-E13D289EDAD8}" type="slidenum">
              <a:rPr lang="en-US" sz="800" b="0" strike="noStrike" spc="-1">
                <a:solidFill>
                  <a:srgbClr val="808080"/>
                </a:solidFill>
                <a:latin typeface="Segoe UI"/>
                <a:ea typeface="Meiryo UI"/>
              </a:rPr>
              <a:t>‹#›</a:t>
            </a:fld>
            <a:endParaRPr lang="en-US" sz="800" b="0" strike="noStrike" spc="-1">
              <a:latin typeface="Arial"/>
            </a:endParaRPr>
          </a:p>
        </p:txBody>
      </p:sp>
      <p:pic>
        <p:nvPicPr>
          <p:cNvPr id="133" name="図 12"/>
          <p:cNvPicPr/>
          <p:nvPr/>
        </p:nvPicPr>
        <p:blipFill>
          <a:blip r:embed="rId14"/>
          <a:stretch/>
        </p:blipFill>
        <p:spPr>
          <a:xfrm>
            <a:off x="11940120" y="0"/>
            <a:ext cx="251280" cy="719280"/>
          </a:xfrm>
          <a:prstGeom prst="rect">
            <a:avLst/>
          </a:prstGeom>
          <a:ln w="0">
            <a:noFill/>
          </a:ln>
        </p:spPr>
      </p:pic>
      <p:sp>
        <p:nvSpPr>
          <p:cNvPr id="134" name="CustomShape 3"/>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135" name="CustomShape 4"/>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C3291A6B-EEE9-4539-8F39-68DE77CDF142}" type="slidenum">
              <a:rPr lang="en-US" sz="800" b="0" strike="noStrike" spc="-1">
                <a:solidFill>
                  <a:srgbClr val="808080"/>
                </a:solidFill>
                <a:latin typeface="Segoe UI"/>
                <a:ea typeface="Meiryo UI"/>
              </a:rPr>
              <a:t>‹#›</a:t>
            </a:fld>
            <a:endParaRPr lang="en-US" sz="800" b="0" strike="noStrike" spc="-1">
              <a:latin typeface="Arial"/>
            </a:endParaRPr>
          </a:p>
        </p:txBody>
      </p:sp>
      <p:sp>
        <p:nvSpPr>
          <p:cNvPr id="136" name="PlaceHolder 5"/>
          <p:cNvSpPr>
            <a:spLocks noGrp="1"/>
          </p:cNvSpPr>
          <p:nvPr>
            <p:ph type="title"/>
          </p:nvPr>
        </p:nvSpPr>
        <p:spPr>
          <a:xfrm>
            <a:off x="609480" y="273600"/>
            <a:ext cx="10972440" cy="1144800"/>
          </a:xfrm>
          <a:prstGeom prst="rect">
            <a:avLst/>
          </a:prstGeom>
        </p:spPr>
        <p:txBody>
          <a:bodyPr lIns="0" tIns="0" rIns="0" bIns="0" anchor="ctr">
            <a:noAutofit/>
          </a:bodyPr>
          <a:lstStyle/>
          <a:p>
            <a:r>
              <a:rPr lang="ja-JP" sz="1800" b="0" strike="noStrike" spc="-1">
                <a:solidFill>
                  <a:srgbClr val="000000"/>
                </a:solidFill>
                <a:latin typeface="Arial"/>
              </a:rPr>
              <a:t>タイトルテキストの書式を編集するにはクリックします。</a:t>
            </a:r>
            <a:endParaRPr lang="en-US" sz="1800" b="0" strike="noStrike" spc="-1">
              <a:solidFill>
                <a:srgbClr val="000000"/>
              </a:solidFill>
              <a:latin typeface="Arial"/>
            </a:endParaRPr>
          </a:p>
        </p:txBody>
      </p:sp>
      <p:sp>
        <p:nvSpPr>
          <p:cNvPr id="13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Arial"/>
              </a:rPr>
              <a:t>アウトラインテキストの書式を編集するにはクリックします。</a:t>
            </a:r>
            <a:endParaRPr lang="en-US" sz="2800" b="0" strike="noStrike" spc="-1">
              <a:solidFill>
                <a:srgbClr val="000000"/>
              </a:solidFill>
              <a:latin typeface="Arial"/>
            </a:endParaRP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2</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3</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4</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5</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6</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7</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 name="CustomShape 1" hidden="1"/>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175" name="CustomShape 2" hidden="1"/>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CCAE3192-231E-42E6-9618-305682942CE7}" type="slidenum">
              <a:rPr lang="en-US" sz="800" b="0" strike="noStrike" spc="-1">
                <a:solidFill>
                  <a:srgbClr val="808080"/>
                </a:solidFill>
                <a:latin typeface="Segoe UI"/>
                <a:ea typeface="Meiryo UI"/>
              </a:rPr>
              <a:t>‹#›</a:t>
            </a:fld>
            <a:endParaRPr lang="en-US" sz="800" b="0" strike="noStrike" spc="-1">
              <a:latin typeface="Arial"/>
            </a:endParaRPr>
          </a:p>
        </p:txBody>
      </p:sp>
      <p:pic>
        <p:nvPicPr>
          <p:cNvPr id="176" name="図 12"/>
          <p:cNvPicPr/>
          <p:nvPr/>
        </p:nvPicPr>
        <p:blipFill>
          <a:blip r:embed="rId14"/>
          <a:stretch/>
        </p:blipFill>
        <p:spPr>
          <a:xfrm>
            <a:off x="11940120" y="0"/>
            <a:ext cx="251280" cy="719280"/>
          </a:xfrm>
          <a:prstGeom prst="rect">
            <a:avLst/>
          </a:prstGeom>
          <a:ln w="0">
            <a:noFill/>
          </a:ln>
        </p:spPr>
      </p:pic>
      <p:sp>
        <p:nvSpPr>
          <p:cNvPr id="177" name="CustomShape 3" hidden="1"/>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178" name="CustomShape 4" hidden="1"/>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45613A80-C2EB-473B-A185-84FCDB310AE0}" type="slidenum">
              <a:rPr lang="en-US" sz="800" b="0" strike="noStrike" spc="-1">
                <a:solidFill>
                  <a:srgbClr val="808080"/>
                </a:solidFill>
                <a:latin typeface="Segoe UI"/>
                <a:ea typeface="Meiryo UI"/>
              </a:rPr>
              <a:t>‹#›</a:t>
            </a:fld>
            <a:endParaRPr lang="en-US" sz="800" b="0" strike="noStrike" spc="-1">
              <a:latin typeface="Arial"/>
            </a:endParaRPr>
          </a:p>
        </p:txBody>
      </p:sp>
      <p:sp>
        <p:nvSpPr>
          <p:cNvPr id="179" name="CustomShape 5"/>
          <p:cNvSpPr/>
          <p:nvPr/>
        </p:nvSpPr>
        <p:spPr>
          <a:xfrm>
            <a:off x="0" y="0"/>
            <a:ext cx="12191040" cy="5399280"/>
          </a:xfrm>
          <a:prstGeom prst="rect">
            <a:avLst/>
          </a:prstGeom>
          <a:solidFill>
            <a:srgbClr val="000066"/>
          </a:solidFill>
          <a:ln/>
        </p:spPr>
        <p:style>
          <a:lnRef idx="2">
            <a:schemeClr val="accent1">
              <a:shade val="50000"/>
            </a:schemeClr>
          </a:lnRef>
          <a:fillRef idx="1">
            <a:schemeClr val="accent1"/>
          </a:fillRef>
          <a:effectRef idx="0">
            <a:schemeClr val="accent1"/>
          </a:effectRef>
          <a:fontRef idx="minor"/>
        </p:style>
      </p:sp>
      <p:sp>
        <p:nvSpPr>
          <p:cNvPr id="180" name="CustomShape 6"/>
          <p:cNvSpPr/>
          <p:nvPr/>
        </p:nvSpPr>
        <p:spPr>
          <a:xfrm>
            <a:off x="0" y="0"/>
            <a:ext cx="12191040" cy="5399280"/>
          </a:xfrm>
          <a:prstGeom prst="rect">
            <a:avLst/>
          </a:prstGeom>
          <a:solidFill>
            <a:srgbClr val="000066"/>
          </a:solidFill>
          <a:ln/>
        </p:spPr>
        <p:style>
          <a:lnRef idx="2">
            <a:schemeClr val="accent1">
              <a:shade val="50000"/>
            </a:schemeClr>
          </a:lnRef>
          <a:fillRef idx="1">
            <a:schemeClr val="accent1"/>
          </a:fillRef>
          <a:effectRef idx="0">
            <a:schemeClr val="accent1"/>
          </a:effectRef>
          <a:fontRef idx="minor"/>
        </p:style>
      </p:sp>
      <p:pic>
        <p:nvPicPr>
          <p:cNvPr id="181" name="図 2"/>
          <p:cNvPicPr/>
          <p:nvPr/>
        </p:nvPicPr>
        <p:blipFill>
          <a:blip r:embed="rId14"/>
          <a:stretch/>
        </p:blipFill>
        <p:spPr>
          <a:xfrm>
            <a:off x="10311840" y="-43560"/>
            <a:ext cx="1879200" cy="5435280"/>
          </a:xfrm>
          <a:prstGeom prst="rect">
            <a:avLst/>
          </a:prstGeom>
          <a:ln w="0">
            <a:noFill/>
          </a:ln>
        </p:spPr>
      </p:pic>
      <p:sp>
        <p:nvSpPr>
          <p:cNvPr id="182" name="PlaceHolder 7"/>
          <p:cNvSpPr>
            <a:spLocks noGrp="1"/>
          </p:cNvSpPr>
          <p:nvPr>
            <p:ph type="title"/>
          </p:nvPr>
        </p:nvSpPr>
        <p:spPr>
          <a:xfrm>
            <a:off x="609480" y="273600"/>
            <a:ext cx="10972440" cy="1144800"/>
          </a:xfrm>
          <a:prstGeom prst="rect">
            <a:avLst/>
          </a:prstGeom>
        </p:spPr>
        <p:txBody>
          <a:bodyPr lIns="0" tIns="0" rIns="0" bIns="0" anchor="ctr">
            <a:noAutofit/>
          </a:bodyPr>
          <a:lstStyle/>
          <a:p>
            <a:r>
              <a:rPr lang="ja-JP" sz="1800" b="0" strike="noStrike" spc="-1">
                <a:solidFill>
                  <a:srgbClr val="000000"/>
                </a:solidFill>
                <a:latin typeface="Arial"/>
              </a:rPr>
              <a:t>タイトルテキストの書式を編集するにはクリックします。</a:t>
            </a:r>
            <a:endParaRPr lang="en-US" sz="1800" b="0" strike="noStrike" spc="-1">
              <a:solidFill>
                <a:srgbClr val="000000"/>
              </a:solidFill>
              <a:latin typeface="Arial"/>
            </a:endParaRPr>
          </a:p>
        </p:txBody>
      </p:sp>
      <p:sp>
        <p:nvSpPr>
          <p:cNvPr id="183" name="PlaceHolder 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Arial"/>
              </a:rPr>
              <a:t>アウトラインテキストの書式を編集するにはクリックします。</a:t>
            </a:r>
            <a:endParaRPr lang="en-US" sz="2800" b="0" strike="noStrike" spc="-1">
              <a:solidFill>
                <a:srgbClr val="000000"/>
              </a:solidFill>
              <a:latin typeface="Arial"/>
            </a:endParaRP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2</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3</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4</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5</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6</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7</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0" name="CustomShape 1"/>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221" name="CustomShape 2"/>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13C4E991-F389-41BF-83ED-883D0B338B23}" type="slidenum">
              <a:rPr lang="en-US" sz="800" b="0" strike="noStrike" spc="-1">
                <a:solidFill>
                  <a:srgbClr val="808080"/>
                </a:solidFill>
                <a:latin typeface="Segoe UI"/>
                <a:ea typeface="Meiryo UI"/>
              </a:rPr>
              <a:t>‹#›</a:t>
            </a:fld>
            <a:endParaRPr lang="en-US" sz="800" b="0" strike="noStrike" spc="-1">
              <a:latin typeface="Arial"/>
            </a:endParaRPr>
          </a:p>
        </p:txBody>
      </p:sp>
      <p:pic>
        <p:nvPicPr>
          <p:cNvPr id="222" name="図 12"/>
          <p:cNvPicPr/>
          <p:nvPr/>
        </p:nvPicPr>
        <p:blipFill>
          <a:blip r:embed="rId14"/>
          <a:stretch/>
        </p:blipFill>
        <p:spPr>
          <a:xfrm>
            <a:off x="11940120" y="0"/>
            <a:ext cx="251280" cy="719280"/>
          </a:xfrm>
          <a:prstGeom prst="rect">
            <a:avLst/>
          </a:prstGeom>
          <a:ln w="0">
            <a:noFill/>
          </a:ln>
        </p:spPr>
      </p:pic>
      <p:sp>
        <p:nvSpPr>
          <p:cNvPr id="223" name="CustomShape 3"/>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224" name="CustomShape 4"/>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F36D5BBA-B724-4AD6-A3EB-6CB71B2134EA}" type="slidenum">
              <a:rPr lang="en-US" sz="800" b="0" strike="noStrike" spc="-1">
                <a:solidFill>
                  <a:srgbClr val="808080"/>
                </a:solidFill>
                <a:latin typeface="Segoe UI"/>
                <a:ea typeface="Meiryo UI"/>
              </a:rPr>
              <a:t>‹#›</a:t>
            </a:fld>
            <a:endParaRPr lang="en-US" sz="800" b="0" strike="noStrike" spc="-1">
              <a:latin typeface="Arial"/>
            </a:endParaRPr>
          </a:p>
        </p:txBody>
      </p:sp>
      <p:sp>
        <p:nvSpPr>
          <p:cNvPr id="225" name="PlaceHolder 5"/>
          <p:cNvSpPr>
            <a:spLocks noGrp="1"/>
          </p:cNvSpPr>
          <p:nvPr>
            <p:ph type="title"/>
          </p:nvPr>
        </p:nvSpPr>
        <p:spPr>
          <a:xfrm>
            <a:off x="609480" y="273600"/>
            <a:ext cx="10972440" cy="1144800"/>
          </a:xfrm>
          <a:prstGeom prst="rect">
            <a:avLst/>
          </a:prstGeom>
        </p:spPr>
        <p:txBody>
          <a:bodyPr lIns="0" tIns="0" rIns="0" bIns="0" anchor="ctr">
            <a:noAutofit/>
          </a:bodyPr>
          <a:lstStyle/>
          <a:p>
            <a:r>
              <a:rPr lang="ja-JP" sz="1800" b="0" strike="noStrike" spc="-1">
                <a:solidFill>
                  <a:srgbClr val="000000"/>
                </a:solidFill>
                <a:latin typeface="Arial"/>
              </a:rPr>
              <a:t>タイトルテキストの書式を編集するにはクリックします。</a:t>
            </a:r>
            <a:endParaRPr lang="en-US" sz="1800" b="0" strike="noStrike" spc="-1">
              <a:solidFill>
                <a:srgbClr val="000000"/>
              </a:solidFill>
              <a:latin typeface="Arial"/>
            </a:endParaRPr>
          </a:p>
        </p:txBody>
      </p:sp>
      <p:sp>
        <p:nvSpPr>
          <p:cNvPr id="226"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Arial"/>
              </a:rPr>
              <a:t>アウトラインテキストの書式を編集するにはクリックします。</a:t>
            </a:r>
            <a:endParaRPr lang="en-US" sz="2800" b="0" strike="noStrike" spc="-1">
              <a:solidFill>
                <a:srgbClr val="000000"/>
              </a:solidFill>
              <a:latin typeface="Arial"/>
            </a:endParaRP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2</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3</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4</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5</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6</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7</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3" name="CustomShape 1"/>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264" name="CustomShape 2"/>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A6339A32-D037-40B2-BFBD-381E5DFE2200}" type="slidenum">
              <a:rPr lang="en-US" sz="800" b="0" strike="noStrike" spc="-1">
                <a:solidFill>
                  <a:srgbClr val="808080"/>
                </a:solidFill>
                <a:latin typeface="Segoe UI"/>
                <a:ea typeface="Meiryo UI"/>
              </a:rPr>
              <a:t>‹#›</a:t>
            </a:fld>
            <a:endParaRPr lang="en-US" sz="800" b="0" strike="noStrike" spc="-1">
              <a:latin typeface="Arial"/>
            </a:endParaRPr>
          </a:p>
        </p:txBody>
      </p:sp>
      <p:pic>
        <p:nvPicPr>
          <p:cNvPr id="265" name="図 12"/>
          <p:cNvPicPr/>
          <p:nvPr/>
        </p:nvPicPr>
        <p:blipFill>
          <a:blip r:embed="rId14"/>
          <a:stretch/>
        </p:blipFill>
        <p:spPr>
          <a:xfrm>
            <a:off x="11940120" y="0"/>
            <a:ext cx="251280" cy="719280"/>
          </a:xfrm>
          <a:prstGeom prst="rect">
            <a:avLst/>
          </a:prstGeom>
          <a:ln w="0">
            <a:noFill/>
          </a:ln>
        </p:spPr>
      </p:pic>
      <p:sp>
        <p:nvSpPr>
          <p:cNvPr id="266" name="CustomShape 3"/>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267" name="CustomShape 4"/>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3435BEF8-0150-45C9-81AA-B59A8099EA1B}" type="slidenum">
              <a:rPr lang="en-US" sz="800" b="0" strike="noStrike" spc="-1">
                <a:solidFill>
                  <a:srgbClr val="808080"/>
                </a:solidFill>
                <a:latin typeface="Segoe UI"/>
                <a:ea typeface="Meiryo UI"/>
              </a:rPr>
              <a:t>‹#›</a:t>
            </a:fld>
            <a:endParaRPr lang="en-US" sz="800" b="0" strike="noStrike" spc="-1">
              <a:latin typeface="Arial"/>
            </a:endParaRPr>
          </a:p>
        </p:txBody>
      </p:sp>
      <p:sp>
        <p:nvSpPr>
          <p:cNvPr id="268" name="PlaceHolder 5"/>
          <p:cNvSpPr>
            <a:spLocks noGrp="1"/>
          </p:cNvSpPr>
          <p:nvPr>
            <p:ph type="title"/>
          </p:nvPr>
        </p:nvSpPr>
        <p:spPr>
          <a:xfrm>
            <a:off x="609480" y="273600"/>
            <a:ext cx="10972440" cy="1144800"/>
          </a:xfrm>
          <a:prstGeom prst="rect">
            <a:avLst/>
          </a:prstGeom>
        </p:spPr>
        <p:txBody>
          <a:bodyPr lIns="0" tIns="0" rIns="0" bIns="0" anchor="ctr">
            <a:noAutofit/>
          </a:bodyPr>
          <a:lstStyle/>
          <a:p>
            <a:r>
              <a:rPr lang="ja-JP" sz="1800" b="0" strike="noStrike" spc="-1">
                <a:solidFill>
                  <a:srgbClr val="000000"/>
                </a:solidFill>
                <a:latin typeface="Arial"/>
              </a:rPr>
              <a:t>タイトルテキストの書式を編集するにはクリックします。</a:t>
            </a:r>
            <a:endParaRPr lang="en-US" sz="1800" b="0" strike="noStrike" spc="-1">
              <a:solidFill>
                <a:srgbClr val="000000"/>
              </a:solidFill>
              <a:latin typeface="Arial"/>
            </a:endParaRPr>
          </a:p>
        </p:txBody>
      </p:sp>
      <p:sp>
        <p:nvSpPr>
          <p:cNvPr id="269"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Arial"/>
              </a:rPr>
              <a:t>アウトラインテキストの書式を編集するにはクリックします。</a:t>
            </a:r>
            <a:endParaRPr lang="en-US" sz="2800" b="0" strike="noStrike" spc="-1">
              <a:solidFill>
                <a:srgbClr val="000000"/>
              </a:solidFill>
              <a:latin typeface="Arial"/>
            </a:endParaRP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2</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3</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4</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5</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6</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7</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6" name="CustomShape 1"/>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307" name="CustomShape 2"/>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E40CB616-E8BD-4D64-9406-8914575EE14C}" type="slidenum">
              <a:rPr lang="en-US" sz="800" b="0" strike="noStrike" spc="-1">
                <a:solidFill>
                  <a:srgbClr val="808080"/>
                </a:solidFill>
                <a:latin typeface="Segoe UI"/>
                <a:ea typeface="Meiryo UI"/>
              </a:rPr>
              <a:t>‹#›</a:t>
            </a:fld>
            <a:endParaRPr lang="en-US" sz="800" b="0" strike="noStrike" spc="-1">
              <a:latin typeface="Arial"/>
            </a:endParaRPr>
          </a:p>
        </p:txBody>
      </p:sp>
      <p:pic>
        <p:nvPicPr>
          <p:cNvPr id="308" name="図 12"/>
          <p:cNvPicPr/>
          <p:nvPr/>
        </p:nvPicPr>
        <p:blipFill>
          <a:blip r:embed="rId14"/>
          <a:stretch/>
        </p:blipFill>
        <p:spPr>
          <a:xfrm>
            <a:off x="11940120" y="0"/>
            <a:ext cx="251280" cy="719280"/>
          </a:xfrm>
          <a:prstGeom prst="rect">
            <a:avLst/>
          </a:prstGeom>
          <a:ln w="0">
            <a:noFill/>
          </a:ln>
        </p:spPr>
      </p:pic>
      <p:sp>
        <p:nvSpPr>
          <p:cNvPr id="309" name="CustomShape 3"/>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310" name="CustomShape 4"/>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E1E8CCE5-AF09-4881-B336-7D4AD04D8453}" type="slidenum">
              <a:rPr lang="en-US" sz="800" b="0" strike="noStrike" spc="-1">
                <a:solidFill>
                  <a:srgbClr val="808080"/>
                </a:solidFill>
                <a:latin typeface="Segoe UI"/>
                <a:ea typeface="Meiryo UI"/>
              </a:rPr>
              <a:t>‹#›</a:t>
            </a:fld>
            <a:endParaRPr lang="en-US" sz="800" b="0" strike="noStrike" spc="-1">
              <a:latin typeface="Arial"/>
            </a:endParaRPr>
          </a:p>
        </p:txBody>
      </p:sp>
      <p:sp>
        <p:nvSpPr>
          <p:cNvPr id="311" name="PlaceHolder 5"/>
          <p:cNvSpPr>
            <a:spLocks noGrp="1"/>
          </p:cNvSpPr>
          <p:nvPr>
            <p:ph type="title"/>
          </p:nvPr>
        </p:nvSpPr>
        <p:spPr>
          <a:xfrm>
            <a:off x="609480" y="273600"/>
            <a:ext cx="10972440" cy="1144800"/>
          </a:xfrm>
          <a:prstGeom prst="rect">
            <a:avLst/>
          </a:prstGeom>
        </p:spPr>
        <p:txBody>
          <a:bodyPr lIns="0" tIns="0" rIns="0" bIns="0" anchor="ctr">
            <a:noAutofit/>
          </a:bodyPr>
          <a:lstStyle/>
          <a:p>
            <a:r>
              <a:rPr lang="ja-JP" sz="1800" b="0" strike="noStrike" spc="-1">
                <a:solidFill>
                  <a:srgbClr val="000000"/>
                </a:solidFill>
                <a:latin typeface="Arial"/>
              </a:rPr>
              <a:t>タイトルテキストの書式を編集するにはクリックします。</a:t>
            </a:r>
            <a:endParaRPr lang="en-US" sz="1800" b="0" strike="noStrike" spc="-1">
              <a:solidFill>
                <a:srgbClr val="000000"/>
              </a:solidFill>
              <a:latin typeface="Arial"/>
            </a:endParaRPr>
          </a:p>
        </p:txBody>
      </p:sp>
      <p:sp>
        <p:nvSpPr>
          <p:cNvPr id="312"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Arial"/>
              </a:rPr>
              <a:t>アウトラインテキストの書式を編集するにはクリックします。</a:t>
            </a:r>
            <a:endParaRPr lang="en-US" sz="2800" b="0" strike="noStrike" spc="-1">
              <a:solidFill>
                <a:srgbClr val="000000"/>
              </a:solidFill>
              <a:latin typeface="Arial"/>
            </a:endParaRP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2</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3</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4</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5</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6</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7</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9" name="CustomShape 1" hidden="1"/>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350" name="CustomShape 2" hidden="1"/>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BCA4FCE7-94F8-4CC8-BE7F-6F1118EF0D3C}" type="slidenum">
              <a:rPr lang="en-US" sz="800" b="0" strike="noStrike" spc="-1">
                <a:solidFill>
                  <a:srgbClr val="808080"/>
                </a:solidFill>
                <a:latin typeface="Segoe UI"/>
                <a:ea typeface="Meiryo UI"/>
              </a:rPr>
              <a:t>‹#›</a:t>
            </a:fld>
            <a:endParaRPr lang="en-US" sz="800" b="0" strike="noStrike" spc="-1">
              <a:latin typeface="Arial"/>
            </a:endParaRPr>
          </a:p>
        </p:txBody>
      </p:sp>
      <p:pic>
        <p:nvPicPr>
          <p:cNvPr id="351" name="図 12"/>
          <p:cNvPicPr/>
          <p:nvPr/>
        </p:nvPicPr>
        <p:blipFill>
          <a:blip r:embed="rId14"/>
          <a:stretch/>
        </p:blipFill>
        <p:spPr>
          <a:xfrm>
            <a:off x="11940120" y="0"/>
            <a:ext cx="251280" cy="719280"/>
          </a:xfrm>
          <a:prstGeom prst="rect">
            <a:avLst/>
          </a:prstGeom>
          <a:ln w="0">
            <a:noFill/>
          </a:ln>
        </p:spPr>
      </p:pic>
      <p:sp>
        <p:nvSpPr>
          <p:cNvPr id="352" name="CustomShape 3" hidden="1"/>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353" name="CustomShape 4" hidden="1"/>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020788BE-0B0B-40FC-AEC1-ABC902C81352}" type="slidenum">
              <a:rPr lang="en-US" sz="800" b="0" strike="noStrike" spc="-1">
                <a:solidFill>
                  <a:srgbClr val="808080"/>
                </a:solidFill>
                <a:latin typeface="Segoe UI"/>
                <a:ea typeface="Meiryo UI"/>
              </a:rPr>
              <a:t>‹#›</a:t>
            </a:fld>
            <a:endParaRPr lang="en-US" sz="800" b="0" strike="noStrike" spc="-1">
              <a:latin typeface="Arial"/>
            </a:endParaRPr>
          </a:p>
        </p:txBody>
      </p:sp>
      <p:pic>
        <p:nvPicPr>
          <p:cNvPr id="354" name="図 6"/>
          <p:cNvPicPr/>
          <p:nvPr/>
        </p:nvPicPr>
        <p:blipFill>
          <a:blip r:embed="rId14"/>
          <a:stretch/>
        </p:blipFill>
        <p:spPr>
          <a:xfrm>
            <a:off x="9805320" y="-43560"/>
            <a:ext cx="2386080" cy="6900840"/>
          </a:xfrm>
          <a:prstGeom prst="rect">
            <a:avLst/>
          </a:prstGeom>
          <a:ln w="0">
            <a:noFill/>
          </a:ln>
        </p:spPr>
      </p:pic>
      <p:sp>
        <p:nvSpPr>
          <p:cNvPr id="355" name="PlaceHolder 5"/>
          <p:cNvSpPr>
            <a:spLocks noGrp="1"/>
          </p:cNvSpPr>
          <p:nvPr>
            <p:ph type="title"/>
          </p:nvPr>
        </p:nvSpPr>
        <p:spPr>
          <a:xfrm>
            <a:off x="609480" y="273600"/>
            <a:ext cx="10972440" cy="1144800"/>
          </a:xfrm>
          <a:prstGeom prst="rect">
            <a:avLst/>
          </a:prstGeom>
        </p:spPr>
        <p:txBody>
          <a:bodyPr lIns="0" tIns="0" rIns="0" bIns="0" anchor="ctr">
            <a:noAutofit/>
          </a:bodyPr>
          <a:lstStyle/>
          <a:p>
            <a:r>
              <a:rPr lang="ja-JP" sz="1800" b="0" strike="noStrike" spc="-1">
                <a:solidFill>
                  <a:srgbClr val="000000"/>
                </a:solidFill>
                <a:latin typeface="Arial"/>
              </a:rPr>
              <a:t>タイトルテキストの書式を編集するにはクリックします。</a:t>
            </a:r>
            <a:endParaRPr lang="en-US" sz="1800" b="0" strike="noStrike" spc="-1">
              <a:solidFill>
                <a:srgbClr val="000000"/>
              </a:solidFill>
              <a:latin typeface="Arial"/>
            </a:endParaRPr>
          </a:p>
        </p:txBody>
      </p:sp>
      <p:sp>
        <p:nvSpPr>
          <p:cNvPr id="356"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Arial"/>
              </a:rPr>
              <a:t>アウトラインテキストの書式を編集するにはクリックします。</a:t>
            </a:r>
            <a:endParaRPr lang="en-US" sz="2800" b="0" strike="noStrike" spc="-1">
              <a:solidFill>
                <a:srgbClr val="000000"/>
              </a:solidFill>
              <a:latin typeface="Arial"/>
            </a:endParaRP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2</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3</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4</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5</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6</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7</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1.xml"/><Relationship Id="rId5" Type="http://schemas.openxmlformats.org/officeDocument/2006/relationships/chart" Target="../charts/chart4.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xml"/><Relationship Id="rId1" Type="http://schemas.openxmlformats.org/officeDocument/2006/relationships/slideLayout" Target="../slideLayouts/slideLayout6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61.xml"/></Relationships>
</file>

<file path=ppt/slides/_rels/slide18.xml.rels><?xml version="1.0" encoding="UTF-8" standalone="yes"?>
<Relationships xmlns="http://schemas.openxmlformats.org/package/2006/relationships"><Relationship Id="rId3" Type="http://schemas.openxmlformats.org/officeDocument/2006/relationships/chart" Target="../charts/chart8.xml"/><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chart" Target="../charts/char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7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77560" y="108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en-US" sz="2400" b="1" strike="noStrike" spc="-1">
                <a:solidFill>
                  <a:srgbClr val="0D79CA"/>
                </a:solidFill>
                <a:latin typeface="Segoe UI Semibold"/>
                <a:ea typeface="Meiryo UI"/>
              </a:rPr>
              <a:t>1. DX</a:t>
            </a:r>
            <a:r>
              <a:rPr lang="ja-JP" sz="2400" b="1" strike="noStrike" spc="-1">
                <a:solidFill>
                  <a:srgbClr val="0D79CA"/>
                </a:solidFill>
                <a:latin typeface="Segoe UI Semibold"/>
                <a:ea typeface="Meiryo UI"/>
              </a:rPr>
              <a:t>導入計画</a:t>
            </a:r>
            <a:r>
              <a:rPr lang="en-US" sz="2400" b="1" strike="noStrike" spc="-1">
                <a:solidFill>
                  <a:srgbClr val="0D79CA"/>
                </a:solidFill>
                <a:latin typeface="Segoe UI Semibold"/>
                <a:ea typeface="Meiryo UI"/>
              </a:rPr>
              <a:t>(1/3)</a:t>
            </a:r>
            <a:endParaRPr lang="en-US" sz="2400" b="0" strike="noStrike" spc="-1">
              <a:latin typeface="Arial"/>
            </a:endParaRPr>
          </a:p>
        </p:txBody>
      </p:sp>
      <p:graphicFrame>
        <p:nvGraphicFramePr>
          <p:cNvPr id="443" name="Table 2"/>
          <p:cNvGraphicFramePr/>
          <p:nvPr/>
        </p:nvGraphicFramePr>
        <p:xfrm>
          <a:off x="390240" y="647640"/>
          <a:ext cx="11427120" cy="748080"/>
        </p:xfrm>
        <a:graphic>
          <a:graphicData uri="http://schemas.openxmlformats.org/drawingml/2006/table">
            <a:tbl>
              <a:tblPr/>
              <a:tblGrid>
                <a:gridCol w="1142712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sz="2000" b="1" strike="noStrike" spc="-1">
                          <a:solidFill>
                            <a:srgbClr val="1D2088"/>
                          </a:solidFill>
                          <a:latin typeface="Segoe UI"/>
                          <a:ea typeface="Meiryo UI"/>
                        </a:rPr>
                        <a:t>1.</a:t>
                      </a:r>
                      <a:r>
                        <a:rPr lang="ja-JP" sz="2000" b="1" strike="noStrike" spc="-1">
                          <a:solidFill>
                            <a:srgbClr val="1D2088"/>
                          </a:solidFill>
                          <a:latin typeface="Segoe UI"/>
                          <a:ea typeface="Meiryo UI"/>
                        </a:rPr>
                        <a:t>プロジェクトの大方針</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381960">
                <a:tc>
                  <a:txBody>
                    <a:bodyPr/>
                    <a:lstStyle/>
                    <a:p>
                      <a:pPr marL="180000" indent="-179280">
                        <a:lnSpc>
                          <a:spcPct val="90000"/>
                        </a:lnSpc>
                        <a:spcAft>
                          <a:spcPts val="601"/>
                        </a:spcAft>
                        <a:buClr>
                          <a:srgbClr val="BFEBFA"/>
                        </a:buClr>
                        <a:buFont typeface="Wingdings" charset="2"/>
                        <a:buChar char=""/>
                      </a:pPr>
                      <a:r>
                        <a:rPr lang="en-US" sz="1400" b="0" strike="noStrike" spc="-1">
                          <a:solidFill>
                            <a:srgbClr val="000000"/>
                          </a:solidFill>
                          <a:latin typeface="Segoe UI"/>
                          <a:ea typeface="Meiryo UI"/>
                        </a:rPr>
                        <a:t>PoC</a:t>
                      </a:r>
                      <a:r>
                        <a:rPr lang="ja-JP" sz="1400" b="0" strike="noStrike" spc="-1">
                          <a:solidFill>
                            <a:srgbClr val="000000"/>
                          </a:solidFill>
                          <a:latin typeface="Segoe UI"/>
                          <a:ea typeface="Meiryo UI"/>
                        </a:rPr>
                        <a:t>にて効果が確認された「</a:t>
                      </a:r>
                      <a:r>
                        <a:rPr lang="en-US" sz="1400" b="0" strike="noStrike" spc="-1">
                          <a:solidFill>
                            <a:srgbClr val="000000"/>
                          </a:solidFill>
                          <a:latin typeface="Segoe UI"/>
                          <a:ea typeface="Meiryo UI"/>
                        </a:rPr>
                        <a:t>2</a:t>
                      </a:r>
                      <a:r>
                        <a:rPr lang="ja-JP" sz="1400" b="0" strike="noStrike" spc="-1">
                          <a:solidFill>
                            <a:srgbClr val="000000"/>
                          </a:solidFill>
                          <a:latin typeface="Segoe UI"/>
                          <a:ea typeface="Meiryo UI"/>
                        </a:rPr>
                        <a:t>ヵ月先のトラック台数予測」について、実務導入に向けて必要な事項を定義の上、定常業務に取り組む。</a:t>
                      </a: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444" name="Table 3"/>
          <p:cNvGraphicFramePr/>
          <p:nvPr>
            <p:extLst>
              <p:ext uri="{D42A27DB-BD31-4B8C-83A1-F6EECF244321}">
                <p14:modId xmlns:p14="http://schemas.microsoft.com/office/powerpoint/2010/main" val="1489175706"/>
              </p:ext>
            </p:extLst>
          </p:nvPr>
        </p:nvGraphicFramePr>
        <p:xfrm>
          <a:off x="419400" y="3493080"/>
          <a:ext cx="5542560" cy="2528952"/>
        </p:xfrm>
        <a:graphic>
          <a:graphicData uri="http://schemas.openxmlformats.org/drawingml/2006/table">
            <a:tbl>
              <a:tblPr/>
              <a:tblGrid>
                <a:gridCol w="5542560">
                  <a:extLst>
                    <a:ext uri="{9D8B030D-6E8A-4147-A177-3AD203B41FA5}">
                      <a16:colId xmlns:a16="http://schemas.microsoft.com/office/drawing/2014/main" val="20000"/>
                    </a:ext>
                  </a:extLst>
                </a:gridCol>
              </a:tblGrid>
              <a:tr h="367920">
                <a:tc>
                  <a:txBody>
                    <a:bodyPr/>
                    <a:lstStyle/>
                    <a:p>
                      <a:pPr>
                        <a:lnSpc>
                          <a:spcPct val="90000"/>
                        </a:lnSpc>
                        <a:tabLst>
                          <a:tab pos="0" algn="l"/>
                        </a:tabLst>
                      </a:pPr>
                      <a:r>
                        <a:rPr lang="en-US" sz="2000" b="1" strike="noStrike" spc="-1">
                          <a:solidFill>
                            <a:srgbClr val="1D2088"/>
                          </a:solidFill>
                          <a:latin typeface="Segoe UI"/>
                          <a:ea typeface="Meiryo UI"/>
                        </a:rPr>
                        <a:t>3.</a:t>
                      </a:r>
                      <a:r>
                        <a:rPr lang="ja-JP" sz="2000" b="1" strike="noStrike" spc="-1">
                          <a:solidFill>
                            <a:srgbClr val="1D2088"/>
                          </a:solidFill>
                          <a:latin typeface="Segoe UI"/>
                          <a:ea typeface="Meiryo UI"/>
                        </a:rPr>
                        <a:t>投資計画</a:t>
                      </a:r>
                      <a:r>
                        <a:rPr lang="en-US" sz="2000" b="1" strike="noStrike" spc="-1">
                          <a:solidFill>
                            <a:srgbClr val="1D2088"/>
                          </a:solidFill>
                          <a:latin typeface="Segoe UI"/>
                          <a:ea typeface="Meiryo UI"/>
                        </a:rPr>
                        <a:t>(</a:t>
                      </a:r>
                      <a:r>
                        <a:rPr lang="ja-JP" sz="2000" b="1" strike="noStrike" spc="-1">
                          <a:solidFill>
                            <a:srgbClr val="1D2088"/>
                          </a:solidFill>
                          <a:latin typeface="Segoe UI"/>
                          <a:ea typeface="Meiryo UI"/>
                        </a:rPr>
                        <a:t>効果、費用、</a:t>
                      </a:r>
                      <a:r>
                        <a:rPr lang="en-US" sz="2000" b="1" strike="noStrike" spc="-1">
                          <a:solidFill>
                            <a:srgbClr val="1D2088"/>
                          </a:solidFill>
                          <a:latin typeface="Segoe UI"/>
                          <a:ea typeface="Meiryo UI"/>
                        </a:rPr>
                        <a:t>ROI</a:t>
                      </a:r>
                      <a:r>
                        <a:rPr lang="ja-JP" sz="2000" b="1" strike="noStrike" spc="-1">
                          <a:solidFill>
                            <a:srgbClr val="1D2088"/>
                          </a:solidFill>
                          <a:latin typeface="Segoe UI"/>
                          <a:ea typeface="Meiryo UI"/>
                        </a:rPr>
                        <a:t>等</a:t>
                      </a:r>
                      <a:r>
                        <a:rPr lang="en-US" sz="2000" b="1" strike="noStrike" spc="-1">
                          <a:solidFill>
                            <a:srgbClr val="1D2088"/>
                          </a:solidFill>
                          <a:latin typeface="Segoe UI"/>
                          <a:ea typeface="Meiryo UI"/>
                        </a:rPr>
                        <a:t>) </a:t>
                      </a:r>
                      <a:r>
                        <a:rPr lang="ja-JP" sz="2000" b="1" strike="noStrike" spc="-1">
                          <a:solidFill>
                            <a:srgbClr val="1D2088"/>
                          </a:solidFill>
                          <a:latin typeface="Segoe UI"/>
                          <a:ea typeface="Meiryo UI"/>
                        </a:rPr>
                        <a:t>参照</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1414800">
                <a:tc>
                  <a:txBody>
                    <a:bodyPr/>
                    <a:lstStyle/>
                    <a:p>
                      <a:pPr marL="180000" indent="-179280">
                        <a:lnSpc>
                          <a:spcPct val="90000"/>
                        </a:lnSpc>
                        <a:spcAft>
                          <a:spcPts val="601"/>
                        </a:spcAft>
                        <a:buClr>
                          <a:srgbClr val="BFEBFA"/>
                        </a:buClr>
                        <a:buFont typeface="Wingdings" charset="2"/>
                        <a:buChar char=""/>
                      </a:pPr>
                      <a:r>
                        <a:rPr lang="ja-JP" sz="1400" b="0" strike="noStrike" spc="-1" dirty="0">
                          <a:solidFill>
                            <a:srgbClr val="000000"/>
                          </a:solidFill>
                          <a:latin typeface="Segoe UI"/>
                          <a:ea typeface="Meiryo UI"/>
                        </a:rPr>
                        <a:t>期待効果</a:t>
                      </a:r>
                      <a:r>
                        <a:rPr lang="en-US" sz="1400" b="0" strike="noStrike" spc="-1" dirty="0">
                          <a:solidFill>
                            <a:srgbClr val="000000"/>
                          </a:solidFill>
                          <a:latin typeface="Segoe UI"/>
                          <a:ea typeface="Meiryo UI"/>
                        </a:rPr>
                        <a:t>(Return)</a:t>
                      </a:r>
                      <a:r>
                        <a:rPr lang="ja-JP" sz="1400" b="0" strike="noStrike" spc="-1" dirty="0">
                          <a:solidFill>
                            <a:srgbClr val="000000"/>
                          </a:solidFill>
                          <a:latin typeface="Segoe UI"/>
                          <a:ea typeface="Meiryo UI"/>
                        </a:rPr>
                        <a:t>：本プロジェクトにより以下の期待効果獲得を目指す。</a:t>
                      </a:r>
                      <a:endParaRPr lang="en-US" sz="1400" b="0" strike="noStrike" spc="-1" dirty="0">
                        <a:latin typeface="Arial"/>
                      </a:endParaRPr>
                    </a:p>
                    <a:p>
                      <a:pPr marL="720" indent="0">
                        <a:lnSpc>
                          <a:spcPct val="90000"/>
                        </a:lnSpc>
                        <a:spcAft>
                          <a:spcPts val="601"/>
                        </a:spcAft>
                        <a:buClr>
                          <a:srgbClr val="BFEBFA"/>
                        </a:buClr>
                        <a:buFont typeface="Wingdings" charset="2"/>
                        <a:buNone/>
                      </a:pPr>
                      <a:r>
                        <a:rPr lang="ja-JP" altLang="en-US" sz="1400" b="0" strike="noStrike" spc="-1" dirty="0">
                          <a:solidFill>
                            <a:srgbClr val="000000"/>
                          </a:solidFill>
                          <a:latin typeface="Segoe UI"/>
                          <a:ea typeface="Meiryo UI"/>
                        </a:rPr>
                        <a:t>　</a:t>
                      </a:r>
                      <a:r>
                        <a:rPr lang="ja-JP" sz="1400" b="0" strike="noStrike" spc="-1" dirty="0">
                          <a:solidFill>
                            <a:srgbClr val="000000"/>
                          </a:solidFill>
                          <a:latin typeface="Segoe UI"/>
                          <a:ea typeface="Meiryo UI"/>
                        </a:rPr>
                        <a:t>・定量的な期待効果</a:t>
                      </a:r>
                      <a:endParaRPr lang="en-US" sz="1400" b="0" strike="noStrike" spc="-1" dirty="0">
                        <a:latin typeface="Arial"/>
                      </a:endParaRPr>
                    </a:p>
                    <a:p>
                      <a:pPr marL="720" indent="0">
                        <a:lnSpc>
                          <a:spcPct val="90000"/>
                        </a:lnSpc>
                        <a:spcAft>
                          <a:spcPts val="601"/>
                        </a:spcAft>
                        <a:buClr>
                          <a:srgbClr val="BFEBFA"/>
                        </a:buClr>
                        <a:buFont typeface="Wingdings" charset="2"/>
                        <a:buNone/>
                      </a:pPr>
                      <a:r>
                        <a:rPr lang="ja-JP" sz="1400" b="0" strike="noStrike" spc="-1" dirty="0">
                          <a:solidFill>
                            <a:srgbClr val="000000"/>
                          </a:solidFill>
                          <a:latin typeface="Segoe UI"/>
                          <a:ea typeface="Meiryo UI"/>
                        </a:rPr>
                        <a:t>　</a:t>
                      </a:r>
                      <a:r>
                        <a:rPr lang="en-US" sz="1400" b="0" strike="noStrike" spc="-1" dirty="0">
                          <a:solidFill>
                            <a:srgbClr val="000000"/>
                          </a:solidFill>
                          <a:latin typeface="Segoe UI"/>
                          <a:ea typeface="Meiryo UI"/>
                        </a:rPr>
                        <a:t>- </a:t>
                      </a:r>
                      <a:r>
                        <a:rPr lang="ja-JP" sz="1400" b="0" strike="noStrike" spc="-1" dirty="0">
                          <a:solidFill>
                            <a:srgbClr val="000000"/>
                          </a:solidFill>
                          <a:latin typeface="Segoe UI"/>
                          <a:ea typeface="Meiryo UI"/>
                        </a:rPr>
                        <a:t>定期契約台数の削減による、毎月の輸送費用の削減</a:t>
                      </a:r>
                      <a:endParaRPr lang="en-US" sz="1400" b="0" strike="noStrike" spc="-1" dirty="0">
                        <a:latin typeface="Arial"/>
                      </a:endParaRPr>
                    </a:p>
                    <a:p>
                      <a:pPr marL="720" indent="0">
                        <a:lnSpc>
                          <a:spcPct val="90000"/>
                        </a:lnSpc>
                        <a:spcAft>
                          <a:spcPts val="601"/>
                        </a:spcAft>
                        <a:buClr>
                          <a:srgbClr val="BFEBFA"/>
                        </a:buClr>
                        <a:buFont typeface="Wingdings" charset="2"/>
                        <a:buNone/>
                      </a:pPr>
                      <a:r>
                        <a:rPr lang="ja-JP" sz="1400" b="0" strike="noStrike" spc="-1" dirty="0">
                          <a:solidFill>
                            <a:srgbClr val="000000"/>
                          </a:solidFill>
                          <a:latin typeface="Segoe UI"/>
                          <a:ea typeface="Meiryo UI"/>
                        </a:rPr>
                        <a:t>　</a:t>
                      </a:r>
                      <a:r>
                        <a:rPr lang="en-US" sz="1400" b="0" strike="noStrike" spc="-1" dirty="0">
                          <a:solidFill>
                            <a:srgbClr val="000000"/>
                          </a:solidFill>
                          <a:latin typeface="Segoe UI"/>
                          <a:ea typeface="Meiryo UI"/>
                        </a:rPr>
                        <a:t>- </a:t>
                      </a:r>
                      <a:r>
                        <a:rPr lang="ja-JP" sz="1400" b="0" strike="noStrike" spc="-1" dirty="0">
                          <a:solidFill>
                            <a:srgbClr val="000000"/>
                          </a:solidFill>
                          <a:latin typeface="Segoe UI"/>
                          <a:ea typeface="Meiryo UI"/>
                        </a:rPr>
                        <a:t>担当者の見積工数の削減</a:t>
                      </a:r>
                      <a:endParaRPr lang="en-US" sz="1400" b="0" strike="noStrike" spc="-1" dirty="0">
                        <a:latin typeface="Arial"/>
                      </a:endParaRPr>
                    </a:p>
                    <a:p>
                      <a:pPr marL="720" indent="0">
                        <a:lnSpc>
                          <a:spcPct val="90000"/>
                        </a:lnSpc>
                        <a:spcAft>
                          <a:spcPts val="601"/>
                        </a:spcAft>
                        <a:buClr>
                          <a:srgbClr val="BFEBFA"/>
                        </a:buClr>
                        <a:buFont typeface="Wingdings" charset="2"/>
                        <a:buNone/>
                      </a:pPr>
                      <a:r>
                        <a:rPr lang="en-US" altLang="ja-JP" sz="1400" b="0" strike="noStrike" spc="-1" dirty="0">
                          <a:solidFill>
                            <a:srgbClr val="000000"/>
                          </a:solidFill>
                          <a:latin typeface="Segoe UI"/>
                          <a:ea typeface="Meiryo UI"/>
                        </a:rPr>
                        <a:t>  </a:t>
                      </a:r>
                      <a:r>
                        <a:rPr lang="ja-JP" sz="1400" b="0" strike="noStrike" spc="-1" dirty="0">
                          <a:solidFill>
                            <a:srgbClr val="000000"/>
                          </a:solidFill>
                          <a:latin typeface="Segoe UI"/>
                          <a:ea typeface="Meiryo UI"/>
                        </a:rPr>
                        <a:t>・定性的な期待効果</a:t>
                      </a:r>
                      <a:endParaRPr lang="en-US" sz="1400" b="0" strike="noStrike" spc="-1" dirty="0">
                        <a:latin typeface="Arial"/>
                      </a:endParaRPr>
                    </a:p>
                    <a:p>
                      <a:pPr marL="720" indent="0">
                        <a:lnSpc>
                          <a:spcPct val="90000"/>
                        </a:lnSpc>
                        <a:spcAft>
                          <a:spcPts val="601"/>
                        </a:spcAft>
                        <a:buClr>
                          <a:srgbClr val="BFEBFA"/>
                        </a:buClr>
                        <a:buFont typeface="Wingdings" charset="2"/>
                        <a:buNone/>
                      </a:pP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価値観・組織：データに基づく意思決定の浸透</a:t>
                      </a:r>
                      <a:r>
                        <a:rPr lang="en-US" sz="1400" b="0" strike="noStrike" spc="-1" dirty="0">
                          <a:solidFill>
                            <a:srgbClr val="000000"/>
                          </a:solidFill>
                          <a:latin typeface="Segoe UI"/>
                          <a:ea typeface="Meiryo UI"/>
                        </a:rPr>
                        <a:t>/</a:t>
                      </a:r>
                      <a:r>
                        <a:rPr lang="ja-JP" sz="1400" b="0" strike="noStrike" spc="-1" dirty="0">
                          <a:solidFill>
                            <a:srgbClr val="000000"/>
                          </a:solidFill>
                          <a:latin typeface="Segoe UI"/>
                          <a:ea typeface="Meiryo UI"/>
                        </a:rPr>
                        <a:t>定着</a:t>
                      </a:r>
                      <a:endParaRPr lang="en-US" sz="1400" b="0" strike="noStrike" spc="-1" dirty="0">
                        <a:latin typeface="Arial"/>
                      </a:endParaRPr>
                    </a:p>
                    <a:p>
                      <a:pPr marL="720" indent="0">
                        <a:lnSpc>
                          <a:spcPct val="90000"/>
                        </a:lnSpc>
                        <a:spcAft>
                          <a:spcPts val="601"/>
                        </a:spcAft>
                        <a:buClr>
                          <a:srgbClr val="BFEBFA"/>
                        </a:buClr>
                        <a:buFont typeface="Wingdings" charset="2"/>
                        <a:buNone/>
                      </a:pP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人材：データを取り扱える人材の育成</a:t>
                      </a:r>
                      <a:r>
                        <a:rPr lang="en-US" sz="1400" b="0" strike="noStrike" spc="-1" dirty="0">
                          <a:solidFill>
                            <a:srgbClr val="000000"/>
                          </a:solidFill>
                          <a:latin typeface="Segoe UI"/>
                          <a:ea typeface="Meiryo UI"/>
                        </a:rPr>
                        <a:t>/</a:t>
                      </a:r>
                      <a:r>
                        <a:rPr lang="ja-JP" sz="1400" b="0" strike="noStrike" spc="-1" dirty="0">
                          <a:solidFill>
                            <a:srgbClr val="000000"/>
                          </a:solidFill>
                          <a:latin typeface="Segoe UI"/>
                          <a:ea typeface="Meiryo UI"/>
                        </a:rPr>
                        <a:t>排出</a:t>
                      </a:r>
                      <a:endParaRPr lang="en-US" sz="1400" b="0" strike="noStrike" spc="-1" dirty="0">
                        <a:latin typeface="Arial"/>
                      </a:endParaRPr>
                    </a:p>
                    <a:p>
                      <a:pPr marL="720" indent="0">
                        <a:lnSpc>
                          <a:spcPct val="90000"/>
                        </a:lnSpc>
                        <a:spcAft>
                          <a:spcPts val="601"/>
                        </a:spcAft>
                        <a:buClr>
                          <a:srgbClr val="BFEBFA"/>
                        </a:buClr>
                        <a:buFont typeface="Wingdings" charset="2"/>
                        <a:buNone/>
                      </a:pP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データ：施策実行時のデータ収集 </a:t>
                      </a:r>
                      <a:endParaRPr lang="en-US" sz="1400" b="0" strike="noStrike" spc="-1" dirty="0">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sp>
        <p:nvSpPr>
          <p:cNvPr id="445" name="CustomShape 4"/>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P214</a:t>
            </a:r>
            <a:endParaRPr lang="en-US" sz="1800" b="0" strike="noStrike" spc="-1">
              <a:latin typeface="Arial"/>
            </a:endParaRPr>
          </a:p>
        </p:txBody>
      </p:sp>
      <p:sp>
        <p:nvSpPr>
          <p:cNvPr id="446" name="CustomShape 5"/>
          <p:cNvSpPr/>
          <p:nvPr/>
        </p:nvSpPr>
        <p:spPr>
          <a:xfrm>
            <a:off x="10620000" y="0"/>
            <a:ext cx="1571760" cy="899640"/>
          </a:xfrm>
          <a:prstGeom prst="rect">
            <a:avLst/>
          </a:prstGeom>
          <a:solidFill>
            <a:srgbClr val="FFFFFF"/>
          </a:solidFill>
          <a:ln w="0">
            <a:noFill/>
          </a:ln>
        </p:spPr>
        <p:style>
          <a:lnRef idx="0">
            <a:scrgbClr r="0" g="0" b="0"/>
          </a:lnRef>
          <a:fillRef idx="0">
            <a:scrgbClr r="0" g="0" b="0"/>
          </a:fillRef>
          <a:effectRef idx="0">
            <a:scrgbClr r="0" g="0" b="0"/>
          </a:effectRef>
          <a:fontRef idx="minor"/>
        </p:style>
      </p:sp>
      <p:graphicFrame>
        <p:nvGraphicFramePr>
          <p:cNvPr id="447" name="Table 6"/>
          <p:cNvGraphicFramePr/>
          <p:nvPr/>
        </p:nvGraphicFramePr>
        <p:xfrm>
          <a:off x="396000" y="1530360"/>
          <a:ext cx="11465640" cy="1722480"/>
        </p:xfrm>
        <a:graphic>
          <a:graphicData uri="http://schemas.openxmlformats.org/drawingml/2006/table">
            <a:tbl>
              <a:tblPr/>
              <a:tblGrid>
                <a:gridCol w="1146564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sz="2000" b="1" strike="noStrike" spc="-1">
                          <a:solidFill>
                            <a:srgbClr val="1D2088"/>
                          </a:solidFill>
                          <a:latin typeface="Segoe UI"/>
                          <a:ea typeface="Meiryo UI"/>
                        </a:rPr>
                        <a:t>2.</a:t>
                      </a:r>
                      <a:r>
                        <a:rPr lang="ja-JP" sz="2000" b="1" strike="noStrike" spc="-1">
                          <a:solidFill>
                            <a:srgbClr val="1D2088"/>
                          </a:solidFill>
                          <a:latin typeface="Segoe UI"/>
                          <a:ea typeface="Meiryo UI"/>
                        </a:rPr>
                        <a:t>プロジェクトの概要</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571680">
                <a:tc>
                  <a:txBody>
                    <a:bodyPr/>
                    <a:lstStyle/>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目的：トラック台数予測施策を実務に導入する上で必要な事項を定義する。</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ゴール：定常業務の中で、当該施策を実行し、運営状況をモニタリングの上、施策結果を評価する。</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スコープ：今後</a:t>
                      </a:r>
                      <a:r>
                        <a:rPr lang="en-US" sz="1400" b="0" strike="noStrike" spc="-1">
                          <a:solidFill>
                            <a:srgbClr val="000000"/>
                          </a:solidFill>
                          <a:latin typeface="Segoe UI"/>
                          <a:ea typeface="Meiryo UI"/>
                        </a:rPr>
                        <a:t>6</a:t>
                      </a:r>
                      <a:r>
                        <a:rPr lang="ja-JP" sz="1400" b="0" strike="noStrike" spc="-1">
                          <a:solidFill>
                            <a:srgbClr val="000000"/>
                          </a:solidFill>
                          <a:latin typeface="Segoe UI"/>
                          <a:ea typeface="Meiryo UI"/>
                        </a:rPr>
                        <a:t>ヵ月に対する定期便契約トラック台数の変更（削減）。</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予定成果物：本施策実施結果、及び今後の留意点等のとりまとめ。</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予定実施期間：</a:t>
                      </a:r>
                      <a:r>
                        <a:rPr lang="en-US" sz="1400" b="0" strike="noStrike" spc="-1">
                          <a:solidFill>
                            <a:srgbClr val="000000"/>
                          </a:solidFill>
                          <a:latin typeface="Segoe UI"/>
                          <a:ea typeface="Meiryo UI"/>
                        </a:rPr>
                        <a:t>2022</a:t>
                      </a:r>
                      <a:r>
                        <a:rPr lang="ja-JP" sz="1400" b="0" strike="noStrike" spc="-1">
                          <a:solidFill>
                            <a:srgbClr val="000000"/>
                          </a:solidFill>
                          <a:latin typeface="Segoe UI"/>
                          <a:ea typeface="Meiryo UI"/>
                        </a:rPr>
                        <a:t>年</a:t>
                      </a:r>
                      <a:r>
                        <a:rPr lang="en-US" sz="1400" b="0" strike="noStrike" spc="-1">
                          <a:solidFill>
                            <a:srgbClr val="000000"/>
                          </a:solidFill>
                          <a:latin typeface="Segoe UI"/>
                          <a:ea typeface="Meiryo UI"/>
                        </a:rPr>
                        <a:t>2</a:t>
                      </a:r>
                      <a:r>
                        <a:rPr lang="ja-JP" sz="1400" b="0" strike="noStrike" spc="-1">
                          <a:solidFill>
                            <a:srgbClr val="000000"/>
                          </a:solidFill>
                          <a:latin typeface="Segoe UI"/>
                          <a:ea typeface="Meiryo UI"/>
                        </a:rPr>
                        <a:t>月</a:t>
                      </a:r>
                      <a:r>
                        <a:rPr lang="en-US" sz="1400" b="0" strike="noStrike" spc="-1">
                          <a:solidFill>
                            <a:srgbClr val="000000"/>
                          </a:solidFill>
                          <a:latin typeface="Segoe UI"/>
                          <a:ea typeface="Meiryo UI"/>
                        </a:rPr>
                        <a:t>~7</a:t>
                      </a:r>
                      <a:r>
                        <a:rPr lang="ja-JP" sz="1400" b="0" strike="noStrike" spc="-1">
                          <a:solidFill>
                            <a:srgbClr val="000000"/>
                          </a:solidFill>
                          <a:latin typeface="Segoe UI"/>
                          <a:ea typeface="Meiryo UI"/>
                        </a:rPr>
                        <a:t>月の６か月間で評価する。</a:t>
                      </a: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448" name="Table 7"/>
          <p:cNvGraphicFramePr/>
          <p:nvPr/>
        </p:nvGraphicFramePr>
        <p:xfrm>
          <a:off x="4030560" y="7045560"/>
          <a:ext cx="5542560" cy="1178640"/>
        </p:xfrm>
        <a:graphic>
          <a:graphicData uri="http://schemas.openxmlformats.org/drawingml/2006/table">
            <a:tbl>
              <a:tblPr/>
              <a:tblGrid>
                <a:gridCol w="5542560">
                  <a:extLst>
                    <a:ext uri="{9D8B030D-6E8A-4147-A177-3AD203B41FA5}">
                      <a16:colId xmlns:a16="http://schemas.microsoft.com/office/drawing/2014/main" val="20000"/>
                    </a:ext>
                  </a:extLst>
                </a:gridCol>
              </a:tblGrid>
              <a:tr h="1178640">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bl>
          </a:graphicData>
        </a:graphic>
      </p:graphicFrame>
      <p:graphicFrame>
        <p:nvGraphicFramePr>
          <p:cNvPr id="449" name="Table 8"/>
          <p:cNvGraphicFramePr/>
          <p:nvPr/>
        </p:nvGraphicFramePr>
        <p:xfrm>
          <a:off x="6452640" y="3821760"/>
          <a:ext cx="5542560" cy="2270520"/>
        </p:xfrm>
        <a:graphic>
          <a:graphicData uri="http://schemas.openxmlformats.org/drawingml/2006/table">
            <a:tbl>
              <a:tblPr/>
              <a:tblGrid>
                <a:gridCol w="5542560">
                  <a:extLst>
                    <a:ext uri="{9D8B030D-6E8A-4147-A177-3AD203B41FA5}">
                      <a16:colId xmlns:a16="http://schemas.microsoft.com/office/drawing/2014/main" val="20000"/>
                    </a:ext>
                  </a:extLst>
                </a:gridCol>
              </a:tblGrid>
              <a:tr h="2270520">
                <a:tc>
                  <a:txBody>
                    <a:bodyPr/>
                    <a:lstStyle/>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費用</a:t>
                      </a:r>
                      <a:r>
                        <a:rPr lang="en-US" sz="1400" b="0" strike="noStrike" spc="-1">
                          <a:solidFill>
                            <a:srgbClr val="000000"/>
                          </a:solidFill>
                          <a:latin typeface="Segoe UI"/>
                          <a:ea typeface="Meiryo UI"/>
                        </a:rPr>
                        <a:t>(Invest)</a:t>
                      </a:r>
                      <a:r>
                        <a:rPr lang="ja-JP" sz="1400" b="0" strike="noStrike" spc="-1">
                          <a:solidFill>
                            <a:srgbClr val="000000"/>
                          </a:solidFill>
                          <a:latin typeface="Segoe UI"/>
                          <a:ea typeface="Meiryo UI"/>
                        </a:rPr>
                        <a:t>：必要最低限の人件費にてプロジェクトを遂行する。</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・イニシャルコスト</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　</a:t>
                      </a:r>
                      <a:r>
                        <a:rPr lang="en-US" sz="1400" b="0" strike="noStrike" spc="-1">
                          <a:solidFill>
                            <a:srgbClr val="000000"/>
                          </a:solidFill>
                          <a:latin typeface="Segoe UI"/>
                          <a:ea typeface="Meiryo UI"/>
                        </a:rPr>
                        <a:t>- Excel</a:t>
                      </a:r>
                      <a:r>
                        <a:rPr lang="ja-JP" sz="1400" b="0" strike="noStrike" spc="-1">
                          <a:solidFill>
                            <a:srgbClr val="000000"/>
                          </a:solidFill>
                          <a:latin typeface="Segoe UI"/>
                          <a:ea typeface="Meiryo UI"/>
                        </a:rPr>
                        <a:t>のシミュレーションシートのアップデート：計４人日程度</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　</a:t>
                      </a:r>
                      <a:r>
                        <a:rPr lang="en-US" sz="1400" b="0" strike="noStrike" spc="-1">
                          <a:solidFill>
                            <a:srgbClr val="000000"/>
                          </a:solidFill>
                          <a:latin typeface="Segoe UI"/>
                          <a:ea typeface="Meiryo UI"/>
                        </a:rPr>
                        <a:t>- </a:t>
                      </a:r>
                      <a:r>
                        <a:rPr lang="ja-JP" sz="1400" b="0" strike="noStrike" spc="-1">
                          <a:solidFill>
                            <a:srgbClr val="000000"/>
                          </a:solidFill>
                          <a:latin typeface="Segoe UI"/>
                          <a:ea typeface="Meiryo UI"/>
                        </a:rPr>
                        <a:t>従業員への説明にかかる工数：計２人日程度</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・ランニングコスト</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en-US" sz="1400" b="0" strike="noStrike" spc="-1">
                          <a:solidFill>
                            <a:srgbClr val="000000"/>
                          </a:solidFill>
                          <a:latin typeface="Segoe UI"/>
                          <a:ea typeface="Meiryo UI"/>
                        </a:rPr>
                        <a:t>  - </a:t>
                      </a:r>
                      <a:r>
                        <a:rPr lang="ja-JP" sz="1400" b="0" strike="noStrike" spc="-1">
                          <a:solidFill>
                            <a:srgbClr val="000000"/>
                          </a:solidFill>
                          <a:latin typeface="Segoe UI"/>
                          <a:ea typeface="Meiryo UI"/>
                        </a:rPr>
                        <a:t>毎月の台数予測作業：月当たり１Ｈ程度</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en-US" sz="1400" b="0" strike="noStrike" spc="-1">
                          <a:solidFill>
                            <a:srgbClr val="000000"/>
                          </a:solidFill>
                          <a:latin typeface="Segoe UI"/>
                          <a:ea typeface="Meiryo UI"/>
                        </a:rPr>
                        <a:t>  </a:t>
                      </a: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0"/>
                  </a:ext>
                </a:extLst>
              </a:tr>
            </a:tbl>
          </a:graphicData>
        </a:graphic>
      </p:graphicFrame>
      <p:sp>
        <p:nvSpPr>
          <p:cNvPr id="450" name="CustomShape 9"/>
          <p:cNvSpPr/>
          <p:nvPr/>
        </p:nvSpPr>
        <p:spPr>
          <a:xfrm>
            <a:off x="0" y="6192000"/>
            <a:ext cx="12192480" cy="53928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lIns="36000" tIns="0" rIns="360000" bIns="0" anchor="ctr">
            <a:noAutofit/>
          </a:bodyPr>
          <a:lstStyle/>
          <a:p>
            <a:pPr algn="r">
              <a:lnSpc>
                <a:spcPct val="90000"/>
              </a:lnSpc>
            </a:pPr>
            <a:r>
              <a:rPr lang="ja-JP" sz="1800" b="1" strike="noStrike" spc="-1">
                <a:solidFill>
                  <a:srgbClr val="FFFFFF"/>
                </a:solidFill>
                <a:latin typeface="Meiryo UI"/>
                <a:ea typeface="Meiryo UI"/>
              </a:rPr>
              <a:t>発生費用は人件費のみであることから、契約台数変更によるコスト削減分を純粋な期待効果</a:t>
            </a:r>
            <a:r>
              <a:rPr lang="en-US" sz="1800" b="1" strike="noStrike" spc="-1">
                <a:solidFill>
                  <a:srgbClr val="FFFFFF"/>
                </a:solidFill>
                <a:latin typeface="Meiryo UI"/>
                <a:ea typeface="Meiryo UI"/>
              </a:rPr>
              <a:t>(Return)</a:t>
            </a:r>
            <a:r>
              <a:rPr lang="ja-JP" sz="1800" b="1" strike="noStrike" spc="-1">
                <a:solidFill>
                  <a:srgbClr val="FFFFFF"/>
                </a:solidFill>
                <a:latin typeface="Meiryo UI"/>
                <a:ea typeface="Meiryo UI"/>
              </a:rPr>
              <a:t>として換算する</a:t>
            </a:r>
            <a:endParaRPr lang="en-US" sz="1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 name="CustomShape 1"/>
          <p:cNvSpPr/>
          <p:nvPr/>
        </p:nvSpPr>
        <p:spPr>
          <a:xfrm>
            <a:off x="5277600" y="4179600"/>
            <a:ext cx="1635840" cy="553680"/>
          </a:xfrm>
          <a:custGeom>
            <a:avLst/>
            <a:gdLst/>
            <a:ahLst/>
            <a:cxnLst/>
            <a:rect l="l" t="t" r="r" b="b"/>
            <a:pathLst>
              <a:path w="1499636" h="504000">
                <a:moveTo>
                  <a:pt x="0" y="0"/>
                </a:moveTo>
                <a:lnTo>
                  <a:pt x="1499636" y="0"/>
                </a:lnTo>
                <a:lnTo>
                  <a:pt x="749818" y="504000"/>
                </a:lnTo>
                <a:close/>
              </a:path>
            </a:pathLst>
          </a:custGeom>
          <a:gradFill rotWithShape="0">
            <a:gsLst>
              <a:gs pos="0">
                <a:srgbClr val="FFFFFF"/>
              </a:gs>
              <a:gs pos="100000">
                <a:srgbClr val="D9D9D9"/>
              </a:gs>
            </a:gsLst>
            <a:lin ang="5400000"/>
          </a:gradFill>
          <a:ln>
            <a:noFill/>
          </a:ln>
        </p:spPr>
        <p:style>
          <a:lnRef idx="2">
            <a:schemeClr val="accent1">
              <a:shade val="50000"/>
            </a:schemeClr>
          </a:lnRef>
          <a:fillRef idx="1">
            <a:schemeClr val="accent1"/>
          </a:fillRef>
          <a:effectRef idx="0">
            <a:schemeClr val="accent1"/>
          </a:effectRef>
          <a:fontRef idx="minor"/>
        </p:style>
      </p:sp>
      <p:sp>
        <p:nvSpPr>
          <p:cNvPr id="483" name="CustomShape 2"/>
          <p:cNvSpPr/>
          <p:nvPr/>
        </p:nvSpPr>
        <p:spPr>
          <a:xfrm>
            <a:off x="252000" y="828000"/>
            <a:ext cx="11591280" cy="359280"/>
          </a:xfrm>
          <a:prstGeom prst="rect">
            <a:avLst/>
          </a:prstGeom>
          <a:solidFill>
            <a:srgbClr val="DFF5FD"/>
          </a:solidFill>
          <a:ln w="0">
            <a:noFill/>
          </a:ln>
        </p:spPr>
        <p:style>
          <a:lnRef idx="0">
            <a:scrgbClr r="0" g="0" b="0"/>
          </a:lnRef>
          <a:fillRef idx="0">
            <a:scrgbClr r="0" g="0" b="0"/>
          </a:fillRef>
          <a:effectRef idx="0">
            <a:scrgbClr r="0" g="0" b="0"/>
          </a:effectRef>
          <a:fontRef idx="minor"/>
        </p:style>
        <p:txBody>
          <a:bodyPr lIns="36000" tIns="45000" rIns="36000" bIns="45000" anchor="ctr">
            <a:normAutofit fontScale="97000"/>
          </a:bodyPr>
          <a:lstStyle/>
          <a:p>
            <a:pPr>
              <a:lnSpc>
                <a:spcPct val="90000"/>
              </a:lnSpc>
              <a:tabLst>
                <a:tab pos="0" algn="l"/>
              </a:tabLst>
            </a:pPr>
            <a:r>
              <a:rPr lang="ja-JP" sz="1400" b="0" strike="noStrike" spc="-1">
                <a:solidFill>
                  <a:srgbClr val="808080"/>
                </a:solidFill>
                <a:latin typeface="Segoe UI"/>
                <a:ea typeface="Meiryo UI"/>
              </a:rPr>
              <a:t>ビジネス目標の達成や成果の向上にはチームの効果的な連携が必須です。成長戦略プロジェクトは、需要の変化への柔軟な対応を支えるとともに効率化を促進します。</a:t>
            </a:r>
            <a:endParaRPr lang="en-US" sz="1400" b="0" strike="noStrike" spc="-1">
              <a:latin typeface="Arial"/>
            </a:endParaRPr>
          </a:p>
        </p:txBody>
      </p:sp>
      <p:sp>
        <p:nvSpPr>
          <p:cNvPr id="484" name="CustomShape 3"/>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1. </a:t>
            </a:r>
            <a:r>
              <a:rPr lang="ja-JP" sz="1200" b="0" strike="noStrike" spc="-1">
                <a:solidFill>
                  <a:srgbClr val="000000"/>
                </a:solidFill>
                <a:latin typeface="Segoe UI"/>
                <a:ea typeface="Meiryo UI"/>
              </a:rPr>
              <a:t>成長戦略プロジェクト発足の経緯</a:t>
            </a:r>
            <a:endParaRPr lang="en-US" sz="1200" b="0" strike="noStrike" spc="-1">
              <a:latin typeface="Arial"/>
            </a:endParaRPr>
          </a:p>
        </p:txBody>
      </p:sp>
      <p:sp>
        <p:nvSpPr>
          <p:cNvPr id="485" name="CustomShape 4"/>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rmAutofit/>
          </a:bodyPr>
          <a:lstStyle/>
          <a:p>
            <a:pPr>
              <a:lnSpc>
                <a:spcPct val="90000"/>
              </a:lnSpc>
            </a:pPr>
            <a:r>
              <a:rPr lang="en-US" sz="2400" b="1" strike="noStrike" spc="-1">
                <a:solidFill>
                  <a:srgbClr val="0D79CA"/>
                </a:solidFill>
                <a:latin typeface="Segoe UI Semibold"/>
                <a:ea typeface="Meiryo UI"/>
              </a:rPr>
              <a:t>1. </a:t>
            </a:r>
            <a:r>
              <a:rPr lang="ja-JP" sz="2400" b="1" strike="noStrike" spc="-1">
                <a:solidFill>
                  <a:srgbClr val="0D79CA"/>
                </a:solidFill>
                <a:latin typeface="Segoe UI Semibold"/>
                <a:ea typeface="Meiryo UI"/>
              </a:rPr>
              <a:t>デジタルトランスフォーメーションのアプローチ</a:t>
            </a:r>
            <a:endParaRPr lang="en-US" sz="2400" b="0" strike="noStrike" spc="-1">
              <a:latin typeface="Arial"/>
            </a:endParaRPr>
          </a:p>
        </p:txBody>
      </p:sp>
      <p:grpSp>
        <p:nvGrpSpPr>
          <p:cNvPr id="486" name="Group 5"/>
          <p:cNvGrpSpPr/>
          <p:nvPr/>
        </p:nvGrpSpPr>
        <p:grpSpPr>
          <a:xfrm>
            <a:off x="2412360" y="1368000"/>
            <a:ext cx="4589280" cy="3059280"/>
            <a:chOff x="2412360" y="1368000"/>
            <a:chExt cx="4589280" cy="3059280"/>
          </a:xfrm>
        </p:grpSpPr>
        <p:graphicFrame>
          <p:nvGraphicFramePr>
            <p:cNvPr id="487" name="グラフ 9"/>
            <p:cNvGraphicFramePr/>
            <p:nvPr/>
          </p:nvGraphicFramePr>
          <p:xfrm>
            <a:off x="2412360" y="1368000"/>
            <a:ext cx="4589280" cy="30592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88" name="グラフ 23"/>
            <p:cNvGraphicFramePr/>
            <p:nvPr/>
          </p:nvGraphicFramePr>
          <p:xfrm>
            <a:off x="3187080" y="1884240"/>
            <a:ext cx="3040200" cy="202644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89" name="Group 6"/>
          <p:cNvGrpSpPr/>
          <p:nvPr/>
        </p:nvGrpSpPr>
        <p:grpSpPr>
          <a:xfrm>
            <a:off x="5209560" y="1368000"/>
            <a:ext cx="4589280" cy="3059280"/>
            <a:chOff x="5209560" y="1368000"/>
            <a:chExt cx="4589280" cy="3059280"/>
          </a:xfrm>
        </p:grpSpPr>
        <p:graphicFrame>
          <p:nvGraphicFramePr>
            <p:cNvPr id="490" name="グラフ 17"/>
            <p:cNvGraphicFramePr/>
            <p:nvPr/>
          </p:nvGraphicFramePr>
          <p:xfrm>
            <a:off x="5209560" y="1368000"/>
            <a:ext cx="4589280" cy="305928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91" name="グラフ 28"/>
            <p:cNvGraphicFramePr/>
            <p:nvPr/>
          </p:nvGraphicFramePr>
          <p:xfrm>
            <a:off x="5984280" y="1884240"/>
            <a:ext cx="3040200" cy="2026440"/>
          </p:xfrm>
          <a:graphic>
            <a:graphicData uri="http://schemas.openxmlformats.org/drawingml/2006/chart">
              <c:chart xmlns:c="http://schemas.openxmlformats.org/drawingml/2006/chart" xmlns:r="http://schemas.openxmlformats.org/officeDocument/2006/relationships" r:id="rId5"/>
            </a:graphicData>
          </a:graphic>
        </p:graphicFrame>
      </p:grpSp>
      <p:sp>
        <p:nvSpPr>
          <p:cNvPr id="492" name="CustomShape 7"/>
          <p:cNvSpPr/>
          <p:nvPr/>
        </p:nvSpPr>
        <p:spPr>
          <a:xfrm>
            <a:off x="0" y="4831200"/>
            <a:ext cx="12192480" cy="1835280"/>
          </a:xfrm>
          <a:prstGeom prst="rect">
            <a:avLst/>
          </a:prstGeom>
          <a:gradFill rotWithShape="0">
            <a:gsLst>
              <a:gs pos="0">
                <a:srgbClr val="002060"/>
              </a:gs>
              <a:gs pos="100000">
                <a:srgbClr val="12B2EB"/>
              </a:gs>
            </a:gsLst>
            <a:lin ang="8100000"/>
          </a:gradFill>
          <a:ln>
            <a:noFill/>
          </a:ln>
        </p:spPr>
        <p:style>
          <a:lnRef idx="2">
            <a:schemeClr val="accent1">
              <a:shade val="50000"/>
            </a:schemeClr>
          </a:lnRef>
          <a:fillRef idx="1">
            <a:schemeClr val="accent1"/>
          </a:fillRef>
          <a:effectRef idx="0">
            <a:schemeClr val="accent1"/>
          </a:effectRef>
          <a:fontRef idx="minor"/>
        </p:style>
        <p:txBody>
          <a:bodyPr lIns="252000" tIns="108000" rIns="72000" bIns="45000">
            <a:noAutofit/>
          </a:bodyPr>
          <a:lstStyle/>
          <a:p>
            <a:pPr>
              <a:lnSpc>
                <a:spcPct val="90000"/>
              </a:lnSpc>
              <a:spcAft>
                <a:spcPts val="601"/>
              </a:spcAft>
            </a:pPr>
            <a:r>
              <a:rPr lang="ja-JP" sz="2400" b="1" strike="noStrike" spc="-1">
                <a:solidFill>
                  <a:srgbClr val="FFFFFF"/>
                </a:solidFill>
                <a:latin typeface="Segoe UI"/>
                <a:ea typeface="Meiryo UI"/>
              </a:rPr>
              <a:t>デジタルトランスフォーメーションを実現するために必要なこと</a:t>
            </a:r>
            <a:endParaRPr lang="en-US" sz="2400" b="0" strike="noStrike" spc="-1">
              <a:latin typeface="Arial"/>
            </a:endParaRPr>
          </a:p>
        </p:txBody>
      </p:sp>
      <p:graphicFrame>
        <p:nvGraphicFramePr>
          <p:cNvPr id="493" name="Table 8"/>
          <p:cNvGraphicFramePr/>
          <p:nvPr/>
        </p:nvGraphicFramePr>
        <p:xfrm>
          <a:off x="504000" y="5400000"/>
          <a:ext cx="10439640" cy="1187640"/>
        </p:xfrm>
        <a:graphic>
          <a:graphicData uri="http://schemas.openxmlformats.org/drawingml/2006/table">
            <a:tbl>
              <a:tblPr/>
              <a:tblGrid>
                <a:gridCol w="2340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gridCol w="2340000">
                  <a:extLst>
                    <a:ext uri="{9D8B030D-6E8A-4147-A177-3AD203B41FA5}">
                      <a16:colId xmlns:a16="http://schemas.microsoft.com/office/drawing/2014/main" val="20002"/>
                    </a:ext>
                  </a:extLst>
                </a:gridCol>
                <a:gridCol w="360000">
                  <a:extLst>
                    <a:ext uri="{9D8B030D-6E8A-4147-A177-3AD203B41FA5}">
                      <a16:colId xmlns:a16="http://schemas.microsoft.com/office/drawing/2014/main" val="20003"/>
                    </a:ext>
                  </a:extLst>
                </a:gridCol>
                <a:gridCol w="2340000">
                  <a:extLst>
                    <a:ext uri="{9D8B030D-6E8A-4147-A177-3AD203B41FA5}">
                      <a16:colId xmlns:a16="http://schemas.microsoft.com/office/drawing/2014/main" val="20004"/>
                    </a:ext>
                  </a:extLst>
                </a:gridCol>
                <a:gridCol w="360000">
                  <a:extLst>
                    <a:ext uri="{9D8B030D-6E8A-4147-A177-3AD203B41FA5}">
                      <a16:colId xmlns:a16="http://schemas.microsoft.com/office/drawing/2014/main" val="20005"/>
                    </a:ext>
                  </a:extLst>
                </a:gridCol>
                <a:gridCol w="2340000">
                  <a:extLst>
                    <a:ext uri="{9D8B030D-6E8A-4147-A177-3AD203B41FA5}">
                      <a16:colId xmlns:a16="http://schemas.microsoft.com/office/drawing/2014/main" val="20006"/>
                    </a:ext>
                  </a:extLst>
                </a:gridCol>
              </a:tblGrid>
              <a:tr h="648000">
                <a:tc>
                  <a:txBody>
                    <a:bodyPr/>
                    <a:lstStyle/>
                    <a:p>
                      <a:pPr>
                        <a:lnSpc>
                          <a:spcPct val="100000"/>
                        </a:lnSpc>
                      </a:pPr>
                      <a:r>
                        <a:rPr lang="en-US" sz="3600" b="1" strike="noStrike" spc="-1">
                          <a:solidFill>
                            <a:srgbClr val="FFFFFF"/>
                          </a:solidFill>
                          <a:latin typeface="Segoe UI"/>
                          <a:ea typeface="Meiryo UI"/>
                        </a:rPr>
                        <a:t>1</a:t>
                      </a:r>
                      <a:endParaRPr lang="en-US" sz="3600" b="0" strike="noStrike" spc="-1">
                        <a:latin typeface="Arial"/>
                      </a:endParaRPr>
                    </a:p>
                  </a:txBody>
                  <a:tcPr>
                    <a:lnL w="12240">
                      <a:noFill/>
                    </a:lnL>
                    <a:lnR w="12240">
                      <a:noFill/>
                    </a:lnR>
                    <a:lnT w="12240">
                      <a:noFill/>
                    </a:lnT>
                    <a:lnB w="38160">
                      <a:noFill/>
                    </a:lnB>
                    <a:noFill/>
                  </a:tcPr>
                </a:tc>
                <a:tc>
                  <a:txBody>
                    <a:bodyPr/>
                    <a:lstStyle/>
                    <a:p>
                      <a:endParaRPr lang="ja-JP"/>
                    </a:p>
                  </a:txBody>
                  <a:tcPr>
                    <a:lnL w="12240">
                      <a:noFill/>
                    </a:lnL>
                    <a:lnR w="12240">
                      <a:noFill/>
                    </a:lnR>
                    <a:lnT w="12240">
                      <a:noFill/>
                    </a:lnT>
                    <a:lnB w="38160">
                      <a:noFill/>
                    </a:lnB>
                    <a:noFill/>
                  </a:tcPr>
                </a:tc>
                <a:tc>
                  <a:txBody>
                    <a:bodyPr/>
                    <a:lstStyle/>
                    <a:p>
                      <a:pPr>
                        <a:lnSpc>
                          <a:spcPct val="100000"/>
                        </a:lnSpc>
                      </a:pPr>
                      <a:r>
                        <a:rPr lang="en-US" sz="3200" b="1" strike="noStrike" spc="-1">
                          <a:solidFill>
                            <a:srgbClr val="FFFFFF"/>
                          </a:solidFill>
                          <a:latin typeface="Segoe UI"/>
                          <a:ea typeface="Meiryo UI"/>
                        </a:rPr>
                        <a:t>2</a:t>
                      </a:r>
                      <a:endParaRPr lang="en-US" sz="3200" b="0" strike="noStrike" spc="-1">
                        <a:latin typeface="Arial"/>
                      </a:endParaRPr>
                    </a:p>
                  </a:txBody>
                  <a:tcPr>
                    <a:lnL w="12240">
                      <a:noFill/>
                    </a:lnL>
                    <a:lnR w="12240">
                      <a:noFill/>
                    </a:lnR>
                    <a:lnT w="12240">
                      <a:noFill/>
                    </a:lnT>
                    <a:lnB w="38160">
                      <a:noFill/>
                    </a:lnB>
                    <a:noFill/>
                  </a:tcPr>
                </a:tc>
                <a:tc>
                  <a:txBody>
                    <a:bodyPr/>
                    <a:lstStyle/>
                    <a:p>
                      <a:endParaRPr lang="ja-JP"/>
                    </a:p>
                  </a:txBody>
                  <a:tcPr>
                    <a:lnL w="12240">
                      <a:noFill/>
                    </a:lnL>
                    <a:lnR w="12240">
                      <a:noFill/>
                    </a:lnR>
                    <a:lnT w="12240">
                      <a:noFill/>
                    </a:lnT>
                    <a:lnB w="38160">
                      <a:noFill/>
                    </a:lnB>
                    <a:noFill/>
                  </a:tcPr>
                </a:tc>
                <a:tc>
                  <a:txBody>
                    <a:bodyPr/>
                    <a:lstStyle/>
                    <a:p>
                      <a:pPr>
                        <a:lnSpc>
                          <a:spcPct val="100000"/>
                        </a:lnSpc>
                      </a:pPr>
                      <a:r>
                        <a:rPr lang="en-US" sz="3200" b="1" strike="noStrike" spc="-1">
                          <a:solidFill>
                            <a:srgbClr val="FFFFFF"/>
                          </a:solidFill>
                          <a:latin typeface="Segoe UI"/>
                          <a:ea typeface="Meiryo UI"/>
                        </a:rPr>
                        <a:t>3</a:t>
                      </a:r>
                      <a:endParaRPr lang="en-US" sz="3200" b="0" strike="noStrike" spc="-1">
                        <a:latin typeface="Arial"/>
                      </a:endParaRPr>
                    </a:p>
                  </a:txBody>
                  <a:tcPr>
                    <a:lnL w="12240">
                      <a:noFill/>
                    </a:lnL>
                    <a:lnR w="12240">
                      <a:noFill/>
                    </a:lnR>
                    <a:lnT w="12240">
                      <a:noFill/>
                    </a:lnT>
                    <a:lnB w="38160">
                      <a:noFill/>
                    </a:lnB>
                    <a:noFill/>
                  </a:tcPr>
                </a:tc>
                <a:tc>
                  <a:txBody>
                    <a:bodyPr/>
                    <a:lstStyle/>
                    <a:p>
                      <a:endParaRPr lang="ja-JP"/>
                    </a:p>
                  </a:txBody>
                  <a:tcPr>
                    <a:lnL w="12240">
                      <a:noFill/>
                    </a:lnL>
                    <a:lnR w="12240">
                      <a:noFill/>
                    </a:lnR>
                    <a:lnT w="12240">
                      <a:noFill/>
                    </a:lnT>
                    <a:lnB w="38160">
                      <a:noFill/>
                    </a:lnB>
                    <a:noFill/>
                  </a:tcPr>
                </a:tc>
                <a:tc>
                  <a:txBody>
                    <a:bodyPr/>
                    <a:lstStyle/>
                    <a:p>
                      <a:pPr>
                        <a:lnSpc>
                          <a:spcPct val="100000"/>
                        </a:lnSpc>
                      </a:pPr>
                      <a:r>
                        <a:rPr lang="en-US" sz="3200" b="1" strike="noStrike" spc="-1">
                          <a:solidFill>
                            <a:srgbClr val="FFFFFF"/>
                          </a:solidFill>
                          <a:latin typeface="Segoe UI"/>
                          <a:ea typeface="Meiryo UI"/>
                        </a:rPr>
                        <a:t>4</a:t>
                      </a:r>
                      <a:endParaRPr lang="en-US" sz="3200" b="0" strike="noStrike" spc="-1">
                        <a:latin typeface="Arial"/>
                      </a:endParaRPr>
                    </a:p>
                  </a:txBody>
                  <a:tcPr>
                    <a:lnL w="12240">
                      <a:noFill/>
                    </a:lnL>
                    <a:lnR w="12240">
                      <a:noFill/>
                    </a:lnR>
                    <a:lnT w="12240">
                      <a:noFill/>
                    </a:lnT>
                    <a:lnB w="38160">
                      <a:noFill/>
                    </a:lnB>
                    <a:noFill/>
                  </a:tcPr>
                </a:tc>
                <a:extLst>
                  <a:ext uri="{0D108BD9-81ED-4DB2-BD59-A6C34878D82A}">
                    <a16:rowId xmlns:a16="http://schemas.microsoft.com/office/drawing/2014/main" val="10000"/>
                  </a:ext>
                </a:extLst>
              </a:tr>
              <a:tr h="540000">
                <a:tc>
                  <a:txBody>
                    <a:bodyPr/>
                    <a:lstStyle/>
                    <a:p>
                      <a:pPr>
                        <a:lnSpc>
                          <a:spcPct val="90000"/>
                        </a:lnSpc>
                      </a:pPr>
                      <a:r>
                        <a:rPr lang="ja-JP" sz="1400" b="0" strike="noStrike" spc="-1">
                          <a:solidFill>
                            <a:srgbClr val="FFFFFF"/>
                          </a:solidFill>
                          <a:latin typeface="Meiryo UI"/>
                          <a:ea typeface="Meiryo UI"/>
                        </a:rPr>
                        <a:t>データから得た洞察でお客様へのサービスを充実させる</a:t>
                      </a:r>
                      <a:endParaRPr lang="en-US" sz="1400" b="0" strike="noStrike" spc="-1">
                        <a:latin typeface="Arial"/>
                      </a:endParaRPr>
                    </a:p>
                  </a:txBody>
                  <a:tcPr>
                    <a:lnL w="12240">
                      <a:noFill/>
                    </a:lnL>
                    <a:lnR w="12240">
                      <a:noFill/>
                    </a:lnR>
                    <a:lnT w="38160">
                      <a:noFill/>
                    </a:lnT>
                    <a:lnB w="12240">
                      <a:noFill/>
                    </a:lnB>
                    <a:noFill/>
                  </a:tcPr>
                </a:tc>
                <a:tc>
                  <a:txBody>
                    <a:bodyPr/>
                    <a:lstStyle/>
                    <a:p>
                      <a:endParaRPr lang="ja-JP"/>
                    </a:p>
                  </a:txBody>
                  <a:tcPr>
                    <a:lnL w="12240">
                      <a:noFill/>
                    </a:lnL>
                    <a:lnR w="12240">
                      <a:noFill/>
                    </a:lnR>
                    <a:lnT w="38160">
                      <a:noFill/>
                    </a:lnT>
                    <a:lnB w="12240">
                      <a:noFill/>
                    </a:lnB>
                    <a:noFill/>
                  </a:tcPr>
                </a:tc>
                <a:tc>
                  <a:txBody>
                    <a:bodyPr/>
                    <a:lstStyle/>
                    <a:p>
                      <a:pPr>
                        <a:lnSpc>
                          <a:spcPct val="90000"/>
                        </a:lnSpc>
                      </a:pPr>
                      <a:r>
                        <a:rPr lang="ja-JP" sz="1400" b="0" strike="noStrike" spc="-1">
                          <a:solidFill>
                            <a:srgbClr val="FFFFFF"/>
                          </a:solidFill>
                          <a:latin typeface="Meiryo UI"/>
                          <a:ea typeface="Meiryo UI"/>
                        </a:rPr>
                        <a:t>お客様に関するデータを適切な</a:t>
                      </a:r>
                      <a:br/>
                      <a:r>
                        <a:rPr lang="ja-JP" sz="1400" b="0" strike="noStrike" spc="-1">
                          <a:solidFill>
                            <a:srgbClr val="FFFFFF"/>
                          </a:solidFill>
                          <a:latin typeface="Meiryo UI"/>
                          <a:ea typeface="Meiryo UI"/>
                        </a:rPr>
                        <a:t>タイミングで一元的に収集できる</a:t>
                      </a:r>
                      <a:endParaRPr lang="en-US" sz="1400" b="0" strike="noStrike" spc="-1">
                        <a:latin typeface="Arial"/>
                      </a:endParaRPr>
                    </a:p>
                  </a:txBody>
                  <a:tcPr>
                    <a:lnL w="12240">
                      <a:noFill/>
                    </a:lnL>
                    <a:lnR w="12240">
                      <a:noFill/>
                    </a:lnR>
                    <a:lnT w="38160">
                      <a:noFill/>
                    </a:lnT>
                    <a:lnB w="12240">
                      <a:noFill/>
                    </a:lnB>
                    <a:noFill/>
                  </a:tcPr>
                </a:tc>
                <a:tc>
                  <a:txBody>
                    <a:bodyPr/>
                    <a:lstStyle/>
                    <a:p>
                      <a:endParaRPr lang="ja-JP"/>
                    </a:p>
                  </a:txBody>
                  <a:tcPr>
                    <a:lnL w="12240">
                      <a:noFill/>
                    </a:lnL>
                    <a:lnR w="12240">
                      <a:noFill/>
                    </a:lnR>
                    <a:lnT w="38160">
                      <a:noFill/>
                    </a:lnT>
                    <a:lnB w="12240">
                      <a:noFill/>
                    </a:lnB>
                    <a:noFill/>
                  </a:tcPr>
                </a:tc>
                <a:tc>
                  <a:txBody>
                    <a:bodyPr/>
                    <a:lstStyle/>
                    <a:p>
                      <a:pPr>
                        <a:lnSpc>
                          <a:spcPct val="90000"/>
                        </a:lnSpc>
                      </a:pPr>
                      <a:r>
                        <a:rPr lang="ja-JP" sz="1400" b="0" strike="noStrike" spc="-1">
                          <a:solidFill>
                            <a:srgbClr val="FFFFFF"/>
                          </a:solidFill>
                          <a:latin typeface="Meiryo UI"/>
                          <a:ea typeface="Meiryo UI"/>
                        </a:rPr>
                        <a:t>お客様情報を適切な鮮度で</a:t>
                      </a:r>
                      <a:br/>
                      <a:r>
                        <a:rPr lang="ja-JP" sz="1400" b="0" strike="noStrike" spc="-1">
                          <a:solidFill>
                            <a:srgbClr val="FFFFFF"/>
                          </a:solidFill>
                          <a:latin typeface="Meiryo UI"/>
                          <a:ea typeface="Meiryo UI"/>
                        </a:rPr>
                        <a:t>蓄積し、有効活用できる</a:t>
                      </a:r>
                      <a:endParaRPr lang="en-US" sz="1400" b="0" strike="noStrike" spc="-1">
                        <a:latin typeface="Arial"/>
                      </a:endParaRPr>
                    </a:p>
                  </a:txBody>
                  <a:tcPr>
                    <a:lnL w="12240">
                      <a:noFill/>
                    </a:lnL>
                    <a:lnR w="12240">
                      <a:noFill/>
                    </a:lnR>
                    <a:lnT w="38160">
                      <a:noFill/>
                    </a:lnT>
                    <a:lnB w="12240">
                      <a:noFill/>
                    </a:lnB>
                    <a:noFill/>
                  </a:tcPr>
                </a:tc>
                <a:tc>
                  <a:txBody>
                    <a:bodyPr/>
                    <a:lstStyle/>
                    <a:p>
                      <a:endParaRPr lang="ja-JP"/>
                    </a:p>
                  </a:txBody>
                  <a:tcPr>
                    <a:lnL w="12240">
                      <a:noFill/>
                    </a:lnL>
                    <a:lnR w="12240">
                      <a:noFill/>
                    </a:lnR>
                    <a:lnT w="38160">
                      <a:noFill/>
                    </a:lnT>
                    <a:lnB w="12240">
                      <a:noFill/>
                    </a:lnB>
                    <a:noFill/>
                  </a:tcPr>
                </a:tc>
                <a:tc>
                  <a:txBody>
                    <a:bodyPr/>
                    <a:lstStyle/>
                    <a:p>
                      <a:pPr>
                        <a:lnSpc>
                          <a:spcPct val="90000"/>
                        </a:lnSpc>
                        <a:tabLst>
                          <a:tab pos="0" algn="l"/>
                        </a:tabLst>
                      </a:pPr>
                      <a:r>
                        <a:rPr lang="ja-JP" sz="1400" b="0" strike="noStrike" spc="-1">
                          <a:solidFill>
                            <a:srgbClr val="FFFFFF"/>
                          </a:solidFill>
                          <a:latin typeface="Meiryo UI"/>
                          <a:ea typeface="Meiryo UI"/>
                        </a:rPr>
                        <a:t>お客様に提供したい</a:t>
                      </a:r>
                      <a:endParaRPr lang="en-US" sz="1400" b="0" strike="noStrike" spc="-1">
                        <a:latin typeface="Arial"/>
                      </a:endParaRPr>
                    </a:p>
                    <a:p>
                      <a:pPr>
                        <a:lnSpc>
                          <a:spcPct val="90000"/>
                        </a:lnSpc>
                        <a:tabLst>
                          <a:tab pos="0" algn="l"/>
                        </a:tabLst>
                      </a:pPr>
                      <a:r>
                        <a:rPr lang="ja-JP" sz="1400" b="0" strike="noStrike" spc="-1">
                          <a:solidFill>
                            <a:srgbClr val="FFFFFF"/>
                          </a:solidFill>
                          <a:latin typeface="Meiryo UI"/>
                          <a:ea typeface="Meiryo UI"/>
                        </a:rPr>
                        <a:t>サービスとスムーズに連携できる</a:t>
                      </a:r>
                      <a:endParaRPr lang="en-US" sz="1400" b="0" strike="noStrike" spc="-1">
                        <a:latin typeface="Arial"/>
                      </a:endParaRPr>
                    </a:p>
                  </a:txBody>
                  <a:tcPr>
                    <a:lnL w="12240">
                      <a:noFill/>
                    </a:lnL>
                    <a:lnR w="12240">
                      <a:noFill/>
                    </a:lnR>
                    <a:lnT w="38160">
                      <a:noFill/>
                    </a:lnT>
                    <a:lnB w="12240">
                      <a:noFill/>
                    </a:lnB>
                    <a:noFill/>
                  </a:tcPr>
                </a:tc>
                <a:extLst>
                  <a:ext uri="{0D108BD9-81ED-4DB2-BD59-A6C34878D82A}">
                    <a16:rowId xmlns:a16="http://schemas.microsoft.com/office/drawing/2014/main" val="10001"/>
                  </a:ext>
                </a:extLst>
              </a:tr>
            </a:tbl>
          </a:graphicData>
        </a:graphic>
      </p:graphicFrame>
      <p:sp>
        <p:nvSpPr>
          <p:cNvPr id="494" name="CustomShape 9"/>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P361</a:t>
            </a:r>
            <a:endParaRPr lang="en-US" sz="1800" b="0" strike="noStrike" spc="-1">
              <a:latin typeface="Arial"/>
            </a:endParaRPr>
          </a:p>
        </p:txBody>
      </p:sp>
      <p:sp>
        <p:nvSpPr>
          <p:cNvPr id="495" name="CustomShape 10"/>
          <p:cNvSpPr/>
          <p:nvPr/>
        </p:nvSpPr>
        <p:spPr>
          <a:xfrm>
            <a:off x="720000" y="1690920"/>
            <a:ext cx="3527280" cy="2024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spAutoFit/>
          </a:bodyPr>
          <a:lstStyle/>
          <a:p>
            <a:pPr>
              <a:lnSpc>
                <a:spcPct val="100000"/>
              </a:lnSpc>
              <a:spcAft>
                <a:spcPts val="1199"/>
              </a:spcAft>
            </a:pPr>
            <a:r>
              <a:rPr lang="ja-JP" sz="1800" b="1" strike="noStrike" spc="-1">
                <a:solidFill>
                  <a:srgbClr val="0D79CA"/>
                </a:solidFill>
                <a:latin typeface="Segoe UI"/>
                <a:ea typeface="Meiryo UI"/>
              </a:rPr>
              <a:t>ビジネスからのアプローチ</a:t>
            </a:r>
            <a:endParaRPr lang="en-US" sz="1800" b="0" strike="noStrike" spc="-1">
              <a:latin typeface="Arial"/>
            </a:endParaRPr>
          </a:p>
          <a:p>
            <a:pPr marL="252000" indent="-179280">
              <a:lnSpc>
                <a:spcPct val="100000"/>
              </a:lnSpc>
              <a:spcAft>
                <a:spcPts val="601"/>
              </a:spcAft>
              <a:buClr>
                <a:srgbClr val="4FADF3"/>
              </a:buClr>
              <a:buFont typeface="Wingdings" charset="2"/>
              <a:buChar char=""/>
            </a:pPr>
            <a:r>
              <a:rPr lang="ja-JP" sz="1400" b="0" strike="noStrike" spc="-1">
                <a:solidFill>
                  <a:srgbClr val="000000"/>
                </a:solidFill>
                <a:latin typeface="Segoe UI"/>
                <a:ea typeface="Meiryo UI"/>
              </a:rPr>
              <a:t>市場変化→中国・インドの高成長継続、</a:t>
            </a:r>
            <a:br/>
            <a:r>
              <a:rPr lang="ja-JP" sz="1400" b="0" strike="noStrike" spc="-1">
                <a:solidFill>
                  <a:srgbClr val="000000"/>
                </a:solidFill>
                <a:latin typeface="Segoe UI"/>
                <a:ea typeface="Meiryo UI"/>
              </a:rPr>
              <a:t>米国の失業率の高まり、欧州の経済停滞</a:t>
            </a:r>
            <a:endParaRPr lang="en-US" sz="1400" b="0" strike="noStrike" spc="-1">
              <a:latin typeface="Arial"/>
            </a:endParaRPr>
          </a:p>
          <a:p>
            <a:pPr marL="252000" indent="-179280">
              <a:lnSpc>
                <a:spcPct val="100000"/>
              </a:lnSpc>
              <a:spcAft>
                <a:spcPts val="601"/>
              </a:spcAft>
              <a:buClr>
                <a:srgbClr val="4FADF3"/>
              </a:buClr>
              <a:buFont typeface="Wingdings" charset="2"/>
              <a:buChar char=""/>
            </a:pPr>
            <a:r>
              <a:rPr lang="ja-JP" sz="1400" b="0" strike="noStrike" spc="-1">
                <a:solidFill>
                  <a:srgbClr val="000000"/>
                </a:solidFill>
                <a:latin typeface="Segoe UI"/>
                <a:ea typeface="Meiryo UI"/>
              </a:rPr>
              <a:t>お客様の変化→顧客ニーズの細分化</a:t>
            </a:r>
            <a:endParaRPr lang="en-US" sz="1400" b="0" strike="noStrike" spc="-1">
              <a:latin typeface="Arial"/>
            </a:endParaRPr>
          </a:p>
          <a:p>
            <a:pPr marL="252000" indent="-179280">
              <a:lnSpc>
                <a:spcPct val="100000"/>
              </a:lnSpc>
              <a:spcAft>
                <a:spcPts val="601"/>
              </a:spcAft>
              <a:buClr>
                <a:srgbClr val="4FADF3"/>
              </a:buClr>
              <a:buFont typeface="Wingdings" charset="2"/>
              <a:buChar char=""/>
            </a:pPr>
            <a:r>
              <a:rPr lang="ja-JP" sz="1400" b="0" strike="noStrike" spc="-1">
                <a:solidFill>
                  <a:srgbClr val="000000"/>
                </a:solidFill>
                <a:latin typeface="Segoe UI"/>
                <a:ea typeface="Meiryo UI"/>
              </a:rPr>
              <a:t>経済→低価格競争、</a:t>
            </a:r>
            <a:br/>
            <a:r>
              <a:rPr lang="ja-JP" sz="1400" b="0" strike="noStrike" spc="-1">
                <a:solidFill>
                  <a:srgbClr val="000000"/>
                </a:solidFill>
                <a:latin typeface="Segoe UI"/>
                <a:ea typeface="Meiryo UI"/>
              </a:rPr>
              <a:t>先進国から新興国へのマーケットシフト</a:t>
            </a:r>
            <a:endParaRPr lang="en-US" sz="1400" b="0" strike="noStrike" spc="-1">
              <a:latin typeface="Arial"/>
            </a:endParaRPr>
          </a:p>
          <a:p>
            <a:pPr marL="252000" indent="-179280">
              <a:lnSpc>
                <a:spcPct val="100000"/>
              </a:lnSpc>
              <a:spcAft>
                <a:spcPts val="601"/>
              </a:spcAft>
              <a:buClr>
                <a:srgbClr val="4FADF3"/>
              </a:buClr>
              <a:buFont typeface="Wingdings" charset="2"/>
              <a:buChar char=""/>
            </a:pPr>
            <a:r>
              <a:rPr lang="ja-JP" sz="1400" b="0" strike="noStrike" spc="-1">
                <a:solidFill>
                  <a:srgbClr val="000000"/>
                </a:solidFill>
                <a:latin typeface="Segoe UI"/>
                <a:ea typeface="Meiryo UI"/>
              </a:rPr>
              <a:t>想定外の競合他社の驚異的な台頭</a:t>
            </a:r>
            <a:endParaRPr lang="en-US" sz="1400" b="0" strike="noStrike" spc="-1">
              <a:latin typeface="Arial"/>
            </a:endParaRPr>
          </a:p>
        </p:txBody>
      </p:sp>
      <p:sp>
        <p:nvSpPr>
          <p:cNvPr id="496" name="CustomShape 11"/>
          <p:cNvSpPr/>
          <p:nvPr/>
        </p:nvSpPr>
        <p:spPr>
          <a:xfrm>
            <a:off x="8172000" y="1690920"/>
            <a:ext cx="3527280" cy="181836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spAutoFit/>
          </a:bodyPr>
          <a:lstStyle/>
          <a:p>
            <a:pPr>
              <a:lnSpc>
                <a:spcPct val="100000"/>
              </a:lnSpc>
              <a:spcAft>
                <a:spcPts val="1199"/>
              </a:spcAft>
            </a:pPr>
            <a:r>
              <a:rPr lang="ja-JP" sz="1800" b="1" strike="noStrike" spc="-1">
                <a:solidFill>
                  <a:srgbClr val="34AC8B"/>
                </a:solidFill>
                <a:latin typeface="Segoe UI"/>
                <a:ea typeface="Meiryo UI"/>
              </a:rPr>
              <a:t>テクノロジーからのアプローチ</a:t>
            </a:r>
            <a:endParaRPr lang="en-US" sz="1800" b="0" strike="noStrike" spc="-1">
              <a:latin typeface="Arial"/>
            </a:endParaRPr>
          </a:p>
          <a:p>
            <a:pPr marL="142920" indent="-142200">
              <a:lnSpc>
                <a:spcPct val="90000"/>
              </a:lnSpc>
              <a:spcAft>
                <a:spcPts val="601"/>
              </a:spcAft>
              <a:buClr>
                <a:srgbClr val="9EE2CF"/>
              </a:buClr>
              <a:buFont typeface="Wingdings" charset="2"/>
              <a:buChar char=""/>
            </a:pPr>
            <a:r>
              <a:rPr lang="en-US" sz="1400" b="0" strike="noStrike" spc="-1">
                <a:solidFill>
                  <a:srgbClr val="000000"/>
                </a:solidFill>
                <a:latin typeface="Segoe UI"/>
                <a:ea typeface="Meiryo UI"/>
              </a:rPr>
              <a:t>AI</a:t>
            </a:r>
            <a:r>
              <a:rPr lang="ja-JP" sz="1400" b="0" strike="noStrike" spc="-1">
                <a:solidFill>
                  <a:srgbClr val="000000"/>
                </a:solidFill>
                <a:latin typeface="Segoe UI"/>
                <a:ea typeface="Meiryo UI"/>
              </a:rPr>
              <a:t>や自然言語解析などの</a:t>
            </a:r>
            <a:br/>
            <a:r>
              <a:rPr lang="ja-JP" sz="1400" b="0" strike="noStrike" spc="-1">
                <a:solidFill>
                  <a:srgbClr val="000000"/>
                </a:solidFill>
                <a:latin typeface="Segoe UI"/>
                <a:ea typeface="Meiryo UI"/>
              </a:rPr>
              <a:t>先端テクノロジーを活用したイノベーションを推進</a:t>
            </a:r>
            <a:endParaRPr lang="en-US" sz="1400" b="0" strike="noStrike" spc="-1">
              <a:latin typeface="Arial"/>
            </a:endParaRPr>
          </a:p>
          <a:p>
            <a:pPr marL="142920" indent="-142200">
              <a:lnSpc>
                <a:spcPct val="90000"/>
              </a:lnSpc>
              <a:spcAft>
                <a:spcPts val="601"/>
              </a:spcAft>
              <a:buClr>
                <a:srgbClr val="9EE2CF"/>
              </a:buClr>
              <a:buFont typeface="Wingdings" charset="2"/>
              <a:buChar char=""/>
            </a:pPr>
            <a:r>
              <a:rPr lang="ja-JP" sz="1400" b="0" strike="noStrike" spc="-1">
                <a:solidFill>
                  <a:srgbClr val="000000"/>
                </a:solidFill>
                <a:latin typeface="Segoe UI"/>
                <a:ea typeface="Meiryo UI"/>
              </a:rPr>
              <a:t>全社的な改革のための</a:t>
            </a:r>
            <a:br/>
            <a:r>
              <a:rPr lang="ja-JP" sz="1400" b="0" strike="noStrike" spc="-1">
                <a:solidFill>
                  <a:srgbClr val="000000"/>
                </a:solidFill>
                <a:latin typeface="Segoe UI"/>
                <a:ea typeface="Meiryo UI"/>
              </a:rPr>
              <a:t>部門の垣根を超えた</a:t>
            </a:r>
            <a:r>
              <a:rPr lang="en-US" sz="1400" b="0" strike="noStrike" spc="-1">
                <a:solidFill>
                  <a:srgbClr val="000000"/>
                </a:solidFill>
                <a:latin typeface="Segoe UI"/>
                <a:ea typeface="Meiryo UI"/>
              </a:rPr>
              <a:t>BI</a:t>
            </a:r>
            <a:r>
              <a:rPr lang="ja-JP" sz="1400" b="0" strike="noStrike" spc="-1">
                <a:solidFill>
                  <a:srgbClr val="000000"/>
                </a:solidFill>
                <a:latin typeface="Segoe UI"/>
                <a:ea typeface="Meiryo UI"/>
              </a:rPr>
              <a:t>によるデータ分析</a:t>
            </a:r>
            <a:endParaRPr lang="en-US" sz="1400" b="0" strike="noStrike" spc="-1">
              <a:latin typeface="Arial"/>
            </a:endParaRPr>
          </a:p>
          <a:p>
            <a:pPr marL="142920" indent="-142200">
              <a:lnSpc>
                <a:spcPct val="90000"/>
              </a:lnSpc>
              <a:spcAft>
                <a:spcPts val="601"/>
              </a:spcAft>
              <a:buClr>
                <a:srgbClr val="9EE2CF"/>
              </a:buClr>
              <a:buFont typeface="Wingdings" charset="2"/>
              <a:buChar char=""/>
            </a:pPr>
            <a:r>
              <a:rPr lang="ja-JP" sz="1400" b="0" strike="noStrike" spc="-1">
                <a:solidFill>
                  <a:srgbClr val="000000"/>
                </a:solidFill>
                <a:latin typeface="Segoe UI"/>
                <a:ea typeface="Meiryo UI"/>
              </a:rPr>
              <a:t>クラウド等の活用による</a:t>
            </a:r>
            <a:br/>
            <a:r>
              <a:rPr lang="ja-JP" sz="1400" b="0" strike="noStrike" spc="-1">
                <a:solidFill>
                  <a:srgbClr val="000000"/>
                </a:solidFill>
                <a:latin typeface="Segoe UI"/>
                <a:ea typeface="Meiryo UI"/>
              </a:rPr>
              <a:t>柔軟な拡張と運用コストを最適化</a:t>
            </a:r>
            <a:endParaRPr lang="en-US" sz="14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7" name="グラフ 12"/>
          <p:cNvGraphicFramePr/>
          <p:nvPr/>
        </p:nvGraphicFramePr>
        <p:xfrm>
          <a:off x="-672120" y="1502640"/>
          <a:ext cx="7559280" cy="5039280"/>
        </p:xfrm>
        <a:graphic>
          <a:graphicData uri="http://schemas.openxmlformats.org/drawingml/2006/chart">
            <c:chart xmlns:c="http://schemas.openxmlformats.org/drawingml/2006/chart" xmlns:r="http://schemas.openxmlformats.org/officeDocument/2006/relationships" r:id="rId3"/>
          </a:graphicData>
        </a:graphic>
      </p:graphicFrame>
      <p:sp>
        <p:nvSpPr>
          <p:cNvPr id="498" name="CustomShape 1"/>
          <p:cNvSpPr/>
          <p:nvPr/>
        </p:nvSpPr>
        <p:spPr>
          <a:xfrm>
            <a:off x="252360" y="828720"/>
            <a:ext cx="11591280" cy="467280"/>
          </a:xfrm>
          <a:prstGeom prst="rect">
            <a:avLst/>
          </a:prstGeom>
          <a:solidFill>
            <a:srgbClr val="DFF5FD"/>
          </a:solidFill>
          <a:ln w="0">
            <a:noFill/>
          </a:ln>
        </p:spPr>
        <p:style>
          <a:lnRef idx="0">
            <a:scrgbClr r="0" g="0" b="0"/>
          </a:lnRef>
          <a:fillRef idx="0">
            <a:scrgbClr r="0" g="0" b="0"/>
          </a:fillRef>
          <a:effectRef idx="0">
            <a:scrgbClr r="0" g="0" b="0"/>
          </a:effectRef>
          <a:fontRef idx="minor"/>
        </p:style>
        <p:txBody>
          <a:bodyPr lIns="36000" tIns="45000" rIns="36000" bIns="45000" anchor="ctr">
            <a:noAutofit/>
          </a:bodyPr>
          <a:lstStyle/>
          <a:p>
            <a:pPr>
              <a:lnSpc>
                <a:spcPct val="90000"/>
              </a:lnSpc>
              <a:tabLst>
                <a:tab pos="0" algn="l"/>
              </a:tabLst>
            </a:pPr>
            <a:r>
              <a:rPr lang="ja-JP" sz="1400" b="0" strike="noStrike" spc="-1">
                <a:solidFill>
                  <a:srgbClr val="808080"/>
                </a:solidFill>
                <a:latin typeface="Segoe UI"/>
                <a:ea typeface="Meiryo UI"/>
              </a:rPr>
              <a:t>最新テクノロジーの活用でで効率性と俊敏性を向上させます。社内に眠るデータを有効活用し、お客さまの問い合わせへの迅速かつ的確な対応を可能にサービスレベルを向上します。</a:t>
            </a:r>
            <a:endParaRPr lang="en-US" sz="1400" b="0" strike="noStrike" spc="-1">
              <a:latin typeface="Arial"/>
            </a:endParaRPr>
          </a:p>
        </p:txBody>
      </p:sp>
      <p:sp>
        <p:nvSpPr>
          <p:cNvPr id="499" name="CustomShape 2"/>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1. </a:t>
            </a:r>
            <a:r>
              <a:rPr lang="ja-JP" sz="1200" b="0" strike="noStrike" spc="-1">
                <a:solidFill>
                  <a:srgbClr val="000000"/>
                </a:solidFill>
                <a:latin typeface="Segoe UI"/>
                <a:ea typeface="Meiryo UI"/>
              </a:rPr>
              <a:t>成長戦略プロジェクト発足の経緯</a:t>
            </a:r>
            <a:endParaRPr lang="en-US" sz="1200" b="0" strike="noStrike" spc="-1">
              <a:latin typeface="Arial"/>
            </a:endParaRPr>
          </a:p>
        </p:txBody>
      </p:sp>
      <p:sp>
        <p:nvSpPr>
          <p:cNvPr id="500" name="CustomShape 3"/>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rmAutofit/>
          </a:bodyPr>
          <a:lstStyle/>
          <a:p>
            <a:pPr>
              <a:lnSpc>
                <a:spcPct val="90000"/>
              </a:lnSpc>
            </a:pPr>
            <a:r>
              <a:rPr lang="en-US" sz="2400" b="1" strike="noStrike" spc="-1">
                <a:solidFill>
                  <a:srgbClr val="0D79CA"/>
                </a:solidFill>
                <a:latin typeface="Segoe UI Semibold"/>
                <a:ea typeface="Meiryo UI"/>
              </a:rPr>
              <a:t>2. </a:t>
            </a:r>
            <a:r>
              <a:rPr lang="ja-JP" sz="2400" b="1" strike="noStrike" spc="-1">
                <a:solidFill>
                  <a:srgbClr val="0D79CA"/>
                </a:solidFill>
                <a:latin typeface="Segoe UI Semibold"/>
                <a:ea typeface="Meiryo UI"/>
              </a:rPr>
              <a:t>フォーカスエリアと課題設定</a:t>
            </a:r>
            <a:endParaRPr lang="en-US" sz="2400" b="0" strike="noStrike" spc="-1">
              <a:latin typeface="Arial"/>
            </a:endParaRPr>
          </a:p>
        </p:txBody>
      </p:sp>
      <p:sp>
        <p:nvSpPr>
          <p:cNvPr id="501" name="CustomShape 4"/>
          <p:cNvSpPr/>
          <p:nvPr/>
        </p:nvSpPr>
        <p:spPr>
          <a:xfrm>
            <a:off x="911880" y="3423600"/>
            <a:ext cx="2807280" cy="1200960"/>
          </a:xfrm>
          <a:prstGeom prst="roundRect">
            <a:avLst>
              <a:gd name="adj" fmla="val 50000"/>
            </a:avLst>
          </a:prstGeom>
          <a:solidFill>
            <a:schemeClr val="bg1"/>
          </a:solidFill>
          <a:ln w="28575">
            <a:solidFill>
              <a:srgbClr val="3399FF"/>
            </a:solidFill>
            <a:round/>
          </a:ln>
        </p:spPr>
        <p:style>
          <a:lnRef idx="0">
            <a:scrgbClr r="0" g="0" b="0"/>
          </a:lnRef>
          <a:fillRef idx="0">
            <a:scrgbClr r="0" g="0" b="0"/>
          </a:fillRef>
          <a:effectRef idx="0">
            <a:scrgbClr r="0" g="0" b="0"/>
          </a:effectRef>
          <a:fontRef idx="minor"/>
        </p:style>
        <p:txBody>
          <a:bodyPr wrap="none" lIns="0" tIns="46800" rIns="0" bIns="46800" anchor="ctr">
            <a:noAutofit/>
          </a:bodyPr>
          <a:lstStyle/>
          <a:p>
            <a:pPr algn="ctr">
              <a:lnSpc>
                <a:spcPct val="90000"/>
              </a:lnSpc>
              <a:tabLst>
                <a:tab pos="749160" algn="l"/>
              </a:tabLst>
            </a:pPr>
            <a:r>
              <a:rPr lang="en-US" sz="2400" b="1" strike="noStrike" spc="-1">
                <a:solidFill>
                  <a:srgbClr val="808080"/>
                </a:solidFill>
                <a:latin typeface="Segoe UI"/>
                <a:ea typeface="Meiryo UI"/>
              </a:rPr>
              <a:t>3</a:t>
            </a:r>
            <a:r>
              <a:rPr lang="ja-JP" sz="2400" b="1" strike="noStrike" spc="-1">
                <a:solidFill>
                  <a:srgbClr val="808080"/>
                </a:solidFill>
                <a:latin typeface="Segoe UI"/>
                <a:ea typeface="Meiryo UI"/>
              </a:rPr>
              <a:t>つのフォーカスエリア</a:t>
            </a:r>
            <a:endParaRPr lang="en-US" sz="2400" b="0" strike="noStrike" spc="-1">
              <a:latin typeface="Arial"/>
            </a:endParaRPr>
          </a:p>
        </p:txBody>
      </p:sp>
      <p:sp>
        <p:nvSpPr>
          <p:cNvPr id="502" name="CustomShape 5"/>
          <p:cNvSpPr/>
          <p:nvPr/>
        </p:nvSpPr>
        <p:spPr>
          <a:xfrm>
            <a:off x="6300000" y="1537200"/>
            <a:ext cx="5435280" cy="1259280"/>
          </a:xfrm>
          <a:prstGeom prst="rect">
            <a:avLst/>
          </a:prstGeom>
          <a:noFill/>
          <a:ln w="28575">
            <a:noFill/>
          </a:ln>
        </p:spPr>
        <p:style>
          <a:lnRef idx="0">
            <a:scrgbClr r="0" g="0" b="0"/>
          </a:lnRef>
          <a:fillRef idx="0">
            <a:scrgbClr r="0" g="0" b="0"/>
          </a:fillRef>
          <a:effectRef idx="0">
            <a:scrgbClr r="0" g="0" b="0"/>
          </a:effectRef>
          <a:fontRef idx="minor"/>
        </p:style>
        <p:txBody>
          <a:bodyPr lIns="72000" tIns="46800" rIns="72000" bIns="46800" anchor="ctr">
            <a:noAutofit/>
          </a:bodyPr>
          <a:lstStyle/>
          <a:p>
            <a:pPr>
              <a:lnSpc>
                <a:spcPct val="90000"/>
              </a:lnSpc>
              <a:spcAft>
                <a:spcPts val="601"/>
              </a:spcAft>
              <a:tabLst>
                <a:tab pos="0" algn="l"/>
              </a:tabLst>
            </a:pPr>
            <a:r>
              <a:rPr lang="ja-JP" sz="2000" b="1" strike="noStrike" spc="-1">
                <a:solidFill>
                  <a:srgbClr val="073C65"/>
                </a:solidFill>
                <a:latin typeface="Segoe UI"/>
                <a:ea typeface="Meiryo UI"/>
              </a:rPr>
              <a:t>フォーカスするお客様のペルソナ像の設定</a:t>
            </a:r>
            <a:endParaRPr lang="en-US" sz="2000" b="0" strike="noStrike" spc="-1">
              <a:latin typeface="Arial"/>
            </a:endParaRPr>
          </a:p>
          <a:p>
            <a:pPr marL="180000" indent="-107280">
              <a:lnSpc>
                <a:spcPct val="90000"/>
              </a:lnSpc>
              <a:spcAft>
                <a:spcPts val="300"/>
              </a:spcAft>
              <a:buClr>
                <a:srgbClr val="073C65"/>
              </a:buClr>
              <a:buFont typeface="Arial"/>
              <a:buChar char="•"/>
              <a:tabLst>
                <a:tab pos="749160" algn="l"/>
              </a:tabLst>
            </a:pPr>
            <a:r>
              <a:rPr lang="ja-JP" sz="1400" b="0" strike="noStrike" spc="-1">
                <a:solidFill>
                  <a:srgbClr val="020102"/>
                </a:solidFill>
                <a:latin typeface="Segoe UI"/>
                <a:ea typeface="Meiryo UI"/>
              </a:rPr>
              <a:t>フォーカスするお客様のターゲットをどこにすべきか</a:t>
            </a:r>
            <a:endParaRPr lang="en-US" sz="1400" b="0" strike="noStrike" spc="-1">
              <a:latin typeface="Arial"/>
            </a:endParaRPr>
          </a:p>
          <a:p>
            <a:pPr marL="180000" indent="-107280">
              <a:lnSpc>
                <a:spcPct val="90000"/>
              </a:lnSpc>
              <a:spcAft>
                <a:spcPts val="300"/>
              </a:spcAft>
              <a:buClr>
                <a:srgbClr val="073C65"/>
              </a:buClr>
              <a:buFont typeface="Arial"/>
              <a:buChar char="•"/>
              <a:tabLst>
                <a:tab pos="749160" algn="l"/>
              </a:tabLst>
            </a:pPr>
            <a:r>
              <a:rPr lang="ja-JP" sz="1400" b="0" strike="noStrike" spc="-1">
                <a:solidFill>
                  <a:srgbClr val="020102"/>
                </a:solidFill>
                <a:latin typeface="Segoe UI"/>
                <a:ea typeface="Meiryo UI"/>
              </a:rPr>
              <a:t>ターゲットのお客様は日常において何を考え、どのように行動しているのか</a:t>
            </a:r>
            <a:endParaRPr lang="en-US" sz="1400" b="0" strike="noStrike" spc="-1">
              <a:latin typeface="Arial"/>
            </a:endParaRPr>
          </a:p>
        </p:txBody>
      </p:sp>
      <p:sp>
        <p:nvSpPr>
          <p:cNvPr id="503" name="CustomShape 6"/>
          <p:cNvSpPr/>
          <p:nvPr/>
        </p:nvSpPr>
        <p:spPr>
          <a:xfrm>
            <a:off x="6300000" y="3392640"/>
            <a:ext cx="5435280" cy="1259280"/>
          </a:xfrm>
          <a:prstGeom prst="rect">
            <a:avLst/>
          </a:prstGeom>
          <a:noFill/>
          <a:ln w="28575">
            <a:noFill/>
          </a:ln>
        </p:spPr>
        <p:style>
          <a:lnRef idx="0">
            <a:scrgbClr r="0" g="0" b="0"/>
          </a:lnRef>
          <a:fillRef idx="0">
            <a:scrgbClr r="0" g="0" b="0"/>
          </a:fillRef>
          <a:effectRef idx="0">
            <a:scrgbClr r="0" g="0" b="0"/>
          </a:effectRef>
          <a:fontRef idx="minor"/>
        </p:style>
        <p:txBody>
          <a:bodyPr lIns="72000" tIns="46800" rIns="72000" bIns="46800" anchor="ctr">
            <a:noAutofit/>
          </a:bodyPr>
          <a:lstStyle/>
          <a:p>
            <a:pPr>
              <a:lnSpc>
                <a:spcPct val="90000"/>
              </a:lnSpc>
              <a:spcAft>
                <a:spcPts val="601"/>
              </a:spcAft>
              <a:tabLst>
                <a:tab pos="0" algn="l"/>
              </a:tabLst>
            </a:pPr>
            <a:r>
              <a:rPr lang="ja-JP" sz="2000" b="1" strike="noStrike" spc="-1">
                <a:solidFill>
                  <a:srgbClr val="0D79CA"/>
                </a:solidFill>
                <a:latin typeface="Segoe UI"/>
                <a:ea typeface="Meiryo UI"/>
              </a:rPr>
              <a:t>お客様への「売り」となる価値の明確化</a:t>
            </a:r>
            <a:endParaRPr lang="en-US" sz="2000" b="0" strike="noStrike" spc="-1">
              <a:latin typeface="Arial"/>
            </a:endParaRPr>
          </a:p>
          <a:p>
            <a:pPr marL="180000" indent="-107280">
              <a:lnSpc>
                <a:spcPct val="90000"/>
              </a:lnSpc>
              <a:spcAft>
                <a:spcPts val="300"/>
              </a:spcAft>
              <a:buClr>
                <a:srgbClr val="0D79CA"/>
              </a:buClr>
              <a:buFont typeface="Arial"/>
              <a:buChar char="•"/>
              <a:tabLst>
                <a:tab pos="749160" algn="l"/>
              </a:tabLst>
            </a:pPr>
            <a:r>
              <a:rPr lang="ja-JP" sz="1400" b="0" strike="noStrike" spc="-1">
                <a:solidFill>
                  <a:srgbClr val="020102"/>
                </a:solidFill>
                <a:latin typeface="Segoe UI"/>
                <a:ea typeface="Meiryo UI"/>
              </a:rPr>
              <a:t>お客様が「この会社でなければ」と感じる価値とは何か</a:t>
            </a:r>
            <a:endParaRPr lang="en-US" sz="1400" b="0" strike="noStrike" spc="-1">
              <a:latin typeface="Arial"/>
            </a:endParaRPr>
          </a:p>
          <a:p>
            <a:pPr marL="180000" indent="-107280">
              <a:lnSpc>
                <a:spcPct val="90000"/>
              </a:lnSpc>
              <a:spcAft>
                <a:spcPts val="300"/>
              </a:spcAft>
              <a:buClr>
                <a:srgbClr val="0D79CA"/>
              </a:buClr>
              <a:buFont typeface="Arial"/>
              <a:buChar char="•"/>
              <a:tabLst>
                <a:tab pos="749160" algn="l"/>
              </a:tabLst>
            </a:pPr>
            <a:r>
              <a:rPr lang="ja-JP" sz="1400" b="0" strike="noStrike" spc="-1">
                <a:solidFill>
                  <a:srgbClr val="020102"/>
                </a:solidFill>
                <a:latin typeface="Segoe UI"/>
                <a:ea typeface="Meiryo UI"/>
              </a:rPr>
              <a:t>お客様が今感じている不満や物足りなさは何か</a:t>
            </a:r>
            <a:endParaRPr lang="en-US" sz="1400" b="0" strike="noStrike" spc="-1">
              <a:latin typeface="Arial"/>
            </a:endParaRPr>
          </a:p>
        </p:txBody>
      </p:sp>
      <p:sp>
        <p:nvSpPr>
          <p:cNvPr id="504" name="CustomShape 7"/>
          <p:cNvSpPr/>
          <p:nvPr/>
        </p:nvSpPr>
        <p:spPr>
          <a:xfrm>
            <a:off x="6300000" y="5337000"/>
            <a:ext cx="5435280" cy="1259280"/>
          </a:xfrm>
          <a:prstGeom prst="rect">
            <a:avLst/>
          </a:prstGeom>
          <a:noFill/>
          <a:ln w="28575">
            <a:noFill/>
          </a:ln>
        </p:spPr>
        <p:style>
          <a:lnRef idx="0">
            <a:scrgbClr r="0" g="0" b="0"/>
          </a:lnRef>
          <a:fillRef idx="0">
            <a:scrgbClr r="0" g="0" b="0"/>
          </a:fillRef>
          <a:effectRef idx="0">
            <a:scrgbClr r="0" g="0" b="0"/>
          </a:effectRef>
          <a:fontRef idx="minor"/>
        </p:style>
        <p:txBody>
          <a:bodyPr lIns="72000" tIns="46800" rIns="72000" bIns="46800" anchor="ctr">
            <a:noAutofit/>
          </a:bodyPr>
          <a:lstStyle/>
          <a:p>
            <a:pPr>
              <a:lnSpc>
                <a:spcPct val="90000"/>
              </a:lnSpc>
              <a:spcAft>
                <a:spcPts val="601"/>
              </a:spcAft>
              <a:tabLst>
                <a:tab pos="0" algn="l"/>
              </a:tabLst>
            </a:pPr>
            <a:r>
              <a:rPr lang="ja-JP" sz="2000" b="1" strike="noStrike" spc="-1">
                <a:solidFill>
                  <a:srgbClr val="4FADF3"/>
                </a:solidFill>
                <a:latin typeface="Segoe UI"/>
                <a:ea typeface="Meiryo UI"/>
              </a:rPr>
              <a:t>お客様へのアピールポイントの整理</a:t>
            </a:r>
            <a:endParaRPr lang="en-US" sz="2000" b="0" strike="noStrike" spc="-1">
              <a:latin typeface="Arial"/>
            </a:endParaRPr>
          </a:p>
          <a:p>
            <a:pPr marL="180000" indent="-107280">
              <a:lnSpc>
                <a:spcPct val="90000"/>
              </a:lnSpc>
              <a:spcAft>
                <a:spcPts val="300"/>
              </a:spcAft>
              <a:buClr>
                <a:srgbClr val="4FADF3"/>
              </a:buClr>
              <a:buFont typeface="Arial"/>
              <a:buChar char="•"/>
              <a:tabLst>
                <a:tab pos="749160" algn="l"/>
              </a:tabLst>
            </a:pPr>
            <a:r>
              <a:rPr lang="ja-JP" sz="1400" b="0" strike="noStrike" spc="-1">
                <a:solidFill>
                  <a:srgbClr val="020102"/>
                </a:solidFill>
                <a:latin typeface="Segoe UI"/>
                <a:ea typeface="Meiryo UI"/>
              </a:rPr>
              <a:t>お客様に何をどのようにアピールすれば購入の検討の候補に入るのか</a:t>
            </a:r>
            <a:endParaRPr lang="en-US" sz="1400" b="0" strike="noStrike" spc="-1">
              <a:latin typeface="Arial"/>
            </a:endParaRPr>
          </a:p>
          <a:p>
            <a:pPr marL="180000" indent="-107280">
              <a:lnSpc>
                <a:spcPct val="90000"/>
              </a:lnSpc>
              <a:spcAft>
                <a:spcPts val="300"/>
              </a:spcAft>
              <a:buClr>
                <a:srgbClr val="4FADF3"/>
              </a:buClr>
              <a:buFont typeface="Arial"/>
              <a:buChar char="•"/>
              <a:tabLst>
                <a:tab pos="749160" algn="l"/>
              </a:tabLst>
            </a:pPr>
            <a:r>
              <a:rPr lang="ja-JP" sz="1400" b="0" strike="noStrike" spc="-1">
                <a:solidFill>
                  <a:srgbClr val="020102"/>
                </a:solidFill>
                <a:latin typeface="Segoe UI"/>
                <a:ea typeface="Meiryo UI"/>
              </a:rPr>
              <a:t>具体的な購入検討へのアクションにつながるトリガーは何なのか</a:t>
            </a:r>
            <a:endParaRPr lang="en-US" sz="1400" b="0" strike="noStrike" spc="-1">
              <a:latin typeface="Arial"/>
            </a:endParaRPr>
          </a:p>
        </p:txBody>
      </p:sp>
      <p:sp>
        <p:nvSpPr>
          <p:cNvPr id="505" name="CustomShape 8"/>
          <p:cNvSpPr/>
          <p:nvPr/>
        </p:nvSpPr>
        <p:spPr>
          <a:xfrm>
            <a:off x="3578400" y="1966680"/>
            <a:ext cx="554400" cy="1095480"/>
          </a:xfrm>
          <a:prstGeom prst="rect">
            <a:avLst/>
          </a:prstGeom>
          <a:noFill/>
          <a:ln w="0">
            <a:noFill/>
          </a:ln>
        </p:spPr>
        <p:style>
          <a:lnRef idx="0">
            <a:scrgbClr r="0" g="0" b="0"/>
          </a:lnRef>
          <a:fillRef idx="0">
            <a:scrgbClr r="0" g="0" b="0"/>
          </a:fillRef>
          <a:effectRef idx="0">
            <a:scrgbClr r="0" g="0" b="0"/>
          </a:effectRef>
          <a:fontRef idx="minor"/>
        </p:style>
        <p:txBody>
          <a:bodyPr wrap="none" lIns="36000" tIns="45000" rIns="36000" bIns="45000">
            <a:spAutoFit/>
          </a:bodyPr>
          <a:lstStyle/>
          <a:p>
            <a:pPr>
              <a:lnSpc>
                <a:spcPct val="100000"/>
              </a:lnSpc>
            </a:pPr>
            <a:r>
              <a:rPr lang="en-US" sz="6600" b="1" strike="noStrike" spc="-1">
                <a:solidFill>
                  <a:srgbClr val="FFFFFF"/>
                </a:solidFill>
                <a:latin typeface="Segoe UI"/>
                <a:ea typeface="Meiryo UI"/>
              </a:rPr>
              <a:t>1</a:t>
            </a:r>
            <a:endParaRPr lang="en-US" sz="6600" b="0" strike="noStrike" spc="-1">
              <a:latin typeface="Arial"/>
            </a:endParaRPr>
          </a:p>
        </p:txBody>
      </p:sp>
      <p:sp>
        <p:nvSpPr>
          <p:cNvPr id="506" name="CustomShape 9"/>
          <p:cNvSpPr/>
          <p:nvPr/>
        </p:nvSpPr>
        <p:spPr>
          <a:xfrm>
            <a:off x="4514400" y="3468600"/>
            <a:ext cx="554400" cy="1095480"/>
          </a:xfrm>
          <a:prstGeom prst="rect">
            <a:avLst/>
          </a:prstGeom>
          <a:noFill/>
          <a:ln w="0">
            <a:noFill/>
          </a:ln>
        </p:spPr>
        <p:style>
          <a:lnRef idx="0">
            <a:scrgbClr r="0" g="0" b="0"/>
          </a:lnRef>
          <a:fillRef idx="0">
            <a:scrgbClr r="0" g="0" b="0"/>
          </a:fillRef>
          <a:effectRef idx="0">
            <a:scrgbClr r="0" g="0" b="0"/>
          </a:effectRef>
          <a:fontRef idx="minor"/>
        </p:style>
        <p:txBody>
          <a:bodyPr wrap="none" lIns="36000" tIns="45000" rIns="36000" bIns="45000">
            <a:spAutoFit/>
          </a:bodyPr>
          <a:lstStyle/>
          <a:p>
            <a:pPr>
              <a:lnSpc>
                <a:spcPct val="100000"/>
              </a:lnSpc>
            </a:pPr>
            <a:r>
              <a:rPr lang="en-US" sz="6600" b="1" strike="noStrike" spc="-1">
                <a:solidFill>
                  <a:srgbClr val="FFFFFF"/>
                </a:solidFill>
                <a:latin typeface="Segoe UI"/>
                <a:ea typeface="Meiryo UI"/>
              </a:rPr>
              <a:t>2</a:t>
            </a:r>
            <a:endParaRPr lang="en-US" sz="6600" b="0" strike="noStrike" spc="-1">
              <a:latin typeface="Arial"/>
            </a:endParaRPr>
          </a:p>
        </p:txBody>
      </p:sp>
      <p:sp>
        <p:nvSpPr>
          <p:cNvPr id="507" name="CustomShape 10"/>
          <p:cNvSpPr/>
          <p:nvPr/>
        </p:nvSpPr>
        <p:spPr>
          <a:xfrm>
            <a:off x="3578400" y="4858560"/>
            <a:ext cx="554400" cy="1095480"/>
          </a:xfrm>
          <a:prstGeom prst="rect">
            <a:avLst/>
          </a:prstGeom>
          <a:noFill/>
          <a:ln w="0">
            <a:noFill/>
          </a:ln>
        </p:spPr>
        <p:style>
          <a:lnRef idx="0">
            <a:scrgbClr r="0" g="0" b="0"/>
          </a:lnRef>
          <a:fillRef idx="0">
            <a:scrgbClr r="0" g="0" b="0"/>
          </a:fillRef>
          <a:effectRef idx="0">
            <a:scrgbClr r="0" g="0" b="0"/>
          </a:effectRef>
          <a:fontRef idx="minor"/>
        </p:style>
        <p:txBody>
          <a:bodyPr wrap="none" lIns="36000" tIns="45000" rIns="36000" bIns="45000">
            <a:spAutoFit/>
          </a:bodyPr>
          <a:lstStyle/>
          <a:p>
            <a:pPr>
              <a:lnSpc>
                <a:spcPct val="100000"/>
              </a:lnSpc>
            </a:pPr>
            <a:r>
              <a:rPr lang="en-US" sz="6600" b="1" strike="noStrike" spc="-1">
                <a:solidFill>
                  <a:srgbClr val="FFFFFF"/>
                </a:solidFill>
                <a:latin typeface="Segoe UI"/>
                <a:ea typeface="Meiryo UI"/>
              </a:rPr>
              <a:t>3</a:t>
            </a:r>
            <a:endParaRPr lang="en-US" sz="6600" b="0" strike="noStrike" spc="-1">
              <a:latin typeface="Arial"/>
            </a:endParaRPr>
          </a:p>
        </p:txBody>
      </p:sp>
      <p:sp>
        <p:nvSpPr>
          <p:cNvPr id="508" name="CustomShape 11"/>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P351</a:t>
            </a:r>
            <a:endParaRPr lang="en-US" sz="1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 name="CustomShape 1"/>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rmAutofit/>
          </a:bodyPr>
          <a:lstStyle/>
          <a:p>
            <a:pPr>
              <a:lnSpc>
                <a:spcPct val="90000"/>
              </a:lnSpc>
            </a:pPr>
            <a:r>
              <a:rPr lang="en-US" sz="2400" b="1" strike="noStrike" spc="-1">
                <a:solidFill>
                  <a:srgbClr val="0D79CA"/>
                </a:solidFill>
                <a:latin typeface="Segoe UI Semibold"/>
                <a:ea typeface="Meiryo UI"/>
              </a:rPr>
              <a:t>3. </a:t>
            </a:r>
            <a:r>
              <a:rPr lang="ja-JP" sz="2400" b="1" strike="noStrike" spc="-1">
                <a:solidFill>
                  <a:srgbClr val="0D79CA"/>
                </a:solidFill>
                <a:latin typeface="Segoe UI Semibold"/>
                <a:ea typeface="Meiryo UI"/>
              </a:rPr>
              <a:t>プロジェクト成功のための条件</a:t>
            </a:r>
            <a:endParaRPr lang="en-US" sz="2400" b="0" strike="noStrike" spc="-1">
              <a:latin typeface="Arial"/>
            </a:endParaRPr>
          </a:p>
        </p:txBody>
      </p:sp>
      <p:sp>
        <p:nvSpPr>
          <p:cNvPr id="510" name="CustomShape 2"/>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1. </a:t>
            </a:r>
            <a:r>
              <a:rPr lang="ja-JP" sz="1200" b="0" strike="noStrike" spc="-1">
                <a:solidFill>
                  <a:srgbClr val="000000"/>
                </a:solidFill>
                <a:latin typeface="Segoe UI"/>
                <a:ea typeface="Meiryo UI"/>
              </a:rPr>
              <a:t>成長戦略プロジェクト発足の経緯</a:t>
            </a:r>
            <a:endParaRPr lang="en-US" sz="1200" b="0" strike="noStrike" spc="-1">
              <a:latin typeface="Arial"/>
            </a:endParaRPr>
          </a:p>
        </p:txBody>
      </p:sp>
      <p:graphicFrame>
        <p:nvGraphicFramePr>
          <p:cNvPr id="511" name="Table 3"/>
          <p:cNvGraphicFramePr/>
          <p:nvPr/>
        </p:nvGraphicFramePr>
        <p:xfrm>
          <a:off x="252000" y="1269000"/>
          <a:ext cx="11591640" cy="1547280"/>
        </p:xfrm>
        <a:graphic>
          <a:graphicData uri="http://schemas.openxmlformats.org/drawingml/2006/table">
            <a:tbl>
              <a:tblPr/>
              <a:tblGrid>
                <a:gridCol w="2628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gridCol w="2628000">
                  <a:extLst>
                    <a:ext uri="{9D8B030D-6E8A-4147-A177-3AD203B41FA5}">
                      <a16:colId xmlns:a16="http://schemas.microsoft.com/office/drawing/2014/main" val="20002"/>
                    </a:ext>
                  </a:extLst>
                </a:gridCol>
                <a:gridCol w="360000">
                  <a:extLst>
                    <a:ext uri="{9D8B030D-6E8A-4147-A177-3AD203B41FA5}">
                      <a16:colId xmlns:a16="http://schemas.microsoft.com/office/drawing/2014/main" val="20003"/>
                    </a:ext>
                  </a:extLst>
                </a:gridCol>
                <a:gridCol w="2628000">
                  <a:extLst>
                    <a:ext uri="{9D8B030D-6E8A-4147-A177-3AD203B41FA5}">
                      <a16:colId xmlns:a16="http://schemas.microsoft.com/office/drawing/2014/main" val="20004"/>
                    </a:ext>
                  </a:extLst>
                </a:gridCol>
                <a:gridCol w="360000">
                  <a:extLst>
                    <a:ext uri="{9D8B030D-6E8A-4147-A177-3AD203B41FA5}">
                      <a16:colId xmlns:a16="http://schemas.microsoft.com/office/drawing/2014/main" val="20005"/>
                    </a:ext>
                  </a:extLst>
                </a:gridCol>
                <a:gridCol w="2628000">
                  <a:extLst>
                    <a:ext uri="{9D8B030D-6E8A-4147-A177-3AD203B41FA5}">
                      <a16:colId xmlns:a16="http://schemas.microsoft.com/office/drawing/2014/main" val="20006"/>
                    </a:ext>
                  </a:extLst>
                </a:gridCol>
              </a:tblGrid>
              <a:tr h="366120">
                <a:tc>
                  <a:txBody>
                    <a:bodyPr/>
                    <a:lstStyle/>
                    <a:p>
                      <a:pPr>
                        <a:lnSpc>
                          <a:spcPct val="90000"/>
                        </a:lnSpc>
                        <a:tabLst>
                          <a:tab pos="0" algn="l"/>
                        </a:tabLst>
                      </a:pPr>
                      <a:r>
                        <a:rPr lang="ja-JP" sz="2000" b="1" strike="noStrike" spc="-1">
                          <a:solidFill>
                            <a:srgbClr val="000000"/>
                          </a:solidFill>
                          <a:latin typeface="Segoe UI"/>
                          <a:ea typeface="Meiryo UI"/>
                        </a:rPr>
                        <a:t>成功のための条件</a:t>
                      </a:r>
                      <a:endParaRPr lang="en-US" sz="20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366120">
                <a:tc>
                  <a:txBody>
                    <a:bodyPr/>
                    <a:lstStyle/>
                    <a:p>
                      <a:endParaRPr lang="ja-JP"/>
                    </a:p>
                  </a:txBody>
                  <a:tcPr>
                    <a:lnL w="12240">
                      <a:noFill/>
                    </a:lnL>
                    <a:lnR w="12240">
                      <a:noFill/>
                    </a:lnR>
                    <a:lnT w="12240">
                      <a:noFill/>
                    </a:lnT>
                    <a:lnB w="12240">
                      <a:noFill/>
                    </a:lnB>
                    <a:solidFill>
                      <a:srgbClr val="DFF5FD"/>
                    </a:solid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solidFill>
                      <a:srgbClr val="DFF5FD"/>
                    </a:solid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solidFill>
                      <a:srgbClr val="DFF5FD"/>
                    </a:solid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solidFill>
                      <a:srgbClr val="DFF5FD"/>
                    </a:solidFill>
                  </a:tcPr>
                </a:tc>
                <a:extLst>
                  <a:ext uri="{0D108BD9-81ED-4DB2-BD59-A6C34878D82A}">
                    <a16:rowId xmlns:a16="http://schemas.microsoft.com/office/drawing/2014/main" val="10001"/>
                  </a:ext>
                </a:extLst>
              </a:tr>
              <a:tr h="857880">
                <a:tc>
                  <a:txBody>
                    <a:bodyPr/>
                    <a:lstStyle/>
                    <a:p>
                      <a:pPr marL="11160">
                        <a:lnSpc>
                          <a:spcPct val="90000"/>
                        </a:lnSpc>
                        <a:tabLst>
                          <a:tab pos="0" algn="l"/>
                        </a:tabLst>
                      </a:pPr>
                      <a:r>
                        <a:rPr lang="ja-JP" sz="1400" b="0" strike="noStrike" spc="-1">
                          <a:solidFill>
                            <a:srgbClr val="000000"/>
                          </a:solidFill>
                          <a:latin typeface="Segoe UI"/>
                          <a:ea typeface="Meiryo UI"/>
                        </a:rPr>
                        <a:t>グループ会社を含む全社規模において創立以来蓄積されたナレッジを今回初めて集約、整理、再構築するプロジェクトであること</a:t>
                      </a:r>
                      <a:endParaRPr lang="en-US" sz="14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marL="11160">
                        <a:lnSpc>
                          <a:spcPct val="90000"/>
                        </a:lnSpc>
                        <a:tabLst>
                          <a:tab pos="0" algn="l"/>
                        </a:tabLst>
                      </a:pPr>
                      <a:r>
                        <a:rPr lang="ja-JP" sz="1400" b="0" strike="noStrike" spc="-1">
                          <a:solidFill>
                            <a:srgbClr val="000000"/>
                          </a:solidFill>
                          <a:latin typeface="Segoe UI"/>
                          <a:ea typeface="Meiryo UI"/>
                        </a:rPr>
                        <a:t>現在の社内体制になって以来の初プロジェクトであり、全社共通データ基盤として成功裡なプロジェクト実績を積む必要があること</a:t>
                      </a:r>
                      <a:endParaRPr lang="en-US" sz="14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a:lnSpc>
                          <a:spcPct val="90000"/>
                        </a:lnSpc>
                        <a:tabLst>
                          <a:tab pos="0" algn="l"/>
                        </a:tabLst>
                      </a:pPr>
                      <a:r>
                        <a:rPr lang="ja-JP" sz="1400" b="0" strike="noStrike" spc="-1">
                          <a:solidFill>
                            <a:srgbClr val="000000"/>
                          </a:solidFill>
                          <a:latin typeface="Segoe UI"/>
                          <a:ea typeface="Meiryo UI"/>
                        </a:rPr>
                        <a:t>今後予定している、各プロジェクトとの二重投資の回避と、今後の展開・拡張性を意識する必要があること</a:t>
                      </a:r>
                      <a:endParaRPr lang="en-US" sz="14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a:lnSpc>
                          <a:spcPct val="90000"/>
                        </a:lnSpc>
                        <a:tabLst>
                          <a:tab pos="0" algn="l"/>
                        </a:tabLst>
                      </a:pPr>
                      <a:r>
                        <a:rPr lang="ja-JP" sz="1400" b="0" strike="noStrike" spc="-1">
                          <a:solidFill>
                            <a:srgbClr val="000000"/>
                          </a:solidFill>
                          <a:latin typeface="Segoe UI"/>
                          <a:ea typeface="Meiryo UI"/>
                        </a:rPr>
                        <a:t>次期戦略リーダーを育成し、人財育成や社歴の浅い社員へのモチベーションに繋がるプロジェクトであること</a:t>
                      </a:r>
                      <a:endParaRPr lang="en-US" sz="14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2"/>
                  </a:ext>
                </a:extLst>
              </a:tr>
            </a:tbl>
          </a:graphicData>
        </a:graphic>
      </p:graphicFrame>
      <p:graphicFrame>
        <p:nvGraphicFramePr>
          <p:cNvPr id="512" name="Table 4"/>
          <p:cNvGraphicFramePr/>
          <p:nvPr/>
        </p:nvGraphicFramePr>
        <p:xfrm>
          <a:off x="252000" y="3933000"/>
          <a:ext cx="11627280" cy="1835640"/>
        </p:xfrm>
        <a:graphic>
          <a:graphicData uri="http://schemas.openxmlformats.org/drawingml/2006/table">
            <a:tbl>
              <a:tblPr/>
              <a:tblGrid>
                <a:gridCol w="3611160">
                  <a:extLst>
                    <a:ext uri="{9D8B030D-6E8A-4147-A177-3AD203B41FA5}">
                      <a16:colId xmlns:a16="http://schemas.microsoft.com/office/drawing/2014/main" val="20000"/>
                    </a:ext>
                  </a:extLst>
                </a:gridCol>
                <a:gridCol w="397080">
                  <a:extLst>
                    <a:ext uri="{9D8B030D-6E8A-4147-A177-3AD203B41FA5}">
                      <a16:colId xmlns:a16="http://schemas.microsoft.com/office/drawing/2014/main" val="20001"/>
                    </a:ext>
                  </a:extLst>
                </a:gridCol>
                <a:gridCol w="3611160">
                  <a:extLst>
                    <a:ext uri="{9D8B030D-6E8A-4147-A177-3AD203B41FA5}">
                      <a16:colId xmlns:a16="http://schemas.microsoft.com/office/drawing/2014/main" val="20002"/>
                    </a:ext>
                  </a:extLst>
                </a:gridCol>
                <a:gridCol w="397080">
                  <a:extLst>
                    <a:ext uri="{9D8B030D-6E8A-4147-A177-3AD203B41FA5}">
                      <a16:colId xmlns:a16="http://schemas.microsoft.com/office/drawing/2014/main" val="20003"/>
                    </a:ext>
                  </a:extLst>
                </a:gridCol>
                <a:gridCol w="3611160">
                  <a:extLst>
                    <a:ext uri="{9D8B030D-6E8A-4147-A177-3AD203B41FA5}">
                      <a16:colId xmlns:a16="http://schemas.microsoft.com/office/drawing/2014/main" val="20004"/>
                    </a:ext>
                  </a:extLst>
                </a:gridCol>
              </a:tblGrid>
              <a:tr h="366120">
                <a:tc>
                  <a:txBody>
                    <a:bodyPr/>
                    <a:lstStyle/>
                    <a:p>
                      <a:pPr>
                        <a:lnSpc>
                          <a:spcPct val="90000"/>
                        </a:lnSpc>
                        <a:tabLst>
                          <a:tab pos="0" algn="l"/>
                        </a:tabLst>
                      </a:pPr>
                      <a:r>
                        <a:rPr lang="ja-JP" sz="2000" b="1" strike="noStrike" spc="-1">
                          <a:solidFill>
                            <a:srgbClr val="000000"/>
                          </a:solidFill>
                          <a:latin typeface="Segoe UI"/>
                          <a:ea typeface="Meiryo UI"/>
                        </a:rPr>
                        <a:t>戦略ポイント</a:t>
                      </a:r>
                      <a:endParaRPr lang="en-US" sz="20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640080">
                <a:tc>
                  <a:txBody>
                    <a:bodyPr/>
                    <a:lstStyle/>
                    <a:p>
                      <a:pPr marL="11160">
                        <a:lnSpc>
                          <a:spcPct val="90000"/>
                        </a:lnSpc>
                        <a:tabLst>
                          <a:tab pos="0" algn="l"/>
                        </a:tabLst>
                      </a:pPr>
                      <a:r>
                        <a:rPr lang="en-US" sz="4000" b="1" strike="noStrike" spc="-1">
                          <a:solidFill>
                            <a:srgbClr val="4FADF3"/>
                          </a:solidFill>
                          <a:latin typeface="Segoe UI"/>
                          <a:ea typeface="Meiryo UI"/>
                        </a:rPr>
                        <a:t>1</a:t>
                      </a:r>
                      <a:endParaRPr lang="en-US" sz="40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marL="11160">
                        <a:lnSpc>
                          <a:spcPct val="90000"/>
                        </a:lnSpc>
                        <a:tabLst>
                          <a:tab pos="0" algn="l"/>
                        </a:tabLst>
                      </a:pPr>
                      <a:r>
                        <a:rPr lang="en-US" sz="4000" b="1" strike="noStrike" spc="-1">
                          <a:solidFill>
                            <a:srgbClr val="4FADF3"/>
                          </a:solidFill>
                          <a:latin typeface="Segoe UI"/>
                          <a:ea typeface="Meiryo UI"/>
                        </a:rPr>
                        <a:t>2</a:t>
                      </a:r>
                      <a:endParaRPr lang="en-US" sz="40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a:lnSpc>
                          <a:spcPct val="90000"/>
                        </a:lnSpc>
                        <a:tabLst>
                          <a:tab pos="0" algn="l"/>
                        </a:tabLst>
                      </a:pPr>
                      <a:r>
                        <a:rPr lang="en-US" sz="4000" b="1" strike="noStrike" spc="-1">
                          <a:solidFill>
                            <a:srgbClr val="4FADF3"/>
                          </a:solidFill>
                          <a:latin typeface="Segoe UI"/>
                          <a:ea typeface="Meiryo UI"/>
                        </a:rPr>
                        <a:t>3</a:t>
                      </a:r>
                      <a:endParaRPr lang="en-US" sz="40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1"/>
                  </a:ext>
                </a:extLst>
              </a:tr>
              <a:tr h="1049400">
                <a:tc>
                  <a:txBody>
                    <a:bodyPr/>
                    <a:lstStyle/>
                    <a:p>
                      <a:pPr marL="11160">
                        <a:lnSpc>
                          <a:spcPct val="90000"/>
                        </a:lnSpc>
                        <a:tabLst>
                          <a:tab pos="0" algn="l"/>
                        </a:tabLst>
                      </a:pPr>
                      <a:r>
                        <a:rPr lang="ja-JP" sz="1400" b="0" strike="noStrike" spc="-1">
                          <a:solidFill>
                            <a:srgbClr val="000000"/>
                          </a:solidFill>
                          <a:latin typeface="Segoe UI"/>
                          <a:ea typeface="Meiryo UI"/>
                        </a:rPr>
                        <a:t>グループ全社、自部門、外部環境の観点から経営戦略部門と</a:t>
                      </a:r>
                      <a:r>
                        <a:rPr lang="en-US" sz="1400" b="0" strike="noStrike" spc="-1">
                          <a:solidFill>
                            <a:srgbClr val="000000"/>
                          </a:solidFill>
                          <a:latin typeface="Segoe UI"/>
                          <a:ea typeface="Meiryo UI"/>
                        </a:rPr>
                        <a:t>IT</a:t>
                      </a:r>
                      <a:r>
                        <a:rPr lang="ja-JP" sz="1400" b="0" strike="noStrike" spc="-1">
                          <a:solidFill>
                            <a:srgbClr val="000000"/>
                          </a:solidFill>
                          <a:latin typeface="Segoe UI"/>
                          <a:ea typeface="Meiryo UI"/>
                        </a:rPr>
                        <a:t>部門が中長期で目指すあるべき姿を明らかにします。事業の成長を牽引するために各部門が担うべき役割と実現に向けた変革テーマ導出が主要ポイントとなります。</a:t>
                      </a:r>
                      <a:endParaRPr lang="en-US" sz="14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marL="11160">
                        <a:lnSpc>
                          <a:spcPct val="90000"/>
                        </a:lnSpc>
                        <a:tabLst>
                          <a:tab pos="0" algn="l"/>
                        </a:tabLst>
                      </a:pPr>
                      <a:r>
                        <a:rPr lang="ja-JP" sz="1400" b="0" strike="noStrike" spc="-1">
                          <a:solidFill>
                            <a:srgbClr val="000000"/>
                          </a:solidFill>
                          <a:latin typeface="Segoe UI"/>
                          <a:ea typeface="Meiryo UI"/>
                        </a:rPr>
                        <a:t>あるべき姿を実現するために必要な要素の洗い出しと具体的な将来像を明確化し、現在とのギャップから必要な施策を明確化します。進化する外部環境に的確に適応するための組織・プロセスの変革も大きな戦略ポイントとなります。</a:t>
                      </a:r>
                      <a:endParaRPr lang="en-US" sz="14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a:lnSpc>
                          <a:spcPct val="90000"/>
                        </a:lnSpc>
                        <a:tabLst>
                          <a:tab pos="0" algn="l"/>
                        </a:tabLst>
                      </a:pPr>
                      <a:r>
                        <a:rPr lang="ja-JP" sz="1400" b="0" strike="noStrike" spc="-1">
                          <a:solidFill>
                            <a:srgbClr val="000000"/>
                          </a:solidFill>
                          <a:latin typeface="Segoe UI"/>
                          <a:ea typeface="Meiryo UI"/>
                        </a:rPr>
                        <a:t>当プロジェクトを実行する中長期計画の作成にあたっては施策の優先度と実行難易度を見極めつつ、変革の実現を継続して評価する指標の検討が主要な戦略ポイントとなります。</a:t>
                      </a:r>
                      <a:endParaRPr lang="en-US" sz="14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2"/>
                  </a:ext>
                </a:extLst>
              </a:tr>
            </a:tbl>
          </a:graphicData>
        </a:graphic>
      </p:graphicFrame>
      <p:sp>
        <p:nvSpPr>
          <p:cNvPr id="513" name="CustomShape 5"/>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P112</a:t>
            </a:r>
            <a:endParaRPr lang="en-US" sz="1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CustomShape 1"/>
          <p:cNvSpPr/>
          <p:nvPr/>
        </p:nvSpPr>
        <p:spPr>
          <a:xfrm>
            <a:off x="12659760" y="775800"/>
            <a:ext cx="2518560" cy="429480"/>
          </a:xfrm>
          <a:prstGeom prst="rect">
            <a:avLst/>
          </a:prstGeom>
          <a:noFill/>
          <a:ln w="0">
            <a:noFill/>
          </a:ln>
        </p:spPr>
        <p:style>
          <a:lnRef idx="0">
            <a:scrgbClr r="0" g="0" b="0"/>
          </a:lnRef>
          <a:fillRef idx="0">
            <a:scrgbClr r="0" g="0" b="0"/>
          </a:fillRef>
          <a:effectRef idx="0">
            <a:scrgbClr r="0" g="0" b="0"/>
          </a:effectRef>
          <a:fontRef idx="minor"/>
        </p:style>
      </p:sp>
      <p:sp>
        <p:nvSpPr>
          <p:cNvPr id="515" name="CustomShape 2"/>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rmAutofit/>
          </a:bodyPr>
          <a:lstStyle/>
          <a:p>
            <a:pPr>
              <a:lnSpc>
                <a:spcPct val="90000"/>
              </a:lnSpc>
            </a:pPr>
            <a:r>
              <a:rPr lang="en-US" sz="2400" b="1" strike="noStrike" spc="-1">
                <a:solidFill>
                  <a:srgbClr val="0D79CA"/>
                </a:solidFill>
                <a:latin typeface="Segoe UI Semibold"/>
                <a:ea typeface="Meiryo UI"/>
              </a:rPr>
              <a:t>4. </a:t>
            </a:r>
            <a:r>
              <a:rPr lang="ja-JP" sz="2400" b="1" strike="noStrike" spc="-1">
                <a:solidFill>
                  <a:srgbClr val="0D79CA"/>
                </a:solidFill>
                <a:latin typeface="Segoe UI Semibold"/>
                <a:ea typeface="Meiryo UI"/>
              </a:rPr>
              <a:t>中長期経営ビジョンのフレームワーク</a:t>
            </a:r>
            <a:endParaRPr lang="en-US" sz="2400" b="0" strike="noStrike" spc="-1">
              <a:latin typeface="Arial"/>
            </a:endParaRPr>
          </a:p>
        </p:txBody>
      </p:sp>
      <p:sp>
        <p:nvSpPr>
          <p:cNvPr id="516" name="CustomShape 3"/>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1. </a:t>
            </a:r>
            <a:r>
              <a:rPr lang="ja-JP" sz="1200" b="0" strike="noStrike" spc="-1">
                <a:solidFill>
                  <a:srgbClr val="000000"/>
                </a:solidFill>
                <a:latin typeface="Segoe UI"/>
                <a:ea typeface="Meiryo UI"/>
              </a:rPr>
              <a:t>成長戦略プロジェクト発足の経緯</a:t>
            </a:r>
            <a:endParaRPr lang="en-US" sz="1200" b="0" strike="noStrike" spc="-1">
              <a:latin typeface="Arial"/>
            </a:endParaRPr>
          </a:p>
        </p:txBody>
      </p:sp>
      <p:graphicFrame>
        <p:nvGraphicFramePr>
          <p:cNvPr id="517" name="Table 4"/>
          <p:cNvGraphicFramePr/>
          <p:nvPr/>
        </p:nvGraphicFramePr>
        <p:xfrm>
          <a:off x="5760000" y="3235680"/>
          <a:ext cx="5291640" cy="2532960"/>
        </p:xfrm>
        <a:graphic>
          <a:graphicData uri="http://schemas.openxmlformats.org/drawingml/2006/table">
            <a:tbl>
              <a:tblPr/>
              <a:tblGrid>
                <a:gridCol w="5292000">
                  <a:extLst>
                    <a:ext uri="{9D8B030D-6E8A-4147-A177-3AD203B41FA5}">
                      <a16:colId xmlns:a16="http://schemas.microsoft.com/office/drawing/2014/main" val="20000"/>
                    </a:ext>
                  </a:extLst>
                </a:gridCol>
              </a:tblGrid>
              <a:tr h="352080">
                <a:tc>
                  <a:txBody>
                    <a:bodyPr/>
                    <a:lstStyle/>
                    <a:p>
                      <a:pPr>
                        <a:lnSpc>
                          <a:spcPct val="90000"/>
                        </a:lnSpc>
                        <a:spcAft>
                          <a:spcPts val="300"/>
                        </a:spcAft>
                        <a:tabLst>
                          <a:tab pos="0" algn="l"/>
                        </a:tabLst>
                      </a:pPr>
                      <a:r>
                        <a:rPr lang="zh-TW" sz="1800" b="1" strike="noStrike" spc="-1">
                          <a:solidFill>
                            <a:srgbClr val="808080"/>
                          </a:solidFill>
                          <a:latin typeface="Segoe UI"/>
                          <a:ea typeface="Meiryo UI"/>
                        </a:rPr>
                        <a:t>中長期計画</a:t>
                      </a:r>
                      <a:endParaRPr lang="en-US" sz="1800" b="0" strike="noStrike" spc="-1">
                        <a:latin typeface="Arial"/>
                      </a:endParaRPr>
                    </a:p>
                  </a:txBody>
                  <a:tcPr marL="36000">
                    <a:lnL w="12240">
                      <a:noFill/>
                    </a:lnL>
                    <a:lnR w="12240">
                      <a:noFill/>
                    </a:lnR>
                    <a:lnT w="12240">
                      <a:solidFill>
                        <a:srgbClr val="FFFFFF"/>
                      </a:solidFill>
                    </a:lnT>
                    <a:lnB w="12240">
                      <a:noFill/>
                    </a:lnB>
                    <a:noFill/>
                  </a:tcPr>
                </a:tc>
                <a:extLst>
                  <a:ext uri="{0D108BD9-81ED-4DB2-BD59-A6C34878D82A}">
                    <a16:rowId xmlns:a16="http://schemas.microsoft.com/office/drawing/2014/main" val="10000"/>
                  </a:ext>
                </a:extLst>
              </a:tr>
              <a:tr h="382320">
                <a:tc>
                  <a:txBody>
                    <a:bodyPr/>
                    <a:lstStyle/>
                    <a:p>
                      <a:pPr>
                        <a:lnSpc>
                          <a:spcPct val="90000"/>
                        </a:lnSpc>
                        <a:spcAft>
                          <a:spcPts val="300"/>
                        </a:spcAft>
                        <a:tabLst>
                          <a:tab pos="0" algn="l"/>
                        </a:tabLst>
                      </a:pPr>
                      <a:r>
                        <a:rPr lang="ja-JP" sz="2000" b="1" strike="noStrike" spc="-1">
                          <a:solidFill>
                            <a:srgbClr val="FFFFFF"/>
                          </a:solidFill>
                          <a:latin typeface="Segoe UI"/>
                          <a:ea typeface="Meiryo UI"/>
                        </a:rPr>
                        <a:t>フォーカス事業の</a:t>
                      </a:r>
                      <a:r>
                        <a:rPr lang="zh-TW" sz="2000" b="1" strike="noStrike" spc="-1">
                          <a:solidFill>
                            <a:srgbClr val="FFFFFF"/>
                          </a:solidFill>
                          <a:latin typeface="Segoe UI"/>
                          <a:ea typeface="Meiryo UI"/>
                        </a:rPr>
                        <a:t>転換</a:t>
                      </a:r>
                      <a:endParaRPr lang="en-US" sz="2000" b="0" strike="noStrike" spc="-1">
                        <a:latin typeface="Arial"/>
                      </a:endParaRPr>
                    </a:p>
                  </a:txBody>
                  <a:tcPr marL="36000">
                    <a:lnL w="12240">
                      <a:noFill/>
                    </a:lnL>
                    <a:lnR w="12240">
                      <a:noFill/>
                    </a:lnR>
                    <a:lnT w="12240">
                      <a:noFill/>
                    </a:lnT>
                    <a:lnB w="12240">
                      <a:noFill/>
                    </a:lnB>
                    <a:solidFill>
                      <a:srgbClr val="00B0F0"/>
                    </a:solidFill>
                  </a:tcPr>
                </a:tc>
                <a:extLst>
                  <a:ext uri="{0D108BD9-81ED-4DB2-BD59-A6C34878D82A}">
                    <a16:rowId xmlns:a16="http://schemas.microsoft.com/office/drawing/2014/main" val="10001"/>
                  </a:ext>
                </a:extLst>
              </a:tr>
              <a:tr h="323640">
                <a:tc>
                  <a:txBody>
                    <a:bodyPr/>
                    <a:lstStyle/>
                    <a:p>
                      <a:pPr marL="180000" lvl="1" indent="-179280">
                        <a:lnSpc>
                          <a:spcPct val="90000"/>
                        </a:lnSpc>
                        <a:buClr>
                          <a:srgbClr val="CCECFF"/>
                        </a:buClr>
                        <a:buFont typeface="Wingdings" charset="2"/>
                        <a:buChar char=""/>
                      </a:pPr>
                      <a:r>
                        <a:rPr lang="ja-JP" sz="1600" b="0" strike="noStrike" spc="-1">
                          <a:solidFill>
                            <a:srgbClr val="000000"/>
                          </a:solidFill>
                          <a:latin typeface="Segoe UI"/>
                          <a:ea typeface="Meiryo UI"/>
                        </a:rPr>
                        <a:t>競争力を持つ戦略的フォーカス事業の構造転換</a:t>
                      </a:r>
                      <a:endParaRPr lang="en-US" sz="16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2"/>
                  </a:ext>
                </a:extLst>
              </a:tr>
              <a:tr h="343440">
                <a:tc>
                  <a:txBody>
                    <a:bodyPr/>
                    <a:lstStyle/>
                    <a:p>
                      <a:endParaRPr lang="ja-JP"/>
                    </a:p>
                  </a:txBody>
                  <a:tcPr>
                    <a:lnL w="12240">
                      <a:noFill/>
                    </a:lnL>
                    <a:lnR w="12240">
                      <a:noFill/>
                    </a:lnR>
                    <a:lnT w="12240">
                      <a:noFill/>
                    </a:lnT>
                    <a:lnB w="12240">
                      <a:noFill/>
                    </a:lnB>
                    <a:noFill/>
                  </a:tcPr>
                </a:tc>
                <a:extLst>
                  <a:ext uri="{0D108BD9-81ED-4DB2-BD59-A6C34878D82A}">
                    <a16:rowId xmlns:a16="http://schemas.microsoft.com/office/drawing/2014/main" val="10003"/>
                  </a:ext>
                </a:extLst>
              </a:tr>
              <a:tr h="382320">
                <a:tc>
                  <a:txBody>
                    <a:bodyPr/>
                    <a:lstStyle/>
                    <a:p>
                      <a:pPr>
                        <a:lnSpc>
                          <a:spcPct val="90000"/>
                        </a:lnSpc>
                        <a:tabLst>
                          <a:tab pos="0" algn="l"/>
                        </a:tabLst>
                      </a:pPr>
                      <a:r>
                        <a:rPr lang="zh-TW" sz="2000" b="1" strike="noStrike" spc="-1">
                          <a:solidFill>
                            <a:srgbClr val="FFFFFF"/>
                          </a:solidFill>
                          <a:latin typeface="Segoe UI"/>
                          <a:ea typeface="Meiryo UI"/>
                        </a:rPr>
                        <a:t>事業構造改革</a:t>
                      </a:r>
                      <a:endParaRPr lang="en-US" sz="2000" b="0" strike="noStrike" spc="-1">
                        <a:latin typeface="Arial"/>
                      </a:endParaRPr>
                    </a:p>
                  </a:txBody>
                  <a:tcPr marL="36000">
                    <a:lnL w="12240">
                      <a:noFill/>
                    </a:lnL>
                    <a:lnR w="12240">
                      <a:noFill/>
                    </a:lnR>
                    <a:lnT w="12240">
                      <a:noFill/>
                    </a:lnT>
                    <a:lnB w="12240">
                      <a:noFill/>
                    </a:lnB>
                    <a:solidFill>
                      <a:srgbClr val="00B0F0"/>
                    </a:solidFill>
                  </a:tcPr>
                </a:tc>
                <a:extLst>
                  <a:ext uri="{0D108BD9-81ED-4DB2-BD59-A6C34878D82A}">
                    <a16:rowId xmlns:a16="http://schemas.microsoft.com/office/drawing/2014/main" val="10004"/>
                  </a:ext>
                </a:extLst>
              </a:tr>
              <a:tr h="323640">
                <a:tc>
                  <a:txBody>
                    <a:bodyPr/>
                    <a:lstStyle/>
                    <a:p>
                      <a:pPr marL="180000" indent="-179280">
                        <a:lnSpc>
                          <a:spcPct val="90000"/>
                        </a:lnSpc>
                        <a:buClr>
                          <a:srgbClr val="CCECFF"/>
                        </a:buClr>
                        <a:buFont typeface="Wingdings" charset="2"/>
                        <a:buChar char=""/>
                      </a:pPr>
                      <a:r>
                        <a:rPr lang="ja-JP" sz="1600" b="0" strike="noStrike" spc="-1">
                          <a:solidFill>
                            <a:srgbClr val="000000"/>
                          </a:solidFill>
                          <a:latin typeface="Segoe UI"/>
                          <a:ea typeface="Meiryo UI"/>
                        </a:rPr>
                        <a:t>景気変動の影響を受けにくい安定した収益健全性の確立</a:t>
                      </a:r>
                      <a:endParaRPr lang="en-US" sz="16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5"/>
                  </a:ext>
                </a:extLst>
              </a:tr>
              <a:tr h="343440">
                <a:tc>
                  <a:txBody>
                    <a:bodyPr/>
                    <a:lstStyle/>
                    <a:p>
                      <a:endParaRPr lang="ja-JP"/>
                    </a:p>
                  </a:txBody>
                  <a:tcPr>
                    <a:lnL w="12240">
                      <a:noFill/>
                    </a:lnL>
                    <a:lnR w="12240">
                      <a:noFill/>
                    </a:lnR>
                    <a:lnT w="12240">
                      <a:noFill/>
                    </a:lnT>
                    <a:lnB w="12240">
                      <a:noFill/>
                    </a:lnB>
                    <a:noFill/>
                  </a:tcPr>
                </a:tc>
                <a:extLst>
                  <a:ext uri="{0D108BD9-81ED-4DB2-BD59-A6C34878D82A}">
                    <a16:rowId xmlns:a16="http://schemas.microsoft.com/office/drawing/2014/main" val="10006"/>
                  </a:ext>
                </a:extLst>
              </a:tr>
              <a:tr h="382320">
                <a:tc>
                  <a:txBody>
                    <a:bodyPr/>
                    <a:lstStyle/>
                    <a:p>
                      <a:pPr>
                        <a:lnSpc>
                          <a:spcPct val="90000"/>
                        </a:lnSpc>
                        <a:tabLst>
                          <a:tab pos="0" algn="l"/>
                        </a:tabLst>
                      </a:pPr>
                      <a:r>
                        <a:rPr lang="zh-TW" sz="2000" b="1" strike="noStrike" spc="-1">
                          <a:solidFill>
                            <a:srgbClr val="FFFFFF"/>
                          </a:solidFill>
                          <a:latin typeface="Segoe UI"/>
                          <a:ea typeface="Meiryo UI"/>
                        </a:rPr>
                        <a:t>環境配慮型経営</a:t>
                      </a:r>
                      <a:endParaRPr lang="en-US" sz="2000" b="0" strike="noStrike" spc="-1">
                        <a:latin typeface="Arial"/>
                      </a:endParaRPr>
                    </a:p>
                  </a:txBody>
                  <a:tcPr marL="36000">
                    <a:lnL w="12240">
                      <a:noFill/>
                    </a:lnL>
                    <a:lnR w="12240">
                      <a:noFill/>
                    </a:lnR>
                    <a:lnT w="12240">
                      <a:noFill/>
                    </a:lnT>
                    <a:lnB w="12240">
                      <a:noFill/>
                    </a:lnB>
                    <a:solidFill>
                      <a:srgbClr val="00B0F0"/>
                    </a:solidFill>
                  </a:tcPr>
                </a:tc>
                <a:extLst>
                  <a:ext uri="{0D108BD9-81ED-4DB2-BD59-A6C34878D82A}">
                    <a16:rowId xmlns:a16="http://schemas.microsoft.com/office/drawing/2014/main" val="10007"/>
                  </a:ext>
                </a:extLst>
              </a:tr>
              <a:tr h="323640">
                <a:tc>
                  <a:txBody>
                    <a:bodyPr/>
                    <a:lstStyle/>
                    <a:p>
                      <a:pPr marL="180000" indent="-179280">
                        <a:lnSpc>
                          <a:spcPct val="90000"/>
                        </a:lnSpc>
                        <a:buClr>
                          <a:srgbClr val="CCECFF"/>
                        </a:buClr>
                        <a:buFont typeface="Wingdings" charset="2"/>
                        <a:buChar char=""/>
                      </a:pPr>
                      <a:r>
                        <a:rPr lang="ja-JP" sz="1600" b="0" strike="noStrike" spc="-1">
                          <a:solidFill>
                            <a:srgbClr val="000000"/>
                          </a:solidFill>
                          <a:latin typeface="Segoe UI"/>
                          <a:ea typeface="Meiryo UI"/>
                        </a:rPr>
                        <a:t>環境配慮に貢献するエコカンパニーとしての経営体質への移行</a:t>
                      </a:r>
                      <a:endParaRPr lang="en-US" sz="16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8"/>
                  </a:ext>
                </a:extLst>
              </a:tr>
            </a:tbl>
          </a:graphicData>
        </a:graphic>
      </p:graphicFrame>
      <p:graphicFrame>
        <p:nvGraphicFramePr>
          <p:cNvPr id="518" name="Table 5"/>
          <p:cNvGraphicFramePr/>
          <p:nvPr/>
        </p:nvGraphicFramePr>
        <p:xfrm>
          <a:off x="252000" y="3235680"/>
          <a:ext cx="3455640" cy="2483640"/>
        </p:xfrm>
        <a:graphic>
          <a:graphicData uri="http://schemas.openxmlformats.org/drawingml/2006/table">
            <a:tbl>
              <a:tblPr/>
              <a:tblGrid>
                <a:gridCol w="432000">
                  <a:extLst>
                    <a:ext uri="{9D8B030D-6E8A-4147-A177-3AD203B41FA5}">
                      <a16:colId xmlns:a16="http://schemas.microsoft.com/office/drawing/2014/main" val="20000"/>
                    </a:ext>
                  </a:extLst>
                </a:gridCol>
                <a:gridCol w="3024000">
                  <a:extLst>
                    <a:ext uri="{9D8B030D-6E8A-4147-A177-3AD203B41FA5}">
                      <a16:colId xmlns:a16="http://schemas.microsoft.com/office/drawing/2014/main" val="20001"/>
                    </a:ext>
                  </a:extLst>
                </a:gridCol>
              </a:tblGrid>
              <a:tr h="382320">
                <a:tc gridSpan="2">
                  <a:txBody>
                    <a:bodyPr/>
                    <a:lstStyle/>
                    <a:p>
                      <a:pPr>
                        <a:lnSpc>
                          <a:spcPct val="90000"/>
                        </a:lnSpc>
                        <a:tabLst>
                          <a:tab pos="0" algn="l"/>
                        </a:tabLst>
                      </a:pPr>
                      <a:r>
                        <a:rPr lang="ja-JP" sz="2000" b="1" strike="noStrike" spc="-1">
                          <a:solidFill>
                            <a:srgbClr val="808080"/>
                          </a:solidFill>
                          <a:latin typeface="Segoe UI"/>
                          <a:ea typeface="Meiryo UI"/>
                        </a:rPr>
                        <a:t>経営方針　</a:t>
                      </a:r>
                      <a:r>
                        <a:rPr lang="ja-JP" sz="1600" b="0" strike="noStrike" spc="-1">
                          <a:solidFill>
                            <a:srgbClr val="808080"/>
                          </a:solidFill>
                          <a:latin typeface="Segoe UI"/>
                          <a:ea typeface="Meiryo UI"/>
                        </a:rPr>
                        <a:t>選択と集中</a:t>
                      </a:r>
                      <a:endParaRPr lang="en-US" sz="1600" b="0" strike="noStrike" spc="-1">
                        <a:latin typeface="Arial"/>
                      </a:endParaRPr>
                    </a:p>
                  </a:txBody>
                  <a:tcPr>
                    <a:lnL w="12240">
                      <a:noFill/>
                    </a:lnL>
                    <a:lnR w="12240">
                      <a:noFill/>
                    </a:lnR>
                    <a:lnT w="12240">
                      <a:noFill/>
                    </a:lnT>
                    <a:lnB w="12240">
                      <a:noFill/>
                    </a:lnB>
                    <a:noFill/>
                  </a:tcPr>
                </a:tc>
                <a:tc hMerge="1">
                  <a:txBody>
                    <a:bodyPr/>
                    <a:lstStyle/>
                    <a:p>
                      <a:endParaRPr lang="ja-JP"/>
                    </a:p>
                  </a:txBody>
                  <a:tcPr marL="90000" marR="90000">
                    <a:solidFill>
                      <a:srgbClr val="729FCF"/>
                    </a:solidFill>
                  </a:tcPr>
                </a:tc>
                <a:extLst>
                  <a:ext uri="{0D108BD9-81ED-4DB2-BD59-A6C34878D82A}">
                    <a16:rowId xmlns:a16="http://schemas.microsoft.com/office/drawing/2014/main" val="10000"/>
                  </a:ext>
                </a:extLst>
              </a:tr>
              <a:tr h="700560">
                <a:tc>
                  <a:txBody>
                    <a:bodyPr/>
                    <a:lstStyle/>
                    <a:p>
                      <a:pPr>
                        <a:lnSpc>
                          <a:spcPct val="90000"/>
                        </a:lnSpc>
                        <a:tabLst>
                          <a:tab pos="0" algn="l"/>
                        </a:tabLst>
                      </a:pPr>
                      <a:r>
                        <a:rPr lang="en-US" sz="4000" b="1" strike="noStrike" spc="-1">
                          <a:solidFill>
                            <a:srgbClr val="002060"/>
                          </a:solidFill>
                          <a:latin typeface="Segoe UI"/>
                          <a:ea typeface="Meiryo UI"/>
                        </a:rPr>
                        <a:t>1</a:t>
                      </a:r>
                      <a:endParaRPr lang="en-US" sz="4000" b="0" strike="noStrike" spc="-1">
                        <a:latin typeface="Arial"/>
                      </a:endParaRPr>
                    </a:p>
                  </a:txBody>
                  <a:tcPr>
                    <a:lnL w="12240">
                      <a:noFill/>
                    </a:lnL>
                    <a:lnR w="12240">
                      <a:noFill/>
                    </a:lnR>
                    <a:lnT w="12240">
                      <a:noFill/>
                    </a:lnT>
                    <a:lnB w="12240">
                      <a:noFill/>
                    </a:lnB>
                    <a:noFill/>
                  </a:tcPr>
                </a:tc>
                <a:tc>
                  <a:txBody>
                    <a:bodyPr/>
                    <a:lstStyle/>
                    <a:p>
                      <a:pPr>
                        <a:lnSpc>
                          <a:spcPct val="90000"/>
                        </a:lnSpc>
                        <a:spcAft>
                          <a:spcPts val="300"/>
                        </a:spcAft>
                        <a:tabLst>
                          <a:tab pos="0" algn="l"/>
                        </a:tabLst>
                      </a:pPr>
                      <a:r>
                        <a:rPr lang="ja-JP" sz="2000" b="1" strike="noStrike" spc="-1">
                          <a:solidFill>
                            <a:srgbClr val="002060"/>
                          </a:solidFill>
                          <a:latin typeface="Segoe UI"/>
                          <a:ea typeface="Meiryo UI"/>
                        </a:rPr>
                        <a:t>戦略的事業展開の加速</a:t>
                      </a:r>
                      <a:endParaRPr lang="en-US" sz="20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1"/>
                  </a:ext>
                </a:extLst>
              </a:tr>
              <a:tr h="700560">
                <a:tc>
                  <a:txBody>
                    <a:bodyPr/>
                    <a:lstStyle/>
                    <a:p>
                      <a:pPr>
                        <a:lnSpc>
                          <a:spcPct val="90000"/>
                        </a:lnSpc>
                        <a:tabLst>
                          <a:tab pos="0" algn="l"/>
                        </a:tabLst>
                      </a:pPr>
                      <a:r>
                        <a:rPr lang="en-US" sz="4000" b="1" strike="noStrike" spc="-1">
                          <a:solidFill>
                            <a:srgbClr val="002060"/>
                          </a:solidFill>
                          <a:latin typeface="Segoe UI"/>
                          <a:ea typeface="Meiryo UI"/>
                        </a:rPr>
                        <a:t>2</a:t>
                      </a:r>
                      <a:endParaRPr lang="en-US" sz="4000" b="0" strike="noStrike" spc="-1">
                        <a:latin typeface="Arial"/>
                      </a:endParaRPr>
                    </a:p>
                  </a:txBody>
                  <a:tcPr>
                    <a:lnL w="12240">
                      <a:noFill/>
                    </a:lnL>
                    <a:lnR w="12240">
                      <a:noFill/>
                    </a:lnR>
                    <a:lnT w="12240">
                      <a:noFill/>
                    </a:lnT>
                    <a:lnB w="12240">
                      <a:noFill/>
                    </a:lnB>
                    <a:noFill/>
                  </a:tcPr>
                </a:tc>
                <a:tc>
                  <a:txBody>
                    <a:bodyPr/>
                    <a:lstStyle/>
                    <a:p>
                      <a:pPr>
                        <a:lnSpc>
                          <a:spcPct val="90000"/>
                        </a:lnSpc>
                        <a:tabLst>
                          <a:tab pos="0" algn="l"/>
                        </a:tabLst>
                      </a:pPr>
                      <a:r>
                        <a:rPr lang="ja-JP" sz="2000" b="1" strike="noStrike" spc="-1">
                          <a:solidFill>
                            <a:srgbClr val="002060"/>
                          </a:solidFill>
                          <a:latin typeface="Segoe UI"/>
                          <a:ea typeface="Meiryo UI"/>
                        </a:rPr>
                        <a:t>イノベーションのさらなる進化</a:t>
                      </a:r>
                      <a:endParaRPr lang="en-US" sz="20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2"/>
                  </a:ext>
                </a:extLst>
              </a:tr>
              <a:tr h="700200">
                <a:tc>
                  <a:txBody>
                    <a:bodyPr/>
                    <a:lstStyle/>
                    <a:p>
                      <a:pPr>
                        <a:lnSpc>
                          <a:spcPct val="90000"/>
                        </a:lnSpc>
                        <a:tabLst>
                          <a:tab pos="0" algn="l"/>
                        </a:tabLst>
                      </a:pPr>
                      <a:r>
                        <a:rPr lang="en-US" sz="4000" b="1" strike="noStrike" spc="-1">
                          <a:solidFill>
                            <a:srgbClr val="002060"/>
                          </a:solidFill>
                          <a:latin typeface="Segoe UI"/>
                          <a:ea typeface="Meiryo UI"/>
                        </a:rPr>
                        <a:t>3</a:t>
                      </a:r>
                      <a:endParaRPr lang="en-US" sz="4000" b="0" strike="noStrike" spc="-1">
                        <a:latin typeface="Arial"/>
                      </a:endParaRPr>
                    </a:p>
                  </a:txBody>
                  <a:tcPr>
                    <a:lnL w="12240">
                      <a:noFill/>
                    </a:lnL>
                    <a:lnR w="12240">
                      <a:noFill/>
                    </a:lnR>
                    <a:lnT w="12240">
                      <a:noFill/>
                    </a:lnT>
                    <a:lnB w="12240">
                      <a:noFill/>
                    </a:lnB>
                    <a:noFill/>
                  </a:tcPr>
                </a:tc>
                <a:tc>
                  <a:txBody>
                    <a:bodyPr/>
                    <a:lstStyle/>
                    <a:p>
                      <a:pPr>
                        <a:lnSpc>
                          <a:spcPct val="90000"/>
                        </a:lnSpc>
                        <a:tabLst>
                          <a:tab pos="0" algn="l"/>
                        </a:tabLst>
                      </a:pPr>
                      <a:r>
                        <a:rPr lang="ja-JP" sz="2000" b="1" strike="noStrike" spc="-1">
                          <a:solidFill>
                            <a:srgbClr val="002060"/>
                          </a:solidFill>
                          <a:latin typeface="Segoe UI"/>
                          <a:ea typeface="Meiryo UI"/>
                        </a:rPr>
                        <a:t>環境配慮経営の推進</a:t>
                      </a:r>
                      <a:endParaRPr lang="en-US" sz="20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3"/>
                  </a:ext>
                </a:extLst>
              </a:tr>
            </a:tbl>
          </a:graphicData>
        </a:graphic>
      </p:graphicFrame>
      <p:sp>
        <p:nvSpPr>
          <p:cNvPr id="519" name="CustomShape 6"/>
          <p:cNvSpPr/>
          <p:nvPr/>
        </p:nvSpPr>
        <p:spPr>
          <a:xfrm>
            <a:off x="0" y="6120000"/>
            <a:ext cx="12192480" cy="53928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lIns="36000" tIns="0" rIns="360000" bIns="0" anchor="ctr">
            <a:noAutofit/>
          </a:bodyPr>
          <a:lstStyle/>
          <a:p>
            <a:pPr algn="r">
              <a:lnSpc>
                <a:spcPct val="90000"/>
              </a:lnSpc>
            </a:pPr>
            <a:r>
              <a:rPr lang="ja-JP" sz="1800" b="1" strike="noStrike" spc="-1">
                <a:solidFill>
                  <a:srgbClr val="FFFFFF"/>
                </a:solidFill>
                <a:latin typeface="Meiryo UI"/>
                <a:ea typeface="Meiryo UI"/>
              </a:rPr>
              <a:t>フォーカスエリア</a:t>
            </a:r>
            <a:r>
              <a:rPr lang="ja-JP" sz="2400" b="1" strike="noStrike" spc="-1">
                <a:solidFill>
                  <a:srgbClr val="FFFFFF"/>
                </a:solidFill>
                <a:latin typeface="Meiryo UI"/>
                <a:ea typeface="Meiryo UI"/>
              </a:rPr>
              <a:t>　最新技術のタイムリーな適用による改革効果の早期享受</a:t>
            </a:r>
            <a:endParaRPr lang="en-US" sz="2400" b="0" strike="noStrike" spc="-1">
              <a:latin typeface="Arial"/>
            </a:endParaRPr>
          </a:p>
        </p:txBody>
      </p:sp>
      <p:sp>
        <p:nvSpPr>
          <p:cNvPr id="520" name="CustomShape 7"/>
          <p:cNvSpPr/>
          <p:nvPr/>
        </p:nvSpPr>
        <p:spPr>
          <a:xfrm rot="5400000">
            <a:off x="2952720" y="18360"/>
            <a:ext cx="215280" cy="5507280"/>
          </a:xfrm>
          <a:prstGeom prst="bentConnector2">
            <a:avLst/>
          </a:prstGeom>
          <a:noFill/>
          <a:ln w="63500">
            <a:solidFill>
              <a:schemeClr val="bg2">
                <a:lumMod val="90000"/>
              </a:schemeClr>
            </a:solidFill>
          </a:ln>
        </p:spPr>
        <p:style>
          <a:lnRef idx="1">
            <a:schemeClr val="accent1"/>
          </a:lnRef>
          <a:fillRef idx="0">
            <a:schemeClr val="accent1"/>
          </a:fillRef>
          <a:effectRef idx="0">
            <a:schemeClr val="accent1"/>
          </a:effectRef>
          <a:fontRef idx="minor"/>
        </p:style>
      </p:sp>
      <p:sp>
        <p:nvSpPr>
          <p:cNvPr id="521" name="CustomShape 8"/>
          <p:cNvSpPr/>
          <p:nvPr/>
        </p:nvSpPr>
        <p:spPr>
          <a:xfrm>
            <a:off x="288000" y="2664000"/>
            <a:ext cx="360" cy="539280"/>
          </a:xfrm>
          <a:custGeom>
            <a:avLst/>
            <a:gdLst/>
            <a:ahLst/>
            <a:cxnLst/>
            <a:rect l="l" t="t" r="r" b="b"/>
            <a:pathLst>
              <a:path w="21600" h="21600">
                <a:moveTo>
                  <a:pt x="0" y="0"/>
                </a:moveTo>
                <a:lnTo>
                  <a:pt x="21600" y="21600"/>
                </a:lnTo>
              </a:path>
            </a:pathLst>
          </a:custGeom>
          <a:noFill/>
          <a:ln w="63500">
            <a:solidFill>
              <a:schemeClr val="bg2">
                <a:lumMod val="90000"/>
              </a:schemeClr>
            </a:solidFill>
            <a:tailEnd type="triangle" w="med" len="med"/>
          </a:ln>
        </p:spPr>
        <p:style>
          <a:lnRef idx="1">
            <a:schemeClr val="accent1"/>
          </a:lnRef>
          <a:fillRef idx="0">
            <a:schemeClr val="accent1"/>
          </a:fillRef>
          <a:effectRef idx="0">
            <a:schemeClr val="accent1"/>
          </a:effectRef>
          <a:fontRef idx="minor"/>
        </p:style>
      </p:sp>
      <p:sp>
        <p:nvSpPr>
          <p:cNvPr id="522" name="CustomShape 9"/>
          <p:cNvSpPr/>
          <p:nvPr/>
        </p:nvSpPr>
        <p:spPr>
          <a:xfrm>
            <a:off x="2520000" y="3363480"/>
            <a:ext cx="3239280" cy="360"/>
          </a:xfrm>
          <a:custGeom>
            <a:avLst/>
            <a:gdLst/>
            <a:ahLst/>
            <a:cxnLst/>
            <a:rect l="l" t="t" r="r" b="b"/>
            <a:pathLst>
              <a:path w="21600" h="21600">
                <a:moveTo>
                  <a:pt x="0" y="0"/>
                </a:moveTo>
                <a:lnTo>
                  <a:pt x="21600" y="21600"/>
                </a:lnTo>
              </a:path>
            </a:pathLst>
          </a:custGeom>
          <a:noFill/>
          <a:ln w="63500">
            <a:solidFill>
              <a:schemeClr val="bg2">
                <a:lumMod val="90000"/>
              </a:schemeClr>
            </a:solidFill>
            <a:tailEnd type="triangle" w="med" len="med"/>
          </a:ln>
        </p:spPr>
        <p:style>
          <a:lnRef idx="1">
            <a:schemeClr val="accent1"/>
          </a:lnRef>
          <a:fillRef idx="0">
            <a:schemeClr val="accent1"/>
          </a:fillRef>
          <a:effectRef idx="0">
            <a:schemeClr val="accent1"/>
          </a:effectRef>
          <a:fontRef idx="minor"/>
        </p:style>
      </p:sp>
      <p:graphicFrame>
        <p:nvGraphicFramePr>
          <p:cNvPr id="523" name="Table 10"/>
          <p:cNvGraphicFramePr/>
          <p:nvPr/>
        </p:nvGraphicFramePr>
        <p:xfrm>
          <a:off x="5760000" y="977400"/>
          <a:ext cx="4634640" cy="1691640"/>
        </p:xfrm>
        <a:graphic>
          <a:graphicData uri="http://schemas.openxmlformats.org/drawingml/2006/table">
            <a:tbl>
              <a:tblPr/>
              <a:tblGrid>
                <a:gridCol w="145440">
                  <a:extLst>
                    <a:ext uri="{9D8B030D-6E8A-4147-A177-3AD203B41FA5}">
                      <a16:colId xmlns:a16="http://schemas.microsoft.com/office/drawing/2014/main" val="20000"/>
                    </a:ext>
                  </a:extLst>
                </a:gridCol>
                <a:gridCol w="4489200">
                  <a:extLst>
                    <a:ext uri="{9D8B030D-6E8A-4147-A177-3AD203B41FA5}">
                      <a16:colId xmlns:a16="http://schemas.microsoft.com/office/drawing/2014/main" val="20001"/>
                    </a:ext>
                  </a:extLst>
                </a:gridCol>
              </a:tblGrid>
              <a:tr h="396000">
                <a:tc rowSpan="2">
                  <a:txBody>
                    <a:bodyPr/>
                    <a:lstStyle/>
                    <a:p>
                      <a:endParaRPr lang="ja-JP"/>
                    </a:p>
                  </a:txBody>
                  <a:tcPr marL="18000">
                    <a:lnL w="12240">
                      <a:noFill/>
                    </a:lnL>
                    <a:lnR w="12240">
                      <a:noFill/>
                    </a:lnR>
                    <a:lnT w="12240">
                      <a:noFill/>
                    </a:lnT>
                    <a:lnB w="12240">
                      <a:noFill/>
                    </a:lnB>
                    <a:solidFill>
                      <a:srgbClr val="011893"/>
                    </a:solidFill>
                  </a:tcPr>
                </a:tc>
                <a:tc>
                  <a:txBody>
                    <a:bodyPr/>
                    <a:lstStyle/>
                    <a:p>
                      <a:pPr>
                        <a:lnSpc>
                          <a:spcPct val="90000"/>
                        </a:lnSpc>
                        <a:spcAft>
                          <a:spcPts val="300"/>
                        </a:spcAft>
                        <a:tabLst>
                          <a:tab pos="0" algn="l"/>
                        </a:tabLst>
                      </a:pPr>
                      <a:r>
                        <a:rPr lang="ja-JP" sz="1800" b="1" strike="noStrike" spc="-1">
                          <a:solidFill>
                            <a:srgbClr val="FFFFFF"/>
                          </a:solidFill>
                          <a:latin typeface="Segoe UI"/>
                          <a:ea typeface="Meiryo UI"/>
                        </a:rPr>
                        <a:t>弊社の状況</a:t>
                      </a:r>
                      <a:endParaRPr lang="en-US" sz="1800" b="0" strike="noStrike" spc="-1">
                        <a:latin typeface="Arial"/>
                      </a:endParaRPr>
                    </a:p>
                  </a:txBody>
                  <a:tcPr marL="18000">
                    <a:lnL w="12240">
                      <a:noFill/>
                    </a:lnL>
                    <a:lnR w="12240">
                      <a:noFill/>
                    </a:lnR>
                    <a:lnT w="12240">
                      <a:noFill/>
                    </a:lnT>
                    <a:lnB w="12240">
                      <a:noFill/>
                    </a:lnB>
                    <a:solidFill>
                      <a:srgbClr val="00B0F0"/>
                    </a:solidFill>
                  </a:tcPr>
                </a:tc>
                <a:extLst>
                  <a:ext uri="{0D108BD9-81ED-4DB2-BD59-A6C34878D82A}">
                    <a16:rowId xmlns:a16="http://schemas.microsoft.com/office/drawing/2014/main" val="10000"/>
                  </a:ext>
                </a:extLst>
              </a:tr>
              <a:tr h="1296000">
                <a:tc vMerge="1">
                  <a:txBody>
                    <a:bodyPr/>
                    <a:lstStyle/>
                    <a:p>
                      <a:endParaRPr lang="ja-JP"/>
                    </a:p>
                  </a:txBody>
                  <a:tcPr marL="90000" marR="90000">
                    <a:solidFill>
                      <a:srgbClr val="729FCF"/>
                    </a:solidFill>
                  </a:tcPr>
                </a:tc>
                <a:tc>
                  <a:txBody>
                    <a:bodyPr/>
                    <a:lstStyle/>
                    <a:p>
                      <a:pPr marL="142920" indent="-14220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急激に続く円高、長期経済低迷にによる減収傾向</a:t>
                      </a:r>
                      <a:endParaRPr lang="en-US" sz="1600" b="0" strike="noStrike" spc="-1">
                        <a:latin typeface="Arial"/>
                      </a:endParaRPr>
                    </a:p>
                    <a:p>
                      <a:pPr marL="142920" indent="-142200">
                        <a:lnSpc>
                          <a:spcPct val="90000"/>
                        </a:lnSpc>
                        <a:spcAft>
                          <a:spcPts val="601"/>
                        </a:spcAft>
                        <a:buClr>
                          <a:srgbClr val="CCECFF"/>
                        </a:buClr>
                        <a:buFont typeface="Wingdings" charset="2"/>
                        <a:buChar char=""/>
                      </a:pPr>
                      <a:r>
                        <a:rPr lang="ja-JP" sz="1600" b="0" strike="noStrike" spc="-1">
                          <a:solidFill>
                            <a:srgbClr val="000000"/>
                          </a:solidFill>
                          <a:latin typeface="Meiryo UI"/>
                          <a:ea typeface="Meiryo UI"/>
                        </a:rPr>
                        <a:t>驚異的な技術革新の進歩と新しいテクノロジーへの乗り遅れで、ビジネスが立ち行かなくなるという危機感</a:t>
                      </a:r>
                      <a:endParaRPr lang="en-US" sz="1600" b="0" strike="noStrike" spc="-1">
                        <a:latin typeface="Arial"/>
                      </a:endParaRPr>
                    </a:p>
                    <a:p>
                      <a:pPr marL="142920" indent="-14220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戦略的事業の展開は黒字の堅調傾向</a:t>
                      </a:r>
                      <a:endParaRPr lang="en-US" sz="1600" b="0" strike="noStrike" spc="-1">
                        <a:latin typeface="Arial"/>
                      </a:endParaRPr>
                    </a:p>
                  </a:txBody>
                  <a:tcPr marL="18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524" name="Table 11"/>
          <p:cNvGraphicFramePr/>
          <p:nvPr/>
        </p:nvGraphicFramePr>
        <p:xfrm>
          <a:off x="252000" y="977400"/>
          <a:ext cx="4634280" cy="1691640"/>
        </p:xfrm>
        <a:graphic>
          <a:graphicData uri="http://schemas.openxmlformats.org/drawingml/2006/table">
            <a:tbl>
              <a:tblPr/>
              <a:tblGrid>
                <a:gridCol w="145440">
                  <a:extLst>
                    <a:ext uri="{9D8B030D-6E8A-4147-A177-3AD203B41FA5}">
                      <a16:colId xmlns:a16="http://schemas.microsoft.com/office/drawing/2014/main" val="20000"/>
                    </a:ext>
                  </a:extLst>
                </a:gridCol>
                <a:gridCol w="4488840">
                  <a:extLst>
                    <a:ext uri="{9D8B030D-6E8A-4147-A177-3AD203B41FA5}">
                      <a16:colId xmlns:a16="http://schemas.microsoft.com/office/drawing/2014/main" val="20001"/>
                    </a:ext>
                  </a:extLst>
                </a:gridCol>
              </a:tblGrid>
              <a:tr h="396000">
                <a:tc>
                  <a:txBody>
                    <a:bodyPr/>
                    <a:lstStyle/>
                    <a:p>
                      <a:endParaRPr lang="ja-JP"/>
                    </a:p>
                  </a:txBody>
                  <a:tcPr marL="18000">
                    <a:lnL w="56880">
                      <a:noFill/>
                    </a:lnL>
                    <a:lnR w="56880">
                      <a:noFill/>
                    </a:lnR>
                    <a:lnT w="56880">
                      <a:noFill/>
                    </a:lnT>
                    <a:lnB w="56880">
                      <a:noFill/>
                    </a:lnB>
                    <a:solidFill>
                      <a:srgbClr val="002060"/>
                    </a:solidFill>
                  </a:tcPr>
                </a:tc>
                <a:tc>
                  <a:txBody>
                    <a:bodyPr/>
                    <a:lstStyle/>
                    <a:p>
                      <a:pPr>
                        <a:lnSpc>
                          <a:spcPct val="90000"/>
                        </a:lnSpc>
                        <a:spcAft>
                          <a:spcPts val="300"/>
                        </a:spcAft>
                        <a:tabLst>
                          <a:tab pos="0" algn="l"/>
                        </a:tabLst>
                      </a:pPr>
                      <a:r>
                        <a:rPr lang="ja-JP" sz="1800" b="1" strike="noStrike" spc="-1">
                          <a:solidFill>
                            <a:srgbClr val="FFFFFF"/>
                          </a:solidFill>
                          <a:latin typeface="Segoe UI"/>
                          <a:ea typeface="Meiryo UI"/>
                        </a:rPr>
                        <a:t>業界を取り巻く環境</a:t>
                      </a:r>
                      <a:endParaRPr lang="en-US" sz="1800" b="0" strike="noStrike" spc="-1">
                        <a:latin typeface="Arial"/>
                      </a:endParaRPr>
                    </a:p>
                  </a:txBody>
                  <a:tcPr marL="18000">
                    <a:lnL w="56880">
                      <a:noFill/>
                    </a:lnL>
                    <a:lnR w="56880">
                      <a:noFill/>
                    </a:lnR>
                    <a:lnT w="56880">
                      <a:noFill/>
                    </a:lnT>
                    <a:lnB w="56880">
                      <a:noFill/>
                    </a:lnB>
                    <a:solidFill>
                      <a:srgbClr val="00B0F0"/>
                    </a:solidFill>
                  </a:tcPr>
                </a:tc>
                <a:extLst>
                  <a:ext uri="{0D108BD9-81ED-4DB2-BD59-A6C34878D82A}">
                    <a16:rowId xmlns:a16="http://schemas.microsoft.com/office/drawing/2014/main" val="10000"/>
                  </a:ext>
                </a:extLst>
              </a:tr>
              <a:tr h="1296000">
                <a:tc>
                  <a:txBody>
                    <a:bodyPr/>
                    <a:lstStyle/>
                    <a:p>
                      <a:endParaRPr lang="ja-JP"/>
                    </a:p>
                  </a:txBody>
                  <a:tcPr marL="18000">
                    <a:lnL w="56880">
                      <a:noFill/>
                    </a:lnL>
                    <a:lnR w="56880">
                      <a:noFill/>
                    </a:lnR>
                    <a:lnT w="56880">
                      <a:noFill/>
                    </a:lnT>
                    <a:lnB w="56880">
                      <a:noFill/>
                    </a:lnB>
                    <a:solidFill>
                      <a:srgbClr val="002060"/>
                    </a:solidFill>
                  </a:tcPr>
                </a:tc>
                <a:tc>
                  <a:txBody>
                    <a:bodyPr/>
                    <a:lstStyle/>
                    <a:p>
                      <a:pPr marL="142920" indent="-14220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市場変化→中国・インドの高成長継続、米国の失業率の高まり、欧州の経済停滞</a:t>
                      </a:r>
                      <a:endParaRPr lang="en-US" sz="1600" b="0" strike="noStrike" spc="-1">
                        <a:latin typeface="Arial"/>
                      </a:endParaRPr>
                    </a:p>
                    <a:p>
                      <a:pPr marL="142920" indent="-14220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お客様の変化→顧客ニーズの細分化</a:t>
                      </a:r>
                      <a:endParaRPr lang="en-US" sz="1600" b="0" strike="noStrike" spc="-1">
                        <a:latin typeface="Arial"/>
                      </a:endParaRPr>
                    </a:p>
                    <a:p>
                      <a:pPr marL="142920" indent="-14220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経済→低価格競争、先進国から新興国へのマーケットシフト</a:t>
                      </a:r>
                      <a:endParaRPr lang="en-US" sz="1600" b="0" strike="noStrike" spc="-1">
                        <a:latin typeface="Arial"/>
                      </a:endParaRPr>
                    </a:p>
                  </a:txBody>
                  <a:tcPr marL="18000">
                    <a:lnL w="56880">
                      <a:noFill/>
                    </a:lnL>
                    <a:lnR w="56880">
                      <a:noFill/>
                    </a:lnR>
                    <a:lnT w="56880">
                      <a:noFill/>
                    </a:lnT>
                    <a:lnB w="56880">
                      <a:noFill/>
                    </a:lnB>
                    <a:noFill/>
                  </a:tcPr>
                </a:tc>
                <a:extLst>
                  <a:ext uri="{0D108BD9-81ED-4DB2-BD59-A6C34878D82A}">
                    <a16:rowId xmlns:a16="http://schemas.microsoft.com/office/drawing/2014/main" val="10001"/>
                  </a:ext>
                </a:extLst>
              </a:tr>
            </a:tbl>
          </a:graphicData>
        </a:graphic>
      </p:graphicFrame>
      <p:sp>
        <p:nvSpPr>
          <p:cNvPr id="525" name="CustomShape 12"/>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P206</a:t>
            </a:r>
            <a:endParaRPr lang="en-US" sz="1800" b="0" strike="noStrike" spc="-1">
              <a:latin typeface="Arial"/>
            </a:endParaRPr>
          </a:p>
          <a:p>
            <a:pPr algn="ctr">
              <a:lnSpc>
                <a:spcPct val="100000"/>
              </a:lnSpc>
            </a:pPr>
            <a:r>
              <a:rPr lang="en-US" sz="1800" b="0" strike="noStrike" spc="-1">
                <a:solidFill>
                  <a:srgbClr val="FFFFFF"/>
                </a:solidFill>
                <a:latin typeface="Segoe UI"/>
                <a:ea typeface="Meiryo UI"/>
              </a:rPr>
              <a:t>P288</a:t>
            </a:r>
            <a:endParaRPr lang="en-US" sz="1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CustomShape 1"/>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rmAutofit/>
          </a:bodyPr>
          <a:lstStyle/>
          <a:p>
            <a:pPr>
              <a:lnSpc>
                <a:spcPct val="90000"/>
              </a:lnSpc>
            </a:pPr>
            <a:r>
              <a:rPr lang="ja-JP" sz="2400" b="1" strike="noStrike" spc="-1">
                <a:solidFill>
                  <a:srgbClr val="0D79CA"/>
                </a:solidFill>
                <a:latin typeface="Segoe UI Semibold"/>
                <a:ea typeface="Meiryo UI"/>
              </a:rPr>
              <a:t>中長期経営ビジョンのフレームワーク</a:t>
            </a:r>
            <a:endParaRPr lang="en-US" sz="2400" b="0" strike="noStrike" spc="-1">
              <a:latin typeface="Arial"/>
            </a:endParaRPr>
          </a:p>
        </p:txBody>
      </p:sp>
      <p:sp>
        <p:nvSpPr>
          <p:cNvPr id="527" name="CustomShape 2"/>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1. </a:t>
            </a:r>
            <a:r>
              <a:rPr lang="ja-JP" sz="1200" b="0" strike="noStrike" spc="-1">
                <a:solidFill>
                  <a:srgbClr val="000000"/>
                </a:solidFill>
                <a:latin typeface="Segoe UI"/>
                <a:ea typeface="Meiryo UI"/>
              </a:rPr>
              <a:t>成長戦略プロジェクト発足の経緯</a:t>
            </a:r>
            <a:endParaRPr lang="en-US" sz="1200" b="0" strike="noStrike" spc="-1">
              <a:latin typeface="Arial"/>
            </a:endParaRPr>
          </a:p>
        </p:txBody>
      </p:sp>
      <p:sp>
        <p:nvSpPr>
          <p:cNvPr id="528" name="CustomShape 3"/>
          <p:cNvSpPr/>
          <p:nvPr/>
        </p:nvSpPr>
        <p:spPr>
          <a:xfrm>
            <a:off x="3492000" y="6300000"/>
            <a:ext cx="8351280" cy="395280"/>
          </a:xfrm>
          <a:prstGeom prst="rect">
            <a:avLst/>
          </a:prstGeom>
          <a:noFill/>
          <a:ln w="0">
            <a:noFill/>
          </a:ln>
        </p:spPr>
        <p:style>
          <a:lnRef idx="0">
            <a:scrgbClr r="0" g="0" b="0"/>
          </a:lnRef>
          <a:fillRef idx="0">
            <a:scrgbClr r="0" g="0" b="0"/>
          </a:fillRef>
          <a:effectRef idx="0">
            <a:scrgbClr r="0" g="0" b="0"/>
          </a:effectRef>
          <a:fontRef idx="minor"/>
        </p:style>
        <p:txBody>
          <a:bodyPr lIns="36000" tIns="0" rIns="36000" bIns="0" anchor="ctr">
            <a:noAutofit/>
          </a:bodyPr>
          <a:lstStyle/>
          <a:p>
            <a:pPr>
              <a:lnSpc>
                <a:spcPct val="90000"/>
              </a:lnSpc>
            </a:pPr>
            <a:r>
              <a:rPr lang="ja-JP" sz="2800" b="1" strike="noStrike" spc="-1">
                <a:solidFill>
                  <a:srgbClr val="002060"/>
                </a:solidFill>
                <a:latin typeface="Meiryo UI"/>
                <a:ea typeface="Meiryo UI"/>
              </a:rPr>
              <a:t>最新技術のタイムリーな適用による改革効果の早期享受</a:t>
            </a:r>
            <a:endParaRPr lang="en-US" sz="2800" b="0" strike="noStrike" spc="-1">
              <a:latin typeface="Arial"/>
            </a:endParaRPr>
          </a:p>
        </p:txBody>
      </p:sp>
      <p:graphicFrame>
        <p:nvGraphicFramePr>
          <p:cNvPr id="529" name="Table 4"/>
          <p:cNvGraphicFramePr/>
          <p:nvPr/>
        </p:nvGraphicFramePr>
        <p:xfrm>
          <a:off x="252000" y="2857680"/>
          <a:ext cx="3337200" cy="2104920"/>
        </p:xfrm>
        <a:graphic>
          <a:graphicData uri="http://schemas.openxmlformats.org/drawingml/2006/table">
            <a:tbl>
              <a:tblPr/>
              <a:tblGrid>
                <a:gridCol w="277400">
                  <a:extLst>
                    <a:ext uri="{9D8B030D-6E8A-4147-A177-3AD203B41FA5}">
                      <a16:colId xmlns:a16="http://schemas.microsoft.com/office/drawing/2014/main" val="20000"/>
                    </a:ext>
                  </a:extLst>
                </a:gridCol>
                <a:gridCol w="3060000">
                  <a:extLst>
                    <a:ext uri="{9D8B030D-6E8A-4147-A177-3AD203B41FA5}">
                      <a16:colId xmlns:a16="http://schemas.microsoft.com/office/drawing/2014/main" val="20001"/>
                    </a:ext>
                  </a:extLst>
                </a:gridCol>
              </a:tblGrid>
              <a:tr h="352080">
                <a:tc gridSpan="2">
                  <a:txBody>
                    <a:bodyPr/>
                    <a:lstStyle/>
                    <a:p>
                      <a:pPr>
                        <a:lnSpc>
                          <a:spcPct val="90000"/>
                        </a:lnSpc>
                        <a:tabLst>
                          <a:tab pos="0" algn="l"/>
                        </a:tabLst>
                      </a:pPr>
                      <a:r>
                        <a:rPr lang="ja-JP" sz="1800" b="1" strike="noStrike" spc="-1">
                          <a:solidFill>
                            <a:srgbClr val="808080"/>
                          </a:solidFill>
                          <a:latin typeface="Segoe UI"/>
                          <a:ea typeface="Meiryo UI"/>
                        </a:rPr>
                        <a:t>経営方針</a:t>
                      </a:r>
                      <a:endParaRPr lang="en-US" sz="1800" b="0" strike="noStrike" spc="-1">
                        <a:latin typeface="Arial"/>
                      </a:endParaRPr>
                    </a:p>
                  </a:txBody>
                  <a:tcPr marL="252000">
                    <a:lnL w="12240">
                      <a:noFill/>
                    </a:lnL>
                    <a:lnR w="12240">
                      <a:noFill/>
                    </a:lnR>
                    <a:lnT w="12240">
                      <a:noFill/>
                    </a:lnT>
                    <a:lnB w="12240">
                      <a:noFill/>
                    </a:lnB>
                    <a:noFill/>
                  </a:tcPr>
                </a:tc>
                <a:tc hMerge="1">
                  <a:txBody>
                    <a:bodyPr/>
                    <a:lstStyle/>
                    <a:p>
                      <a:endParaRPr lang="ja-JP"/>
                    </a:p>
                  </a:txBody>
                  <a:tcPr marL="90000" marR="90000">
                    <a:solidFill>
                      <a:srgbClr val="729FCF"/>
                    </a:solidFill>
                  </a:tcPr>
                </a:tc>
                <a:extLst>
                  <a:ext uri="{0D108BD9-81ED-4DB2-BD59-A6C34878D82A}">
                    <a16:rowId xmlns:a16="http://schemas.microsoft.com/office/drawing/2014/main" val="10000"/>
                  </a:ext>
                </a:extLst>
              </a:tr>
              <a:tr h="382320">
                <a:tc>
                  <a:txBody>
                    <a:bodyPr/>
                    <a:lstStyle/>
                    <a:p>
                      <a:endParaRPr lang="ja-JP"/>
                    </a:p>
                  </a:txBody>
                  <a:tcPr>
                    <a:lnL w="12240">
                      <a:noFill/>
                    </a:lnL>
                    <a:lnR w="12240">
                      <a:noFill/>
                    </a:lnR>
                    <a:lnT w="12240">
                      <a:noFill/>
                    </a:lnT>
                    <a:lnB w="12240">
                      <a:noFill/>
                    </a:lnB>
                    <a:solidFill>
                      <a:srgbClr val="073C65"/>
                    </a:solidFill>
                  </a:tcPr>
                </a:tc>
                <a:tc>
                  <a:txBody>
                    <a:bodyPr/>
                    <a:lstStyle/>
                    <a:p>
                      <a:pPr>
                        <a:lnSpc>
                          <a:spcPct val="90000"/>
                        </a:lnSpc>
                        <a:spcAft>
                          <a:spcPts val="300"/>
                        </a:spcAft>
                        <a:tabLst>
                          <a:tab pos="0" algn="l"/>
                        </a:tabLst>
                      </a:pPr>
                      <a:r>
                        <a:rPr lang="ja-JP" sz="2000" b="0" strike="noStrike" spc="-1">
                          <a:solidFill>
                            <a:srgbClr val="FFFFFF"/>
                          </a:solidFill>
                          <a:latin typeface="Segoe UI"/>
                          <a:ea typeface="Meiryo UI"/>
                        </a:rPr>
                        <a:t>戦略的事業展開の加速</a:t>
                      </a:r>
                      <a:endParaRPr lang="en-US" sz="2000" b="0" strike="noStrike" spc="-1">
                        <a:latin typeface="Arial"/>
                      </a:endParaRPr>
                    </a:p>
                  </a:txBody>
                  <a:tcPr>
                    <a:lnL w="12240">
                      <a:noFill/>
                    </a:lnL>
                    <a:lnR w="12240">
                      <a:noFill/>
                    </a:lnR>
                    <a:lnT w="12240">
                      <a:noFill/>
                    </a:lnT>
                    <a:lnB w="12240">
                      <a:noFill/>
                    </a:lnB>
                    <a:solidFill>
                      <a:srgbClr val="073C65"/>
                    </a:solidFill>
                  </a:tcPr>
                </a:tc>
                <a:extLst>
                  <a:ext uri="{0D108BD9-81ED-4DB2-BD59-A6C34878D82A}">
                    <a16:rowId xmlns:a16="http://schemas.microsoft.com/office/drawing/2014/main" val="10001"/>
                  </a:ext>
                </a:extLst>
              </a:tr>
              <a:tr h="343440">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extLst>
                  <a:ext uri="{0D108BD9-81ED-4DB2-BD59-A6C34878D82A}">
                    <a16:rowId xmlns:a16="http://schemas.microsoft.com/office/drawing/2014/main" val="10002"/>
                  </a:ext>
                </a:extLst>
              </a:tr>
              <a:tr h="382320">
                <a:tc>
                  <a:txBody>
                    <a:bodyPr/>
                    <a:lstStyle/>
                    <a:p>
                      <a:endParaRPr lang="ja-JP"/>
                    </a:p>
                  </a:txBody>
                  <a:tcPr>
                    <a:lnL w="12240">
                      <a:noFill/>
                    </a:lnL>
                    <a:lnR w="12240">
                      <a:noFill/>
                    </a:lnR>
                    <a:lnT w="12240">
                      <a:noFill/>
                    </a:lnT>
                    <a:lnB w="12240">
                      <a:noFill/>
                    </a:lnB>
                    <a:solidFill>
                      <a:srgbClr val="0D79CA"/>
                    </a:solidFill>
                  </a:tcPr>
                </a:tc>
                <a:tc>
                  <a:txBody>
                    <a:bodyPr/>
                    <a:lstStyle/>
                    <a:p>
                      <a:pPr>
                        <a:lnSpc>
                          <a:spcPct val="90000"/>
                        </a:lnSpc>
                        <a:tabLst>
                          <a:tab pos="0" algn="l"/>
                        </a:tabLst>
                      </a:pPr>
                      <a:r>
                        <a:rPr lang="ja-JP" sz="2000" b="0" strike="noStrike" spc="-1">
                          <a:solidFill>
                            <a:srgbClr val="FFFFFF"/>
                          </a:solidFill>
                          <a:latin typeface="Segoe UI"/>
                          <a:ea typeface="Meiryo UI"/>
                        </a:rPr>
                        <a:t>イノベーションのさらなる進化</a:t>
                      </a:r>
                      <a:endParaRPr lang="en-US" sz="2000" b="0" strike="noStrike" spc="-1">
                        <a:latin typeface="Arial"/>
                      </a:endParaRPr>
                    </a:p>
                  </a:txBody>
                  <a:tcPr>
                    <a:lnL w="12240">
                      <a:noFill/>
                    </a:lnL>
                    <a:lnR w="12240">
                      <a:noFill/>
                    </a:lnR>
                    <a:lnT w="12240">
                      <a:noFill/>
                    </a:lnT>
                    <a:lnB w="12240">
                      <a:noFill/>
                    </a:lnB>
                    <a:solidFill>
                      <a:srgbClr val="0D79CA"/>
                    </a:solidFill>
                  </a:tcPr>
                </a:tc>
                <a:extLst>
                  <a:ext uri="{0D108BD9-81ED-4DB2-BD59-A6C34878D82A}">
                    <a16:rowId xmlns:a16="http://schemas.microsoft.com/office/drawing/2014/main" val="10003"/>
                  </a:ext>
                </a:extLst>
              </a:tr>
              <a:tr h="343440">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extLst>
                  <a:ext uri="{0D108BD9-81ED-4DB2-BD59-A6C34878D82A}">
                    <a16:rowId xmlns:a16="http://schemas.microsoft.com/office/drawing/2014/main" val="10004"/>
                  </a:ext>
                </a:extLst>
              </a:tr>
              <a:tr h="382320">
                <a:tc>
                  <a:txBody>
                    <a:bodyPr/>
                    <a:lstStyle/>
                    <a:p>
                      <a:endParaRPr lang="ja-JP"/>
                    </a:p>
                  </a:txBody>
                  <a:tcPr>
                    <a:lnL w="12240">
                      <a:noFill/>
                    </a:lnL>
                    <a:lnR w="12240">
                      <a:noFill/>
                    </a:lnR>
                    <a:lnT w="12240">
                      <a:noFill/>
                    </a:lnT>
                    <a:lnB w="12240">
                      <a:noFill/>
                    </a:lnB>
                    <a:solidFill>
                      <a:srgbClr val="4FADF3"/>
                    </a:solidFill>
                  </a:tcPr>
                </a:tc>
                <a:tc>
                  <a:txBody>
                    <a:bodyPr/>
                    <a:lstStyle/>
                    <a:p>
                      <a:pPr>
                        <a:lnSpc>
                          <a:spcPct val="90000"/>
                        </a:lnSpc>
                        <a:tabLst>
                          <a:tab pos="0" algn="l"/>
                        </a:tabLst>
                      </a:pPr>
                      <a:r>
                        <a:rPr lang="ja-JP" sz="2000" b="0" strike="noStrike" spc="-1">
                          <a:solidFill>
                            <a:srgbClr val="FFFFFF"/>
                          </a:solidFill>
                          <a:latin typeface="Segoe UI"/>
                          <a:ea typeface="Meiryo UI"/>
                        </a:rPr>
                        <a:t>環境配慮経営の推進</a:t>
                      </a:r>
                      <a:endParaRPr lang="en-US" sz="2000" b="0" strike="noStrike" spc="-1">
                        <a:latin typeface="Arial"/>
                      </a:endParaRPr>
                    </a:p>
                  </a:txBody>
                  <a:tcPr>
                    <a:lnL w="12240">
                      <a:noFill/>
                    </a:lnL>
                    <a:lnR w="12240">
                      <a:noFill/>
                    </a:lnR>
                    <a:lnT w="12240">
                      <a:noFill/>
                    </a:lnT>
                    <a:lnB w="12240">
                      <a:noFill/>
                    </a:lnB>
                    <a:solidFill>
                      <a:srgbClr val="4FADF3"/>
                    </a:solidFill>
                  </a:tcPr>
                </a:tc>
                <a:extLst>
                  <a:ext uri="{0D108BD9-81ED-4DB2-BD59-A6C34878D82A}">
                    <a16:rowId xmlns:a16="http://schemas.microsoft.com/office/drawing/2014/main" val="10005"/>
                  </a:ext>
                </a:extLst>
              </a:tr>
            </a:tbl>
          </a:graphicData>
        </a:graphic>
      </p:graphicFrame>
      <p:grpSp>
        <p:nvGrpSpPr>
          <p:cNvPr id="530" name="Group 5"/>
          <p:cNvGrpSpPr/>
          <p:nvPr/>
        </p:nvGrpSpPr>
        <p:grpSpPr>
          <a:xfrm>
            <a:off x="3744000" y="1008000"/>
            <a:ext cx="3280680" cy="1357200"/>
            <a:chOff x="3744000" y="1008000"/>
            <a:chExt cx="3280680" cy="1357200"/>
          </a:xfrm>
        </p:grpSpPr>
        <p:sp>
          <p:nvSpPr>
            <p:cNvPr id="531" name="CustomShape 6"/>
            <p:cNvSpPr/>
            <p:nvPr/>
          </p:nvSpPr>
          <p:spPr>
            <a:xfrm>
              <a:off x="3744000" y="1008000"/>
              <a:ext cx="3280680" cy="1357200"/>
            </a:xfrm>
            <a:custGeom>
              <a:avLst/>
              <a:gdLst/>
              <a:ahLst/>
              <a:cxnLst/>
              <a:rect l="l" t="t" r="r" b="b"/>
              <a:pathLst>
                <a:path w="2320" h="960">
                  <a:moveTo>
                    <a:pt x="480" y="960"/>
                  </a:moveTo>
                  <a:lnTo>
                    <a:pt x="480" y="960"/>
                  </a:lnTo>
                  <a:lnTo>
                    <a:pt x="456" y="960"/>
                  </a:lnTo>
                  <a:lnTo>
                    <a:pt x="432" y="958"/>
                  </a:lnTo>
                  <a:lnTo>
                    <a:pt x="408" y="954"/>
                  </a:lnTo>
                  <a:lnTo>
                    <a:pt x="386" y="950"/>
                  </a:lnTo>
                  <a:lnTo>
                    <a:pt x="340" y="938"/>
                  </a:lnTo>
                  <a:lnTo>
                    <a:pt x="296" y="922"/>
                  </a:lnTo>
                  <a:lnTo>
                    <a:pt x="254" y="902"/>
                  </a:lnTo>
                  <a:lnTo>
                    <a:pt x="214" y="878"/>
                  </a:lnTo>
                  <a:lnTo>
                    <a:pt x="178" y="850"/>
                  </a:lnTo>
                  <a:lnTo>
                    <a:pt x="144" y="820"/>
                  </a:lnTo>
                  <a:lnTo>
                    <a:pt x="112" y="786"/>
                  </a:lnTo>
                  <a:lnTo>
                    <a:pt x="84" y="748"/>
                  </a:lnTo>
                  <a:lnTo>
                    <a:pt x="60" y="710"/>
                  </a:lnTo>
                  <a:lnTo>
                    <a:pt x="38" y="668"/>
                  </a:lnTo>
                  <a:lnTo>
                    <a:pt x="22" y="624"/>
                  </a:lnTo>
                  <a:lnTo>
                    <a:pt x="16" y="600"/>
                  </a:lnTo>
                  <a:lnTo>
                    <a:pt x="10" y="578"/>
                  </a:lnTo>
                  <a:lnTo>
                    <a:pt x="6" y="554"/>
                  </a:lnTo>
                  <a:lnTo>
                    <a:pt x="2" y="530"/>
                  </a:lnTo>
                  <a:lnTo>
                    <a:pt x="0" y="506"/>
                  </a:lnTo>
                  <a:lnTo>
                    <a:pt x="0" y="480"/>
                  </a:lnTo>
                  <a:lnTo>
                    <a:pt x="0" y="480"/>
                  </a:lnTo>
                  <a:lnTo>
                    <a:pt x="0" y="456"/>
                  </a:lnTo>
                  <a:lnTo>
                    <a:pt x="2" y="432"/>
                  </a:lnTo>
                  <a:lnTo>
                    <a:pt x="6" y="408"/>
                  </a:lnTo>
                  <a:lnTo>
                    <a:pt x="10" y="384"/>
                  </a:lnTo>
                  <a:lnTo>
                    <a:pt x="22" y="338"/>
                  </a:lnTo>
                  <a:lnTo>
                    <a:pt x="38" y="294"/>
                  </a:lnTo>
                  <a:lnTo>
                    <a:pt x="58" y="252"/>
                  </a:lnTo>
                  <a:lnTo>
                    <a:pt x="82" y="212"/>
                  </a:lnTo>
                  <a:lnTo>
                    <a:pt x="110" y="176"/>
                  </a:lnTo>
                  <a:lnTo>
                    <a:pt x="140" y="142"/>
                  </a:lnTo>
                  <a:lnTo>
                    <a:pt x="174" y="110"/>
                  </a:lnTo>
                  <a:lnTo>
                    <a:pt x="212" y="82"/>
                  </a:lnTo>
                  <a:lnTo>
                    <a:pt x="252" y="58"/>
                  </a:lnTo>
                  <a:lnTo>
                    <a:pt x="294" y="38"/>
                  </a:lnTo>
                  <a:lnTo>
                    <a:pt x="338" y="22"/>
                  </a:lnTo>
                  <a:lnTo>
                    <a:pt x="384" y="10"/>
                  </a:lnTo>
                  <a:lnTo>
                    <a:pt x="406" y="6"/>
                  </a:lnTo>
                  <a:lnTo>
                    <a:pt x="430" y="4"/>
                  </a:lnTo>
                  <a:lnTo>
                    <a:pt x="456" y="2"/>
                  </a:lnTo>
                  <a:lnTo>
                    <a:pt x="480" y="0"/>
                  </a:lnTo>
                  <a:lnTo>
                    <a:pt x="480" y="0"/>
                  </a:lnTo>
                  <a:lnTo>
                    <a:pt x="504" y="2"/>
                  </a:lnTo>
                  <a:lnTo>
                    <a:pt x="530" y="4"/>
                  </a:lnTo>
                  <a:lnTo>
                    <a:pt x="554" y="6"/>
                  </a:lnTo>
                  <a:lnTo>
                    <a:pt x="576" y="10"/>
                  </a:lnTo>
                  <a:lnTo>
                    <a:pt x="600" y="16"/>
                  </a:lnTo>
                  <a:lnTo>
                    <a:pt x="622" y="22"/>
                  </a:lnTo>
                  <a:lnTo>
                    <a:pt x="666" y="38"/>
                  </a:lnTo>
                  <a:lnTo>
                    <a:pt x="708" y="60"/>
                  </a:lnTo>
                  <a:lnTo>
                    <a:pt x="748" y="84"/>
                  </a:lnTo>
                  <a:lnTo>
                    <a:pt x="788" y="112"/>
                  </a:lnTo>
                  <a:lnTo>
                    <a:pt x="828" y="142"/>
                  </a:lnTo>
                  <a:lnTo>
                    <a:pt x="868" y="176"/>
                  </a:lnTo>
                  <a:lnTo>
                    <a:pt x="908" y="212"/>
                  </a:lnTo>
                  <a:lnTo>
                    <a:pt x="948" y="252"/>
                  </a:lnTo>
                  <a:lnTo>
                    <a:pt x="988" y="292"/>
                  </a:lnTo>
                  <a:lnTo>
                    <a:pt x="1072" y="380"/>
                  </a:lnTo>
                  <a:lnTo>
                    <a:pt x="1160" y="472"/>
                  </a:lnTo>
                  <a:lnTo>
                    <a:pt x="1160" y="472"/>
                  </a:lnTo>
                  <a:lnTo>
                    <a:pt x="1200" y="512"/>
                  </a:lnTo>
                  <a:lnTo>
                    <a:pt x="1240" y="556"/>
                  </a:lnTo>
                  <a:lnTo>
                    <a:pt x="1316" y="640"/>
                  </a:lnTo>
                  <a:lnTo>
                    <a:pt x="1394" y="722"/>
                  </a:lnTo>
                  <a:lnTo>
                    <a:pt x="1432" y="762"/>
                  </a:lnTo>
                  <a:lnTo>
                    <a:pt x="1472" y="798"/>
                  </a:lnTo>
                  <a:lnTo>
                    <a:pt x="1512" y="832"/>
                  </a:lnTo>
                  <a:lnTo>
                    <a:pt x="1554" y="864"/>
                  </a:lnTo>
                  <a:lnTo>
                    <a:pt x="1596" y="892"/>
                  </a:lnTo>
                  <a:lnTo>
                    <a:pt x="1642" y="914"/>
                  </a:lnTo>
                  <a:lnTo>
                    <a:pt x="1664" y="926"/>
                  </a:lnTo>
                  <a:lnTo>
                    <a:pt x="1688" y="934"/>
                  </a:lnTo>
                  <a:lnTo>
                    <a:pt x="1712" y="942"/>
                  </a:lnTo>
                  <a:lnTo>
                    <a:pt x="1736" y="948"/>
                  </a:lnTo>
                  <a:lnTo>
                    <a:pt x="1762" y="954"/>
                  </a:lnTo>
                  <a:lnTo>
                    <a:pt x="1786" y="958"/>
                  </a:lnTo>
                  <a:lnTo>
                    <a:pt x="1814" y="960"/>
                  </a:lnTo>
                  <a:lnTo>
                    <a:pt x="1840" y="960"/>
                  </a:lnTo>
                  <a:lnTo>
                    <a:pt x="1840" y="960"/>
                  </a:lnTo>
                  <a:lnTo>
                    <a:pt x="1866" y="960"/>
                  </a:lnTo>
                  <a:lnTo>
                    <a:pt x="1890" y="958"/>
                  </a:lnTo>
                  <a:lnTo>
                    <a:pt x="1916" y="954"/>
                  </a:lnTo>
                  <a:lnTo>
                    <a:pt x="1940" y="950"/>
                  </a:lnTo>
                  <a:lnTo>
                    <a:pt x="1964" y="946"/>
                  </a:lnTo>
                  <a:lnTo>
                    <a:pt x="1986" y="938"/>
                  </a:lnTo>
                  <a:lnTo>
                    <a:pt x="2030" y="922"/>
                  </a:lnTo>
                  <a:lnTo>
                    <a:pt x="2074" y="902"/>
                  </a:lnTo>
                  <a:lnTo>
                    <a:pt x="2112" y="878"/>
                  </a:lnTo>
                  <a:lnTo>
                    <a:pt x="2150" y="850"/>
                  </a:lnTo>
                  <a:lnTo>
                    <a:pt x="2184" y="820"/>
                  </a:lnTo>
                  <a:lnTo>
                    <a:pt x="2214" y="786"/>
                  </a:lnTo>
                  <a:lnTo>
                    <a:pt x="2240" y="748"/>
                  </a:lnTo>
                  <a:lnTo>
                    <a:pt x="2264" y="710"/>
                  </a:lnTo>
                  <a:lnTo>
                    <a:pt x="2284" y="668"/>
                  </a:lnTo>
                  <a:lnTo>
                    <a:pt x="2300" y="624"/>
                  </a:lnTo>
                  <a:lnTo>
                    <a:pt x="2310" y="578"/>
                  </a:lnTo>
                  <a:lnTo>
                    <a:pt x="2318" y="530"/>
                  </a:lnTo>
                  <a:lnTo>
                    <a:pt x="2320" y="506"/>
                  </a:lnTo>
                  <a:lnTo>
                    <a:pt x="2320" y="480"/>
                  </a:lnTo>
                  <a:lnTo>
                    <a:pt x="2320" y="480"/>
                  </a:lnTo>
                  <a:lnTo>
                    <a:pt x="2320" y="456"/>
                  </a:lnTo>
                  <a:lnTo>
                    <a:pt x="2318" y="432"/>
                  </a:lnTo>
                  <a:lnTo>
                    <a:pt x="2314" y="408"/>
                  </a:lnTo>
                  <a:lnTo>
                    <a:pt x="2310" y="384"/>
                  </a:lnTo>
                  <a:lnTo>
                    <a:pt x="2298" y="338"/>
                  </a:lnTo>
                  <a:lnTo>
                    <a:pt x="2282" y="294"/>
                  </a:lnTo>
                  <a:lnTo>
                    <a:pt x="2262" y="252"/>
                  </a:lnTo>
                  <a:lnTo>
                    <a:pt x="2238" y="212"/>
                  </a:lnTo>
                  <a:lnTo>
                    <a:pt x="2210" y="176"/>
                  </a:lnTo>
                  <a:lnTo>
                    <a:pt x="2180" y="142"/>
                  </a:lnTo>
                  <a:lnTo>
                    <a:pt x="2146" y="110"/>
                  </a:lnTo>
                  <a:lnTo>
                    <a:pt x="2108" y="82"/>
                  </a:lnTo>
                  <a:lnTo>
                    <a:pt x="2068" y="58"/>
                  </a:lnTo>
                  <a:lnTo>
                    <a:pt x="2026" y="38"/>
                  </a:lnTo>
                  <a:lnTo>
                    <a:pt x="1982" y="22"/>
                  </a:lnTo>
                  <a:lnTo>
                    <a:pt x="1936" y="10"/>
                  </a:lnTo>
                  <a:lnTo>
                    <a:pt x="1914" y="6"/>
                  </a:lnTo>
                  <a:lnTo>
                    <a:pt x="1890" y="4"/>
                  </a:lnTo>
                  <a:lnTo>
                    <a:pt x="1864" y="2"/>
                  </a:lnTo>
                  <a:lnTo>
                    <a:pt x="1840" y="0"/>
                  </a:lnTo>
                  <a:lnTo>
                    <a:pt x="1840" y="0"/>
                  </a:lnTo>
                  <a:lnTo>
                    <a:pt x="1792" y="2"/>
                  </a:lnTo>
                  <a:lnTo>
                    <a:pt x="1746" y="10"/>
                  </a:lnTo>
                  <a:lnTo>
                    <a:pt x="1702" y="20"/>
                  </a:lnTo>
                  <a:lnTo>
                    <a:pt x="1662" y="36"/>
                  </a:lnTo>
                  <a:lnTo>
                    <a:pt x="1620" y="56"/>
                  </a:lnTo>
                  <a:lnTo>
                    <a:pt x="1582" y="78"/>
                  </a:lnTo>
                  <a:lnTo>
                    <a:pt x="1542" y="104"/>
                  </a:lnTo>
                  <a:lnTo>
                    <a:pt x="1504" y="134"/>
                  </a:lnTo>
                  <a:lnTo>
                    <a:pt x="1466" y="168"/>
                  </a:lnTo>
                  <a:lnTo>
                    <a:pt x="1426" y="204"/>
                  </a:lnTo>
                  <a:lnTo>
                    <a:pt x="1346" y="286"/>
                  </a:lnTo>
                  <a:lnTo>
                    <a:pt x="1260" y="376"/>
                  </a:lnTo>
                  <a:lnTo>
                    <a:pt x="1162" y="476"/>
                  </a:lnTo>
                  <a:lnTo>
                    <a:pt x="1162" y="476"/>
                  </a:lnTo>
                  <a:lnTo>
                    <a:pt x="1074" y="570"/>
                  </a:lnTo>
                  <a:lnTo>
                    <a:pt x="990" y="660"/>
                  </a:lnTo>
                  <a:lnTo>
                    <a:pt x="910" y="742"/>
                  </a:lnTo>
                  <a:lnTo>
                    <a:pt x="872" y="780"/>
                  </a:lnTo>
                  <a:lnTo>
                    <a:pt x="832" y="814"/>
                  </a:lnTo>
                  <a:lnTo>
                    <a:pt x="794" y="846"/>
                  </a:lnTo>
                  <a:lnTo>
                    <a:pt x="754" y="874"/>
                  </a:lnTo>
                  <a:lnTo>
                    <a:pt x="712" y="900"/>
                  </a:lnTo>
                  <a:lnTo>
                    <a:pt x="670" y="920"/>
                  </a:lnTo>
                  <a:lnTo>
                    <a:pt x="626" y="938"/>
                  </a:lnTo>
                  <a:lnTo>
                    <a:pt x="602" y="944"/>
                  </a:lnTo>
                  <a:lnTo>
                    <a:pt x="580" y="950"/>
                  </a:lnTo>
                  <a:lnTo>
                    <a:pt x="556" y="954"/>
                  </a:lnTo>
                  <a:lnTo>
                    <a:pt x="532" y="958"/>
                  </a:lnTo>
                  <a:lnTo>
                    <a:pt x="506" y="960"/>
                  </a:lnTo>
                  <a:lnTo>
                    <a:pt x="480" y="960"/>
                  </a:lnTo>
                  <a:lnTo>
                    <a:pt x="480" y="960"/>
                  </a:lnTo>
                  <a:close/>
                </a:path>
              </a:pathLst>
            </a:custGeom>
            <a:solidFill>
              <a:srgbClr val="FFFFFF"/>
            </a:solidFill>
            <a:ln w="25400">
              <a:solidFill>
                <a:srgbClr val="B2B2B2"/>
              </a:solidFill>
              <a:round/>
            </a:ln>
          </p:spPr>
          <p:style>
            <a:lnRef idx="0">
              <a:scrgbClr r="0" g="0" b="0"/>
            </a:lnRef>
            <a:fillRef idx="0">
              <a:scrgbClr r="0" g="0" b="0"/>
            </a:fillRef>
            <a:effectRef idx="0">
              <a:scrgbClr r="0" g="0" b="0"/>
            </a:effectRef>
            <a:fontRef idx="minor"/>
          </p:style>
        </p:sp>
        <p:sp>
          <p:nvSpPr>
            <p:cNvPr id="532" name="CustomShape 7"/>
            <p:cNvSpPr/>
            <p:nvPr/>
          </p:nvSpPr>
          <p:spPr>
            <a:xfrm>
              <a:off x="3875760" y="1126080"/>
              <a:ext cx="1121040" cy="1121040"/>
            </a:xfrm>
            <a:prstGeom prst="ellipse">
              <a:avLst/>
            </a:prstGeom>
            <a:gradFill rotWithShape="0">
              <a:gsLst>
                <a:gs pos="0">
                  <a:srgbClr val="4FADF3"/>
                </a:gs>
                <a:gs pos="100000">
                  <a:srgbClr val="073C65"/>
                </a:gs>
              </a:gsLst>
              <a:lin ang="5400000"/>
            </a:gradFill>
            <a:ln w="9525">
              <a:noFill/>
            </a:ln>
          </p:spPr>
          <p:style>
            <a:lnRef idx="0">
              <a:scrgbClr r="0" g="0" b="0"/>
            </a:lnRef>
            <a:fillRef idx="0">
              <a:scrgbClr r="0" g="0" b="0"/>
            </a:fillRef>
            <a:effectRef idx="0">
              <a:scrgbClr r="0" g="0" b="0"/>
            </a:effectRef>
            <a:fontRef idx="minor"/>
          </p:style>
          <p:txBody>
            <a:bodyPr wrap="none" lIns="0" tIns="0" rIns="0" bIns="0" anchor="ctr">
              <a:noAutofit/>
            </a:bodyPr>
            <a:lstStyle/>
            <a:p>
              <a:pPr algn="ctr">
                <a:lnSpc>
                  <a:spcPct val="90000"/>
                </a:lnSpc>
              </a:pPr>
              <a:r>
                <a:rPr lang="ja-JP" sz="1400" b="0" strike="noStrike" spc="-1">
                  <a:solidFill>
                    <a:srgbClr val="FFFFFF"/>
                  </a:solidFill>
                  <a:latin typeface="Segoe UI"/>
                  <a:ea typeface="Meiryo UI"/>
                </a:rPr>
                <a:t>業界を取り巻く</a:t>
              </a:r>
              <a:endParaRPr lang="en-US" sz="1400" b="0" strike="noStrike" spc="-1">
                <a:latin typeface="Arial"/>
              </a:endParaRPr>
            </a:p>
            <a:p>
              <a:pPr algn="ctr">
                <a:lnSpc>
                  <a:spcPct val="90000"/>
                </a:lnSpc>
              </a:pPr>
              <a:r>
                <a:rPr lang="ja-JP" sz="1400" b="0" strike="noStrike" spc="-1">
                  <a:solidFill>
                    <a:srgbClr val="FFFFFF"/>
                  </a:solidFill>
                  <a:latin typeface="Segoe UI"/>
                  <a:ea typeface="Meiryo UI"/>
                </a:rPr>
                <a:t>環境</a:t>
              </a:r>
              <a:endParaRPr lang="en-US" sz="1400" b="0" strike="noStrike" spc="-1">
                <a:latin typeface="Arial"/>
              </a:endParaRPr>
            </a:p>
          </p:txBody>
        </p:sp>
        <p:sp>
          <p:nvSpPr>
            <p:cNvPr id="533" name="CustomShape 8"/>
            <p:cNvSpPr/>
            <p:nvPr/>
          </p:nvSpPr>
          <p:spPr>
            <a:xfrm>
              <a:off x="5772960" y="1126080"/>
              <a:ext cx="1121040" cy="1121040"/>
            </a:xfrm>
            <a:prstGeom prst="ellipse">
              <a:avLst/>
            </a:prstGeom>
            <a:gradFill rotWithShape="0">
              <a:gsLst>
                <a:gs pos="0">
                  <a:srgbClr val="073C65"/>
                </a:gs>
                <a:gs pos="100000">
                  <a:srgbClr val="4FADF3"/>
                </a:gs>
              </a:gsLst>
              <a:lin ang="5400000"/>
            </a:gradFill>
            <a:ln w="9525">
              <a:noFill/>
            </a:ln>
          </p:spPr>
          <p:style>
            <a:lnRef idx="0">
              <a:scrgbClr r="0" g="0" b="0"/>
            </a:lnRef>
            <a:fillRef idx="0">
              <a:scrgbClr r="0" g="0" b="0"/>
            </a:fillRef>
            <a:effectRef idx="0">
              <a:scrgbClr r="0" g="0" b="0"/>
            </a:effectRef>
            <a:fontRef idx="minor"/>
          </p:style>
          <p:txBody>
            <a:bodyPr wrap="none" lIns="0" tIns="0" rIns="0" bIns="0" anchor="ctr">
              <a:noAutofit/>
            </a:bodyPr>
            <a:lstStyle/>
            <a:p>
              <a:pPr algn="ctr">
                <a:lnSpc>
                  <a:spcPct val="90000"/>
                </a:lnSpc>
              </a:pPr>
              <a:r>
                <a:rPr lang="ja-JP" sz="1400" b="0" strike="noStrike" spc="-1">
                  <a:solidFill>
                    <a:srgbClr val="FFFFFF"/>
                  </a:solidFill>
                  <a:latin typeface="Segoe UI"/>
                  <a:ea typeface="Meiryo UI"/>
                </a:rPr>
                <a:t>弊社の状況</a:t>
              </a:r>
              <a:endParaRPr lang="en-US" sz="1400" b="0" strike="noStrike" spc="-1">
                <a:latin typeface="Arial"/>
              </a:endParaRPr>
            </a:p>
          </p:txBody>
        </p:sp>
      </p:grpSp>
      <p:sp>
        <p:nvSpPr>
          <p:cNvPr id="534" name="CustomShape 9"/>
          <p:cNvSpPr/>
          <p:nvPr/>
        </p:nvSpPr>
        <p:spPr>
          <a:xfrm>
            <a:off x="252000" y="1110960"/>
            <a:ext cx="3311280" cy="112392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spAutoFit/>
          </a:bodyPr>
          <a:lstStyle/>
          <a:p>
            <a:pPr marL="142920" indent="-142200">
              <a:lnSpc>
                <a:spcPct val="90000"/>
              </a:lnSpc>
              <a:spcAft>
                <a:spcPts val="300"/>
              </a:spcAft>
              <a:buClr>
                <a:srgbClr val="CCECFF"/>
              </a:buClr>
              <a:buFont typeface="Wingdings" charset="2"/>
              <a:buChar char=""/>
            </a:pPr>
            <a:r>
              <a:rPr lang="ja-JP" sz="1400" b="0" strike="noStrike" spc="-1">
                <a:solidFill>
                  <a:srgbClr val="000000"/>
                </a:solidFill>
                <a:latin typeface="Segoe UI"/>
                <a:ea typeface="Meiryo UI"/>
              </a:rPr>
              <a:t>市場変化→中国・インドの高成長継続、</a:t>
            </a:r>
            <a:br/>
            <a:r>
              <a:rPr lang="ja-JP" sz="1400" b="0" strike="noStrike" spc="-1">
                <a:solidFill>
                  <a:srgbClr val="000000"/>
                </a:solidFill>
                <a:latin typeface="Segoe UI"/>
                <a:ea typeface="Meiryo UI"/>
              </a:rPr>
              <a:t>米国の失業率の高まり、欧州の経済停滞</a:t>
            </a:r>
            <a:endParaRPr lang="en-US" sz="1400" b="0" strike="noStrike" spc="-1">
              <a:latin typeface="Arial"/>
            </a:endParaRPr>
          </a:p>
          <a:p>
            <a:pPr marL="142920" indent="-142200">
              <a:lnSpc>
                <a:spcPct val="90000"/>
              </a:lnSpc>
              <a:spcAft>
                <a:spcPts val="300"/>
              </a:spcAft>
              <a:buClr>
                <a:srgbClr val="CCECFF"/>
              </a:buClr>
              <a:buFont typeface="Wingdings" charset="2"/>
              <a:buChar char=""/>
            </a:pPr>
            <a:r>
              <a:rPr lang="ja-JP" sz="1400" b="0" strike="noStrike" spc="-1">
                <a:solidFill>
                  <a:srgbClr val="000000"/>
                </a:solidFill>
                <a:latin typeface="Segoe UI"/>
                <a:ea typeface="Meiryo UI"/>
              </a:rPr>
              <a:t>お客様の変化→顧客ニーズの細分化</a:t>
            </a:r>
            <a:endParaRPr lang="en-US" sz="1400" b="0" strike="noStrike" spc="-1">
              <a:latin typeface="Arial"/>
            </a:endParaRPr>
          </a:p>
          <a:p>
            <a:pPr marL="142920" indent="-142200">
              <a:lnSpc>
                <a:spcPct val="90000"/>
              </a:lnSpc>
              <a:spcAft>
                <a:spcPts val="300"/>
              </a:spcAft>
              <a:buClr>
                <a:srgbClr val="CCECFF"/>
              </a:buClr>
              <a:buFont typeface="Wingdings" charset="2"/>
              <a:buChar char=""/>
            </a:pPr>
            <a:r>
              <a:rPr lang="ja-JP" sz="1400" b="0" strike="noStrike" spc="-1">
                <a:solidFill>
                  <a:srgbClr val="000000"/>
                </a:solidFill>
                <a:latin typeface="Segoe UI"/>
                <a:ea typeface="Meiryo UI"/>
              </a:rPr>
              <a:t>経済→低価格競争、先進国から新興国へのマーケットシフト</a:t>
            </a:r>
            <a:endParaRPr lang="en-US" sz="1400" b="0" strike="noStrike" spc="-1">
              <a:latin typeface="Arial"/>
            </a:endParaRPr>
          </a:p>
        </p:txBody>
      </p:sp>
      <p:sp>
        <p:nvSpPr>
          <p:cNvPr id="535" name="CustomShape 10"/>
          <p:cNvSpPr/>
          <p:nvPr/>
        </p:nvSpPr>
        <p:spPr>
          <a:xfrm>
            <a:off x="7190640" y="1110960"/>
            <a:ext cx="3707280" cy="13150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spAutoFit/>
          </a:bodyPr>
          <a:lstStyle/>
          <a:p>
            <a:pPr marL="142920" indent="-142200">
              <a:lnSpc>
                <a:spcPct val="90000"/>
              </a:lnSpc>
              <a:spcAft>
                <a:spcPts val="300"/>
              </a:spcAft>
              <a:buClr>
                <a:srgbClr val="CCECFF"/>
              </a:buClr>
              <a:buFont typeface="Wingdings" charset="2"/>
              <a:buChar char=""/>
            </a:pPr>
            <a:r>
              <a:rPr lang="ja-JP" sz="1400" b="0" strike="noStrike" spc="-1">
                <a:solidFill>
                  <a:srgbClr val="000000"/>
                </a:solidFill>
                <a:latin typeface="Segoe UI"/>
                <a:ea typeface="Meiryo UI"/>
              </a:rPr>
              <a:t>急激に続く円高、長期経済低迷にによる減収傾向</a:t>
            </a:r>
            <a:endParaRPr lang="en-US" sz="1400" b="0" strike="noStrike" spc="-1">
              <a:latin typeface="Arial"/>
            </a:endParaRPr>
          </a:p>
          <a:p>
            <a:pPr marL="142920" indent="-142200">
              <a:lnSpc>
                <a:spcPct val="90000"/>
              </a:lnSpc>
              <a:spcAft>
                <a:spcPts val="300"/>
              </a:spcAft>
              <a:buClr>
                <a:srgbClr val="CCECFF"/>
              </a:buClr>
              <a:buFont typeface="Wingdings" charset="2"/>
              <a:buChar char=""/>
            </a:pPr>
            <a:r>
              <a:rPr lang="ja-JP" sz="1400" b="0" strike="noStrike" spc="-1">
                <a:solidFill>
                  <a:srgbClr val="000000"/>
                </a:solidFill>
                <a:latin typeface="Segoe UI"/>
                <a:ea typeface="Meiryo UI"/>
              </a:rPr>
              <a:t>驚異的な技術革新の進歩と新しいテクノロジーへの乗り遅れで、ビジネスが立ち行かなくなるという危機感</a:t>
            </a:r>
            <a:endParaRPr lang="en-US" sz="1400" b="0" strike="noStrike" spc="-1">
              <a:latin typeface="Arial"/>
            </a:endParaRPr>
          </a:p>
          <a:p>
            <a:pPr marL="142920" indent="-142200">
              <a:lnSpc>
                <a:spcPct val="90000"/>
              </a:lnSpc>
              <a:spcAft>
                <a:spcPts val="300"/>
              </a:spcAft>
              <a:buClr>
                <a:srgbClr val="CCECFF"/>
              </a:buClr>
              <a:buFont typeface="Wingdings" charset="2"/>
              <a:buChar char=""/>
            </a:pPr>
            <a:r>
              <a:rPr lang="ja-JP" sz="1400" b="0" strike="noStrike" spc="-1">
                <a:solidFill>
                  <a:srgbClr val="000000"/>
                </a:solidFill>
                <a:latin typeface="Segoe UI"/>
                <a:ea typeface="Meiryo UI"/>
              </a:rPr>
              <a:t>戦略的事業の展開はは黒字の堅調傾向</a:t>
            </a:r>
            <a:endParaRPr lang="en-US" sz="1400" b="0" strike="noStrike" spc="-1">
              <a:latin typeface="Arial"/>
            </a:endParaRPr>
          </a:p>
        </p:txBody>
      </p:sp>
      <p:graphicFrame>
        <p:nvGraphicFramePr>
          <p:cNvPr id="536" name="グラフ 18"/>
          <p:cNvGraphicFramePr/>
          <p:nvPr/>
        </p:nvGraphicFramePr>
        <p:xfrm>
          <a:off x="3852000" y="2395440"/>
          <a:ext cx="5831280" cy="38872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37" name="Table 11"/>
          <p:cNvGraphicFramePr/>
          <p:nvPr/>
        </p:nvGraphicFramePr>
        <p:xfrm>
          <a:off x="4541760" y="4112640"/>
          <a:ext cx="467640" cy="1373040"/>
        </p:xfrm>
        <a:graphic>
          <a:graphicData uri="http://schemas.openxmlformats.org/drawingml/2006/table">
            <a:tbl>
              <a:tblPr/>
              <a:tblGrid>
                <a:gridCol w="468000">
                  <a:extLst>
                    <a:ext uri="{9D8B030D-6E8A-4147-A177-3AD203B41FA5}">
                      <a16:colId xmlns:a16="http://schemas.microsoft.com/office/drawing/2014/main" val="20000"/>
                    </a:ext>
                  </a:extLst>
                </a:gridCol>
              </a:tblGrid>
              <a:tr h="366120">
                <a:tc>
                  <a:txBody>
                    <a:bodyPr/>
                    <a:lstStyle/>
                    <a:p>
                      <a:endParaRPr lang="ja-JP"/>
                    </a:p>
                  </a:txBody>
                  <a:tcPr>
                    <a:lnL w="76320">
                      <a:noFill/>
                    </a:lnL>
                    <a:lnR w="76320">
                      <a:noFill/>
                    </a:lnR>
                    <a:lnT w="76320">
                      <a:noFill/>
                    </a:lnT>
                    <a:lnB w="76320">
                      <a:noFill/>
                    </a:lnB>
                    <a:solidFill>
                      <a:srgbClr val="073C65"/>
                    </a:solidFill>
                  </a:tcPr>
                </a:tc>
                <a:extLst>
                  <a:ext uri="{0D108BD9-81ED-4DB2-BD59-A6C34878D82A}">
                    <a16:rowId xmlns:a16="http://schemas.microsoft.com/office/drawing/2014/main" val="10000"/>
                  </a:ext>
                </a:extLst>
              </a:tr>
              <a:tr h="366120">
                <a:tc>
                  <a:txBody>
                    <a:bodyPr/>
                    <a:lstStyle/>
                    <a:p>
                      <a:endParaRPr lang="ja-JP"/>
                    </a:p>
                  </a:txBody>
                  <a:tcPr>
                    <a:lnL w="76320">
                      <a:noFill/>
                    </a:lnL>
                    <a:lnR w="76320">
                      <a:noFill/>
                    </a:lnR>
                    <a:lnT w="76320">
                      <a:noFill/>
                    </a:lnT>
                    <a:lnB w="76320">
                      <a:noFill/>
                    </a:lnB>
                    <a:noFill/>
                  </a:tcPr>
                </a:tc>
                <a:extLst>
                  <a:ext uri="{0D108BD9-81ED-4DB2-BD59-A6C34878D82A}">
                    <a16:rowId xmlns:a16="http://schemas.microsoft.com/office/drawing/2014/main" val="10001"/>
                  </a:ext>
                </a:extLst>
              </a:tr>
              <a:tr h="366120">
                <a:tc>
                  <a:txBody>
                    <a:bodyPr/>
                    <a:lstStyle/>
                    <a:p>
                      <a:endParaRPr lang="ja-JP"/>
                    </a:p>
                  </a:txBody>
                  <a:tcPr>
                    <a:lnL w="76320">
                      <a:noFill/>
                    </a:lnL>
                    <a:lnR w="76320">
                      <a:noFill/>
                    </a:lnR>
                    <a:lnT w="76320">
                      <a:noFill/>
                    </a:lnT>
                    <a:lnB w="76320">
                      <a:noFill/>
                    </a:lnB>
                    <a:solidFill>
                      <a:srgbClr val="0D79CA"/>
                    </a:solidFill>
                  </a:tcPr>
                </a:tc>
                <a:extLst>
                  <a:ext uri="{0D108BD9-81ED-4DB2-BD59-A6C34878D82A}">
                    <a16:rowId xmlns:a16="http://schemas.microsoft.com/office/drawing/2014/main" val="10002"/>
                  </a:ext>
                </a:extLst>
              </a:tr>
              <a:tr h="366120">
                <a:tc>
                  <a:txBody>
                    <a:bodyPr/>
                    <a:lstStyle/>
                    <a:p>
                      <a:endParaRPr lang="ja-JP"/>
                    </a:p>
                  </a:txBody>
                  <a:tcPr>
                    <a:lnL w="76320">
                      <a:noFill/>
                    </a:lnL>
                    <a:lnR w="76320">
                      <a:noFill/>
                    </a:lnR>
                    <a:lnT w="76320">
                      <a:noFill/>
                    </a:lnT>
                    <a:lnB w="76320">
                      <a:noFill/>
                    </a:lnB>
                    <a:noFill/>
                  </a:tcPr>
                </a:tc>
                <a:extLst>
                  <a:ext uri="{0D108BD9-81ED-4DB2-BD59-A6C34878D82A}">
                    <a16:rowId xmlns:a16="http://schemas.microsoft.com/office/drawing/2014/main" val="10003"/>
                  </a:ext>
                </a:extLst>
              </a:tr>
              <a:tr h="366120">
                <a:tc>
                  <a:txBody>
                    <a:bodyPr/>
                    <a:lstStyle/>
                    <a:p>
                      <a:endParaRPr lang="ja-JP"/>
                    </a:p>
                  </a:txBody>
                  <a:tcPr>
                    <a:lnL w="76320">
                      <a:noFill/>
                    </a:lnL>
                    <a:lnR w="76320">
                      <a:noFill/>
                    </a:lnR>
                    <a:lnT w="76320">
                      <a:noFill/>
                    </a:lnT>
                    <a:lnB w="76320">
                      <a:noFill/>
                    </a:lnB>
                    <a:solidFill>
                      <a:srgbClr val="4FADF3"/>
                    </a:solidFill>
                  </a:tcPr>
                </a:tc>
                <a:extLst>
                  <a:ext uri="{0D108BD9-81ED-4DB2-BD59-A6C34878D82A}">
                    <a16:rowId xmlns:a16="http://schemas.microsoft.com/office/drawing/2014/main" val="10004"/>
                  </a:ext>
                </a:extLst>
              </a:tr>
            </a:tbl>
          </a:graphicData>
        </a:graphic>
      </p:graphicFrame>
      <p:sp>
        <p:nvSpPr>
          <p:cNvPr id="538" name="CustomShape 12"/>
          <p:cNvSpPr/>
          <p:nvPr/>
        </p:nvSpPr>
        <p:spPr>
          <a:xfrm>
            <a:off x="4856400" y="3907440"/>
            <a:ext cx="2339280" cy="863280"/>
          </a:xfrm>
          <a:prstGeom prst="roundRect">
            <a:avLst>
              <a:gd name="adj" fmla="val 50000"/>
            </a:avLst>
          </a:prstGeom>
          <a:solidFill>
            <a:schemeClr val="bg1"/>
          </a:solidFill>
          <a:ln w="28575">
            <a:solidFill>
              <a:srgbClr val="3399FF"/>
            </a:solidFill>
            <a:round/>
          </a:ln>
        </p:spPr>
        <p:style>
          <a:lnRef idx="0">
            <a:scrgbClr r="0" g="0" b="0"/>
          </a:lnRef>
          <a:fillRef idx="0">
            <a:scrgbClr r="0" g="0" b="0"/>
          </a:fillRef>
          <a:effectRef idx="0">
            <a:scrgbClr r="0" g="0" b="0"/>
          </a:effectRef>
          <a:fontRef idx="minor"/>
        </p:style>
        <p:txBody>
          <a:bodyPr wrap="none" lIns="0" tIns="46800" rIns="0" bIns="46800" anchor="ctr">
            <a:noAutofit/>
          </a:bodyPr>
          <a:lstStyle/>
          <a:p>
            <a:pPr algn="ctr">
              <a:lnSpc>
                <a:spcPct val="90000"/>
              </a:lnSpc>
              <a:tabLst>
                <a:tab pos="749160" algn="l"/>
              </a:tabLst>
            </a:pPr>
            <a:r>
              <a:rPr lang="ja-JP" sz="1800" b="1" strike="noStrike" spc="-1">
                <a:solidFill>
                  <a:srgbClr val="808080"/>
                </a:solidFill>
                <a:latin typeface="Segoe UI"/>
                <a:ea typeface="Meiryo UI"/>
              </a:rPr>
              <a:t>中長期計画</a:t>
            </a:r>
            <a:endParaRPr lang="en-US" sz="1800" b="0" strike="noStrike" spc="-1">
              <a:latin typeface="Arial"/>
            </a:endParaRPr>
          </a:p>
        </p:txBody>
      </p:sp>
      <p:sp>
        <p:nvSpPr>
          <p:cNvPr id="539" name="CustomShape 13"/>
          <p:cNvSpPr/>
          <p:nvPr/>
        </p:nvSpPr>
        <p:spPr>
          <a:xfrm>
            <a:off x="8460000" y="2673720"/>
            <a:ext cx="3131280" cy="791280"/>
          </a:xfrm>
          <a:prstGeom prst="rect">
            <a:avLst/>
          </a:prstGeom>
          <a:noFill/>
          <a:ln w="28575">
            <a:noFill/>
          </a:ln>
        </p:spPr>
        <p:style>
          <a:lnRef idx="0">
            <a:scrgbClr r="0" g="0" b="0"/>
          </a:lnRef>
          <a:fillRef idx="0">
            <a:scrgbClr r="0" g="0" b="0"/>
          </a:fillRef>
          <a:effectRef idx="0">
            <a:scrgbClr r="0" g="0" b="0"/>
          </a:effectRef>
          <a:fontRef idx="minor"/>
        </p:style>
        <p:txBody>
          <a:bodyPr lIns="72000" tIns="46800" rIns="72000" bIns="46800" anchor="ctr">
            <a:noAutofit/>
          </a:bodyPr>
          <a:lstStyle/>
          <a:p>
            <a:pPr>
              <a:lnSpc>
                <a:spcPct val="90000"/>
              </a:lnSpc>
              <a:spcAft>
                <a:spcPts val="601"/>
              </a:spcAft>
              <a:tabLst>
                <a:tab pos="0" algn="l"/>
              </a:tabLst>
            </a:pPr>
            <a:r>
              <a:rPr lang="ja-JP" sz="2000" b="1" strike="noStrike" spc="-1">
                <a:solidFill>
                  <a:srgbClr val="011893"/>
                </a:solidFill>
                <a:latin typeface="Segoe UI"/>
                <a:ea typeface="Meiryo UI"/>
              </a:rPr>
              <a:t>フォーカス事業の転換</a:t>
            </a:r>
            <a:endParaRPr lang="en-US" sz="2000" b="0" strike="noStrike" spc="-1">
              <a:latin typeface="Arial"/>
            </a:endParaRPr>
          </a:p>
          <a:p>
            <a:pPr>
              <a:lnSpc>
                <a:spcPct val="90000"/>
              </a:lnSpc>
              <a:spcAft>
                <a:spcPts val="601"/>
              </a:spcAft>
              <a:tabLst>
                <a:tab pos="0" algn="l"/>
              </a:tabLst>
            </a:pPr>
            <a:r>
              <a:rPr lang="ja-JP" sz="1400" b="0" strike="noStrike" spc="-1">
                <a:solidFill>
                  <a:srgbClr val="020102"/>
                </a:solidFill>
                <a:latin typeface="Segoe UI"/>
                <a:ea typeface="Meiryo UI"/>
              </a:rPr>
              <a:t>競争力を持つ戦略的フォーカス事業の</a:t>
            </a:r>
            <a:br/>
            <a:r>
              <a:rPr lang="ja-JP" sz="1400" b="0" strike="noStrike" spc="-1">
                <a:solidFill>
                  <a:srgbClr val="020102"/>
                </a:solidFill>
                <a:latin typeface="Segoe UI"/>
                <a:ea typeface="Meiryo UI"/>
              </a:rPr>
              <a:t>構造転換</a:t>
            </a:r>
            <a:endParaRPr lang="en-US" sz="1400" b="0" strike="noStrike" spc="-1">
              <a:latin typeface="Arial"/>
            </a:endParaRPr>
          </a:p>
        </p:txBody>
      </p:sp>
      <p:sp>
        <p:nvSpPr>
          <p:cNvPr id="540" name="CustomShape 14"/>
          <p:cNvSpPr/>
          <p:nvPr/>
        </p:nvSpPr>
        <p:spPr>
          <a:xfrm>
            <a:off x="9000000" y="3871440"/>
            <a:ext cx="2447280" cy="791280"/>
          </a:xfrm>
          <a:prstGeom prst="rect">
            <a:avLst/>
          </a:prstGeom>
          <a:noFill/>
          <a:ln w="28575">
            <a:noFill/>
          </a:ln>
        </p:spPr>
        <p:style>
          <a:lnRef idx="0">
            <a:scrgbClr r="0" g="0" b="0"/>
          </a:lnRef>
          <a:fillRef idx="0">
            <a:scrgbClr r="0" g="0" b="0"/>
          </a:fillRef>
          <a:effectRef idx="0">
            <a:scrgbClr r="0" g="0" b="0"/>
          </a:effectRef>
          <a:fontRef idx="minor"/>
        </p:style>
        <p:txBody>
          <a:bodyPr lIns="72000" tIns="46800" rIns="72000" bIns="46800" anchor="ctr">
            <a:noAutofit/>
          </a:bodyPr>
          <a:lstStyle/>
          <a:p>
            <a:pPr>
              <a:lnSpc>
                <a:spcPct val="90000"/>
              </a:lnSpc>
              <a:spcAft>
                <a:spcPts val="601"/>
              </a:spcAft>
              <a:tabLst>
                <a:tab pos="0" algn="l"/>
              </a:tabLst>
            </a:pPr>
            <a:r>
              <a:rPr lang="zh-TW" sz="2000" b="1" strike="noStrike" spc="-1">
                <a:solidFill>
                  <a:srgbClr val="0D79CA"/>
                </a:solidFill>
                <a:latin typeface="Segoe UI"/>
                <a:ea typeface="Meiryo UI"/>
              </a:rPr>
              <a:t>事業構造改革</a:t>
            </a:r>
            <a:endParaRPr lang="en-US" sz="2000" b="0" strike="noStrike" spc="-1">
              <a:latin typeface="Arial"/>
            </a:endParaRPr>
          </a:p>
          <a:p>
            <a:pPr>
              <a:lnSpc>
                <a:spcPct val="90000"/>
              </a:lnSpc>
              <a:spcAft>
                <a:spcPts val="601"/>
              </a:spcAft>
              <a:tabLst>
                <a:tab pos="0" algn="l"/>
              </a:tabLst>
            </a:pPr>
            <a:r>
              <a:rPr lang="ja-JP" sz="1400" b="0" strike="noStrike" spc="-1">
                <a:solidFill>
                  <a:srgbClr val="020102"/>
                </a:solidFill>
                <a:latin typeface="Segoe UI"/>
                <a:ea typeface="Meiryo UI"/>
              </a:rPr>
              <a:t>景気変動の影響を受けにくい</a:t>
            </a:r>
            <a:br/>
            <a:r>
              <a:rPr lang="ja-JP" sz="1400" b="0" strike="noStrike" spc="-1">
                <a:solidFill>
                  <a:srgbClr val="020102"/>
                </a:solidFill>
                <a:latin typeface="Segoe UI"/>
                <a:ea typeface="Meiryo UI"/>
              </a:rPr>
              <a:t>安定した収益健全性の確立</a:t>
            </a:r>
            <a:endParaRPr lang="en-US" sz="1400" b="0" strike="noStrike" spc="-1">
              <a:latin typeface="Arial"/>
            </a:endParaRPr>
          </a:p>
        </p:txBody>
      </p:sp>
      <p:sp>
        <p:nvSpPr>
          <p:cNvPr id="541" name="CustomShape 15"/>
          <p:cNvSpPr/>
          <p:nvPr/>
        </p:nvSpPr>
        <p:spPr>
          <a:xfrm>
            <a:off x="8460000" y="5209920"/>
            <a:ext cx="3131280" cy="791280"/>
          </a:xfrm>
          <a:prstGeom prst="rect">
            <a:avLst/>
          </a:prstGeom>
          <a:noFill/>
          <a:ln w="28575">
            <a:noFill/>
          </a:ln>
        </p:spPr>
        <p:style>
          <a:lnRef idx="0">
            <a:scrgbClr r="0" g="0" b="0"/>
          </a:lnRef>
          <a:fillRef idx="0">
            <a:scrgbClr r="0" g="0" b="0"/>
          </a:fillRef>
          <a:effectRef idx="0">
            <a:scrgbClr r="0" g="0" b="0"/>
          </a:effectRef>
          <a:fontRef idx="minor"/>
        </p:style>
        <p:txBody>
          <a:bodyPr lIns="72000" tIns="46800" rIns="72000" bIns="46800" anchor="ctr">
            <a:noAutofit/>
          </a:bodyPr>
          <a:lstStyle/>
          <a:p>
            <a:pPr>
              <a:lnSpc>
                <a:spcPct val="90000"/>
              </a:lnSpc>
              <a:spcAft>
                <a:spcPts val="601"/>
              </a:spcAft>
              <a:tabLst>
                <a:tab pos="0" algn="l"/>
              </a:tabLst>
            </a:pPr>
            <a:r>
              <a:rPr lang="zh-TW" sz="2000" b="1" strike="noStrike" spc="-1">
                <a:solidFill>
                  <a:srgbClr val="4FADF3"/>
                </a:solidFill>
                <a:latin typeface="Segoe UI"/>
                <a:ea typeface="Meiryo UI"/>
              </a:rPr>
              <a:t>環境配慮型経営</a:t>
            </a:r>
            <a:endParaRPr lang="en-US" sz="2000" b="0" strike="noStrike" spc="-1">
              <a:latin typeface="Arial"/>
            </a:endParaRPr>
          </a:p>
          <a:p>
            <a:pPr>
              <a:lnSpc>
                <a:spcPct val="90000"/>
              </a:lnSpc>
              <a:spcAft>
                <a:spcPts val="601"/>
              </a:spcAft>
              <a:tabLst>
                <a:tab pos="0" algn="l"/>
              </a:tabLst>
            </a:pPr>
            <a:r>
              <a:rPr lang="ja-JP" sz="1400" b="0" strike="noStrike" spc="-1">
                <a:solidFill>
                  <a:srgbClr val="020102"/>
                </a:solidFill>
                <a:latin typeface="Segoe UI"/>
                <a:ea typeface="Meiryo UI"/>
              </a:rPr>
              <a:t>環境配慮に貢献するエコカンパニーとしての</a:t>
            </a:r>
            <a:br/>
            <a:r>
              <a:rPr lang="ja-JP" sz="1400" b="0" strike="noStrike" spc="-1">
                <a:solidFill>
                  <a:srgbClr val="020102"/>
                </a:solidFill>
                <a:latin typeface="Segoe UI"/>
                <a:ea typeface="Meiryo UI"/>
              </a:rPr>
              <a:t>経営体質への移行</a:t>
            </a:r>
            <a:endParaRPr lang="en-US" sz="1400" b="0" strike="noStrike" spc="-1">
              <a:latin typeface="Arial"/>
            </a:endParaRPr>
          </a:p>
        </p:txBody>
      </p:sp>
      <p:sp>
        <p:nvSpPr>
          <p:cNvPr id="542" name="CustomShape 16"/>
          <p:cNvSpPr/>
          <p:nvPr/>
        </p:nvSpPr>
        <p:spPr>
          <a:xfrm>
            <a:off x="7076520" y="2876400"/>
            <a:ext cx="423360" cy="821160"/>
          </a:xfrm>
          <a:prstGeom prst="rect">
            <a:avLst/>
          </a:prstGeom>
          <a:noFill/>
          <a:ln w="0">
            <a:noFill/>
          </a:ln>
        </p:spPr>
        <p:style>
          <a:lnRef idx="0">
            <a:scrgbClr r="0" g="0" b="0"/>
          </a:lnRef>
          <a:fillRef idx="0">
            <a:scrgbClr r="0" g="0" b="0"/>
          </a:fillRef>
          <a:effectRef idx="0">
            <a:scrgbClr r="0" g="0" b="0"/>
          </a:effectRef>
          <a:fontRef idx="minor"/>
        </p:style>
        <p:txBody>
          <a:bodyPr wrap="none" lIns="36000" tIns="45000" rIns="36000" bIns="45000">
            <a:spAutoFit/>
          </a:bodyPr>
          <a:lstStyle/>
          <a:p>
            <a:pPr>
              <a:lnSpc>
                <a:spcPct val="100000"/>
              </a:lnSpc>
            </a:pPr>
            <a:r>
              <a:rPr lang="en-US" sz="4800" b="1" strike="noStrike" spc="-1">
                <a:solidFill>
                  <a:srgbClr val="FFFFFF"/>
                </a:solidFill>
                <a:latin typeface="Segoe UI"/>
                <a:ea typeface="Meiryo UI"/>
              </a:rPr>
              <a:t>1</a:t>
            </a:r>
            <a:endParaRPr lang="en-US" sz="4800" b="0" strike="noStrike" spc="-1">
              <a:latin typeface="Arial"/>
            </a:endParaRPr>
          </a:p>
        </p:txBody>
      </p:sp>
      <p:sp>
        <p:nvSpPr>
          <p:cNvPr id="543" name="CustomShape 17"/>
          <p:cNvSpPr/>
          <p:nvPr/>
        </p:nvSpPr>
        <p:spPr>
          <a:xfrm>
            <a:off x="7671240" y="3913920"/>
            <a:ext cx="423360" cy="821160"/>
          </a:xfrm>
          <a:prstGeom prst="rect">
            <a:avLst/>
          </a:prstGeom>
          <a:noFill/>
          <a:ln w="0">
            <a:noFill/>
          </a:ln>
        </p:spPr>
        <p:style>
          <a:lnRef idx="0">
            <a:scrgbClr r="0" g="0" b="0"/>
          </a:lnRef>
          <a:fillRef idx="0">
            <a:scrgbClr r="0" g="0" b="0"/>
          </a:fillRef>
          <a:effectRef idx="0">
            <a:scrgbClr r="0" g="0" b="0"/>
          </a:effectRef>
          <a:fontRef idx="minor"/>
        </p:style>
        <p:txBody>
          <a:bodyPr wrap="none" lIns="36000" tIns="45000" rIns="36000" bIns="45000">
            <a:spAutoFit/>
          </a:bodyPr>
          <a:lstStyle/>
          <a:p>
            <a:pPr>
              <a:lnSpc>
                <a:spcPct val="100000"/>
              </a:lnSpc>
            </a:pPr>
            <a:r>
              <a:rPr lang="en-US" sz="4800" b="1" strike="noStrike" spc="-1">
                <a:solidFill>
                  <a:srgbClr val="FFFFFF"/>
                </a:solidFill>
                <a:latin typeface="Segoe UI"/>
                <a:ea typeface="Meiryo UI"/>
              </a:rPr>
              <a:t>2</a:t>
            </a:r>
            <a:endParaRPr lang="en-US" sz="4800" b="0" strike="noStrike" spc="-1">
              <a:latin typeface="Arial"/>
            </a:endParaRPr>
          </a:p>
        </p:txBody>
      </p:sp>
      <p:sp>
        <p:nvSpPr>
          <p:cNvPr id="544" name="CustomShape 18"/>
          <p:cNvSpPr/>
          <p:nvPr/>
        </p:nvSpPr>
        <p:spPr>
          <a:xfrm>
            <a:off x="7076520" y="4951440"/>
            <a:ext cx="423360" cy="821160"/>
          </a:xfrm>
          <a:prstGeom prst="rect">
            <a:avLst/>
          </a:prstGeom>
          <a:noFill/>
          <a:ln w="0">
            <a:noFill/>
          </a:ln>
        </p:spPr>
        <p:style>
          <a:lnRef idx="0">
            <a:scrgbClr r="0" g="0" b="0"/>
          </a:lnRef>
          <a:fillRef idx="0">
            <a:scrgbClr r="0" g="0" b="0"/>
          </a:fillRef>
          <a:effectRef idx="0">
            <a:scrgbClr r="0" g="0" b="0"/>
          </a:effectRef>
          <a:fontRef idx="minor"/>
        </p:style>
        <p:txBody>
          <a:bodyPr wrap="none" lIns="36000" tIns="45000" rIns="36000" bIns="45000">
            <a:spAutoFit/>
          </a:bodyPr>
          <a:lstStyle/>
          <a:p>
            <a:pPr>
              <a:lnSpc>
                <a:spcPct val="100000"/>
              </a:lnSpc>
            </a:pPr>
            <a:r>
              <a:rPr lang="en-US" sz="4800" b="1" strike="noStrike" spc="-1">
                <a:solidFill>
                  <a:srgbClr val="FFFFFF"/>
                </a:solidFill>
                <a:latin typeface="Segoe UI"/>
                <a:ea typeface="Meiryo UI"/>
              </a:rPr>
              <a:t>3</a:t>
            </a:r>
            <a:endParaRPr lang="en-US" sz="4800" b="0" strike="noStrike" spc="-1">
              <a:latin typeface="Arial"/>
            </a:endParaRPr>
          </a:p>
        </p:txBody>
      </p:sp>
      <p:sp>
        <p:nvSpPr>
          <p:cNvPr id="545" name="CustomShape 19"/>
          <p:cNvSpPr/>
          <p:nvPr/>
        </p:nvSpPr>
        <p:spPr>
          <a:xfrm>
            <a:off x="3588840" y="3287160"/>
            <a:ext cx="961200" cy="932760"/>
          </a:xfrm>
          <a:custGeom>
            <a:avLst/>
            <a:gdLst/>
            <a:ahLst/>
            <a:cxnLst/>
            <a:rect l="l" t="t" r="r" b="b"/>
            <a:pathLst>
              <a:path w="961901" h="933401">
                <a:moveTo>
                  <a:pt x="2375" y="0"/>
                </a:moveTo>
                <a:lnTo>
                  <a:pt x="961901" y="824148"/>
                </a:lnTo>
                <a:lnTo>
                  <a:pt x="961901" y="933401"/>
                </a:lnTo>
                <a:lnTo>
                  <a:pt x="0" y="619892"/>
                </a:lnTo>
                <a:cubicBezTo>
                  <a:pt x="792" y="413261"/>
                  <a:pt x="1583" y="206631"/>
                  <a:pt x="2375" y="0"/>
                </a:cubicBezTo>
                <a:close/>
              </a:path>
            </a:pathLst>
          </a:custGeom>
          <a:solidFill>
            <a:schemeClr val="bg2">
              <a:lumMod val="25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546" name="CustomShape 20"/>
          <p:cNvSpPr/>
          <p:nvPr/>
        </p:nvSpPr>
        <p:spPr>
          <a:xfrm>
            <a:off x="3588840" y="4023360"/>
            <a:ext cx="961200" cy="614520"/>
          </a:xfrm>
          <a:custGeom>
            <a:avLst/>
            <a:gdLst/>
            <a:ahLst/>
            <a:cxnLst/>
            <a:rect l="l" t="t" r="r" b="b"/>
            <a:pathLst>
              <a:path w="961901" h="615142">
                <a:moveTo>
                  <a:pt x="0" y="0"/>
                </a:moveTo>
                <a:lnTo>
                  <a:pt x="961901" y="230382"/>
                </a:lnTo>
                <a:lnTo>
                  <a:pt x="961901" y="337260"/>
                </a:lnTo>
                <a:lnTo>
                  <a:pt x="0" y="615142"/>
                </a:lnTo>
                <a:lnTo>
                  <a:pt x="0" y="0"/>
                </a:lnTo>
                <a:close/>
              </a:path>
            </a:pathLst>
          </a:custGeom>
          <a:solidFill>
            <a:schemeClr val="bg2">
              <a:lumMod val="50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547" name="CustomShape 21"/>
          <p:cNvSpPr/>
          <p:nvPr/>
        </p:nvSpPr>
        <p:spPr>
          <a:xfrm>
            <a:off x="3586320" y="4398480"/>
            <a:ext cx="963720" cy="963720"/>
          </a:xfrm>
          <a:custGeom>
            <a:avLst/>
            <a:gdLst/>
            <a:ahLst/>
            <a:cxnLst/>
            <a:rect l="l" t="t" r="r" b="b"/>
            <a:pathLst>
              <a:path w="964277" h="964276">
                <a:moveTo>
                  <a:pt x="2376" y="349134"/>
                </a:moveTo>
                <a:lnTo>
                  <a:pt x="964277" y="0"/>
                </a:lnTo>
                <a:lnTo>
                  <a:pt x="964277" y="106878"/>
                </a:lnTo>
                <a:lnTo>
                  <a:pt x="0" y="964276"/>
                </a:lnTo>
                <a:lnTo>
                  <a:pt x="2376" y="349134"/>
                </a:lnTo>
                <a:close/>
              </a:path>
            </a:pathLst>
          </a:custGeom>
          <a:solidFill>
            <a:schemeClr val="bg2">
              <a:lumMod val="75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548" name="CustomShape 22"/>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P332</a:t>
            </a:r>
            <a:endParaRPr lang="en-US" sz="1800" b="0" strike="noStrike" spc="-1">
              <a:latin typeface="Arial"/>
            </a:endParaRPr>
          </a:p>
          <a:p>
            <a:pPr algn="ctr">
              <a:lnSpc>
                <a:spcPct val="100000"/>
              </a:lnSpc>
            </a:pPr>
            <a:r>
              <a:rPr lang="en-US" sz="1800" b="0" strike="noStrike" spc="-1">
                <a:solidFill>
                  <a:srgbClr val="FFFFFF"/>
                </a:solidFill>
                <a:latin typeface="Segoe UI"/>
                <a:ea typeface="Meiryo UI"/>
              </a:rPr>
              <a:t>P351</a:t>
            </a:r>
            <a:endParaRPr lang="en-US" sz="1800" b="0" strike="noStrike" spc="-1">
              <a:latin typeface="Arial"/>
            </a:endParaRPr>
          </a:p>
          <a:p>
            <a:pPr algn="ctr">
              <a:lnSpc>
                <a:spcPct val="100000"/>
              </a:lnSpc>
            </a:pPr>
            <a:r>
              <a:rPr lang="en-US" sz="1800" b="0" strike="noStrike" spc="-1">
                <a:solidFill>
                  <a:srgbClr val="FFFFFF"/>
                </a:solidFill>
                <a:latin typeface="Segoe UI"/>
                <a:ea typeface="Meiryo UI"/>
              </a:rPr>
              <a:t>P366</a:t>
            </a:r>
            <a:endParaRPr lang="en-US" sz="18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CustomShape 1"/>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en-US" sz="2400" b="1" strike="noStrike" spc="-1">
                <a:solidFill>
                  <a:srgbClr val="0D79CA"/>
                </a:solidFill>
                <a:latin typeface="Segoe UI Semibold"/>
                <a:ea typeface="Meiryo UI"/>
              </a:rPr>
              <a:t>5. </a:t>
            </a:r>
            <a:r>
              <a:rPr lang="ja-JP" sz="2400" b="1" strike="noStrike" spc="-1">
                <a:solidFill>
                  <a:srgbClr val="0D79CA"/>
                </a:solidFill>
                <a:latin typeface="Segoe UI Semibold"/>
                <a:ea typeface="Meiryo UI"/>
              </a:rPr>
              <a:t>プロジェクト実施の</a:t>
            </a:r>
            <a:r>
              <a:rPr lang="en-US" sz="2400" b="1" strike="noStrike" spc="-1">
                <a:solidFill>
                  <a:srgbClr val="0D79CA"/>
                </a:solidFill>
                <a:latin typeface="Segoe UI Semibold"/>
                <a:ea typeface="Meiryo UI"/>
              </a:rPr>
              <a:t>5</a:t>
            </a:r>
            <a:r>
              <a:rPr lang="ja-JP" sz="2400" b="1" strike="noStrike" spc="-1">
                <a:solidFill>
                  <a:srgbClr val="0D79CA"/>
                </a:solidFill>
                <a:latin typeface="Segoe UI Semibold"/>
                <a:ea typeface="Meiryo UI"/>
              </a:rPr>
              <a:t>つのポイント</a:t>
            </a:r>
            <a:endParaRPr lang="en-US" sz="2400" b="0" strike="noStrike" spc="-1">
              <a:latin typeface="Arial"/>
            </a:endParaRPr>
          </a:p>
        </p:txBody>
      </p:sp>
      <p:sp>
        <p:nvSpPr>
          <p:cNvPr id="550" name="CustomShape 2"/>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2. 3</a:t>
            </a:r>
            <a:r>
              <a:rPr lang="ja-JP" sz="1200" b="0" strike="noStrike" spc="-1">
                <a:solidFill>
                  <a:srgbClr val="000000"/>
                </a:solidFill>
                <a:latin typeface="Segoe UI"/>
                <a:ea typeface="Meiryo UI"/>
              </a:rPr>
              <a:t>つのフォーカスエリアと</a:t>
            </a:r>
            <a:r>
              <a:rPr lang="en-US" sz="1200" b="0" strike="noStrike" spc="-1">
                <a:solidFill>
                  <a:srgbClr val="000000"/>
                </a:solidFill>
                <a:latin typeface="Segoe UI"/>
                <a:ea typeface="Meiryo UI"/>
              </a:rPr>
              <a:t>4</a:t>
            </a:r>
            <a:r>
              <a:rPr lang="ja-JP" sz="1200" b="0" strike="noStrike" spc="-1">
                <a:solidFill>
                  <a:srgbClr val="000000"/>
                </a:solidFill>
                <a:latin typeface="Segoe UI"/>
                <a:ea typeface="Meiryo UI"/>
              </a:rPr>
              <a:t>つのタスク</a:t>
            </a:r>
            <a:endParaRPr lang="en-US" sz="1200" b="0" strike="noStrike" spc="-1">
              <a:latin typeface="Arial"/>
            </a:endParaRPr>
          </a:p>
        </p:txBody>
      </p:sp>
      <p:graphicFrame>
        <p:nvGraphicFramePr>
          <p:cNvPr id="551" name="Table 3"/>
          <p:cNvGraphicFramePr/>
          <p:nvPr/>
        </p:nvGraphicFramePr>
        <p:xfrm>
          <a:off x="2527200" y="3228840"/>
          <a:ext cx="899640" cy="2267640"/>
        </p:xfrm>
        <a:graphic>
          <a:graphicData uri="http://schemas.openxmlformats.org/drawingml/2006/table">
            <a:tbl>
              <a:tblPr/>
              <a:tblGrid>
                <a:gridCol w="900000">
                  <a:extLst>
                    <a:ext uri="{9D8B030D-6E8A-4147-A177-3AD203B41FA5}">
                      <a16:colId xmlns:a16="http://schemas.microsoft.com/office/drawing/2014/main" val="20000"/>
                    </a:ext>
                  </a:extLst>
                </a:gridCol>
              </a:tblGrid>
              <a:tr h="343440">
                <a:tc>
                  <a:txBody>
                    <a:bodyPr/>
                    <a:lstStyle/>
                    <a:p>
                      <a:endParaRPr lang="ja-JP"/>
                    </a:p>
                  </a:txBody>
                  <a:tcPr>
                    <a:lnL w="76320">
                      <a:noFill/>
                    </a:lnL>
                    <a:lnR w="76320">
                      <a:noFill/>
                    </a:lnR>
                    <a:lnT w="76320">
                      <a:noFill/>
                    </a:lnT>
                    <a:lnB w="76320">
                      <a:noFill/>
                    </a:lnB>
                    <a:solidFill>
                      <a:srgbClr val="031828"/>
                    </a:solidFill>
                  </a:tcPr>
                </a:tc>
                <a:extLst>
                  <a:ext uri="{0D108BD9-81ED-4DB2-BD59-A6C34878D82A}">
                    <a16:rowId xmlns:a16="http://schemas.microsoft.com/office/drawing/2014/main" val="10000"/>
                  </a:ext>
                </a:extLst>
              </a:tr>
              <a:tr h="343440">
                <a:tc>
                  <a:txBody>
                    <a:bodyPr/>
                    <a:lstStyle/>
                    <a:p>
                      <a:endParaRPr lang="ja-JP"/>
                    </a:p>
                  </a:txBody>
                  <a:tcPr>
                    <a:lnL w="76320">
                      <a:noFill/>
                    </a:lnL>
                    <a:lnR w="76320">
                      <a:noFill/>
                    </a:lnR>
                    <a:lnT w="76320">
                      <a:noFill/>
                    </a:lnT>
                    <a:lnB w="76320">
                      <a:noFill/>
                    </a:lnB>
                    <a:noFill/>
                  </a:tcPr>
                </a:tc>
                <a:extLst>
                  <a:ext uri="{0D108BD9-81ED-4DB2-BD59-A6C34878D82A}">
                    <a16:rowId xmlns:a16="http://schemas.microsoft.com/office/drawing/2014/main" val="10001"/>
                  </a:ext>
                </a:extLst>
              </a:tr>
              <a:tr h="343440">
                <a:tc>
                  <a:txBody>
                    <a:bodyPr/>
                    <a:lstStyle/>
                    <a:p>
                      <a:endParaRPr lang="ja-JP"/>
                    </a:p>
                  </a:txBody>
                  <a:tcPr>
                    <a:lnL w="76320">
                      <a:noFill/>
                    </a:lnL>
                    <a:lnR w="76320">
                      <a:noFill/>
                    </a:lnR>
                    <a:lnT w="76320">
                      <a:noFill/>
                    </a:lnT>
                    <a:lnB w="76320">
                      <a:noFill/>
                    </a:lnB>
                    <a:solidFill>
                      <a:srgbClr val="073C65"/>
                    </a:solidFill>
                  </a:tcPr>
                </a:tc>
                <a:extLst>
                  <a:ext uri="{0D108BD9-81ED-4DB2-BD59-A6C34878D82A}">
                    <a16:rowId xmlns:a16="http://schemas.microsoft.com/office/drawing/2014/main" val="10002"/>
                  </a:ext>
                </a:extLst>
              </a:tr>
              <a:tr h="343440">
                <a:tc>
                  <a:txBody>
                    <a:bodyPr/>
                    <a:lstStyle/>
                    <a:p>
                      <a:endParaRPr lang="ja-JP"/>
                    </a:p>
                  </a:txBody>
                  <a:tcPr>
                    <a:lnL w="76320">
                      <a:noFill/>
                    </a:lnL>
                    <a:lnR w="76320">
                      <a:noFill/>
                    </a:lnR>
                    <a:lnT w="76320">
                      <a:noFill/>
                    </a:lnT>
                    <a:lnB w="76320">
                      <a:noFill/>
                    </a:lnB>
                    <a:noFill/>
                  </a:tcPr>
                </a:tc>
                <a:extLst>
                  <a:ext uri="{0D108BD9-81ED-4DB2-BD59-A6C34878D82A}">
                    <a16:rowId xmlns:a16="http://schemas.microsoft.com/office/drawing/2014/main" val="10003"/>
                  </a:ext>
                </a:extLst>
              </a:tr>
              <a:tr h="343440">
                <a:tc>
                  <a:txBody>
                    <a:bodyPr/>
                    <a:lstStyle/>
                    <a:p>
                      <a:endParaRPr lang="ja-JP"/>
                    </a:p>
                  </a:txBody>
                  <a:tcPr>
                    <a:lnL w="76320">
                      <a:noFill/>
                    </a:lnL>
                    <a:lnR w="76320">
                      <a:noFill/>
                    </a:lnR>
                    <a:lnT w="76320">
                      <a:noFill/>
                    </a:lnT>
                    <a:lnB w="76320">
                      <a:noFill/>
                    </a:lnB>
                    <a:solidFill>
                      <a:srgbClr val="0D79CA"/>
                    </a:solidFill>
                  </a:tcPr>
                </a:tc>
                <a:extLst>
                  <a:ext uri="{0D108BD9-81ED-4DB2-BD59-A6C34878D82A}">
                    <a16:rowId xmlns:a16="http://schemas.microsoft.com/office/drawing/2014/main" val="10004"/>
                  </a:ext>
                </a:extLst>
              </a:tr>
              <a:tr h="343440">
                <a:tc>
                  <a:txBody>
                    <a:bodyPr/>
                    <a:lstStyle/>
                    <a:p>
                      <a:endParaRPr lang="ja-JP"/>
                    </a:p>
                  </a:txBody>
                  <a:tcPr>
                    <a:lnL w="76320">
                      <a:noFill/>
                    </a:lnL>
                    <a:lnR w="76320">
                      <a:noFill/>
                    </a:lnR>
                    <a:lnT w="76320">
                      <a:noFill/>
                    </a:lnT>
                    <a:lnB w="76320">
                      <a:noFill/>
                    </a:lnB>
                    <a:noFill/>
                  </a:tcPr>
                </a:tc>
                <a:extLst>
                  <a:ext uri="{0D108BD9-81ED-4DB2-BD59-A6C34878D82A}">
                    <a16:rowId xmlns:a16="http://schemas.microsoft.com/office/drawing/2014/main" val="10005"/>
                  </a:ext>
                </a:extLst>
              </a:tr>
              <a:tr h="343440">
                <a:tc>
                  <a:txBody>
                    <a:bodyPr/>
                    <a:lstStyle/>
                    <a:p>
                      <a:endParaRPr lang="ja-JP"/>
                    </a:p>
                  </a:txBody>
                  <a:tcPr>
                    <a:lnL w="76320">
                      <a:noFill/>
                    </a:lnL>
                    <a:lnR w="76320">
                      <a:noFill/>
                    </a:lnR>
                    <a:lnT w="76320">
                      <a:noFill/>
                    </a:lnT>
                    <a:lnB w="76320">
                      <a:noFill/>
                    </a:lnB>
                    <a:solidFill>
                      <a:srgbClr val="4FADF3"/>
                    </a:solidFill>
                  </a:tcPr>
                </a:tc>
                <a:extLst>
                  <a:ext uri="{0D108BD9-81ED-4DB2-BD59-A6C34878D82A}">
                    <a16:rowId xmlns:a16="http://schemas.microsoft.com/office/drawing/2014/main" val="10006"/>
                  </a:ext>
                </a:extLst>
              </a:tr>
              <a:tr h="343440">
                <a:tc>
                  <a:txBody>
                    <a:bodyPr/>
                    <a:lstStyle/>
                    <a:p>
                      <a:endParaRPr lang="ja-JP"/>
                    </a:p>
                  </a:txBody>
                  <a:tcPr>
                    <a:lnL w="76320">
                      <a:noFill/>
                    </a:lnL>
                    <a:lnR w="76320">
                      <a:noFill/>
                    </a:lnR>
                    <a:lnT w="76320">
                      <a:noFill/>
                    </a:lnT>
                    <a:lnB w="76320">
                      <a:noFill/>
                    </a:lnB>
                    <a:noFill/>
                  </a:tcPr>
                </a:tc>
                <a:extLst>
                  <a:ext uri="{0D108BD9-81ED-4DB2-BD59-A6C34878D82A}">
                    <a16:rowId xmlns:a16="http://schemas.microsoft.com/office/drawing/2014/main" val="10007"/>
                  </a:ext>
                </a:extLst>
              </a:tr>
              <a:tr h="343440">
                <a:tc>
                  <a:txBody>
                    <a:bodyPr/>
                    <a:lstStyle/>
                    <a:p>
                      <a:endParaRPr lang="ja-JP"/>
                    </a:p>
                  </a:txBody>
                  <a:tcPr>
                    <a:lnL w="76320">
                      <a:noFill/>
                    </a:lnL>
                    <a:lnR w="76320">
                      <a:noFill/>
                    </a:lnR>
                    <a:lnT w="76320">
                      <a:noFill/>
                    </a:lnT>
                    <a:lnB w="76320">
                      <a:noFill/>
                    </a:lnB>
                    <a:solidFill>
                      <a:srgbClr val="8CC9F7"/>
                    </a:solidFill>
                  </a:tcPr>
                </a:tc>
                <a:extLst>
                  <a:ext uri="{0D108BD9-81ED-4DB2-BD59-A6C34878D82A}">
                    <a16:rowId xmlns:a16="http://schemas.microsoft.com/office/drawing/2014/main" val="10008"/>
                  </a:ext>
                </a:extLst>
              </a:tr>
            </a:tbl>
          </a:graphicData>
        </a:graphic>
      </p:graphicFrame>
      <p:graphicFrame>
        <p:nvGraphicFramePr>
          <p:cNvPr id="552" name="Table 4"/>
          <p:cNvGraphicFramePr/>
          <p:nvPr/>
        </p:nvGraphicFramePr>
        <p:xfrm>
          <a:off x="5244120" y="1212840"/>
          <a:ext cx="6947640" cy="5219280"/>
        </p:xfrm>
        <a:graphic>
          <a:graphicData uri="http://schemas.openxmlformats.org/drawingml/2006/table">
            <a:tbl>
              <a:tblPr/>
              <a:tblGrid>
                <a:gridCol w="720000">
                  <a:extLst>
                    <a:ext uri="{9D8B030D-6E8A-4147-A177-3AD203B41FA5}">
                      <a16:colId xmlns:a16="http://schemas.microsoft.com/office/drawing/2014/main" val="20000"/>
                    </a:ext>
                  </a:extLst>
                </a:gridCol>
                <a:gridCol w="6228000">
                  <a:extLst>
                    <a:ext uri="{9D8B030D-6E8A-4147-A177-3AD203B41FA5}">
                      <a16:colId xmlns:a16="http://schemas.microsoft.com/office/drawing/2014/main" val="20001"/>
                    </a:ext>
                  </a:extLst>
                </a:gridCol>
              </a:tblGrid>
              <a:tr h="788040">
                <a:tc>
                  <a:txBody>
                    <a:bodyPr/>
                    <a:lstStyle/>
                    <a:p>
                      <a:pPr algn="ctr">
                        <a:lnSpc>
                          <a:spcPct val="90000"/>
                        </a:lnSpc>
                      </a:pPr>
                      <a:r>
                        <a:rPr lang="en-US" sz="4400" b="1" strike="noStrike" spc="-1">
                          <a:solidFill>
                            <a:srgbClr val="FFFFFF"/>
                          </a:solidFill>
                          <a:latin typeface="Segoe UI"/>
                          <a:ea typeface="Meiryo UI"/>
                        </a:rPr>
                        <a:t>1</a:t>
                      </a:r>
                      <a:endParaRPr lang="en-US" sz="4400" b="0" strike="noStrike" spc="-1">
                        <a:latin typeface="Arial"/>
                      </a:endParaRPr>
                    </a:p>
                  </a:txBody>
                  <a:tcPr marR="36000">
                    <a:lnL w="12240">
                      <a:noFill/>
                    </a:lnL>
                    <a:lnR w="12240">
                      <a:noFill/>
                    </a:lnR>
                    <a:lnT w="12240">
                      <a:solidFill>
                        <a:srgbClr val="FFFFFF"/>
                      </a:solidFill>
                    </a:lnT>
                    <a:lnB w="12240">
                      <a:solidFill>
                        <a:srgbClr val="FFFFFF"/>
                      </a:solidFill>
                    </a:lnB>
                    <a:solidFill>
                      <a:srgbClr val="031828"/>
                    </a:solidFill>
                  </a:tcPr>
                </a:tc>
                <a:tc>
                  <a:txBody>
                    <a:bodyPr/>
                    <a:lstStyle/>
                    <a:p>
                      <a:pPr>
                        <a:lnSpc>
                          <a:spcPct val="90000"/>
                        </a:lnSpc>
                      </a:pPr>
                      <a:r>
                        <a:rPr lang="ja-JP" sz="2400" b="0" strike="noStrike" spc="-1">
                          <a:solidFill>
                            <a:srgbClr val="FFFFFF"/>
                          </a:solidFill>
                          <a:latin typeface="Segoe UI"/>
                          <a:ea typeface="Meiryo UI"/>
                        </a:rPr>
                        <a:t>戦略事業の展開計画に基づく</a:t>
                      </a:r>
                      <a:endParaRPr lang="en-US" sz="2400" b="0" strike="noStrike" spc="-1">
                        <a:latin typeface="Arial"/>
                      </a:endParaRPr>
                    </a:p>
                    <a:p>
                      <a:pPr>
                        <a:lnSpc>
                          <a:spcPct val="90000"/>
                        </a:lnSpc>
                      </a:pPr>
                      <a:r>
                        <a:rPr lang="ja-JP" sz="2400" b="0" strike="noStrike" spc="-1">
                          <a:solidFill>
                            <a:srgbClr val="FFFFFF"/>
                          </a:solidFill>
                          <a:latin typeface="Segoe UI"/>
                          <a:ea typeface="Meiryo UI"/>
                        </a:rPr>
                        <a:t>リソースの最適化</a:t>
                      </a:r>
                      <a:endParaRPr lang="en-US" sz="2400" b="0" strike="noStrike" spc="-1">
                        <a:latin typeface="Arial"/>
                      </a:endParaRPr>
                    </a:p>
                  </a:txBody>
                  <a:tcPr marR="36000">
                    <a:lnL w="12240">
                      <a:noFill/>
                    </a:lnL>
                    <a:lnR w="12240">
                      <a:noFill/>
                    </a:lnR>
                    <a:lnT w="12240">
                      <a:solidFill>
                        <a:srgbClr val="FFFFFF"/>
                      </a:solidFill>
                    </a:lnT>
                    <a:lnB w="12240">
                      <a:solidFill>
                        <a:srgbClr val="FFFFFF"/>
                      </a:solidFill>
                    </a:lnB>
                    <a:solidFill>
                      <a:srgbClr val="031828"/>
                    </a:solidFill>
                  </a:tcPr>
                </a:tc>
                <a:extLst>
                  <a:ext uri="{0D108BD9-81ED-4DB2-BD59-A6C34878D82A}">
                    <a16:rowId xmlns:a16="http://schemas.microsoft.com/office/drawing/2014/main" val="10000"/>
                  </a:ext>
                </a:extLst>
              </a:tr>
              <a:tr h="343440">
                <a:tc>
                  <a:txBody>
                    <a:bodyPr/>
                    <a:lstStyle/>
                    <a:p>
                      <a:endParaRPr lang="ja-JP"/>
                    </a:p>
                  </a:txBody>
                  <a:tcPr>
                    <a:lnL w="12240">
                      <a:noFill/>
                    </a:lnL>
                    <a:lnR w="12240">
                      <a:noFill/>
                    </a:lnR>
                    <a:lnT w="12240">
                      <a:solidFill>
                        <a:srgbClr val="FFFFFF"/>
                      </a:solidFill>
                    </a:lnT>
                    <a:lnB w="12240">
                      <a:solidFill>
                        <a:srgbClr val="FFFFFF"/>
                      </a:solidFill>
                    </a:lnB>
                    <a:noFill/>
                  </a:tcPr>
                </a:tc>
                <a:tc>
                  <a:txBody>
                    <a:bodyPr/>
                    <a:lstStyle/>
                    <a:p>
                      <a:endParaRPr lang="ja-JP"/>
                    </a:p>
                  </a:txBody>
                  <a:tcPr>
                    <a:lnL w="12240">
                      <a:noFill/>
                    </a:lnL>
                    <a:lnR w="12240">
                      <a:noFill/>
                    </a:lnR>
                    <a:lnT w="12240">
                      <a:solidFill>
                        <a:srgbClr val="FFFFFF"/>
                      </a:solidFill>
                    </a:lnT>
                    <a:lnB w="12240">
                      <a:solidFill>
                        <a:srgbClr val="FFFFFF"/>
                      </a:solidFill>
                    </a:lnB>
                    <a:noFill/>
                  </a:tcPr>
                </a:tc>
                <a:extLst>
                  <a:ext uri="{0D108BD9-81ED-4DB2-BD59-A6C34878D82A}">
                    <a16:rowId xmlns:a16="http://schemas.microsoft.com/office/drawing/2014/main" val="10001"/>
                  </a:ext>
                </a:extLst>
              </a:tr>
              <a:tr h="788040">
                <a:tc>
                  <a:txBody>
                    <a:bodyPr/>
                    <a:lstStyle/>
                    <a:p>
                      <a:pPr algn="ctr">
                        <a:lnSpc>
                          <a:spcPct val="90000"/>
                        </a:lnSpc>
                      </a:pPr>
                      <a:r>
                        <a:rPr lang="en-US" sz="4400" b="1" strike="noStrike" spc="-1">
                          <a:solidFill>
                            <a:srgbClr val="FFFFFF"/>
                          </a:solidFill>
                          <a:latin typeface="Segoe UI"/>
                          <a:ea typeface="Meiryo UI"/>
                        </a:rPr>
                        <a:t>2</a:t>
                      </a:r>
                      <a:endParaRPr lang="en-US" sz="4400" b="0" strike="noStrike" spc="-1">
                        <a:latin typeface="Arial"/>
                      </a:endParaRPr>
                    </a:p>
                  </a:txBody>
                  <a:tcPr marR="36000">
                    <a:lnL w="12240">
                      <a:noFill/>
                    </a:lnL>
                    <a:lnR w="12240">
                      <a:noFill/>
                    </a:lnR>
                    <a:lnT w="12240">
                      <a:solidFill>
                        <a:srgbClr val="FFFFFF"/>
                      </a:solidFill>
                    </a:lnT>
                    <a:lnB w="12240">
                      <a:solidFill>
                        <a:srgbClr val="FFFFFF"/>
                      </a:solidFill>
                    </a:lnB>
                    <a:solidFill>
                      <a:srgbClr val="073C65"/>
                    </a:solidFill>
                  </a:tcPr>
                </a:tc>
                <a:tc>
                  <a:txBody>
                    <a:bodyPr/>
                    <a:lstStyle/>
                    <a:p>
                      <a:pPr>
                        <a:lnSpc>
                          <a:spcPct val="90000"/>
                        </a:lnSpc>
                      </a:pPr>
                      <a:r>
                        <a:rPr lang="ja-JP" sz="2400" b="0" strike="noStrike" spc="-1">
                          <a:solidFill>
                            <a:srgbClr val="FFFFFF"/>
                          </a:solidFill>
                          <a:latin typeface="Segoe UI"/>
                          <a:ea typeface="Meiryo UI"/>
                        </a:rPr>
                        <a:t>円滑なプロジェクト推進を実現する</a:t>
                      </a:r>
                      <a:endParaRPr lang="en-US" sz="2400" b="0" strike="noStrike" spc="-1">
                        <a:latin typeface="Arial"/>
                      </a:endParaRPr>
                    </a:p>
                    <a:p>
                      <a:pPr>
                        <a:lnSpc>
                          <a:spcPct val="90000"/>
                        </a:lnSpc>
                      </a:pPr>
                      <a:r>
                        <a:rPr lang="ja-JP" sz="2400" b="0" strike="noStrike" spc="-1">
                          <a:solidFill>
                            <a:srgbClr val="FFFFFF"/>
                          </a:solidFill>
                          <a:latin typeface="Segoe UI"/>
                          <a:ea typeface="Meiryo UI"/>
                        </a:rPr>
                        <a:t>プロジェクト体制</a:t>
                      </a:r>
                      <a:endParaRPr lang="en-US" sz="2400" b="0" strike="noStrike" spc="-1">
                        <a:latin typeface="Arial"/>
                      </a:endParaRPr>
                    </a:p>
                  </a:txBody>
                  <a:tcPr marR="36000">
                    <a:lnL w="12240">
                      <a:noFill/>
                    </a:lnL>
                    <a:lnR w="12240">
                      <a:noFill/>
                    </a:lnR>
                    <a:lnT w="12240">
                      <a:solidFill>
                        <a:srgbClr val="FFFFFF"/>
                      </a:solidFill>
                    </a:lnT>
                    <a:lnB w="12240">
                      <a:solidFill>
                        <a:srgbClr val="FFFFFF"/>
                      </a:solidFill>
                    </a:lnB>
                    <a:solidFill>
                      <a:srgbClr val="073C65"/>
                    </a:solidFill>
                  </a:tcPr>
                </a:tc>
                <a:extLst>
                  <a:ext uri="{0D108BD9-81ED-4DB2-BD59-A6C34878D82A}">
                    <a16:rowId xmlns:a16="http://schemas.microsoft.com/office/drawing/2014/main" val="10002"/>
                  </a:ext>
                </a:extLst>
              </a:tr>
              <a:tr h="343440">
                <a:tc>
                  <a:txBody>
                    <a:bodyPr/>
                    <a:lstStyle/>
                    <a:p>
                      <a:endParaRPr lang="ja-JP"/>
                    </a:p>
                  </a:txBody>
                  <a:tcPr>
                    <a:lnL w="12240">
                      <a:noFill/>
                    </a:lnL>
                    <a:lnR w="12240">
                      <a:noFill/>
                    </a:lnR>
                    <a:lnT w="12240">
                      <a:solidFill>
                        <a:srgbClr val="FFFFFF"/>
                      </a:solidFill>
                    </a:lnT>
                    <a:lnB w="12240">
                      <a:solidFill>
                        <a:srgbClr val="FFFFFF"/>
                      </a:solidFill>
                    </a:lnB>
                    <a:noFill/>
                  </a:tcPr>
                </a:tc>
                <a:tc>
                  <a:txBody>
                    <a:bodyPr/>
                    <a:lstStyle/>
                    <a:p>
                      <a:endParaRPr lang="ja-JP"/>
                    </a:p>
                  </a:txBody>
                  <a:tcPr>
                    <a:lnL w="12240">
                      <a:noFill/>
                    </a:lnL>
                    <a:lnR w="12240">
                      <a:noFill/>
                    </a:lnR>
                    <a:lnT w="12240">
                      <a:solidFill>
                        <a:srgbClr val="FFFFFF"/>
                      </a:solidFill>
                    </a:lnT>
                    <a:lnB w="12240">
                      <a:solidFill>
                        <a:srgbClr val="FFFFFF"/>
                      </a:solidFill>
                    </a:lnB>
                    <a:noFill/>
                  </a:tcPr>
                </a:tc>
                <a:extLst>
                  <a:ext uri="{0D108BD9-81ED-4DB2-BD59-A6C34878D82A}">
                    <a16:rowId xmlns:a16="http://schemas.microsoft.com/office/drawing/2014/main" val="10003"/>
                  </a:ext>
                </a:extLst>
              </a:tr>
              <a:tr h="788040">
                <a:tc>
                  <a:txBody>
                    <a:bodyPr/>
                    <a:lstStyle/>
                    <a:p>
                      <a:pPr algn="ctr">
                        <a:lnSpc>
                          <a:spcPct val="90000"/>
                        </a:lnSpc>
                      </a:pPr>
                      <a:r>
                        <a:rPr lang="en-US" sz="4400" b="1" strike="noStrike" spc="-1">
                          <a:solidFill>
                            <a:srgbClr val="FFFFFF"/>
                          </a:solidFill>
                          <a:latin typeface="Segoe UI"/>
                          <a:ea typeface="Meiryo UI"/>
                        </a:rPr>
                        <a:t>3</a:t>
                      </a:r>
                      <a:endParaRPr lang="en-US" sz="4400" b="0" strike="noStrike" spc="-1">
                        <a:latin typeface="Arial"/>
                      </a:endParaRPr>
                    </a:p>
                  </a:txBody>
                  <a:tcPr marR="36000">
                    <a:lnL w="12240">
                      <a:noFill/>
                    </a:lnL>
                    <a:lnR w="12240">
                      <a:noFill/>
                    </a:lnR>
                    <a:lnT w="12240">
                      <a:solidFill>
                        <a:srgbClr val="FFFFFF"/>
                      </a:solidFill>
                    </a:lnT>
                    <a:lnB w="12240">
                      <a:solidFill>
                        <a:srgbClr val="FFFFFF"/>
                      </a:solidFill>
                    </a:lnB>
                    <a:solidFill>
                      <a:srgbClr val="0D79CA"/>
                    </a:solidFill>
                  </a:tcPr>
                </a:tc>
                <a:tc>
                  <a:txBody>
                    <a:bodyPr/>
                    <a:lstStyle/>
                    <a:p>
                      <a:pPr>
                        <a:lnSpc>
                          <a:spcPct val="90000"/>
                        </a:lnSpc>
                      </a:pPr>
                      <a:r>
                        <a:rPr lang="ja-JP" sz="2400" b="0" strike="noStrike" spc="-1">
                          <a:solidFill>
                            <a:srgbClr val="FFFFFF"/>
                          </a:solidFill>
                          <a:latin typeface="Segoe UI"/>
                          <a:ea typeface="Meiryo UI"/>
                        </a:rPr>
                        <a:t>豊富な実績に基づく</a:t>
                      </a:r>
                      <a:endParaRPr lang="en-US" sz="2400" b="0" strike="noStrike" spc="-1">
                        <a:latin typeface="Arial"/>
                      </a:endParaRPr>
                    </a:p>
                    <a:p>
                      <a:pPr>
                        <a:lnSpc>
                          <a:spcPct val="90000"/>
                        </a:lnSpc>
                      </a:pPr>
                      <a:r>
                        <a:rPr lang="ja-JP" sz="2400" b="0" strike="noStrike" spc="-1">
                          <a:solidFill>
                            <a:srgbClr val="FFFFFF"/>
                          </a:solidFill>
                          <a:latin typeface="Segoe UI"/>
                          <a:ea typeface="Meiryo UI"/>
                        </a:rPr>
                        <a:t>信頼性の高いノウハウを採用</a:t>
                      </a:r>
                      <a:endParaRPr lang="en-US" sz="2400" b="0" strike="noStrike" spc="-1">
                        <a:latin typeface="Arial"/>
                      </a:endParaRPr>
                    </a:p>
                  </a:txBody>
                  <a:tcPr marR="36000">
                    <a:lnL w="12240">
                      <a:noFill/>
                    </a:lnL>
                    <a:lnR w="12240">
                      <a:noFill/>
                    </a:lnR>
                    <a:lnT w="12240">
                      <a:solidFill>
                        <a:srgbClr val="FFFFFF"/>
                      </a:solidFill>
                    </a:lnT>
                    <a:lnB w="12240">
                      <a:solidFill>
                        <a:srgbClr val="FFFFFF"/>
                      </a:solidFill>
                    </a:lnB>
                    <a:solidFill>
                      <a:srgbClr val="0D79CA"/>
                    </a:solidFill>
                  </a:tcPr>
                </a:tc>
                <a:extLst>
                  <a:ext uri="{0D108BD9-81ED-4DB2-BD59-A6C34878D82A}">
                    <a16:rowId xmlns:a16="http://schemas.microsoft.com/office/drawing/2014/main" val="10004"/>
                  </a:ext>
                </a:extLst>
              </a:tr>
              <a:tr h="343440">
                <a:tc>
                  <a:txBody>
                    <a:bodyPr/>
                    <a:lstStyle/>
                    <a:p>
                      <a:endParaRPr lang="ja-JP"/>
                    </a:p>
                  </a:txBody>
                  <a:tcPr>
                    <a:lnL w="12240">
                      <a:noFill/>
                    </a:lnL>
                    <a:lnR w="12240">
                      <a:noFill/>
                    </a:lnR>
                    <a:lnT w="12240">
                      <a:solidFill>
                        <a:srgbClr val="FFFFFF"/>
                      </a:solidFill>
                    </a:lnT>
                    <a:lnB w="12240">
                      <a:solidFill>
                        <a:srgbClr val="FFFFFF"/>
                      </a:solidFill>
                    </a:lnB>
                    <a:noFill/>
                  </a:tcPr>
                </a:tc>
                <a:tc>
                  <a:txBody>
                    <a:bodyPr/>
                    <a:lstStyle/>
                    <a:p>
                      <a:endParaRPr lang="ja-JP"/>
                    </a:p>
                  </a:txBody>
                  <a:tcPr>
                    <a:lnL w="12240">
                      <a:noFill/>
                    </a:lnL>
                    <a:lnR w="12240">
                      <a:noFill/>
                    </a:lnR>
                    <a:lnT w="12240">
                      <a:solidFill>
                        <a:srgbClr val="FFFFFF"/>
                      </a:solidFill>
                    </a:lnT>
                    <a:lnB w="12240">
                      <a:solidFill>
                        <a:srgbClr val="FFFFFF"/>
                      </a:solidFill>
                    </a:lnB>
                    <a:noFill/>
                  </a:tcPr>
                </a:tc>
                <a:extLst>
                  <a:ext uri="{0D108BD9-81ED-4DB2-BD59-A6C34878D82A}">
                    <a16:rowId xmlns:a16="http://schemas.microsoft.com/office/drawing/2014/main" val="10005"/>
                  </a:ext>
                </a:extLst>
              </a:tr>
              <a:tr h="788040">
                <a:tc>
                  <a:txBody>
                    <a:bodyPr/>
                    <a:lstStyle/>
                    <a:p>
                      <a:pPr algn="ctr">
                        <a:lnSpc>
                          <a:spcPct val="90000"/>
                        </a:lnSpc>
                      </a:pPr>
                      <a:r>
                        <a:rPr lang="en-US" sz="4400" b="1" strike="noStrike" spc="-1">
                          <a:solidFill>
                            <a:srgbClr val="FFFFFF"/>
                          </a:solidFill>
                          <a:latin typeface="Segoe UI"/>
                          <a:ea typeface="Meiryo UI"/>
                        </a:rPr>
                        <a:t>4</a:t>
                      </a:r>
                      <a:endParaRPr lang="en-US" sz="4400" b="0" strike="noStrike" spc="-1">
                        <a:latin typeface="Arial"/>
                      </a:endParaRPr>
                    </a:p>
                  </a:txBody>
                  <a:tcPr marR="36000">
                    <a:lnL w="12240">
                      <a:noFill/>
                    </a:lnL>
                    <a:lnR w="12240">
                      <a:noFill/>
                    </a:lnR>
                    <a:lnT w="12240">
                      <a:solidFill>
                        <a:srgbClr val="FFFFFF"/>
                      </a:solidFill>
                    </a:lnT>
                    <a:lnB w="12240">
                      <a:solidFill>
                        <a:srgbClr val="FFFFFF"/>
                      </a:solidFill>
                    </a:lnB>
                    <a:solidFill>
                      <a:srgbClr val="4FADF3"/>
                    </a:solidFill>
                  </a:tcPr>
                </a:tc>
                <a:tc>
                  <a:txBody>
                    <a:bodyPr/>
                    <a:lstStyle/>
                    <a:p>
                      <a:pPr>
                        <a:lnSpc>
                          <a:spcPct val="90000"/>
                        </a:lnSpc>
                      </a:pPr>
                      <a:r>
                        <a:rPr lang="ja-JP" sz="2400" b="0" strike="noStrike" spc="-1">
                          <a:solidFill>
                            <a:srgbClr val="FFFFFF"/>
                          </a:solidFill>
                          <a:latin typeface="Segoe UI"/>
                          <a:ea typeface="Meiryo UI"/>
                        </a:rPr>
                        <a:t>マネージメント層からエンドユーザまで</a:t>
                      </a:r>
                      <a:endParaRPr lang="en-US" sz="2400" b="0" strike="noStrike" spc="-1">
                        <a:latin typeface="Arial"/>
                      </a:endParaRPr>
                    </a:p>
                    <a:p>
                      <a:pPr>
                        <a:lnSpc>
                          <a:spcPct val="90000"/>
                        </a:lnSpc>
                      </a:pPr>
                      <a:r>
                        <a:rPr lang="ja-JP" sz="2400" b="0" strike="noStrike" spc="-1">
                          <a:solidFill>
                            <a:srgbClr val="FFFFFF"/>
                          </a:solidFill>
                          <a:latin typeface="Segoe UI"/>
                          <a:ea typeface="Meiryo UI"/>
                        </a:rPr>
                        <a:t>一気通貫の業務を考慮</a:t>
                      </a:r>
                      <a:endParaRPr lang="en-US" sz="2400" b="0" strike="noStrike" spc="-1">
                        <a:latin typeface="Arial"/>
                      </a:endParaRPr>
                    </a:p>
                  </a:txBody>
                  <a:tcPr marR="36000">
                    <a:lnL w="12240">
                      <a:noFill/>
                    </a:lnL>
                    <a:lnR w="12240">
                      <a:noFill/>
                    </a:lnR>
                    <a:lnT w="12240">
                      <a:solidFill>
                        <a:srgbClr val="FFFFFF"/>
                      </a:solidFill>
                    </a:lnT>
                    <a:lnB w="12240">
                      <a:solidFill>
                        <a:srgbClr val="FFFFFF"/>
                      </a:solidFill>
                    </a:lnB>
                    <a:solidFill>
                      <a:srgbClr val="4FADF3"/>
                    </a:solidFill>
                  </a:tcPr>
                </a:tc>
                <a:extLst>
                  <a:ext uri="{0D108BD9-81ED-4DB2-BD59-A6C34878D82A}">
                    <a16:rowId xmlns:a16="http://schemas.microsoft.com/office/drawing/2014/main" val="10006"/>
                  </a:ext>
                </a:extLst>
              </a:tr>
              <a:tr h="343440">
                <a:tc>
                  <a:txBody>
                    <a:bodyPr/>
                    <a:lstStyle/>
                    <a:p>
                      <a:endParaRPr lang="ja-JP"/>
                    </a:p>
                  </a:txBody>
                  <a:tcPr>
                    <a:lnL w="12240">
                      <a:noFill/>
                    </a:lnL>
                    <a:lnR w="12240">
                      <a:noFill/>
                    </a:lnR>
                    <a:lnT w="12240">
                      <a:solidFill>
                        <a:srgbClr val="FFFFFF"/>
                      </a:solidFill>
                    </a:lnT>
                    <a:lnB w="12240">
                      <a:solidFill>
                        <a:srgbClr val="FFFFFF"/>
                      </a:solidFill>
                    </a:lnB>
                    <a:noFill/>
                  </a:tcPr>
                </a:tc>
                <a:tc>
                  <a:txBody>
                    <a:bodyPr/>
                    <a:lstStyle/>
                    <a:p>
                      <a:endParaRPr lang="ja-JP"/>
                    </a:p>
                  </a:txBody>
                  <a:tcPr>
                    <a:lnL w="12240">
                      <a:noFill/>
                    </a:lnL>
                    <a:lnR w="12240">
                      <a:noFill/>
                    </a:lnR>
                    <a:lnT w="12240">
                      <a:solidFill>
                        <a:srgbClr val="FFFFFF"/>
                      </a:solidFill>
                    </a:lnT>
                    <a:lnB w="12240">
                      <a:solidFill>
                        <a:srgbClr val="FFFFFF"/>
                      </a:solidFill>
                    </a:lnB>
                    <a:noFill/>
                  </a:tcPr>
                </a:tc>
                <a:extLst>
                  <a:ext uri="{0D108BD9-81ED-4DB2-BD59-A6C34878D82A}">
                    <a16:rowId xmlns:a16="http://schemas.microsoft.com/office/drawing/2014/main" val="10007"/>
                  </a:ext>
                </a:extLst>
              </a:tr>
              <a:tr h="788040">
                <a:tc>
                  <a:txBody>
                    <a:bodyPr/>
                    <a:lstStyle/>
                    <a:p>
                      <a:pPr algn="ctr">
                        <a:lnSpc>
                          <a:spcPct val="90000"/>
                        </a:lnSpc>
                      </a:pPr>
                      <a:r>
                        <a:rPr lang="en-US" sz="4400" b="1" strike="noStrike" spc="-1">
                          <a:solidFill>
                            <a:srgbClr val="FFFFFF"/>
                          </a:solidFill>
                          <a:latin typeface="Segoe UI"/>
                          <a:ea typeface="Meiryo UI"/>
                        </a:rPr>
                        <a:t>5</a:t>
                      </a:r>
                      <a:endParaRPr lang="en-US" sz="4400" b="0" strike="noStrike" spc="-1">
                        <a:latin typeface="Arial"/>
                      </a:endParaRPr>
                    </a:p>
                  </a:txBody>
                  <a:tcPr marR="36000">
                    <a:lnL w="12240">
                      <a:noFill/>
                    </a:lnL>
                    <a:lnR w="12240">
                      <a:noFill/>
                    </a:lnR>
                    <a:lnT w="12240">
                      <a:solidFill>
                        <a:srgbClr val="FFFFFF"/>
                      </a:solidFill>
                    </a:lnT>
                    <a:lnB w="12240">
                      <a:solidFill>
                        <a:srgbClr val="FFFFFF"/>
                      </a:solidFill>
                    </a:lnB>
                    <a:solidFill>
                      <a:srgbClr val="8CC9F7"/>
                    </a:solidFill>
                  </a:tcPr>
                </a:tc>
                <a:tc>
                  <a:txBody>
                    <a:bodyPr/>
                    <a:lstStyle/>
                    <a:p>
                      <a:pPr>
                        <a:lnSpc>
                          <a:spcPct val="90000"/>
                        </a:lnSpc>
                      </a:pPr>
                      <a:r>
                        <a:rPr lang="ja-JP" sz="2400" b="0" strike="noStrike" spc="-1">
                          <a:solidFill>
                            <a:srgbClr val="FFFFFF"/>
                          </a:solidFill>
                          <a:latin typeface="Segoe UI"/>
                          <a:ea typeface="Meiryo UI"/>
                        </a:rPr>
                        <a:t>将来の業務拡張や連携先の追加・変更にも</a:t>
                      </a:r>
                      <a:endParaRPr lang="en-US" sz="2400" b="0" strike="noStrike" spc="-1">
                        <a:latin typeface="Arial"/>
                      </a:endParaRPr>
                    </a:p>
                    <a:p>
                      <a:pPr>
                        <a:lnSpc>
                          <a:spcPct val="90000"/>
                        </a:lnSpc>
                      </a:pPr>
                      <a:r>
                        <a:rPr lang="ja-JP" sz="2400" b="0" strike="noStrike" spc="-1">
                          <a:solidFill>
                            <a:srgbClr val="FFFFFF"/>
                          </a:solidFill>
                          <a:latin typeface="Segoe UI"/>
                          <a:ea typeface="Meiryo UI"/>
                        </a:rPr>
                        <a:t>柔軟に対応できる設計</a:t>
                      </a:r>
                      <a:endParaRPr lang="en-US" sz="2400" b="0" strike="noStrike" spc="-1">
                        <a:latin typeface="Arial"/>
                      </a:endParaRPr>
                    </a:p>
                  </a:txBody>
                  <a:tcPr marR="36000">
                    <a:lnL w="12240">
                      <a:noFill/>
                    </a:lnL>
                    <a:lnR w="12240">
                      <a:noFill/>
                    </a:lnR>
                    <a:lnT w="12240">
                      <a:solidFill>
                        <a:srgbClr val="FFFFFF"/>
                      </a:solidFill>
                    </a:lnT>
                    <a:lnB w="12240">
                      <a:solidFill>
                        <a:srgbClr val="FFFFFF"/>
                      </a:solidFill>
                    </a:lnB>
                    <a:solidFill>
                      <a:srgbClr val="8CC9F7"/>
                    </a:solidFill>
                  </a:tcPr>
                </a:tc>
                <a:extLst>
                  <a:ext uri="{0D108BD9-81ED-4DB2-BD59-A6C34878D82A}">
                    <a16:rowId xmlns:a16="http://schemas.microsoft.com/office/drawing/2014/main" val="10008"/>
                  </a:ext>
                </a:extLst>
              </a:tr>
            </a:tbl>
          </a:graphicData>
        </a:graphic>
      </p:graphicFrame>
      <p:pic>
        <p:nvPicPr>
          <p:cNvPr id="553" name="グラフィックス 5" descr="アイデアが浮かんだ人"/>
          <p:cNvPicPr/>
          <p:nvPr/>
        </p:nvPicPr>
        <p:blipFill>
          <a:blip r:embed="rId2"/>
          <a:stretch/>
        </p:blipFill>
        <p:spPr>
          <a:xfrm>
            <a:off x="0" y="1962000"/>
            <a:ext cx="2699280" cy="2699280"/>
          </a:xfrm>
          <a:prstGeom prst="rect">
            <a:avLst/>
          </a:prstGeom>
          <a:ln w="0">
            <a:noFill/>
          </a:ln>
        </p:spPr>
      </p:pic>
      <p:sp>
        <p:nvSpPr>
          <p:cNvPr id="554" name="CustomShape 5"/>
          <p:cNvSpPr/>
          <p:nvPr/>
        </p:nvSpPr>
        <p:spPr>
          <a:xfrm>
            <a:off x="297360" y="4680000"/>
            <a:ext cx="2236320" cy="577440"/>
          </a:xfrm>
          <a:prstGeom prst="rect">
            <a:avLst/>
          </a:prstGeom>
          <a:noFill/>
          <a:ln w="0">
            <a:noFill/>
          </a:ln>
        </p:spPr>
        <p:style>
          <a:lnRef idx="0">
            <a:scrgbClr r="0" g="0" b="0"/>
          </a:lnRef>
          <a:fillRef idx="0">
            <a:scrgbClr r="0" g="0" b="0"/>
          </a:fillRef>
          <a:effectRef idx="0">
            <a:scrgbClr r="0" g="0" b="0"/>
          </a:effectRef>
          <a:fontRef idx="minor"/>
        </p:style>
        <p:txBody>
          <a:bodyPr wrap="none" lIns="0" tIns="45000" rIns="0" bIns="45000">
            <a:spAutoFit/>
          </a:bodyPr>
          <a:lstStyle/>
          <a:p>
            <a:pPr>
              <a:lnSpc>
                <a:spcPct val="100000"/>
              </a:lnSpc>
            </a:pPr>
            <a:r>
              <a:rPr lang="en-US" sz="3200" b="1" strike="noStrike" spc="-1">
                <a:solidFill>
                  <a:srgbClr val="808080"/>
                </a:solidFill>
                <a:latin typeface="Segoe UI"/>
                <a:ea typeface="Meiryo UI"/>
              </a:rPr>
              <a:t>5</a:t>
            </a:r>
            <a:r>
              <a:rPr lang="ja-JP" sz="3200" b="1" strike="noStrike" spc="-1">
                <a:solidFill>
                  <a:srgbClr val="808080"/>
                </a:solidFill>
                <a:latin typeface="Segoe UI"/>
                <a:ea typeface="Meiryo UI"/>
              </a:rPr>
              <a:t>つのポイント</a:t>
            </a:r>
            <a:endParaRPr lang="en-US" sz="3200" b="0" strike="noStrike" spc="-1">
              <a:latin typeface="Arial"/>
            </a:endParaRPr>
          </a:p>
        </p:txBody>
      </p:sp>
      <p:sp>
        <p:nvSpPr>
          <p:cNvPr id="555" name="CustomShape 6"/>
          <p:cNvSpPr/>
          <p:nvPr/>
        </p:nvSpPr>
        <p:spPr>
          <a:xfrm>
            <a:off x="3422520" y="1212840"/>
            <a:ext cx="1821600" cy="2196360"/>
          </a:xfrm>
          <a:custGeom>
            <a:avLst/>
            <a:gdLst/>
            <a:ahLst/>
            <a:cxnLst/>
            <a:rect l="l" t="t" r="r" b="b"/>
            <a:pathLst>
              <a:path w="1822450" h="2197100">
                <a:moveTo>
                  <a:pt x="0" y="2012950"/>
                </a:moveTo>
                <a:lnTo>
                  <a:pt x="1822450" y="0"/>
                </a:lnTo>
                <a:lnTo>
                  <a:pt x="1822450" y="889000"/>
                </a:lnTo>
                <a:lnTo>
                  <a:pt x="0" y="2197100"/>
                </a:lnTo>
                <a:lnTo>
                  <a:pt x="0" y="2012950"/>
                </a:lnTo>
                <a:close/>
              </a:path>
            </a:pathLst>
          </a:custGeom>
          <a:solidFill>
            <a:schemeClr val="bg2">
              <a:lumMod val="10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556" name="CustomShape 7"/>
          <p:cNvSpPr/>
          <p:nvPr/>
        </p:nvSpPr>
        <p:spPr>
          <a:xfrm>
            <a:off x="3424320" y="2292480"/>
            <a:ext cx="1820160" cy="1369440"/>
          </a:xfrm>
          <a:custGeom>
            <a:avLst/>
            <a:gdLst/>
            <a:ahLst/>
            <a:cxnLst/>
            <a:rect l="l" t="t" r="r" b="b"/>
            <a:pathLst>
              <a:path w="1814474" h="1370012">
                <a:moveTo>
                  <a:pt x="1" y="1190625"/>
                </a:moveTo>
                <a:lnTo>
                  <a:pt x="1814474" y="0"/>
                </a:lnTo>
                <a:lnTo>
                  <a:pt x="1814474" y="895350"/>
                </a:lnTo>
                <a:lnTo>
                  <a:pt x="0" y="1370012"/>
                </a:lnTo>
                <a:cubicBezTo>
                  <a:pt x="0" y="1310216"/>
                  <a:pt x="1" y="1250421"/>
                  <a:pt x="1" y="1190625"/>
                </a:cubicBezTo>
                <a:close/>
              </a:path>
            </a:pathLst>
          </a:custGeom>
          <a:solidFill>
            <a:schemeClr val="bg2">
              <a:lumMod val="25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557" name="CustomShape 8"/>
          <p:cNvSpPr/>
          <p:nvPr/>
        </p:nvSpPr>
        <p:spPr>
          <a:xfrm>
            <a:off x="3425760" y="3379680"/>
            <a:ext cx="1820160" cy="881280"/>
          </a:xfrm>
          <a:custGeom>
            <a:avLst/>
            <a:gdLst/>
            <a:ahLst/>
            <a:cxnLst/>
            <a:rect l="l" t="t" r="r" b="b"/>
            <a:pathLst>
              <a:path w="1820708" h="882032">
                <a:moveTo>
                  <a:pt x="2698" y="353353"/>
                </a:moveTo>
                <a:lnTo>
                  <a:pt x="1820708" y="0"/>
                </a:lnTo>
                <a:lnTo>
                  <a:pt x="1820708" y="882032"/>
                </a:lnTo>
                <a:lnTo>
                  <a:pt x="0" y="525983"/>
                </a:lnTo>
                <a:cubicBezTo>
                  <a:pt x="899" y="468440"/>
                  <a:pt x="1799" y="410896"/>
                  <a:pt x="2698" y="353353"/>
                </a:cubicBezTo>
                <a:close/>
              </a:path>
            </a:pathLst>
          </a:custGeom>
          <a:solidFill>
            <a:schemeClr val="bg2">
              <a:lumMod val="50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558" name="CustomShape 9"/>
          <p:cNvSpPr/>
          <p:nvPr/>
        </p:nvSpPr>
        <p:spPr>
          <a:xfrm>
            <a:off x="3426120" y="3985560"/>
            <a:ext cx="1814040" cy="1359720"/>
          </a:xfrm>
          <a:custGeom>
            <a:avLst/>
            <a:gdLst/>
            <a:ahLst/>
            <a:cxnLst/>
            <a:rect l="l" t="t" r="r" b="b"/>
            <a:pathLst>
              <a:path w="1814836" h="1360571">
                <a:moveTo>
                  <a:pt x="154" y="0"/>
                </a:moveTo>
                <a:lnTo>
                  <a:pt x="1814836" y="467750"/>
                </a:lnTo>
                <a:lnTo>
                  <a:pt x="1814836" y="1360571"/>
                </a:lnTo>
                <a:lnTo>
                  <a:pt x="0" y="178347"/>
                </a:lnTo>
                <a:cubicBezTo>
                  <a:pt x="51" y="118369"/>
                  <a:pt x="103" y="59978"/>
                  <a:pt x="154" y="0"/>
                </a:cubicBezTo>
                <a:close/>
              </a:path>
            </a:pathLst>
          </a:custGeom>
          <a:solidFill>
            <a:schemeClr val="bg2">
              <a:lumMod val="75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559" name="CustomShape 10"/>
          <p:cNvSpPr/>
          <p:nvPr/>
        </p:nvSpPr>
        <p:spPr>
          <a:xfrm>
            <a:off x="3422520" y="4232160"/>
            <a:ext cx="1818720" cy="2187000"/>
          </a:xfrm>
          <a:custGeom>
            <a:avLst/>
            <a:gdLst/>
            <a:ahLst/>
            <a:cxnLst/>
            <a:rect l="l" t="t" r="r" b="b"/>
            <a:pathLst>
              <a:path w="1819275" h="2187575">
                <a:moveTo>
                  <a:pt x="0" y="0"/>
                </a:moveTo>
                <a:lnTo>
                  <a:pt x="1819275" y="1301750"/>
                </a:lnTo>
                <a:lnTo>
                  <a:pt x="1819275" y="2187575"/>
                </a:lnTo>
                <a:lnTo>
                  <a:pt x="6350" y="174625"/>
                </a:lnTo>
                <a:cubicBezTo>
                  <a:pt x="5292" y="116417"/>
                  <a:pt x="4233" y="58208"/>
                  <a:pt x="0" y="0"/>
                </a:cubicBezTo>
                <a:close/>
              </a:path>
            </a:pathLst>
          </a:custGeom>
          <a:solidFill>
            <a:schemeClr val="bg2">
              <a:lumMod val="90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560" name="CustomShape 11"/>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P332</a:t>
            </a:r>
            <a:endParaRPr lang="en-US" sz="18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CustomShape 1"/>
          <p:cNvSpPr/>
          <p:nvPr/>
        </p:nvSpPr>
        <p:spPr>
          <a:xfrm>
            <a:off x="252000" y="5580000"/>
            <a:ext cx="11519280" cy="755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rmAutofit/>
          </a:bodyPr>
          <a:lstStyle/>
          <a:p>
            <a:pPr>
              <a:lnSpc>
                <a:spcPct val="90000"/>
              </a:lnSpc>
            </a:pPr>
            <a:r>
              <a:rPr lang="en-US" sz="4000" b="1" strike="noStrike" spc="-1">
                <a:solidFill>
                  <a:srgbClr val="0D79CA"/>
                </a:solidFill>
                <a:latin typeface="Segoe UI Semibold"/>
                <a:ea typeface="Meiryo UI"/>
              </a:rPr>
              <a:t>3</a:t>
            </a:r>
            <a:r>
              <a:rPr lang="ja-JP" sz="4000" b="1" strike="noStrike" spc="-1">
                <a:solidFill>
                  <a:srgbClr val="0D79CA"/>
                </a:solidFill>
                <a:latin typeface="Segoe UI Semibold"/>
                <a:ea typeface="Meiryo UI"/>
              </a:rPr>
              <a:t>つのフォーカスエリアと</a:t>
            </a:r>
            <a:r>
              <a:rPr lang="en-US" sz="4000" b="1" strike="noStrike" spc="-1">
                <a:solidFill>
                  <a:srgbClr val="0D79CA"/>
                </a:solidFill>
                <a:latin typeface="Segoe UI Semibold"/>
                <a:ea typeface="Meiryo UI"/>
              </a:rPr>
              <a:t>4</a:t>
            </a:r>
            <a:r>
              <a:rPr lang="ja-JP" sz="4000" b="1" strike="noStrike" spc="-1">
                <a:solidFill>
                  <a:srgbClr val="0D79CA"/>
                </a:solidFill>
                <a:latin typeface="Segoe UI Semibold"/>
                <a:ea typeface="Meiryo UI"/>
              </a:rPr>
              <a:t>つのタスク</a:t>
            </a:r>
            <a:endParaRPr lang="en-US" sz="4000" b="0" strike="noStrike" spc="-1">
              <a:latin typeface="Arial"/>
            </a:endParaRPr>
          </a:p>
        </p:txBody>
      </p:sp>
      <p:sp>
        <p:nvSpPr>
          <p:cNvPr id="562" name="CustomShape 2"/>
          <p:cNvSpPr/>
          <p:nvPr/>
        </p:nvSpPr>
        <p:spPr>
          <a:xfrm>
            <a:off x="252360" y="1989000"/>
            <a:ext cx="4679280" cy="3402720"/>
          </a:xfrm>
          <a:prstGeom prst="rect">
            <a:avLst/>
          </a:prstGeom>
          <a:noFill/>
          <a:ln w="0">
            <a:noFill/>
          </a:ln>
        </p:spPr>
        <p:style>
          <a:lnRef idx="0">
            <a:scrgbClr r="0" g="0" b="0"/>
          </a:lnRef>
          <a:fillRef idx="0">
            <a:scrgbClr r="0" g="0" b="0"/>
          </a:fillRef>
          <a:effectRef idx="0">
            <a:scrgbClr r="0" g="0" b="0"/>
          </a:effectRef>
          <a:fontRef idx="minor"/>
        </p:style>
        <p:txBody>
          <a:bodyPr lIns="0" tIns="45000" rIns="72000" bIns="0" anchor="b">
            <a:noAutofit/>
          </a:bodyPr>
          <a:lstStyle/>
          <a:p>
            <a:pPr>
              <a:lnSpc>
                <a:spcPct val="90000"/>
              </a:lnSpc>
              <a:spcBef>
                <a:spcPts val="1001"/>
              </a:spcBef>
              <a:tabLst>
                <a:tab pos="0" algn="l"/>
              </a:tabLst>
            </a:pPr>
            <a:r>
              <a:rPr lang="en-US" sz="16600" b="1" strike="noStrike" spc="-1">
                <a:solidFill>
                  <a:srgbClr val="FFFFFF"/>
                </a:solidFill>
                <a:latin typeface="Segoe UI"/>
                <a:ea typeface="Meiryo UI"/>
              </a:rPr>
              <a:t>2</a:t>
            </a:r>
            <a:endParaRPr lang="en-US" sz="166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 name="CustomShape 1"/>
          <p:cNvSpPr/>
          <p:nvPr/>
        </p:nvSpPr>
        <p:spPr>
          <a:xfrm>
            <a:off x="252000" y="828000"/>
            <a:ext cx="11591280" cy="359280"/>
          </a:xfrm>
          <a:prstGeom prst="rect">
            <a:avLst/>
          </a:prstGeom>
          <a:solidFill>
            <a:srgbClr val="DFF5FD"/>
          </a:solidFill>
          <a:ln w="0">
            <a:noFill/>
          </a:ln>
        </p:spPr>
        <p:style>
          <a:lnRef idx="0">
            <a:scrgbClr r="0" g="0" b="0"/>
          </a:lnRef>
          <a:fillRef idx="0">
            <a:scrgbClr r="0" g="0" b="0"/>
          </a:fillRef>
          <a:effectRef idx="0">
            <a:scrgbClr r="0" g="0" b="0"/>
          </a:effectRef>
          <a:fontRef idx="minor"/>
        </p:style>
        <p:txBody>
          <a:bodyPr lIns="36000" tIns="45000" rIns="36000" bIns="45000" anchor="ctr">
            <a:noAutofit/>
          </a:bodyPr>
          <a:lstStyle/>
          <a:p>
            <a:pPr>
              <a:lnSpc>
                <a:spcPct val="90000"/>
              </a:lnSpc>
              <a:tabLst>
                <a:tab pos="0" algn="l"/>
              </a:tabLst>
            </a:pPr>
            <a:r>
              <a:rPr lang="ja-JP" sz="1400" b="0" strike="noStrike" spc="-1">
                <a:solidFill>
                  <a:srgbClr val="808080"/>
                </a:solidFill>
                <a:latin typeface="Segoe UI"/>
                <a:ea typeface="Meiryo UI"/>
              </a:rPr>
              <a:t>成長戦略には</a:t>
            </a:r>
            <a:r>
              <a:rPr lang="en-US" sz="1400" b="0" strike="noStrike" spc="-1">
                <a:solidFill>
                  <a:srgbClr val="808080"/>
                </a:solidFill>
                <a:latin typeface="Segoe UI"/>
                <a:ea typeface="Meiryo UI"/>
              </a:rPr>
              <a:t>4</a:t>
            </a:r>
            <a:r>
              <a:rPr lang="ja-JP" sz="1400" b="0" strike="noStrike" spc="-1">
                <a:solidFill>
                  <a:srgbClr val="808080"/>
                </a:solidFill>
                <a:latin typeface="Segoe UI"/>
                <a:ea typeface="Meiryo UI"/>
              </a:rPr>
              <a:t>つのタスクを</a:t>
            </a:r>
            <a:r>
              <a:rPr lang="en-US" sz="1400" b="0" strike="noStrike" spc="-1">
                <a:solidFill>
                  <a:srgbClr val="808080"/>
                </a:solidFill>
                <a:latin typeface="Segoe UI"/>
                <a:ea typeface="Meiryo UI"/>
              </a:rPr>
              <a:t>2020</a:t>
            </a:r>
            <a:r>
              <a:rPr lang="ja-JP" sz="1400" b="0" strike="noStrike" spc="-1">
                <a:solidFill>
                  <a:srgbClr val="808080"/>
                </a:solidFill>
                <a:latin typeface="Segoe UI"/>
                <a:ea typeface="Meiryo UI"/>
              </a:rPr>
              <a:t>年末までに同時進行させ、結果の評価判定によってその後のアクションを決定します。</a:t>
            </a:r>
            <a:endParaRPr lang="en-US" sz="1400" b="0" strike="noStrike" spc="-1">
              <a:latin typeface="Arial"/>
            </a:endParaRPr>
          </a:p>
        </p:txBody>
      </p:sp>
      <p:sp>
        <p:nvSpPr>
          <p:cNvPr id="564" name="CustomShape 2"/>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2. 3</a:t>
            </a:r>
            <a:r>
              <a:rPr lang="ja-JP" sz="1200" b="0" strike="noStrike" spc="-1">
                <a:solidFill>
                  <a:srgbClr val="000000"/>
                </a:solidFill>
                <a:latin typeface="Segoe UI"/>
                <a:ea typeface="Meiryo UI"/>
              </a:rPr>
              <a:t>つのフォーカスエリアと</a:t>
            </a:r>
            <a:r>
              <a:rPr lang="en-US" sz="1200" b="0" strike="noStrike" spc="-1">
                <a:solidFill>
                  <a:srgbClr val="000000"/>
                </a:solidFill>
                <a:latin typeface="Segoe UI"/>
                <a:ea typeface="Meiryo UI"/>
              </a:rPr>
              <a:t>4</a:t>
            </a:r>
            <a:r>
              <a:rPr lang="ja-JP" sz="1200" b="0" strike="noStrike" spc="-1">
                <a:solidFill>
                  <a:srgbClr val="000000"/>
                </a:solidFill>
                <a:latin typeface="Segoe UI"/>
                <a:ea typeface="Meiryo UI"/>
              </a:rPr>
              <a:t>つのタスク</a:t>
            </a:r>
            <a:endParaRPr lang="en-US" sz="1200" b="0" strike="noStrike" spc="-1">
              <a:latin typeface="Arial"/>
            </a:endParaRPr>
          </a:p>
        </p:txBody>
      </p:sp>
      <p:sp>
        <p:nvSpPr>
          <p:cNvPr id="565" name="CustomShape 3"/>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rmAutofit/>
          </a:bodyPr>
          <a:lstStyle/>
          <a:p>
            <a:pPr>
              <a:lnSpc>
                <a:spcPct val="90000"/>
              </a:lnSpc>
            </a:pPr>
            <a:r>
              <a:rPr lang="en-US" sz="2400" b="1" strike="noStrike" spc="-1">
                <a:solidFill>
                  <a:srgbClr val="0D79CA"/>
                </a:solidFill>
                <a:latin typeface="Segoe UI Semibold"/>
                <a:ea typeface="Meiryo UI"/>
              </a:rPr>
              <a:t>1. 4</a:t>
            </a:r>
            <a:r>
              <a:rPr lang="ja-JP" sz="2400" b="1" strike="noStrike" spc="-1">
                <a:solidFill>
                  <a:srgbClr val="0D79CA"/>
                </a:solidFill>
                <a:latin typeface="Segoe UI Semibold"/>
                <a:ea typeface="Meiryo UI"/>
              </a:rPr>
              <a:t>つのタスク</a:t>
            </a:r>
            <a:endParaRPr lang="en-US" sz="2400" b="0" strike="noStrike" spc="-1">
              <a:latin typeface="Arial"/>
            </a:endParaRPr>
          </a:p>
        </p:txBody>
      </p:sp>
      <p:sp>
        <p:nvSpPr>
          <p:cNvPr id="566" name="Line 4"/>
          <p:cNvSpPr/>
          <p:nvPr/>
        </p:nvSpPr>
        <p:spPr>
          <a:xfrm>
            <a:off x="3348000" y="1989000"/>
            <a:ext cx="2808000"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p:style>
      </p:sp>
      <p:sp>
        <p:nvSpPr>
          <p:cNvPr id="567" name="Line 5"/>
          <p:cNvSpPr/>
          <p:nvPr/>
        </p:nvSpPr>
        <p:spPr>
          <a:xfrm flipH="1">
            <a:off x="3348000" y="5415840"/>
            <a:ext cx="2808000"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p:style>
      </p:sp>
      <p:sp>
        <p:nvSpPr>
          <p:cNvPr id="568" name="Line 6"/>
          <p:cNvSpPr/>
          <p:nvPr/>
        </p:nvSpPr>
        <p:spPr>
          <a:xfrm>
            <a:off x="3348000" y="4221000"/>
            <a:ext cx="1980000"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p:style>
      </p:sp>
      <p:sp>
        <p:nvSpPr>
          <p:cNvPr id="569" name="Line 7"/>
          <p:cNvSpPr/>
          <p:nvPr/>
        </p:nvSpPr>
        <p:spPr>
          <a:xfrm>
            <a:off x="3348000" y="2997000"/>
            <a:ext cx="1980000"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p:style>
      </p:sp>
      <p:sp>
        <p:nvSpPr>
          <p:cNvPr id="570" name="CustomShape 8"/>
          <p:cNvSpPr/>
          <p:nvPr/>
        </p:nvSpPr>
        <p:spPr>
          <a:xfrm>
            <a:off x="360000" y="1636200"/>
            <a:ext cx="3131280" cy="503280"/>
          </a:xfrm>
          <a:prstGeom prst="rect">
            <a:avLst/>
          </a:prstGeom>
          <a:noFill/>
          <a:ln w="1270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ja-JP" sz="1600" b="0" strike="noStrike" spc="-1">
                <a:solidFill>
                  <a:srgbClr val="073C65"/>
                </a:solidFill>
                <a:latin typeface="Segoe UI"/>
                <a:ea typeface="Meiryo UI"/>
              </a:rPr>
              <a:t>ターゲットのお客様への</a:t>
            </a:r>
            <a:br/>
            <a:r>
              <a:rPr lang="ja-JP" sz="1600" b="0" strike="noStrike" spc="-1">
                <a:solidFill>
                  <a:srgbClr val="073C65"/>
                </a:solidFill>
                <a:latin typeface="Segoe UI"/>
                <a:ea typeface="Meiryo UI"/>
              </a:rPr>
              <a:t>ダイナミックなアプローチ・ロードマップ</a:t>
            </a:r>
            <a:endParaRPr lang="en-US" sz="1600" b="0" strike="noStrike" spc="-1">
              <a:latin typeface="Arial"/>
            </a:endParaRPr>
          </a:p>
        </p:txBody>
      </p:sp>
      <p:sp>
        <p:nvSpPr>
          <p:cNvPr id="571" name="CustomShape 9"/>
          <p:cNvSpPr/>
          <p:nvPr/>
        </p:nvSpPr>
        <p:spPr>
          <a:xfrm>
            <a:off x="360000" y="2776320"/>
            <a:ext cx="3275280" cy="503280"/>
          </a:xfrm>
          <a:prstGeom prst="rect">
            <a:avLst/>
          </a:prstGeom>
          <a:noFill/>
          <a:ln w="1270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ja-JP" sz="1600" b="0" strike="noStrike" spc="-1">
                <a:solidFill>
                  <a:srgbClr val="0D79CA"/>
                </a:solidFill>
                <a:latin typeface="Segoe UI"/>
                <a:ea typeface="Meiryo UI"/>
              </a:rPr>
              <a:t>ターゲットお客様層別の</a:t>
            </a:r>
            <a:endParaRPr lang="en-US" sz="1600" b="0" strike="noStrike" spc="-1">
              <a:latin typeface="Arial"/>
            </a:endParaRPr>
          </a:p>
          <a:p>
            <a:pPr>
              <a:lnSpc>
                <a:spcPct val="90000"/>
              </a:lnSpc>
            </a:pPr>
            <a:r>
              <a:rPr lang="ja-JP" sz="1600" b="0" strike="noStrike" spc="-1">
                <a:solidFill>
                  <a:srgbClr val="0D79CA"/>
                </a:solidFill>
                <a:latin typeface="Segoe UI"/>
                <a:ea typeface="Meiryo UI"/>
              </a:rPr>
              <a:t>マーケティングシナリオ</a:t>
            </a:r>
            <a:endParaRPr lang="en-US" sz="1600" b="0" strike="noStrike" spc="-1">
              <a:latin typeface="Arial"/>
            </a:endParaRPr>
          </a:p>
        </p:txBody>
      </p:sp>
      <p:sp>
        <p:nvSpPr>
          <p:cNvPr id="572" name="CustomShape 10"/>
          <p:cNvSpPr/>
          <p:nvPr/>
        </p:nvSpPr>
        <p:spPr>
          <a:xfrm>
            <a:off x="360000" y="3916080"/>
            <a:ext cx="3131280" cy="503280"/>
          </a:xfrm>
          <a:prstGeom prst="rect">
            <a:avLst/>
          </a:prstGeom>
          <a:noFill/>
          <a:ln w="1270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ja-JP" sz="1600" b="0" strike="noStrike" spc="-1">
                <a:solidFill>
                  <a:srgbClr val="4FADF3"/>
                </a:solidFill>
                <a:latin typeface="Segoe UI"/>
                <a:ea typeface="Meiryo UI"/>
              </a:rPr>
              <a:t>シナリオ達成に必要な</a:t>
            </a:r>
            <a:endParaRPr lang="en-US" sz="1600" b="0" strike="noStrike" spc="-1">
              <a:latin typeface="Arial"/>
            </a:endParaRPr>
          </a:p>
          <a:p>
            <a:pPr>
              <a:lnSpc>
                <a:spcPct val="90000"/>
              </a:lnSpc>
            </a:pPr>
            <a:r>
              <a:rPr lang="ja-JP" sz="1600" b="0" strike="noStrike" spc="-1">
                <a:solidFill>
                  <a:srgbClr val="4FADF3"/>
                </a:solidFill>
                <a:latin typeface="Segoe UI"/>
                <a:ea typeface="Meiryo UI"/>
              </a:rPr>
              <a:t>業務・情報システムの構築</a:t>
            </a:r>
            <a:endParaRPr lang="en-US" sz="1600" b="0" strike="noStrike" spc="-1">
              <a:latin typeface="Arial"/>
            </a:endParaRPr>
          </a:p>
        </p:txBody>
      </p:sp>
      <p:sp>
        <p:nvSpPr>
          <p:cNvPr id="573" name="CustomShape 11"/>
          <p:cNvSpPr/>
          <p:nvPr/>
        </p:nvSpPr>
        <p:spPr>
          <a:xfrm>
            <a:off x="360000" y="5056200"/>
            <a:ext cx="3131280" cy="503280"/>
          </a:xfrm>
          <a:prstGeom prst="rect">
            <a:avLst/>
          </a:prstGeom>
          <a:noFill/>
          <a:ln w="1270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ja-JP" sz="1600" b="0" strike="noStrike" spc="-1">
                <a:solidFill>
                  <a:srgbClr val="8CC9F7"/>
                </a:solidFill>
                <a:latin typeface="Segoe UI"/>
                <a:ea typeface="Meiryo UI"/>
              </a:rPr>
              <a:t>定性・定量効果の算定と</a:t>
            </a:r>
            <a:endParaRPr lang="en-US" sz="1600" b="0" strike="noStrike" spc="-1">
              <a:latin typeface="Arial"/>
            </a:endParaRPr>
          </a:p>
          <a:p>
            <a:pPr>
              <a:lnSpc>
                <a:spcPct val="90000"/>
              </a:lnSpc>
            </a:pPr>
            <a:r>
              <a:rPr lang="ja-JP" sz="1600" b="0" strike="noStrike" spc="-1">
                <a:solidFill>
                  <a:srgbClr val="8CC9F7"/>
                </a:solidFill>
                <a:latin typeface="Segoe UI"/>
                <a:ea typeface="Meiryo UI"/>
              </a:rPr>
              <a:t>次のフェーズのロードマップ策定</a:t>
            </a:r>
            <a:endParaRPr lang="en-US" sz="1600" b="0" strike="noStrike" spc="-1">
              <a:latin typeface="Arial"/>
            </a:endParaRPr>
          </a:p>
        </p:txBody>
      </p:sp>
      <p:graphicFrame>
        <p:nvGraphicFramePr>
          <p:cNvPr id="574" name="Chart 14"/>
          <p:cNvGraphicFramePr/>
          <p:nvPr/>
        </p:nvGraphicFramePr>
        <p:xfrm>
          <a:off x="4901040" y="1137240"/>
          <a:ext cx="4453560" cy="4638240"/>
        </p:xfrm>
        <a:graphic>
          <a:graphicData uri="http://schemas.openxmlformats.org/drawingml/2006/chart">
            <c:chart xmlns:c="http://schemas.openxmlformats.org/drawingml/2006/chart" xmlns:r="http://schemas.openxmlformats.org/officeDocument/2006/relationships" r:id="rId2"/>
          </a:graphicData>
        </a:graphic>
      </p:graphicFrame>
      <p:sp>
        <p:nvSpPr>
          <p:cNvPr id="575" name="CustomShape 12"/>
          <p:cNvSpPr/>
          <p:nvPr/>
        </p:nvSpPr>
        <p:spPr>
          <a:xfrm>
            <a:off x="8048160" y="2736000"/>
            <a:ext cx="3612600" cy="1369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800" b="1" strike="noStrike" spc="-1">
                <a:solidFill>
                  <a:srgbClr val="808080"/>
                </a:solidFill>
                <a:latin typeface="Segoe UI"/>
                <a:ea typeface="Meiryo UI"/>
              </a:rPr>
              <a:t>4</a:t>
            </a:r>
            <a:r>
              <a:rPr lang="ja-JP" sz="2800" b="1" strike="noStrike" spc="-1">
                <a:solidFill>
                  <a:srgbClr val="808080"/>
                </a:solidFill>
                <a:latin typeface="Segoe UI"/>
                <a:ea typeface="Meiryo UI"/>
              </a:rPr>
              <a:t>つのタスクで</a:t>
            </a:r>
            <a:endParaRPr lang="en-US" sz="2800" b="0" strike="noStrike" spc="-1">
              <a:latin typeface="Arial"/>
            </a:endParaRPr>
          </a:p>
          <a:p>
            <a:pPr>
              <a:lnSpc>
                <a:spcPct val="100000"/>
              </a:lnSpc>
            </a:pPr>
            <a:r>
              <a:rPr lang="ja-JP" sz="2800" b="1" strike="noStrike" spc="-1">
                <a:solidFill>
                  <a:srgbClr val="808080"/>
                </a:solidFill>
                <a:latin typeface="Segoe UI"/>
                <a:ea typeface="Meiryo UI"/>
              </a:rPr>
              <a:t>お客様の</a:t>
            </a:r>
            <a:endParaRPr lang="en-US" sz="2800" b="0" strike="noStrike" spc="-1">
              <a:latin typeface="Arial"/>
            </a:endParaRPr>
          </a:p>
          <a:p>
            <a:pPr>
              <a:lnSpc>
                <a:spcPct val="100000"/>
              </a:lnSpc>
            </a:pPr>
            <a:r>
              <a:rPr lang="ja-JP" sz="2800" b="1" strike="noStrike" spc="-1">
                <a:solidFill>
                  <a:srgbClr val="808080"/>
                </a:solidFill>
                <a:latin typeface="Segoe UI"/>
                <a:ea typeface="Meiryo UI"/>
              </a:rPr>
              <a:t>価値体験向上を目指す</a:t>
            </a:r>
            <a:endParaRPr lang="en-US" sz="2800" b="0" strike="noStrike" spc="-1">
              <a:latin typeface="Arial"/>
            </a:endParaRPr>
          </a:p>
        </p:txBody>
      </p:sp>
      <p:sp>
        <p:nvSpPr>
          <p:cNvPr id="576" name="CustomShape 13"/>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P359</a:t>
            </a:r>
            <a:endParaRPr lang="en-US"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CustomShape 1"/>
          <p:cNvSpPr/>
          <p:nvPr/>
        </p:nvSpPr>
        <p:spPr>
          <a:xfrm>
            <a:off x="252000" y="828000"/>
            <a:ext cx="11591280" cy="359280"/>
          </a:xfrm>
          <a:prstGeom prst="rect">
            <a:avLst/>
          </a:prstGeom>
          <a:solidFill>
            <a:srgbClr val="DFF5FD"/>
          </a:solidFill>
          <a:ln w="0">
            <a:noFill/>
          </a:ln>
        </p:spPr>
        <p:style>
          <a:lnRef idx="0">
            <a:scrgbClr r="0" g="0" b="0"/>
          </a:lnRef>
          <a:fillRef idx="0">
            <a:scrgbClr r="0" g="0" b="0"/>
          </a:fillRef>
          <a:effectRef idx="0">
            <a:scrgbClr r="0" g="0" b="0"/>
          </a:effectRef>
          <a:fontRef idx="minor"/>
        </p:style>
        <p:txBody>
          <a:bodyPr lIns="36000" tIns="45000" rIns="36000" bIns="45000" anchor="ctr">
            <a:noAutofit/>
          </a:bodyPr>
          <a:lstStyle/>
          <a:p>
            <a:pPr>
              <a:lnSpc>
                <a:spcPct val="90000"/>
              </a:lnSpc>
              <a:tabLst>
                <a:tab pos="0" algn="l"/>
              </a:tabLst>
            </a:pPr>
            <a:r>
              <a:rPr lang="en-US" sz="1400" b="0" strike="noStrike" spc="-1">
                <a:solidFill>
                  <a:srgbClr val="808080"/>
                </a:solidFill>
                <a:latin typeface="Segoe UI"/>
                <a:ea typeface="Meiryo UI"/>
              </a:rPr>
              <a:t>3</a:t>
            </a:r>
            <a:r>
              <a:rPr lang="ja-JP" sz="1400" b="0" strike="noStrike" spc="-1">
                <a:solidFill>
                  <a:srgbClr val="808080"/>
                </a:solidFill>
                <a:latin typeface="Segoe UI"/>
                <a:ea typeface="Meiryo UI"/>
              </a:rPr>
              <a:t>つのフォーカスエリアと</a:t>
            </a:r>
            <a:r>
              <a:rPr lang="en-US" sz="1400" b="0" strike="noStrike" spc="-1">
                <a:solidFill>
                  <a:srgbClr val="808080"/>
                </a:solidFill>
                <a:latin typeface="Segoe UI"/>
                <a:ea typeface="Meiryo UI"/>
              </a:rPr>
              <a:t>4</a:t>
            </a:r>
            <a:r>
              <a:rPr lang="ja-JP" sz="1400" b="0" strike="noStrike" spc="-1">
                <a:solidFill>
                  <a:srgbClr val="808080"/>
                </a:solidFill>
                <a:latin typeface="Segoe UI"/>
                <a:ea typeface="Meiryo UI"/>
              </a:rPr>
              <a:t>つのタスクを関連付け、仮説の検証による軌道修正を常時行います。</a:t>
            </a:r>
            <a:endParaRPr lang="en-US" sz="1400" b="0" strike="noStrike" spc="-1">
              <a:latin typeface="Arial"/>
            </a:endParaRPr>
          </a:p>
        </p:txBody>
      </p:sp>
      <p:sp>
        <p:nvSpPr>
          <p:cNvPr id="578" name="CustomShape 2"/>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2. 3</a:t>
            </a:r>
            <a:r>
              <a:rPr lang="ja-JP" sz="1200" b="0" strike="noStrike" spc="-1">
                <a:solidFill>
                  <a:srgbClr val="000000"/>
                </a:solidFill>
                <a:latin typeface="Segoe UI"/>
                <a:ea typeface="Meiryo UI"/>
              </a:rPr>
              <a:t>つのフォーカスエリアと</a:t>
            </a:r>
            <a:r>
              <a:rPr lang="en-US" sz="1200" b="0" strike="noStrike" spc="-1">
                <a:solidFill>
                  <a:srgbClr val="000000"/>
                </a:solidFill>
                <a:latin typeface="Segoe UI"/>
                <a:ea typeface="Meiryo UI"/>
              </a:rPr>
              <a:t>4</a:t>
            </a:r>
            <a:r>
              <a:rPr lang="ja-JP" sz="1200" b="0" strike="noStrike" spc="-1">
                <a:solidFill>
                  <a:srgbClr val="000000"/>
                </a:solidFill>
                <a:latin typeface="Segoe UI"/>
                <a:ea typeface="Meiryo UI"/>
              </a:rPr>
              <a:t>つのタスク</a:t>
            </a:r>
            <a:endParaRPr lang="en-US" sz="1200" b="0" strike="noStrike" spc="-1">
              <a:latin typeface="Arial"/>
            </a:endParaRPr>
          </a:p>
        </p:txBody>
      </p:sp>
      <p:sp>
        <p:nvSpPr>
          <p:cNvPr id="579" name="CustomShape 3"/>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rmAutofit/>
          </a:bodyPr>
          <a:lstStyle/>
          <a:p>
            <a:pPr>
              <a:lnSpc>
                <a:spcPct val="90000"/>
              </a:lnSpc>
            </a:pPr>
            <a:r>
              <a:rPr lang="en-US" sz="2400" b="1" strike="noStrike" spc="-1">
                <a:solidFill>
                  <a:srgbClr val="0D79CA"/>
                </a:solidFill>
                <a:latin typeface="Segoe UI Semibold"/>
                <a:ea typeface="Meiryo UI"/>
              </a:rPr>
              <a:t>2. 3</a:t>
            </a:r>
            <a:r>
              <a:rPr lang="ja-JP" sz="2400" b="1" strike="noStrike" spc="-1">
                <a:solidFill>
                  <a:srgbClr val="0D79CA"/>
                </a:solidFill>
                <a:latin typeface="Segoe UI Semibold"/>
                <a:ea typeface="Meiryo UI"/>
              </a:rPr>
              <a:t>つのフォーカスエリアと</a:t>
            </a:r>
            <a:r>
              <a:rPr lang="en-US" sz="2400" b="1" strike="noStrike" spc="-1">
                <a:solidFill>
                  <a:srgbClr val="0D79CA"/>
                </a:solidFill>
                <a:latin typeface="Segoe UI Semibold"/>
                <a:ea typeface="Meiryo UI"/>
              </a:rPr>
              <a:t>4</a:t>
            </a:r>
            <a:r>
              <a:rPr lang="ja-JP" sz="2400" b="1" strike="noStrike" spc="-1">
                <a:solidFill>
                  <a:srgbClr val="0D79CA"/>
                </a:solidFill>
                <a:latin typeface="Segoe UI Semibold"/>
                <a:ea typeface="Meiryo UI"/>
              </a:rPr>
              <a:t>つのタスクの関連付け</a:t>
            </a:r>
            <a:endParaRPr lang="en-US" sz="2400" b="0" strike="noStrike" spc="-1">
              <a:latin typeface="Arial"/>
            </a:endParaRPr>
          </a:p>
        </p:txBody>
      </p:sp>
      <p:grpSp>
        <p:nvGrpSpPr>
          <p:cNvPr id="580" name="Group 4"/>
          <p:cNvGrpSpPr/>
          <p:nvPr/>
        </p:nvGrpSpPr>
        <p:grpSpPr>
          <a:xfrm>
            <a:off x="-144360" y="1539000"/>
            <a:ext cx="4319280" cy="2879280"/>
            <a:chOff x="-144360" y="1539000"/>
            <a:chExt cx="4319280" cy="2879280"/>
          </a:xfrm>
        </p:grpSpPr>
        <p:graphicFrame>
          <p:nvGraphicFramePr>
            <p:cNvPr id="581" name="グラフ 21"/>
            <p:cNvGraphicFramePr/>
            <p:nvPr/>
          </p:nvGraphicFramePr>
          <p:xfrm>
            <a:off x="-144360" y="1539000"/>
            <a:ext cx="4319280" cy="28792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82" name="グラフ 22"/>
            <p:cNvGraphicFramePr/>
            <p:nvPr/>
          </p:nvGraphicFramePr>
          <p:xfrm>
            <a:off x="584640" y="2025000"/>
            <a:ext cx="2861280" cy="1907280"/>
          </p:xfrm>
          <a:graphic>
            <a:graphicData uri="http://schemas.openxmlformats.org/drawingml/2006/chart">
              <c:chart xmlns:c="http://schemas.openxmlformats.org/drawingml/2006/chart" xmlns:r="http://schemas.openxmlformats.org/officeDocument/2006/relationships" r:id="rId4"/>
            </a:graphicData>
          </a:graphic>
        </p:graphicFrame>
      </p:grpSp>
      <p:sp>
        <p:nvSpPr>
          <p:cNvPr id="583" name="CustomShape 5"/>
          <p:cNvSpPr/>
          <p:nvPr/>
        </p:nvSpPr>
        <p:spPr>
          <a:xfrm>
            <a:off x="288000" y="2529000"/>
            <a:ext cx="2123280" cy="899280"/>
          </a:xfrm>
          <a:prstGeom prst="roundRect">
            <a:avLst>
              <a:gd name="adj" fmla="val 50000"/>
            </a:avLst>
          </a:prstGeom>
          <a:solidFill>
            <a:schemeClr val="bg1"/>
          </a:solidFill>
          <a:ln w="28575">
            <a:solidFill>
              <a:schemeClr val="bg2"/>
            </a:solidFill>
            <a:round/>
          </a:ln>
        </p:spPr>
        <p:style>
          <a:lnRef idx="0">
            <a:scrgbClr r="0" g="0" b="0"/>
          </a:lnRef>
          <a:fillRef idx="0">
            <a:scrgbClr r="0" g="0" b="0"/>
          </a:fillRef>
          <a:effectRef idx="0">
            <a:scrgbClr r="0" g="0" b="0"/>
          </a:effectRef>
          <a:fontRef idx="minor"/>
        </p:style>
        <p:txBody>
          <a:bodyPr wrap="none" lIns="0" tIns="46800" rIns="0" bIns="46800" anchor="ctr">
            <a:noAutofit/>
          </a:bodyPr>
          <a:lstStyle/>
          <a:p>
            <a:pPr algn="ctr">
              <a:lnSpc>
                <a:spcPct val="90000"/>
              </a:lnSpc>
              <a:tabLst>
                <a:tab pos="749160" algn="l"/>
              </a:tabLst>
            </a:pPr>
            <a:r>
              <a:rPr lang="en-US" sz="1800" b="1" strike="noStrike" spc="-1">
                <a:solidFill>
                  <a:srgbClr val="808080"/>
                </a:solidFill>
                <a:latin typeface="Segoe UI"/>
                <a:ea typeface="Meiryo UI"/>
              </a:rPr>
              <a:t>3</a:t>
            </a:r>
            <a:r>
              <a:rPr lang="ja-JP" sz="1800" b="1" strike="noStrike" spc="-1">
                <a:solidFill>
                  <a:srgbClr val="808080"/>
                </a:solidFill>
                <a:latin typeface="Segoe UI"/>
                <a:ea typeface="Meiryo UI"/>
              </a:rPr>
              <a:t>つのフォーカスエリア</a:t>
            </a:r>
            <a:endParaRPr lang="en-US" sz="1800" b="0" strike="noStrike" spc="-1">
              <a:latin typeface="Arial"/>
            </a:endParaRPr>
          </a:p>
        </p:txBody>
      </p:sp>
      <p:graphicFrame>
        <p:nvGraphicFramePr>
          <p:cNvPr id="584" name="Table 6"/>
          <p:cNvGraphicFramePr/>
          <p:nvPr/>
        </p:nvGraphicFramePr>
        <p:xfrm>
          <a:off x="3600000" y="1404000"/>
          <a:ext cx="6659640" cy="370440"/>
        </p:xfrm>
        <a:graphic>
          <a:graphicData uri="http://schemas.openxmlformats.org/drawingml/2006/table">
            <a:tbl>
              <a:tblPr/>
              <a:tblGrid>
                <a:gridCol w="540000">
                  <a:extLst>
                    <a:ext uri="{9D8B030D-6E8A-4147-A177-3AD203B41FA5}">
                      <a16:colId xmlns:a16="http://schemas.microsoft.com/office/drawing/2014/main" val="20000"/>
                    </a:ext>
                  </a:extLst>
                </a:gridCol>
                <a:gridCol w="6120000">
                  <a:extLst>
                    <a:ext uri="{9D8B030D-6E8A-4147-A177-3AD203B41FA5}">
                      <a16:colId xmlns:a16="http://schemas.microsoft.com/office/drawing/2014/main" val="20001"/>
                    </a:ext>
                  </a:extLst>
                </a:gridCol>
              </a:tblGrid>
              <a:tr h="370800">
                <a:tc>
                  <a:txBody>
                    <a:bodyPr/>
                    <a:lstStyle/>
                    <a:p>
                      <a:pPr>
                        <a:lnSpc>
                          <a:spcPct val="100000"/>
                        </a:lnSpc>
                      </a:pPr>
                      <a:r>
                        <a:rPr lang="en-US" sz="4800" b="1" strike="noStrike" spc="-1">
                          <a:solidFill>
                            <a:srgbClr val="073C65"/>
                          </a:solidFill>
                          <a:latin typeface="Segoe UI"/>
                          <a:ea typeface="Meiryo UI"/>
                        </a:rPr>
                        <a:t>1</a:t>
                      </a:r>
                      <a:endParaRPr lang="en-US" sz="4800" b="0" strike="noStrike" spc="-1">
                        <a:latin typeface="Arial"/>
                      </a:endParaRPr>
                    </a:p>
                  </a:txBody>
                  <a:tcPr>
                    <a:lnL w="12240">
                      <a:noFill/>
                    </a:lnL>
                    <a:lnR w="12240">
                      <a:noFill/>
                    </a:lnR>
                    <a:lnT w="12240">
                      <a:noFill/>
                    </a:lnT>
                    <a:lnB w="12240">
                      <a:noFill/>
                    </a:lnB>
                    <a:noFill/>
                  </a:tcPr>
                </a:tc>
                <a:tc>
                  <a:txBody>
                    <a:bodyPr/>
                    <a:lstStyle/>
                    <a:p>
                      <a:pPr>
                        <a:lnSpc>
                          <a:spcPct val="90000"/>
                        </a:lnSpc>
                        <a:tabLst>
                          <a:tab pos="0" algn="l"/>
                        </a:tabLst>
                      </a:pPr>
                      <a:r>
                        <a:rPr lang="ja-JP" sz="2800" b="1" strike="noStrike" spc="-1">
                          <a:solidFill>
                            <a:srgbClr val="073C65"/>
                          </a:solidFill>
                          <a:latin typeface="Segoe UI"/>
                          <a:ea typeface="Meiryo UI"/>
                        </a:rPr>
                        <a:t>フォーカスするお客様のペルソナ像の設定</a:t>
                      </a:r>
                      <a:endParaRPr lang="en-US" sz="2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0"/>
                  </a:ext>
                </a:extLst>
              </a:tr>
            </a:tbl>
          </a:graphicData>
        </a:graphic>
      </p:graphicFrame>
      <p:graphicFrame>
        <p:nvGraphicFramePr>
          <p:cNvPr id="585" name="Table 7"/>
          <p:cNvGraphicFramePr/>
          <p:nvPr/>
        </p:nvGraphicFramePr>
        <p:xfrm>
          <a:off x="3600000" y="2596680"/>
          <a:ext cx="6335640" cy="370440"/>
        </p:xfrm>
        <a:graphic>
          <a:graphicData uri="http://schemas.openxmlformats.org/drawingml/2006/table">
            <a:tbl>
              <a:tblPr/>
              <a:tblGrid>
                <a:gridCol w="540000">
                  <a:extLst>
                    <a:ext uri="{9D8B030D-6E8A-4147-A177-3AD203B41FA5}">
                      <a16:colId xmlns:a16="http://schemas.microsoft.com/office/drawing/2014/main" val="20000"/>
                    </a:ext>
                  </a:extLst>
                </a:gridCol>
                <a:gridCol w="5796000">
                  <a:extLst>
                    <a:ext uri="{9D8B030D-6E8A-4147-A177-3AD203B41FA5}">
                      <a16:colId xmlns:a16="http://schemas.microsoft.com/office/drawing/2014/main" val="20001"/>
                    </a:ext>
                  </a:extLst>
                </a:gridCol>
              </a:tblGrid>
              <a:tr h="370800">
                <a:tc>
                  <a:txBody>
                    <a:bodyPr/>
                    <a:lstStyle/>
                    <a:p>
                      <a:pPr>
                        <a:lnSpc>
                          <a:spcPct val="100000"/>
                        </a:lnSpc>
                      </a:pPr>
                      <a:r>
                        <a:rPr lang="en-US" sz="4800" b="1" strike="noStrike" spc="-1">
                          <a:solidFill>
                            <a:srgbClr val="0D79CA"/>
                          </a:solidFill>
                          <a:latin typeface="Segoe UI"/>
                          <a:ea typeface="Meiryo UI"/>
                        </a:rPr>
                        <a:t>2</a:t>
                      </a:r>
                      <a:endParaRPr lang="en-US" sz="4800" b="0" strike="noStrike" spc="-1">
                        <a:latin typeface="Arial"/>
                      </a:endParaRPr>
                    </a:p>
                  </a:txBody>
                  <a:tcPr>
                    <a:lnL w="12240">
                      <a:noFill/>
                    </a:lnL>
                    <a:lnR w="12240">
                      <a:noFill/>
                    </a:lnR>
                    <a:lnT w="12240">
                      <a:noFill/>
                    </a:lnT>
                    <a:lnB w="12240">
                      <a:noFill/>
                    </a:lnB>
                    <a:noFill/>
                  </a:tcPr>
                </a:tc>
                <a:tc>
                  <a:txBody>
                    <a:bodyPr/>
                    <a:lstStyle/>
                    <a:p>
                      <a:pPr>
                        <a:lnSpc>
                          <a:spcPct val="90000"/>
                        </a:lnSpc>
                        <a:tabLst>
                          <a:tab pos="0" algn="l"/>
                        </a:tabLst>
                      </a:pPr>
                      <a:r>
                        <a:rPr lang="ja-JP" sz="2800" b="1" strike="noStrike" spc="-1">
                          <a:solidFill>
                            <a:srgbClr val="0D79CA"/>
                          </a:solidFill>
                          <a:latin typeface="Segoe UI"/>
                          <a:ea typeface="Meiryo UI"/>
                        </a:rPr>
                        <a:t>お客様への「売り」となる価値の明確化</a:t>
                      </a:r>
                      <a:endParaRPr lang="en-US" sz="2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0"/>
                  </a:ext>
                </a:extLst>
              </a:tr>
            </a:tbl>
          </a:graphicData>
        </a:graphic>
      </p:graphicFrame>
      <p:graphicFrame>
        <p:nvGraphicFramePr>
          <p:cNvPr id="586" name="Table 8"/>
          <p:cNvGraphicFramePr/>
          <p:nvPr/>
        </p:nvGraphicFramePr>
        <p:xfrm>
          <a:off x="3600000" y="3789360"/>
          <a:ext cx="6659640" cy="370440"/>
        </p:xfrm>
        <a:graphic>
          <a:graphicData uri="http://schemas.openxmlformats.org/drawingml/2006/table">
            <a:tbl>
              <a:tblPr/>
              <a:tblGrid>
                <a:gridCol w="540000">
                  <a:extLst>
                    <a:ext uri="{9D8B030D-6E8A-4147-A177-3AD203B41FA5}">
                      <a16:colId xmlns:a16="http://schemas.microsoft.com/office/drawing/2014/main" val="20000"/>
                    </a:ext>
                  </a:extLst>
                </a:gridCol>
                <a:gridCol w="6120000">
                  <a:extLst>
                    <a:ext uri="{9D8B030D-6E8A-4147-A177-3AD203B41FA5}">
                      <a16:colId xmlns:a16="http://schemas.microsoft.com/office/drawing/2014/main" val="20001"/>
                    </a:ext>
                  </a:extLst>
                </a:gridCol>
              </a:tblGrid>
              <a:tr h="370800">
                <a:tc>
                  <a:txBody>
                    <a:bodyPr/>
                    <a:lstStyle/>
                    <a:p>
                      <a:pPr>
                        <a:lnSpc>
                          <a:spcPct val="100000"/>
                        </a:lnSpc>
                      </a:pPr>
                      <a:r>
                        <a:rPr lang="en-US" sz="4800" b="1" strike="noStrike" spc="-1">
                          <a:solidFill>
                            <a:srgbClr val="4FADF3"/>
                          </a:solidFill>
                          <a:latin typeface="Segoe UI"/>
                          <a:ea typeface="Meiryo UI"/>
                        </a:rPr>
                        <a:t>3</a:t>
                      </a:r>
                      <a:endParaRPr lang="en-US" sz="4800" b="0" strike="noStrike" spc="-1">
                        <a:latin typeface="Arial"/>
                      </a:endParaRPr>
                    </a:p>
                  </a:txBody>
                  <a:tcPr>
                    <a:lnL w="12240">
                      <a:noFill/>
                    </a:lnL>
                    <a:lnR w="12240">
                      <a:noFill/>
                    </a:lnR>
                    <a:lnT w="12240">
                      <a:noFill/>
                    </a:lnT>
                    <a:lnB w="12240">
                      <a:noFill/>
                    </a:lnB>
                    <a:noFill/>
                  </a:tcPr>
                </a:tc>
                <a:tc>
                  <a:txBody>
                    <a:bodyPr/>
                    <a:lstStyle/>
                    <a:p>
                      <a:pPr>
                        <a:lnSpc>
                          <a:spcPct val="90000"/>
                        </a:lnSpc>
                        <a:tabLst>
                          <a:tab pos="0" algn="l"/>
                        </a:tabLst>
                      </a:pPr>
                      <a:r>
                        <a:rPr lang="ja-JP" sz="2800" b="1" strike="noStrike" spc="-1">
                          <a:solidFill>
                            <a:srgbClr val="4FADF3"/>
                          </a:solidFill>
                          <a:latin typeface="Segoe UI"/>
                          <a:ea typeface="Meiryo UI"/>
                        </a:rPr>
                        <a:t>お客様へのアピールポイントの整理</a:t>
                      </a:r>
                      <a:endParaRPr lang="en-US" sz="2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0"/>
                  </a:ext>
                </a:extLst>
              </a:tr>
            </a:tbl>
          </a:graphicData>
        </a:graphic>
      </p:graphicFrame>
      <p:sp>
        <p:nvSpPr>
          <p:cNvPr id="587" name="CustomShape 9"/>
          <p:cNvSpPr/>
          <p:nvPr/>
        </p:nvSpPr>
        <p:spPr>
          <a:xfrm>
            <a:off x="10703880" y="1189440"/>
            <a:ext cx="1115280" cy="1115280"/>
          </a:xfrm>
          <a:prstGeom prst="ellipse">
            <a:avLst/>
          </a:prstGeom>
          <a:gradFill rotWithShape="0">
            <a:gsLst>
              <a:gs pos="0">
                <a:srgbClr val="003C82"/>
              </a:gs>
              <a:gs pos="100000">
                <a:srgbClr val="0070C0"/>
              </a:gs>
            </a:gsLst>
            <a:lin ang="5400000"/>
          </a:gradFill>
          <a:ln w="9525">
            <a:noFill/>
          </a:ln>
        </p:spPr>
        <p:style>
          <a:lnRef idx="0">
            <a:scrgbClr r="0" g="0" b="0"/>
          </a:lnRef>
          <a:fillRef idx="0">
            <a:scrgbClr r="0" g="0" b="0"/>
          </a:fillRef>
          <a:effectRef idx="0">
            <a:scrgbClr r="0" g="0" b="0"/>
          </a:effectRef>
          <a:fontRef idx="minor"/>
        </p:style>
        <p:txBody>
          <a:bodyPr wrap="none" lIns="0" tIns="468000" rIns="0" bIns="0">
            <a:noAutofit/>
          </a:bodyPr>
          <a:lstStyle/>
          <a:p>
            <a:pPr algn="ctr">
              <a:lnSpc>
                <a:spcPct val="100000"/>
              </a:lnSpc>
            </a:pPr>
            <a:r>
              <a:rPr lang="ja-JP" sz="1200" b="0" strike="noStrike" spc="-1">
                <a:solidFill>
                  <a:srgbClr val="FFFFFF"/>
                </a:solidFill>
                <a:latin typeface="HGPｺﾞｼｯｸE"/>
                <a:ea typeface="Meiryo UI"/>
              </a:rPr>
              <a:t>お客様情報の</a:t>
            </a:r>
            <a:endParaRPr lang="en-US" sz="1200" b="0" strike="noStrike" spc="-1">
              <a:latin typeface="Arial"/>
            </a:endParaRPr>
          </a:p>
          <a:p>
            <a:pPr algn="ctr">
              <a:lnSpc>
                <a:spcPct val="100000"/>
              </a:lnSpc>
            </a:pPr>
            <a:r>
              <a:rPr lang="ja-JP" sz="1200" b="0" strike="noStrike" spc="-1">
                <a:solidFill>
                  <a:srgbClr val="FFFFFF"/>
                </a:solidFill>
                <a:latin typeface="HGPｺﾞｼｯｸE"/>
                <a:ea typeface="Meiryo UI"/>
              </a:rPr>
              <a:t>蓄積・活用</a:t>
            </a:r>
            <a:endParaRPr lang="en-US" sz="1200" b="0" strike="noStrike" spc="-1">
              <a:latin typeface="Arial"/>
            </a:endParaRPr>
          </a:p>
        </p:txBody>
      </p:sp>
      <p:sp>
        <p:nvSpPr>
          <p:cNvPr id="588" name="CustomShape 10"/>
          <p:cNvSpPr/>
          <p:nvPr/>
        </p:nvSpPr>
        <p:spPr>
          <a:xfrm>
            <a:off x="10703880" y="2444040"/>
            <a:ext cx="1115280" cy="1115280"/>
          </a:xfrm>
          <a:prstGeom prst="ellipse">
            <a:avLst/>
          </a:prstGeom>
          <a:gradFill rotWithShape="0">
            <a:gsLst>
              <a:gs pos="0">
                <a:srgbClr val="0070C0"/>
              </a:gs>
              <a:gs pos="50000">
                <a:srgbClr val="0070C0"/>
              </a:gs>
              <a:gs pos="100000">
                <a:srgbClr val="0070C0"/>
              </a:gs>
            </a:gsLst>
            <a:lin ang="5400000"/>
          </a:gradFill>
          <a:ln w="9525">
            <a:noFill/>
          </a:ln>
        </p:spPr>
        <p:style>
          <a:lnRef idx="0">
            <a:scrgbClr r="0" g="0" b="0"/>
          </a:lnRef>
          <a:fillRef idx="0">
            <a:scrgbClr r="0" g="0" b="0"/>
          </a:fillRef>
          <a:effectRef idx="0">
            <a:scrgbClr r="0" g="0" b="0"/>
          </a:effectRef>
          <a:fontRef idx="minor"/>
        </p:style>
        <p:txBody>
          <a:bodyPr wrap="none" lIns="0" tIns="468000" rIns="0" bIns="0">
            <a:noAutofit/>
          </a:bodyPr>
          <a:lstStyle/>
          <a:p>
            <a:pPr algn="ctr">
              <a:lnSpc>
                <a:spcPct val="90000"/>
              </a:lnSpc>
            </a:pPr>
            <a:r>
              <a:rPr lang="ja-JP" sz="1200" b="0" strike="noStrike" spc="-1">
                <a:solidFill>
                  <a:srgbClr val="FFFFFF"/>
                </a:solidFill>
                <a:latin typeface="HelvNeue Light for IBM"/>
                <a:ea typeface="Meiryo UI"/>
              </a:rPr>
              <a:t>価値訴求ポイント</a:t>
            </a:r>
            <a:endParaRPr lang="en-US" sz="1200" b="0" strike="noStrike" spc="-1">
              <a:latin typeface="Arial"/>
            </a:endParaRPr>
          </a:p>
          <a:p>
            <a:pPr algn="ctr">
              <a:lnSpc>
                <a:spcPct val="90000"/>
              </a:lnSpc>
            </a:pPr>
            <a:r>
              <a:rPr lang="ja-JP" sz="1200" b="0" strike="noStrike" spc="-1">
                <a:solidFill>
                  <a:srgbClr val="FFFFFF"/>
                </a:solidFill>
                <a:latin typeface="HelvNeue Light for IBM"/>
                <a:ea typeface="Meiryo UI"/>
              </a:rPr>
              <a:t>明確化</a:t>
            </a:r>
            <a:endParaRPr lang="en-US" sz="1200" b="0" strike="noStrike" spc="-1">
              <a:latin typeface="Arial"/>
            </a:endParaRPr>
          </a:p>
        </p:txBody>
      </p:sp>
      <p:sp>
        <p:nvSpPr>
          <p:cNvPr id="589" name="CustomShape 11"/>
          <p:cNvSpPr/>
          <p:nvPr/>
        </p:nvSpPr>
        <p:spPr>
          <a:xfrm>
            <a:off x="10703880" y="3698640"/>
            <a:ext cx="1115280" cy="1115280"/>
          </a:xfrm>
          <a:prstGeom prst="ellipse">
            <a:avLst/>
          </a:prstGeom>
          <a:gradFill rotWithShape="0">
            <a:gsLst>
              <a:gs pos="0">
                <a:srgbClr val="0070C0"/>
              </a:gs>
              <a:gs pos="100000">
                <a:srgbClr val="66CCFF"/>
              </a:gs>
            </a:gsLst>
            <a:lin ang="5400000"/>
          </a:gradFill>
          <a:ln w="9525">
            <a:noFill/>
          </a:ln>
        </p:spPr>
        <p:style>
          <a:lnRef idx="0">
            <a:scrgbClr r="0" g="0" b="0"/>
          </a:lnRef>
          <a:fillRef idx="0">
            <a:scrgbClr r="0" g="0" b="0"/>
          </a:fillRef>
          <a:effectRef idx="0">
            <a:scrgbClr r="0" g="0" b="0"/>
          </a:effectRef>
          <a:fontRef idx="minor"/>
        </p:style>
        <p:txBody>
          <a:bodyPr wrap="none" lIns="0" tIns="468000" rIns="0" bIns="0">
            <a:noAutofit/>
          </a:bodyPr>
          <a:lstStyle/>
          <a:p>
            <a:pPr algn="ctr">
              <a:lnSpc>
                <a:spcPct val="90000"/>
              </a:lnSpc>
            </a:pPr>
            <a:r>
              <a:rPr lang="ja-JP" sz="1200" b="0" strike="noStrike" spc="-1">
                <a:solidFill>
                  <a:srgbClr val="FFFFFF"/>
                </a:solidFill>
                <a:latin typeface="HelvNeue Light for IBM"/>
                <a:ea typeface="Meiryo UI"/>
              </a:rPr>
              <a:t>販売実行戦略の</a:t>
            </a:r>
            <a:endParaRPr lang="en-US" sz="1200" b="0" strike="noStrike" spc="-1">
              <a:latin typeface="Arial"/>
            </a:endParaRPr>
          </a:p>
          <a:p>
            <a:pPr algn="ctr">
              <a:lnSpc>
                <a:spcPct val="90000"/>
              </a:lnSpc>
            </a:pPr>
            <a:r>
              <a:rPr lang="ja-JP" sz="1200" b="0" strike="noStrike" spc="-1">
                <a:solidFill>
                  <a:srgbClr val="FFFFFF"/>
                </a:solidFill>
                <a:latin typeface="HelvNeue Light for IBM"/>
                <a:ea typeface="Meiryo UI"/>
              </a:rPr>
              <a:t>強化</a:t>
            </a:r>
            <a:endParaRPr lang="en-US" sz="1200" b="0" strike="noStrike" spc="-1">
              <a:latin typeface="Arial"/>
            </a:endParaRPr>
          </a:p>
        </p:txBody>
      </p:sp>
      <p:pic>
        <p:nvPicPr>
          <p:cNvPr id="590" name="グラフィックス 11" descr="リサーチ"/>
          <p:cNvPicPr/>
          <p:nvPr/>
        </p:nvPicPr>
        <p:blipFill>
          <a:blip r:embed="rId5"/>
          <a:stretch/>
        </p:blipFill>
        <p:spPr>
          <a:xfrm>
            <a:off x="10930680" y="1220040"/>
            <a:ext cx="636480" cy="636480"/>
          </a:xfrm>
          <a:prstGeom prst="rect">
            <a:avLst/>
          </a:prstGeom>
          <a:ln w="0">
            <a:noFill/>
          </a:ln>
        </p:spPr>
      </p:pic>
      <p:pic>
        <p:nvPicPr>
          <p:cNvPr id="591" name="グラフィックス 19" descr="コメント: いいね!"/>
          <p:cNvPicPr/>
          <p:nvPr/>
        </p:nvPicPr>
        <p:blipFill>
          <a:blip r:embed="rId6"/>
          <a:stretch/>
        </p:blipFill>
        <p:spPr>
          <a:xfrm>
            <a:off x="10891800" y="2474640"/>
            <a:ext cx="702720" cy="702720"/>
          </a:xfrm>
          <a:prstGeom prst="rect">
            <a:avLst/>
          </a:prstGeom>
          <a:ln w="0">
            <a:noFill/>
          </a:ln>
        </p:spPr>
      </p:pic>
      <p:pic>
        <p:nvPicPr>
          <p:cNvPr id="592" name="グラフィックス 24" descr="指数的グラフ"/>
          <p:cNvPicPr/>
          <p:nvPr/>
        </p:nvPicPr>
        <p:blipFill>
          <a:blip r:embed="rId7"/>
          <a:stretch/>
        </p:blipFill>
        <p:spPr>
          <a:xfrm>
            <a:off x="10944000" y="3743640"/>
            <a:ext cx="600480" cy="600480"/>
          </a:xfrm>
          <a:prstGeom prst="rect">
            <a:avLst/>
          </a:prstGeom>
          <a:ln w="0">
            <a:noFill/>
          </a:ln>
        </p:spPr>
      </p:pic>
      <p:sp>
        <p:nvSpPr>
          <p:cNvPr id="593" name="CustomShape 12"/>
          <p:cNvSpPr/>
          <p:nvPr/>
        </p:nvSpPr>
        <p:spPr>
          <a:xfrm>
            <a:off x="0" y="4860000"/>
            <a:ext cx="12192480" cy="1799280"/>
          </a:xfrm>
          <a:prstGeom prst="rect">
            <a:avLst/>
          </a:prstGeom>
          <a:gradFill rotWithShape="0">
            <a:gsLst>
              <a:gs pos="0">
                <a:srgbClr val="002060"/>
              </a:gs>
              <a:gs pos="100000">
                <a:srgbClr val="12B2EB"/>
              </a:gs>
            </a:gsLst>
            <a:lin ang="8100000"/>
          </a:gradFill>
          <a:ln>
            <a:noFill/>
          </a:ln>
        </p:spPr>
        <p:style>
          <a:lnRef idx="2">
            <a:schemeClr val="accent1">
              <a:shade val="50000"/>
            </a:schemeClr>
          </a:lnRef>
          <a:fillRef idx="1">
            <a:schemeClr val="accent1"/>
          </a:fillRef>
          <a:effectRef idx="0">
            <a:schemeClr val="accent1"/>
          </a:effectRef>
          <a:fontRef idx="minor"/>
        </p:style>
        <p:txBody>
          <a:bodyPr lIns="252000" tIns="108000" rIns="72000" bIns="45000">
            <a:noAutofit/>
          </a:bodyPr>
          <a:lstStyle/>
          <a:p>
            <a:pPr>
              <a:lnSpc>
                <a:spcPct val="90000"/>
              </a:lnSpc>
              <a:spcAft>
                <a:spcPts val="601"/>
              </a:spcAft>
            </a:pPr>
            <a:r>
              <a:rPr lang="en-US" sz="2400" b="1" strike="noStrike" spc="-1">
                <a:solidFill>
                  <a:srgbClr val="FFFFFF"/>
                </a:solidFill>
                <a:latin typeface="Segoe UI"/>
                <a:ea typeface="Meiryo UI"/>
              </a:rPr>
              <a:t>4</a:t>
            </a:r>
            <a:r>
              <a:rPr lang="ja-JP" sz="2400" b="1" strike="noStrike" spc="-1">
                <a:solidFill>
                  <a:srgbClr val="FFFFFF"/>
                </a:solidFill>
                <a:latin typeface="Segoe UI"/>
                <a:ea typeface="Meiryo UI"/>
              </a:rPr>
              <a:t>つのタスク</a:t>
            </a:r>
            <a:endParaRPr lang="en-US" sz="2400" b="0" strike="noStrike" spc="-1">
              <a:latin typeface="Arial"/>
            </a:endParaRPr>
          </a:p>
        </p:txBody>
      </p:sp>
      <p:sp>
        <p:nvSpPr>
          <p:cNvPr id="594" name="CustomShape 13"/>
          <p:cNvSpPr/>
          <p:nvPr/>
        </p:nvSpPr>
        <p:spPr>
          <a:xfrm>
            <a:off x="863640" y="3467880"/>
            <a:ext cx="360" cy="1331280"/>
          </a:xfrm>
          <a:custGeom>
            <a:avLst/>
            <a:gdLst/>
            <a:ahLst/>
            <a:cxnLst/>
            <a:rect l="l" t="t" r="r" b="b"/>
            <a:pathLst>
              <a:path w="21600" h="21600">
                <a:moveTo>
                  <a:pt x="0" y="0"/>
                </a:moveTo>
                <a:lnTo>
                  <a:pt x="21600" y="21600"/>
                </a:lnTo>
              </a:path>
            </a:pathLst>
          </a:custGeom>
          <a:noFill/>
          <a:ln w="73025" cap="rnd">
            <a:solidFill>
              <a:schemeClr val="bg2"/>
            </a:solidFill>
            <a:custDash>
              <a:ds d="100000" sp="100000"/>
            </a:custDash>
            <a:round/>
            <a:tailEnd type="triangle" w="med" len="med"/>
          </a:ln>
        </p:spPr>
        <p:style>
          <a:lnRef idx="1">
            <a:schemeClr val="accent1"/>
          </a:lnRef>
          <a:fillRef idx="0">
            <a:schemeClr val="accent1"/>
          </a:fillRef>
          <a:effectRef idx="0">
            <a:schemeClr val="accent1"/>
          </a:effectRef>
          <a:fontRef idx="minor"/>
        </p:style>
      </p:sp>
      <p:graphicFrame>
        <p:nvGraphicFramePr>
          <p:cNvPr id="595" name="Table 14"/>
          <p:cNvGraphicFramePr/>
          <p:nvPr/>
        </p:nvGraphicFramePr>
        <p:xfrm>
          <a:off x="252000" y="5400000"/>
          <a:ext cx="11591640" cy="1187640"/>
        </p:xfrm>
        <a:graphic>
          <a:graphicData uri="http://schemas.openxmlformats.org/drawingml/2006/table">
            <a:tbl>
              <a:tblPr/>
              <a:tblGrid>
                <a:gridCol w="2628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gridCol w="2628000">
                  <a:extLst>
                    <a:ext uri="{9D8B030D-6E8A-4147-A177-3AD203B41FA5}">
                      <a16:colId xmlns:a16="http://schemas.microsoft.com/office/drawing/2014/main" val="20002"/>
                    </a:ext>
                  </a:extLst>
                </a:gridCol>
                <a:gridCol w="360000">
                  <a:extLst>
                    <a:ext uri="{9D8B030D-6E8A-4147-A177-3AD203B41FA5}">
                      <a16:colId xmlns:a16="http://schemas.microsoft.com/office/drawing/2014/main" val="20003"/>
                    </a:ext>
                  </a:extLst>
                </a:gridCol>
                <a:gridCol w="2628000">
                  <a:extLst>
                    <a:ext uri="{9D8B030D-6E8A-4147-A177-3AD203B41FA5}">
                      <a16:colId xmlns:a16="http://schemas.microsoft.com/office/drawing/2014/main" val="20004"/>
                    </a:ext>
                  </a:extLst>
                </a:gridCol>
                <a:gridCol w="360000">
                  <a:extLst>
                    <a:ext uri="{9D8B030D-6E8A-4147-A177-3AD203B41FA5}">
                      <a16:colId xmlns:a16="http://schemas.microsoft.com/office/drawing/2014/main" val="20005"/>
                    </a:ext>
                  </a:extLst>
                </a:gridCol>
                <a:gridCol w="2628000">
                  <a:extLst>
                    <a:ext uri="{9D8B030D-6E8A-4147-A177-3AD203B41FA5}">
                      <a16:colId xmlns:a16="http://schemas.microsoft.com/office/drawing/2014/main" val="20006"/>
                    </a:ext>
                  </a:extLst>
                </a:gridCol>
              </a:tblGrid>
              <a:tr h="648000">
                <a:tc>
                  <a:txBody>
                    <a:bodyPr/>
                    <a:lstStyle/>
                    <a:p>
                      <a:pPr>
                        <a:lnSpc>
                          <a:spcPct val="100000"/>
                        </a:lnSpc>
                      </a:pPr>
                      <a:r>
                        <a:rPr lang="en-US" sz="3600" b="1" strike="noStrike" spc="-1">
                          <a:solidFill>
                            <a:srgbClr val="FFFFFF"/>
                          </a:solidFill>
                          <a:latin typeface="Segoe UI"/>
                          <a:ea typeface="Meiryo UI"/>
                        </a:rPr>
                        <a:t>1</a:t>
                      </a:r>
                      <a:endParaRPr lang="en-US" sz="3600" b="0" strike="noStrike" spc="-1">
                        <a:latin typeface="Arial"/>
                      </a:endParaRPr>
                    </a:p>
                  </a:txBody>
                  <a:tcPr>
                    <a:lnL w="12240">
                      <a:noFill/>
                    </a:lnL>
                    <a:lnR w="12240">
                      <a:noFill/>
                    </a:lnR>
                    <a:lnT w="12240">
                      <a:noFill/>
                    </a:lnT>
                    <a:lnB w="38160">
                      <a:noFill/>
                    </a:lnB>
                    <a:noFill/>
                  </a:tcPr>
                </a:tc>
                <a:tc>
                  <a:txBody>
                    <a:bodyPr/>
                    <a:lstStyle/>
                    <a:p>
                      <a:endParaRPr lang="ja-JP"/>
                    </a:p>
                  </a:txBody>
                  <a:tcPr>
                    <a:lnL w="12240">
                      <a:noFill/>
                    </a:lnL>
                    <a:lnR w="12240">
                      <a:noFill/>
                    </a:lnR>
                    <a:lnT w="12240">
                      <a:noFill/>
                    </a:lnT>
                    <a:lnB w="38160">
                      <a:noFill/>
                    </a:lnB>
                    <a:noFill/>
                  </a:tcPr>
                </a:tc>
                <a:tc>
                  <a:txBody>
                    <a:bodyPr/>
                    <a:lstStyle/>
                    <a:p>
                      <a:pPr>
                        <a:lnSpc>
                          <a:spcPct val="100000"/>
                        </a:lnSpc>
                      </a:pPr>
                      <a:r>
                        <a:rPr lang="en-US" sz="3200" b="1" strike="noStrike" spc="-1">
                          <a:solidFill>
                            <a:srgbClr val="FFFFFF"/>
                          </a:solidFill>
                          <a:latin typeface="Segoe UI"/>
                          <a:ea typeface="Meiryo UI"/>
                        </a:rPr>
                        <a:t>2</a:t>
                      </a:r>
                      <a:endParaRPr lang="en-US" sz="3200" b="0" strike="noStrike" spc="-1">
                        <a:latin typeface="Arial"/>
                      </a:endParaRPr>
                    </a:p>
                  </a:txBody>
                  <a:tcPr>
                    <a:lnL w="12240">
                      <a:noFill/>
                    </a:lnL>
                    <a:lnR w="12240">
                      <a:noFill/>
                    </a:lnR>
                    <a:lnT w="12240">
                      <a:noFill/>
                    </a:lnT>
                    <a:lnB w="38160">
                      <a:noFill/>
                    </a:lnB>
                    <a:noFill/>
                  </a:tcPr>
                </a:tc>
                <a:tc>
                  <a:txBody>
                    <a:bodyPr/>
                    <a:lstStyle/>
                    <a:p>
                      <a:endParaRPr lang="ja-JP"/>
                    </a:p>
                  </a:txBody>
                  <a:tcPr>
                    <a:lnL w="12240">
                      <a:noFill/>
                    </a:lnL>
                    <a:lnR w="12240">
                      <a:noFill/>
                    </a:lnR>
                    <a:lnT w="12240">
                      <a:noFill/>
                    </a:lnT>
                    <a:lnB w="38160">
                      <a:noFill/>
                    </a:lnB>
                    <a:noFill/>
                  </a:tcPr>
                </a:tc>
                <a:tc>
                  <a:txBody>
                    <a:bodyPr/>
                    <a:lstStyle/>
                    <a:p>
                      <a:pPr>
                        <a:lnSpc>
                          <a:spcPct val="100000"/>
                        </a:lnSpc>
                      </a:pPr>
                      <a:r>
                        <a:rPr lang="en-US" sz="3200" b="1" strike="noStrike" spc="-1">
                          <a:solidFill>
                            <a:srgbClr val="FFFFFF"/>
                          </a:solidFill>
                          <a:latin typeface="Segoe UI"/>
                          <a:ea typeface="Meiryo UI"/>
                        </a:rPr>
                        <a:t>3</a:t>
                      </a:r>
                      <a:endParaRPr lang="en-US" sz="3200" b="0" strike="noStrike" spc="-1">
                        <a:latin typeface="Arial"/>
                      </a:endParaRPr>
                    </a:p>
                  </a:txBody>
                  <a:tcPr>
                    <a:lnL w="12240">
                      <a:noFill/>
                    </a:lnL>
                    <a:lnR w="12240">
                      <a:noFill/>
                    </a:lnR>
                    <a:lnT w="12240">
                      <a:noFill/>
                    </a:lnT>
                    <a:lnB w="38160">
                      <a:noFill/>
                    </a:lnB>
                    <a:noFill/>
                  </a:tcPr>
                </a:tc>
                <a:tc>
                  <a:txBody>
                    <a:bodyPr/>
                    <a:lstStyle/>
                    <a:p>
                      <a:endParaRPr lang="ja-JP"/>
                    </a:p>
                  </a:txBody>
                  <a:tcPr>
                    <a:lnL w="12240">
                      <a:noFill/>
                    </a:lnL>
                    <a:lnR w="12240">
                      <a:noFill/>
                    </a:lnR>
                    <a:lnT w="12240">
                      <a:noFill/>
                    </a:lnT>
                    <a:lnB w="38160">
                      <a:noFill/>
                    </a:lnB>
                    <a:noFill/>
                  </a:tcPr>
                </a:tc>
                <a:tc>
                  <a:txBody>
                    <a:bodyPr/>
                    <a:lstStyle/>
                    <a:p>
                      <a:pPr>
                        <a:lnSpc>
                          <a:spcPct val="100000"/>
                        </a:lnSpc>
                      </a:pPr>
                      <a:r>
                        <a:rPr lang="en-US" sz="3200" b="1" strike="noStrike" spc="-1">
                          <a:solidFill>
                            <a:srgbClr val="FFFFFF"/>
                          </a:solidFill>
                          <a:latin typeface="Segoe UI"/>
                          <a:ea typeface="Meiryo UI"/>
                        </a:rPr>
                        <a:t>4</a:t>
                      </a:r>
                      <a:endParaRPr lang="en-US" sz="3200" b="0" strike="noStrike" spc="-1">
                        <a:latin typeface="Arial"/>
                      </a:endParaRPr>
                    </a:p>
                  </a:txBody>
                  <a:tcPr>
                    <a:lnL w="12240">
                      <a:noFill/>
                    </a:lnL>
                    <a:lnR w="12240">
                      <a:noFill/>
                    </a:lnR>
                    <a:lnT w="12240">
                      <a:noFill/>
                    </a:lnT>
                    <a:lnB w="38160">
                      <a:noFill/>
                    </a:lnB>
                    <a:noFill/>
                  </a:tcPr>
                </a:tc>
                <a:extLst>
                  <a:ext uri="{0D108BD9-81ED-4DB2-BD59-A6C34878D82A}">
                    <a16:rowId xmlns:a16="http://schemas.microsoft.com/office/drawing/2014/main" val="10000"/>
                  </a:ext>
                </a:extLst>
              </a:tr>
              <a:tr h="540000">
                <a:tc>
                  <a:txBody>
                    <a:bodyPr/>
                    <a:lstStyle/>
                    <a:p>
                      <a:pPr>
                        <a:lnSpc>
                          <a:spcPct val="90000"/>
                        </a:lnSpc>
                      </a:pPr>
                      <a:r>
                        <a:rPr lang="ja-JP" sz="1600" b="0" strike="noStrike" spc="-1">
                          <a:solidFill>
                            <a:srgbClr val="FFFFFF"/>
                          </a:solidFill>
                          <a:latin typeface="Meiryo UI"/>
                          <a:ea typeface="Meiryo UI"/>
                        </a:rPr>
                        <a:t>ターゲットのお客様へのダイナミックなアプローチ・ロードマップ</a:t>
                      </a:r>
                      <a:endParaRPr lang="en-US" sz="1600" b="0" strike="noStrike" spc="-1">
                        <a:latin typeface="Arial"/>
                      </a:endParaRPr>
                    </a:p>
                  </a:txBody>
                  <a:tcPr>
                    <a:lnL w="12240">
                      <a:noFill/>
                    </a:lnL>
                    <a:lnR w="12240">
                      <a:noFill/>
                    </a:lnR>
                    <a:lnT w="38160">
                      <a:noFill/>
                    </a:lnT>
                    <a:lnB w="12240">
                      <a:noFill/>
                    </a:lnB>
                    <a:noFill/>
                  </a:tcPr>
                </a:tc>
                <a:tc>
                  <a:txBody>
                    <a:bodyPr/>
                    <a:lstStyle/>
                    <a:p>
                      <a:endParaRPr lang="ja-JP"/>
                    </a:p>
                  </a:txBody>
                  <a:tcPr>
                    <a:lnL w="12240">
                      <a:noFill/>
                    </a:lnL>
                    <a:lnR w="12240">
                      <a:noFill/>
                    </a:lnR>
                    <a:lnT w="38160">
                      <a:noFill/>
                    </a:lnT>
                    <a:lnB w="12240">
                      <a:noFill/>
                    </a:lnB>
                    <a:noFill/>
                  </a:tcPr>
                </a:tc>
                <a:tc>
                  <a:txBody>
                    <a:bodyPr/>
                    <a:lstStyle/>
                    <a:p>
                      <a:pPr>
                        <a:lnSpc>
                          <a:spcPct val="90000"/>
                        </a:lnSpc>
                      </a:pPr>
                      <a:r>
                        <a:rPr lang="ja-JP" sz="1600" b="0" strike="noStrike" spc="-1">
                          <a:solidFill>
                            <a:srgbClr val="FFFFFF"/>
                          </a:solidFill>
                          <a:latin typeface="Meiryo UI"/>
                          <a:ea typeface="Meiryo UI"/>
                        </a:rPr>
                        <a:t>ターゲットお客様層別の</a:t>
                      </a:r>
                      <a:endParaRPr lang="en-US" sz="1600" b="0" strike="noStrike" spc="-1">
                        <a:latin typeface="Arial"/>
                      </a:endParaRPr>
                    </a:p>
                    <a:p>
                      <a:pPr>
                        <a:lnSpc>
                          <a:spcPct val="90000"/>
                        </a:lnSpc>
                      </a:pPr>
                      <a:r>
                        <a:rPr lang="ja-JP" sz="1600" b="0" strike="noStrike" spc="-1">
                          <a:solidFill>
                            <a:srgbClr val="FFFFFF"/>
                          </a:solidFill>
                          <a:latin typeface="Meiryo UI"/>
                          <a:ea typeface="Meiryo UI"/>
                        </a:rPr>
                        <a:t>マーケティングシナリオ</a:t>
                      </a:r>
                      <a:endParaRPr lang="en-US" sz="1600" b="0" strike="noStrike" spc="-1">
                        <a:latin typeface="Arial"/>
                      </a:endParaRPr>
                    </a:p>
                  </a:txBody>
                  <a:tcPr>
                    <a:lnL w="12240">
                      <a:noFill/>
                    </a:lnL>
                    <a:lnR w="12240">
                      <a:noFill/>
                    </a:lnR>
                    <a:lnT w="38160">
                      <a:noFill/>
                    </a:lnT>
                    <a:lnB w="12240">
                      <a:noFill/>
                    </a:lnB>
                    <a:noFill/>
                  </a:tcPr>
                </a:tc>
                <a:tc>
                  <a:txBody>
                    <a:bodyPr/>
                    <a:lstStyle/>
                    <a:p>
                      <a:endParaRPr lang="ja-JP"/>
                    </a:p>
                  </a:txBody>
                  <a:tcPr>
                    <a:lnL w="12240">
                      <a:noFill/>
                    </a:lnL>
                    <a:lnR w="12240">
                      <a:noFill/>
                    </a:lnR>
                    <a:lnT w="38160">
                      <a:noFill/>
                    </a:lnT>
                    <a:lnB w="12240">
                      <a:noFill/>
                    </a:lnB>
                    <a:noFill/>
                  </a:tcPr>
                </a:tc>
                <a:tc>
                  <a:txBody>
                    <a:bodyPr/>
                    <a:lstStyle/>
                    <a:p>
                      <a:pPr>
                        <a:lnSpc>
                          <a:spcPct val="90000"/>
                        </a:lnSpc>
                      </a:pPr>
                      <a:r>
                        <a:rPr lang="ja-JP" sz="1600" b="0" strike="noStrike" spc="-1">
                          <a:solidFill>
                            <a:srgbClr val="FFFFFF"/>
                          </a:solidFill>
                          <a:latin typeface="Meiryo UI"/>
                          <a:ea typeface="Meiryo UI"/>
                        </a:rPr>
                        <a:t>シナリオ達成に必要な</a:t>
                      </a:r>
                      <a:endParaRPr lang="en-US" sz="1600" b="0" strike="noStrike" spc="-1">
                        <a:latin typeface="Arial"/>
                      </a:endParaRPr>
                    </a:p>
                    <a:p>
                      <a:pPr>
                        <a:lnSpc>
                          <a:spcPct val="90000"/>
                        </a:lnSpc>
                      </a:pPr>
                      <a:r>
                        <a:rPr lang="ja-JP" sz="1600" b="0" strike="noStrike" spc="-1">
                          <a:solidFill>
                            <a:srgbClr val="FFFFFF"/>
                          </a:solidFill>
                          <a:latin typeface="Meiryo UI"/>
                          <a:ea typeface="Meiryo UI"/>
                        </a:rPr>
                        <a:t>業務・情報システムの構築</a:t>
                      </a:r>
                      <a:endParaRPr lang="en-US" sz="1600" b="0" strike="noStrike" spc="-1">
                        <a:latin typeface="Arial"/>
                      </a:endParaRPr>
                    </a:p>
                  </a:txBody>
                  <a:tcPr>
                    <a:lnL w="12240">
                      <a:noFill/>
                    </a:lnL>
                    <a:lnR w="12240">
                      <a:noFill/>
                    </a:lnR>
                    <a:lnT w="38160">
                      <a:noFill/>
                    </a:lnT>
                    <a:lnB w="12240">
                      <a:noFill/>
                    </a:lnB>
                    <a:noFill/>
                  </a:tcPr>
                </a:tc>
                <a:tc>
                  <a:txBody>
                    <a:bodyPr/>
                    <a:lstStyle/>
                    <a:p>
                      <a:endParaRPr lang="ja-JP"/>
                    </a:p>
                  </a:txBody>
                  <a:tcPr>
                    <a:lnL w="12240">
                      <a:noFill/>
                    </a:lnL>
                    <a:lnR w="12240">
                      <a:noFill/>
                    </a:lnR>
                    <a:lnT w="38160">
                      <a:noFill/>
                    </a:lnT>
                    <a:lnB w="12240">
                      <a:noFill/>
                    </a:lnB>
                    <a:noFill/>
                  </a:tcPr>
                </a:tc>
                <a:tc>
                  <a:txBody>
                    <a:bodyPr/>
                    <a:lstStyle/>
                    <a:p>
                      <a:pPr>
                        <a:lnSpc>
                          <a:spcPct val="90000"/>
                        </a:lnSpc>
                        <a:tabLst>
                          <a:tab pos="0" algn="l"/>
                        </a:tabLst>
                      </a:pPr>
                      <a:r>
                        <a:rPr lang="ja-JP" sz="1600" b="0" strike="noStrike" spc="-1">
                          <a:solidFill>
                            <a:srgbClr val="FFFFFF"/>
                          </a:solidFill>
                          <a:latin typeface="Meiryo UI"/>
                          <a:ea typeface="Meiryo UI"/>
                        </a:rPr>
                        <a:t>定性・定量効果の算定と</a:t>
                      </a:r>
                      <a:br/>
                      <a:r>
                        <a:rPr lang="ja-JP" sz="1600" b="0" strike="noStrike" spc="-1">
                          <a:solidFill>
                            <a:srgbClr val="FFFFFF"/>
                          </a:solidFill>
                          <a:latin typeface="Meiryo UI"/>
                          <a:ea typeface="Meiryo UI"/>
                        </a:rPr>
                        <a:t>次のフェーズのロードマップ策定</a:t>
                      </a:r>
                      <a:endParaRPr lang="en-US" sz="1600" b="0" strike="noStrike" spc="-1">
                        <a:latin typeface="Arial"/>
                      </a:endParaRPr>
                    </a:p>
                  </a:txBody>
                  <a:tcPr>
                    <a:lnL w="12240">
                      <a:noFill/>
                    </a:lnL>
                    <a:lnR w="12240">
                      <a:noFill/>
                    </a:lnR>
                    <a:lnT w="38160">
                      <a:noFill/>
                    </a:lnT>
                    <a:lnB w="12240">
                      <a:noFill/>
                    </a:lnB>
                    <a:noFill/>
                  </a:tcPr>
                </a:tc>
                <a:extLst>
                  <a:ext uri="{0D108BD9-81ED-4DB2-BD59-A6C34878D82A}">
                    <a16:rowId xmlns:a16="http://schemas.microsoft.com/office/drawing/2014/main" val="10001"/>
                  </a:ext>
                </a:extLst>
              </a:tr>
            </a:tbl>
          </a:graphicData>
        </a:graphic>
      </p:graphicFrame>
      <p:sp>
        <p:nvSpPr>
          <p:cNvPr id="596" name="CustomShape 15"/>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P276</a:t>
            </a:r>
            <a:endParaRPr lang="en-US" sz="1800" b="0" strike="noStrike" spc="-1">
              <a:latin typeface="Arial"/>
            </a:endParaRPr>
          </a:p>
          <a:p>
            <a:pPr algn="ctr">
              <a:lnSpc>
                <a:spcPct val="100000"/>
              </a:lnSpc>
            </a:pPr>
            <a:r>
              <a:rPr lang="en-US" sz="1800" b="0" strike="noStrike" spc="-1">
                <a:solidFill>
                  <a:srgbClr val="FFFFFF"/>
                </a:solidFill>
                <a:latin typeface="Segoe UI"/>
                <a:ea typeface="Meiryo UI"/>
              </a:rPr>
              <a:t>P361</a:t>
            </a:r>
            <a:endParaRPr lang="en-US" sz="18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 name="CustomShape 1"/>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en-US" sz="2400" b="1" strike="noStrike" spc="-1">
                <a:solidFill>
                  <a:srgbClr val="0D79CA"/>
                </a:solidFill>
                <a:latin typeface="Segoe UI Semibold"/>
                <a:ea typeface="Meiryo UI"/>
              </a:rPr>
              <a:t>3. </a:t>
            </a:r>
            <a:r>
              <a:rPr lang="ja-JP" sz="2400" b="1" strike="noStrike" spc="-1">
                <a:solidFill>
                  <a:srgbClr val="0D79CA"/>
                </a:solidFill>
                <a:latin typeface="Segoe UI Semibold"/>
                <a:ea typeface="Meiryo UI"/>
              </a:rPr>
              <a:t>取り組みの</a:t>
            </a:r>
            <a:r>
              <a:rPr lang="en-US" sz="2400" b="1" strike="noStrike" spc="-1">
                <a:solidFill>
                  <a:srgbClr val="0D79CA"/>
                </a:solidFill>
                <a:latin typeface="Segoe UI Semibold"/>
                <a:ea typeface="Meiryo UI"/>
              </a:rPr>
              <a:t>Step</a:t>
            </a:r>
            <a:endParaRPr lang="en-US" sz="2400" b="0" strike="noStrike" spc="-1">
              <a:latin typeface="Arial"/>
            </a:endParaRPr>
          </a:p>
        </p:txBody>
      </p:sp>
      <p:sp>
        <p:nvSpPr>
          <p:cNvPr id="598" name="CustomShape 2"/>
          <p:cNvSpPr/>
          <p:nvPr/>
        </p:nvSpPr>
        <p:spPr>
          <a:xfrm>
            <a:off x="252000" y="828000"/>
            <a:ext cx="11591280" cy="359280"/>
          </a:xfrm>
          <a:prstGeom prst="rect">
            <a:avLst/>
          </a:prstGeom>
          <a:solidFill>
            <a:srgbClr val="DFF5FD"/>
          </a:solidFill>
          <a:ln w="0">
            <a:noFill/>
          </a:ln>
        </p:spPr>
        <p:style>
          <a:lnRef idx="0">
            <a:scrgbClr r="0" g="0" b="0"/>
          </a:lnRef>
          <a:fillRef idx="0">
            <a:scrgbClr r="0" g="0" b="0"/>
          </a:fillRef>
          <a:effectRef idx="0">
            <a:scrgbClr r="0" g="0" b="0"/>
          </a:effectRef>
          <a:fontRef idx="minor"/>
        </p:style>
        <p:txBody>
          <a:bodyPr lIns="36000" tIns="45000" rIns="36000" bIns="45000" anchor="ctr">
            <a:noAutofit/>
          </a:bodyPr>
          <a:lstStyle/>
          <a:p>
            <a:pPr>
              <a:lnSpc>
                <a:spcPct val="90000"/>
              </a:lnSpc>
              <a:tabLst>
                <a:tab pos="0" algn="l"/>
              </a:tabLst>
            </a:pPr>
            <a:r>
              <a:rPr lang="en-US" sz="1400" b="0" strike="noStrike" spc="-1">
                <a:solidFill>
                  <a:srgbClr val="808080"/>
                </a:solidFill>
                <a:latin typeface="Segoe UI"/>
                <a:ea typeface="Meiryo UI"/>
              </a:rPr>
              <a:t>3</a:t>
            </a:r>
            <a:r>
              <a:rPr lang="ja-JP" sz="1400" b="0" strike="noStrike" spc="-1">
                <a:solidFill>
                  <a:srgbClr val="808080"/>
                </a:solidFill>
                <a:latin typeface="Segoe UI"/>
                <a:ea typeface="Meiryo UI"/>
              </a:rPr>
              <a:t>つのフォーカスエリアと</a:t>
            </a:r>
            <a:r>
              <a:rPr lang="en-US" sz="1400" b="0" strike="noStrike" spc="-1">
                <a:solidFill>
                  <a:srgbClr val="808080"/>
                </a:solidFill>
                <a:latin typeface="Segoe UI"/>
                <a:ea typeface="Meiryo UI"/>
              </a:rPr>
              <a:t>4</a:t>
            </a:r>
            <a:r>
              <a:rPr lang="ja-JP" sz="1400" b="0" strike="noStrike" spc="-1">
                <a:solidFill>
                  <a:srgbClr val="808080"/>
                </a:solidFill>
                <a:latin typeface="Segoe UI"/>
                <a:ea typeface="Meiryo UI"/>
              </a:rPr>
              <a:t>つのタスクを以下の</a:t>
            </a:r>
            <a:r>
              <a:rPr lang="en-US" sz="1400" b="0" strike="noStrike" spc="-1">
                <a:solidFill>
                  <a:srgbClr val="808080"/>
                </a:solidFill>
                <a:latin typeface="Segoe UI"/>
                <a:ea typeface="Meiryo UI"/>
              </a:rPr>
              <a:t>Step</a:t>
            </a:r>
            <a:r>
              <a:rPr lang="ja-JP" sz="1400" b="0" strike="noStrike" spc="-1">
                <a:solidFill>
                  <a:srgbClr val="808080"/>
                </a:solidFill>
                <a:latin typeface="Segoe UI"/>
                <a:ea typeface="Meiryo UI"/>
              </a:rPr>
              <a:t>で同時進行させます。</a:t>
            </a:r>
            <a:endParaRPr lang="en-US" sz="1400" b="0" strike="noStrike" spc="-1">
              <a:latin typeface="Arial"/>
            </a:endParaRPr>
          </a:p>
        </p:txBody>
      </p:sp>
      <p:graphicFrame>
        <p:nvGraphicFramePr>
          <p:cNvPr id="599" name="Table 3"/>
          <p:cNvGraphicFramePr/>
          <p:nvPr/>
        </p:nvGraphicFramePr>
        <p:xfrm>
          <a:off x="252360" y="1260360"/>
          <a:ext cx="12085560" cy="4943880"/>
        </p:xfrm>
        <a:graphic>
          <a:graphicData uri="http://schemas.openxmlformats.org/drawingml/2006/table">
            <a:tbl>
              <a:tblPr/>
              <a:tblGrid>
                <a:gridCol w="1832040">
                  <a:extLst>
                    <a:ext uri="{9D8B030D-6E8A-4147-A177-3AD203B41FA5}">
                      <a16:colId xmlns:a16="http://schemas.microsoft.com/office/drawing/2014/main" val="20000"/>
                    </a:ext>
                  </a:extLst>
                </a:gridCol>
                <a:gridCol w="218880">
                  <a:extLst>
                    <a:ext uri="{9D8B030D-6E8A-4147-A177-3AD203B41FA5}">
                      <a16:colId xmlns:a16="http://schemas.microsoft.com/office/drawing/2014/main" val="20001"/>
                    </a:ext>
                  </a:extLst>
                </a:gridCol>
                <a:gridCol w="1832040">
                  <a:extLst>
                    <a:ext uri="{9D8B030D-6E8A-4147-A177-3AD203B41FA5}">
                      <a16:colId xmlns:a16="http://schemas.microsoft.com/office/drawing/2014/main" val="20002"/>
                    </a:ext>
                  </a:extLst>
                </a:gridCol>
                <a:gridCol w="218880">
                  <a:extLst>
                    <a:ext uri="{9D8B030D-6E8A-4147-A177-3AD203B41FA5}">
                      <a16:colId xmlns:a16="http://schemas.microsoft.com/office/drawing/2014/main" val="20003"/>
                    </a:ext>
                  </a:extLst>
                </a:gridCol>
                <a:gridCol w="1832040">
                  <a:extLst>
                    <a:ext uri="{9D8B030D-6E8A-4147-A177-3AD203B41FA5}">
                      <a16:colId xmlns:a16="http://schemas.microsoft.com/office/drawing/2014/main" val="20004"/>
                    </a:ext>
                  </a:extLst>
                </a:gridCol>
                <a:gridCol w="218880">
                  <a:extLst>
                    <a:ext uri="{9D8B030D-6E8A-4147-A177-3AD203B41FA5}">
                      <a16:colId xmlns:a16="http://schemas.microsoft.com/office/drawing/2014/main" val="20005"/>
                    </a:ext>
                  </a:extLst>
                </a:gridCol>
                <a:gridCol w="1832040">
                  <a:extLst>
                    <a:ext uri="{9D8B030D-6E8A-4147-A177-3AD203B41FA5}">
                      <a16:colId xmlns:a16="http://schemas.microsoft.com/office/drawing/2014/main" val="20006"/>
                    </a:ext>
                  </a:extLst>
                </a:gridCol>
                <a:gridCol w="218880">
                  <a:extLst>
                    <a:ext uri="{9D8B030D-6E8A-4147-A177-3AD203B41FA5}">
                      <a16:colId xmlns:a16="http://schemas.microsoft.com/office/drawing/2014/main" val="20007"/>
                    </a:ext>
                  </a:extLst>
                </a:gridCol>
                <a:gridCol w="1832040">
                  <a:extLst>
                    <a:ext uri="{9D8B030D-6E8A-4147-A177-3AD203B41FA5}">
                      <a16:colId xmlns:a16="http://schemas.microsoft.com/office/drawing/2014/main" val="20008"/>
                    </a:ext>
                  </a:extLst>
                </a:gridCol>
                <a:gridCol w="218880">
                  <a:extLst>
                    <a:ext uri="{9D8B030D-6E8A-4147-A177-3AD203B41FA5}">
                      <a16:colId xmlns:a16="http://schemas.microsoft.com/office/drawing/2014/main" val="20009"/>
                    </a:ext>
                  </a:extLst>
                </a:gridCol>
                <a:gridCol w="1830960">
                  <a:extLst>
                    <a:ext uri="{9D8B030D-6E8A-4147-A177-3AD203B41FA5}">
                      <a16:colId xmlns:a16="http://schemas.microsoft.com/office/drawing/2014/main" val="20010"/>
                    </a:ext>
                  </a:extLst>
                </a:gridCol>
              </a:tblGrid>
              <a:tr h="367200">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extLst>
                  <a:ext uri="{0D108BD9-81ED-4DB2-BD59-A6C34878D82A}">
                    <a16:rowId xmlns:a16="http://schemas.microsoft.com/office/drawing/2014/main" val="10000"/>
                  </a:ext>
                </a:extLst>
              </a:tr>
              <a:tr h="367200">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extLst>
                  <a:ext uri="{0D108BD9-81ED-4DB2-BD59-A6C34878D82A}">
                    <a16:rowId xmlns:a16="http://schemas.microsoft.com/office/drawing/2014/main" val="10001"/>
                  </a:ext>
                </a:extLst>
              </a:tr>
              <a:tr h="367200">
                <a:tc>
                  <a:txBody>
                    <a:bodyPr/>
                    <a:lstStyle/>
                    <a:p>
                      <a:endParaRPr lang="ja-JP"/>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extLst>
                  <a:ext uri="{0D108BD9-81ED-4DB2-BD59-A6C34878D82A}">
                    <a16:rowId xmlns:a16="http://schemas.microsoft.com/office/drawing/2014/main" val="10002"/>
                  </a:ext>
                </a:extLst>
              </a:tr>
              <a:tr h="367200">
                <a:tc>
                  <a:txBody>
                    <a:bodyPr/>
                    <a:lstStyle/>
                    <a:p>
                      <a:endParaRPr lang="ja-JP"/>
                    </a:p>
                  </a:txBody>
                  <a:tcPr>
                    <a:lnL w="12240">
                      <a:noFill/>
                    </a:lnL>
                    <a:lnR w="12240">
                      <a:noFill/>
                    </a:lnR>
                    <a:lnT w="12240">
                      <a:noFill/>
                    </a:lnT>
                    <a:lnB w="12240">
                      <a:noFill/>
                    </a:lnB>
                    <a:solidFill>
                      <a:srgbClr val="4FADF3"/>
                    </a:solidFill>
                  </a:tcPr>
                </a:tc>
                <a:tc>
                  <a:txBody>
                    <a:bodyPr/>
                    <a:lstStyle/>
                    <a:p>
                      <a:endParaRPr lang="ja-JP"/>
                    </a:p>
                  </a:txBody>
                  <a:tcPr>
                    <a:lnL w="12240">
                      <a:noFill/>
                    </a:lnL>
                    <a:lnR w="12240">
                      <a:noFill/>
                    </a:lnR>
                    <a:lnT w="12240">
                      <a:noFill/>
                    </a:lnT>
                    <a:lnB w="12240">
                      <a:noFill/>
                    </a:lnB>
                    <a:solidFill>
                      <a:srgbClr val="4FADF3"/>
                    </a:solidFill>
                  </a:tcPr>
                </a:tc>
                <a:tc>
                  <a:txBody>
                    <a:bodyPr/>
                    <a:lstStyle/>
                    <a:p>
                      <a:endParaRPr lang="ja-JP"/>
                    </a:p>
                  </a:txBody>
                  <a:tcPr>
                    <a:lnL w="12240">
                      <a:noFill/>
                    </a:lnL>
                    <a:lnR w="12240">
                      <a:noFill/>
                    </a:lnR>
                    <a:lnT w="12240">
                      <a:noFill/>
                    </a:lnT>
                    <a:lnB w="12240">
                      <a:noFill/>
                    </a:lnB>
                    <a:solidFill>
                      <a:srgbClr val="4FADF3"/>
                    </a:solidFill>
                  </a:tcPr>
                </a:tc>
                <a:tc>
                  <a:txBody>
                    <a:bodyPr/>
                    <a:lstStyle/>
                    <a:p>
                      <a:endParaRPr lang="ja-JP"/>
                    </a:p>
                  </a:txBody>
                  <a:tcPr>
                    <a:lnL w="12240">
                      <a:noFill/>
                    </a:lnL>
                    <a:lnR w="12240">
                      <a:noFill/>
                    </a:lnR>
                    <a:lnT w="12240">
                      <a:noFill/>
                    </a:lnT>
                    <a:lnB w="12240">
                      <a:noFill/>
                    </a:lnB>
                    <a:solidFill>
                      <a:srgbClr val="4FADF3"/>
                    </a:solidFill>
                  </a:tcPr>
                </a:tc>
                <a:tc>
                  <a:txBody>
                    <a:bodyPr/>
                    <a:lstStyle/>
                    <a:p>
                      <a:endParaRPr lang="ja-JP"/>
                    </a:p>
                  </a:txBody>
                  <a:tcPr>
                    <a:lnL w="12240">
                      <a:noFill/>
                    </a:lnL>
                    <a:lnR w="12240">
                      <a:noFill/>
                    </a:lnR>
                    <a:lnT w="12240">
                      <a:noFill/>
                    </a:lnT>
                    <a:lnB w="12240">
                      <a:noFill/>
                    </a:lnB>
                    <a:solidFill>
                      <a:srgbClr val="4FADF3"/>
                    </a:solidFill>
                  </a:tcPr>
                </a:tc>
                <a:tc>
                  <a:txBody>
                    <a:bodyPr/>
                    <a:lstStyle/>
                    <a:p>
                      <a:endParaRPr lang="ja-JP"/>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extLst>
                  <a:ext uri="{0D108BD9-81ED-4DB2-BD59-A6C34878D82A}">
                    <a16:rowId xmlns:a16="http://schemas.microsoft.com/office/drawing/2014/main" val="10003"/>
                  </a:ext>
                </a:extLst>
              </a:tr>
              <a:tr h="367200">
                <a:tc>
                  <a:txBody>
                    <a:bodyPr/>
                    <a:lstStyle/>
                    <a:p>
                      <a:endParaRPr lang="ja-JP"/>
                    </a:p>
                  </a:txBody>
                  <a:tcPr>
                    <a:lnL w="12240">
                      <a:noFill/>
                    </a:lnL>
                    <a:lnR w="12240">
                      <a:noFill/>
                    </a:lnR>
                    <a:lnT w="12240">
                      <a:noFill/>
                    </a:lnT>
                    <a:lnB w="12240">
                      <a:noFill/>
                    </a:lnB>
                    <a:solidFill>
                      <a:srgbClr val="8CC9F7"/>
                    </a:solidFill>
                  </a:tcPr>
                </a:tc>
                <a:tc>
                  <a:txBody>
                    <a:bodyPr/>
                    <a:lstStyle/>
                    <a:p>
                      <a:endParaRPr lang="ja-JP"/>
                    </a:p>
                  </a:txBody>
                  <a:tcPr>
                    <a:lnL w="12240">
                      <a:noFill/>
                    </a:lnL>
                    <a:lnR w="12240">
                      <a:noFill/>
                    </a:lnR>
                    <a:lnT w="12240">
                      <a:noFill/>
                    </a:lnT>
                    <a:lnB w="12240">
                      <a:noFill/>
                    </a:lnB>
                    <a:solidFill>
                      <a:srgbClr val="8CC9F7"/>
                    </a:solidFill>
                  </a:tcPr>
                </a:tc>
                <a:tc>
                  <a:txBody>
                    <a:bodyPr/>
                    <a:lstStyle/>
                    <a:p>
                      <a:endParaRPr lang="ja-JP"/>
                    </a:p>
                  </a:txBody>
                  <a:tcPr>
                    <a:lnL w="12240">
                      <a:noFill/>
                    </a:lnL>
                    <a:lnR w="12240">
                      <a:noFill/>
                    </a:lnR>
                    <a:lnT w="12240">
                      <a:noFill/>
                    </a:lnT>
                    <a:lnB w="12240">
                      <a:noFill/>
                    </a:lnB>
                    <a:solidFill>
                      <a:srgbClr val="8CC9F7"/>
                    </a:solidFill>
                  </a:tcPr>
                </a:tc>
                <a:tc>
                  <a:txBody>
                    <a:bodyPr/>
                    <a:lstStyle/>
                    <a:p>
                      <a:endParaRPr lang="ja-JP"/>
                    </a:p>
                  </a:txBody>
                  <a:tcPr>
                    <a:lnL w="12240">
                      <a:noFill/>
                    </a:lnL>
                    <a:lnR w="12240">
                      <a:noFill/>
                    </a:lnR>
                    <a:lnT w="12240">
                      <a:noFill/>
                    </a:lnT>
                    <a:lnB w="12240">
                      <a:noFill/>
                    </a:lnB>
                    <a:solidFill>
                      <a:srgbClr val="4FADF3"/>
                    </a:solidFill>
                  </a:tcPr>
                </a:tc>
                <a:tc>
                  <a:txBody>
                    <a:bodyPr/>
                    <a:lstStyle/>
                    <a:p>
                      <a:endParaRPr lang="ja-JP"/>
                    </a:p>
                  </a:txBody>
                  <a:tcPr>
                    <a:lnL w="12240">
                      <a:noFill/>
                    </a:lnL>
                    <a:lnR w="12240">
                      <a:noFill/>
                    </a:lnR>
                    <a:lnT w="12240">
                      <a:noFill/>
                    </a:lnT>
                    <a:lnB w="12240">
                      <a:noFill/>
                    </a:lnB>
                    <a:solidFill>
                      <a:srgbClr val="4FADF3"/>
                    </a:solidFill>
                  </a:tcPr>
                </a:tc>
                <a:tc>
                  <a:txBody>
                    <a:bodyPr/>
                    <a:lstStyle/>
                    <a:p>
                      <a:endParaRPr lang="ja-JP"/>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extLst>
                  <a:ext uri="{0D108BD9-81ED-4DB2-BD59-A6C34878D82A}">
                    <a16:rowId xmlns:a16="http://schemas.microsoft.com/office/drawing/2014/main" val="10004"/>
                  </a:ext>
                </a:extLst>
              </a:tr>
              <a:tr h="1067760">
                <a:tc>
                  <a:txBody>
                    <a:bodyPr/>
                    <a:lstStyle/>
                    <a:p>
                      <a:pPr>
                        <a:lnSpc>
                          <a:spcPct val="90000"/>
                        </a:lnSpc>
                        <a:tabLst>
                          <a:tab pos="0" algn="l"/>
                        </a:tabLst>
                      </a:pPr>
                      <a:r>
                        <a:rPr lang="en-US" sz="6000" b="0" strike="noStrike" spc="-1">
                          <a:solidFill>
                            <a:srgbClr val="808080"/>
                          </a:solidFill>
                          <a:latin typeface="Segoe UI"/>
                          <a:ea typeface="Meiryo UI"/>
                        </a:rPr>
                        <a:t>1</a:t>
                      </a:r>
                      <a:endParaRPr lang="en-US" sz="6000" b="0" strike="noStrike" spc="-1">
                        <a:latin typeface="Arial"/>
                      </a:endParaRPr>
                    </a:p>
                  </a:txBody>
                  <a:tcPr>
                    <a:lnL w="12240">
                      <a:noFill/>
                    </a:lnL>
                    <a:lnR w="12240">
                      <a:noFill/>
                    </a:lnR>
                    <a:lnT w="12240">
                      <a:noFill/>
                    </a:lnT>
                    <a:lnB w="12240">
                      <a:noFill/>
                    </a:lnB>
                    <a:solidFill>
                      <a:srgbClr val="B4DCFA"/>
                    </a:solidFill>
                  </a:tcPr>
                </a:tc>
                <a:tc>
                  <a:txBody>
                    <a:bodyPr/>
                    <a:lstStyle/>
                    <a:p>
                      <a:endParaRPr lang="ja-JP"/>
                    </a:p>
                  </a:txBody>
                  <a:tcPr>
                    <a:lnL w="12240">
                      <a:noFill/>
                    </a:lnL>
                    <a:lnR w="12240">
                      <a:noFill/>
                    </a:lnR>
                    <a:lnT w="12240">
                      <a:noFill/>
                    </a:lnT>
                    <a:lnB w="12240">
                      <a:noFill/>
                    </a:lnB>
                    <a:solidFill>
                      <a:srgbClr val="8CC9F7"/>
                    </a:solidFill>
                  </a:tcPr>
                </a:tc>
                <a:tc>
                  <a:txBody>
                    <a:bodyPr/>
                    <a:lstStyle/>
                    <a:p>
                      <a:pPr>
                        <a:lnSpc>
                          <a:spcPct val="90000"/>
                        </a:lnSpc>
                      </a:pPr>
                      <a:r>
                        <a:rPr lang="en-US" sz="6000" b="0" strike="noStrike" spc="-1">
                          <a:solidFill>
                            <a:srgbClr val="FFFFFF"/>
                          </a:solidFill>
                          <a:latin typeface="Segoe UI"/>
                          <a:ea typeface="Meiryo UI"/>
                        </a:rPr>
                        <a:t>2</a:t>
                      </a:r>
                      <a:endParaRPr lang="en-US" sz="6000" b="0" strike="noStrike" spc="-1">
                        <a:latin typeface="Arial"/>
                      </a:endParaRPr>
                    </a:p>
                  </a:txBody>
                  <a:tcPr>
                    <a:lnL w="12240">
                      <a:noFill/>
                    </a:lnL>
                    <a:lnR w="12240">
                      <a:noFill/>
                    </a:lnR>
                    <a:lnT w="12240">
                      <a:noFill/>
                    </a:lnT>
                    <a:lnB w="12240">
                      <a:noFill/>
                    </a:lnB>
                    <a:solidFill>
                      <a:srgbClr val="8CC9F7"/>
                    </a:solidFill>
                  </a:tcPr>
                </a:tc>
                <a:tc>
                  <a:txBody>
                    <a:bodyPr/>
                    <a:lstStyle/>
                    <a:p>
                      <a:endParaRPr lang="ja-JP"/>
                    </a:p>
                  </a:txBody>
                  <a:tcPr>
                    <a:lnL w="12240">
                      <a:noFill/>
                    </a:lnL>
                    <a:lnR w="12240">
                      <a:noFill/>
                    </a:lnR>
                    <a:lnT w="12240">
                      <a:noFill/>
                    </a:lnT>
                    <a:lnB w="12240">
                      <a:noFill/>
                    </a:lnB>
                    <a:solidFill>
                      <a:srgbClr val="4FADF3"/>
                    </a:solidFill>
                  </a:tcPr>
                </a:tc>
                <a:tc>
                  <a:txBody>
                    <a:bodyPr/>
                    <a:lstStyle/>
                    <a:p>
                      <a:pPr>
                        <a:lnSpc>
                          <a:spcPct val="90000"/>
                        </a:lnSpc>
                        <a:tabLst>
                          <a:tab pos="0" algn="l"/>
                        </a:tabLst>
                      </a:pPr>
                      <a:r>
                        <a:rPr lang="en-US" sz="6000" b="0" strike="noStrike" spc="-1">
                          <a:solidFill>
                            <a:srgbClr val="FFFFFF"/>
                          </a:solidFill>
                          <a:latin typeface="Segoe UI"/>
                          <a:ea typeface="Meiryo UI"/>
                        </a:rPr>
                        <a:t>3</a:t>
                      </a:r>
                      <a:endParaRPr lang="en-US" sz="6000" b="0" strike="noStrike" spc="-1">
                        <a:latin typeface="Arial"/>
                      </a:endParaRPr>
                    </a:p>
                  </a:txBody>
                  <a:tcPr>
                    <a:lnL w="12240">
                      <a:noFill/>
                    </a:lnL>
                    <a:lnR w="12240">
                      <a:noFill/>
                    </a:lnR>
                    <a:lnT w="12240">
                      <a:noFill/>
                    </a:lnT>
                    <a:lnB w="12240">
                      <a:noFill/>
                    </a:lnB>
                    <a:solidFill>
                      <a:srgbClr val="4FADF3"/>
                    </a:solidFill>
                  </a:tcPr>
                </a:tc>
                <a:tc>
                  <a:txBody>
                    <a:bodyPr/>
                    <a:lstStyle/>
                    <a:p>
                      <a:endParaRPr lang="ja-JP"/>
                    </a:p>
                  </a:txBody>
                  <a:tcPr>
                    <a:lnL w="12240">
                      <a:noFill/>
                    </a:lnL>
                    <a:lnR w="12240">
                      <a:noFill/>
                    </a:lnR>
                    <a:lnT w="12240">
                      <a:noFill/>
                    </a:lnT>
                    <a:lnB w="12240">
                      <a:noFill/>
                    </a:lnB>
                    <a:solidFill>
                      <a:srgbClr val="0D79CA"/>
                    </a:solidFill>
                  </a:tcPr>
                </a:tc>
                <a:tc>
                  <a:txBody>
                    <a:bodyPr/>
                    <a:lstStyle/>
                    <a:p>
                      <a:pPr>
                        <a:lnSpc>
                          <a:spcPct val="90000"/>
                        </a:lnSpc>
                        <a:tabLst>
                          <a:tab pos="0" algn="l"/>
                        </a:tabLst>
                      </a:pPr>
                      <a:r>
                        <a:rPr lang="en-US" sz="6000" b="0" strike="noStrike" spc="-1">
                          <a:solidFill>
                            <a:srgbClr val="FFFFFF"/>
                          </a:solidFill>
                          <a:latin typeface="Segoe UI"/>
                          <a:ea typeface="Meiryo UI"/>
                        </a:rPr>
                        <a:t>4</a:t>
                      </a:r>
                      <a:endParaRPr lang="en-US" sz="6000" b="0" strike="noStrike" spc="-1">
                        <a:latin typeface="Arial"/>
                      </a:endParaRPr>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73C65"/>
                    </a:solidFill>
                  </a:tcPr>
                </a:tc>
                <a:tc>
                  <a:txBody>
                    <a:bodyPr/>
                    <a:lstStyle/>
                    <a:p>
                      <a:pPr>
                        <a:lnSpc>
                          <a:spcPct val="90000"/>
                        </a:lnSpc>
                        <a:tabLst>
                          <a:tab pos="0" algn="l"/>
                        </a:tabLst>
                      </a:pPr>
                      <a:r>
                        <a:rPr lang="en-US" sz="6000" b="0" strike="noStrike" spc="-1">
                          <a:solidFill>
                            <a:srgbClr val="FFFFFF"/>
                          </a:solidFill>
                          <a:latin typeface="Segoe UI"/>
                          <a:ea typeface="Meiryo UI"/>
                        </a:rPr>
                        <a:t>5</a:t>
                      </a:r>
                      <a:endParaRPr lang="en-US" sz="6000" b="0" strike="noStrike" spc="-1">
                        <a:latin typeface="Arial"/>
                      </a:endParaRPr>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31828"/>
                    </a:solidFill>
                  </a:tcPr>
                </a:tc>
                <a:tc>
                  <a:txBody>
                    <a:bodyPr/>
                    <a:lstStyle/>
                    <a:p>
                      <a:pPr>
                        <a:lnSpc>
                          <a:spcPct val="90000"/>
                        </a:lnSpc>
                        <a:tabLst>
                          <a:tab pos="0" algn="l"/>
                        </a:tabLst>
                      </a:pPr>
                      <a:r>
                        <a:rPr lang="en-US" sz="6000" b="0" strike="noStrike" spc="-1">
                          <a:solidFill>
                            <a:srgbClr val="FFFFFF"/>
                          </a:solidFill>
                          <a:latin typeface="Segoe UI"/>
                          <a:ea typeface="Meiryo UI"/>
                        </a:rPr>
                        <a:t>6</a:t>
                      </a:r>
                      <a:endParaRPr lang="en-US" sz="6000" b="0" strike="noStrike" spc="-1">
                        <a:latin typeface="Arial"/>
                      </a:endParaRPr>
                    </a:p>
                  </a:txBody>
                  <a:tcPr>
                    <a:lnL w="12240">
                      <a:noFill/>
                    </a:lnL>
                    <a:lnR w="12240">
                      <a:noFill/>
                    </a:lnR>
                    <a:lnT w="12240">
                      <a:noFill/>
                    </a:lnT>
                    <a:lnB w="12240">
                      <a:noFill/>
                    </a:lnB>
                    <a:solidFill>
                      <a:srgbClr val="031828"/>
                    </a:solidFill>
                  </a:tcPr>
                </a:tc>
                <a:extLst>
                  <a:ext uri="{0D108BD9-81ED-4DB2-BD59-A6C34878D82A}">
                    <a16:rowId xmlns:a16="http://schemas.microsoft.com/office/drawing/2014/main" val="10005"/>
                  </a:ext>
                </a:extLst>
              </a:tr>
              <a:tr h="529560">
                <a:tc>
                  <a:txBody>
                    <a:bodyPr/>
                    <a:lstStyle/>
                    <a:p>
                      <a:pPr>
                        <a:lnSpc>
                          <a:spcPct val="90000"/>
                        </a:lnSpc>
                        <a:tabLst>
                          <a:tab pos="0" algn="l"/>
                        </a:tabLst>
                      </a:pPr>
                      <a:r>
                        <a:rPr lang="ja-JP" sz="1600" b="0" strike="noStrike" spc="-1">
                          <a:solidFill>
                            <a:srgbClr val="808080"/>
                          </a:solidFill>
                          <a:latin typeface="Segoe UI"/>
                          <a:ea typeface="Meiryo UI"/>
                        </a:rPr>
                        <a:t>業務構造の</a:t>
                      </a:r>
                      <a:br/>
                      <a:r>
                        <a:rPr lang="ja-JP" sz="1600" b="0" strike="noStrike" spc="-1">
                          <a:solidFill>
                            <a:srgbClr val="808080"/>
                          </a:solidFill>
                          <a:latin typeface="Segoe UI"/>
                          <a:ea typeface="Meiryo UI"/>
                        </a:rPr>
                        <a:t>理解</a:t>
                      </a:r>
                      <a:endParaRPr lang="en-US" sz="1600" b="0" strike="noStrike" spc="-1">
                        <a:latin typeface="Arial"/>
                      </a:endParaRPr>
                    </a:p>
                  </a:txBody>
                  <a:tcPr>
                    <a:lnL w="12240">
                      <a:noFill/>
                    </a:lnL>
                    <a:lnR w="12240">
                      <a:noFill/>
                    </a:lnR>
                    <a:lnT w="12240">
                      <a:noFill/>
                    </a:lnT>
                    <a:lnB w="12240">
                      <a:noFill/>
                    </a:lnB>
                    <a:solidFill>
                      <a:srgbClr val="B4DCFA"/>
                    </a:solidFill>
                  </a:tcPr>
                </a:tc>
                <a:tc>
                  <a:txBody>
                    <a:bodyPr/>
                    <a:lstStyle/>
                    <a:p>
                      <a:endParaRPr lang="ja-JP"/>
                    </a:p>
                  </a:txBody>
                  <a:tcPr>
                    <a:lnL w="12240">
                      <a:noFill/>
                    </a:lnL>
                    <a:lnR w="12240">
                      <a:noFill/>
                    </a:lnR>
                    <a:lnT w="12240">
                      <a:noFill/>
                    </a:lnT>
                    <a:lnB w="12240">
                      <a:noFill/>
                    </a:lnB>
                    <a:solidFill>
                      <a:srgbClr val="8CC9F7"/>
                    </a:solidFill>
                  </a:tcPr>
                </a:tc>
                <a:tc>
                  <a:txBody>
                    <a:bodyPr/>
                    <a:lstStyle/>
                    <a:p>
                      <a:pPr>
                        <a:lnSpc>
                          <a:spcPct val="90000"/>
                        </a:lnSpc>
                      </a:pPr>
                      <a:r>
                        <a:rPr lang="ja-JP" sz="1600" b="0" strike="noStrike" spc="-1">
                          <a:solidFill>
                            <a:srgbClr val="FFFFFF"/>
                          </a:solidFill>
                          <a:latin typeface="Segoe UI"/>
                          <a:ea typeface="Meiryo UI"/>
                        </a:rPr>
                        <a:t>課題仮説設定</a:t>
                      </a:r>
                      <a:r>
                        <a:rPr lang="en-US" sz="1600" b="0" strike="noStrike" spc="-1">
                          <a:solidFill>
                            <a:srgbClr val="FFFFFF"/>
                          </a:solidFill>
                          <a:latin typeface="Segoe UI"/>
                          <a:ea typeface="Meiryo UI"/>
                        </a:rPr>
                        <a:t>/</a:t>
                      </a:r>
                      <a:endParaRPr lang="en-US" sz="1600" b="0" strike="noStrike" spc="-1">
                        <a:latin typeface="Arial"/>
                      </a:endParaRPr>
                    </a:p>
                    <a:p>
                      <a:pPr>
                        <a:lnSpc>
                          <a:spcPct val="90000"/>
                        </a:lnSpc>
                      </a:pPr>
                      <a:r>
                        <a:rPr lang="ja-JP" sz="1600" b="0" strike="noStrike" spc="-1">
                          <a:solidFill>
                            <a:srgbClr val="FFFFFF"/>
                          </a:solidFill>
                          <a:latin typeface="Segoe UI"/>
                          <a:ea typeface="Meiryo UI"/>
                        </a:rPr>
                        <a:t>分析結果</a:t>
                      </a:r>
                      <a:endParaRPr lang="en-US" sz="1600" b="0" strike="noStrike" spc="-1">
                        <a:latin typeface="Arial"/>
                      </a:endParaRPr>
                    </a:p>
                  </a:txBody>
                  <a:tcPr>
                    <a:lnL w="12240">
                      <a:noFill/>
                    </a:lnL>
                    <a:lnR w="12240">
                      <a:noFill/>
                    </a:lnR>
                    <a:lnT w="12240">
                      <a:noFill/>
                    </a:lnT>
                    <a:lnB w="12240">
                      <a:noFill/>
                    </a:lnB>
                    <a:solidFill>
                      <a:srgbClr val="8CC9F7"/>
                    </a:solidFill>
                  </a:tcPr>
                </a:tc>
                <a:tc>
                  <a:txBody>
                    <a:bodyPr/>
                    <a:lstStyle/>
                    <a:p>
                      <a:endParaRPr lang="ja-JP"/>
                    </a:p>
                  </a:txBody>
                  <a:tcPr>
                    <a:lnL w="12240">
                      <a:noFill/>
                    </a:lnL>
                    <a:lnR w="12240">
                      <a:noFill/>
                    </a:lnR>
                    <a:lnT w="12240">
                      <a:noFill/>
                    </a:lnT>
                    <a:lnB w="12240">
                      <a:noFill/>
                    </a:lnB>
                    <a:solidFill>
                      <a:srgbClr val="4FADF3"/>
                    </a:solidFill>
                  </a:tcPr>
                </a:tc>
                <a:tc>
                  <a:txBody>
                    <a:bodyPr/>
                    <a:lstStyle/>
                    <a:p>
                      <a:pPr>
                        <a:lnSpc>
                          <a:spcPct val="90000"/>
                        </a:lnSpc>
                        <a:tabLst>
                          <a:tab pos="0" algn="l"/>
                        </a:tabLst>
                      </a:pPr>
                      <a:r>
                        <a:rPr lang="ja-JP" sz="1600" b="0" strike="noStrike" spc="-1">
                          <a:solidFill>
                            <a:srgbClr val="FFFFFF"/>
                          </a:solidFill>
                          <a:latin typeface="Segoe UI"/>
                          <a:ea typeface="Meiryo UI"/>
                        </a:rPr>
                        <a:t>現状との</a:t>
                      </a:r>
                      <a:br/>
                      <a:r>
                        <a:rPr lang="ja-JP" sz="1600" b="0" strike="noStrike" spc="-1">
                          <a:solidFill>
                            <a:srgbClr val="FFFFFF"/>
                          </a:solidFill>
                          <a:latin typeface="Segoe UI"/>
                          <a:ea typeface="Meiryo UI"/>
                        </a:rPr>
                        <a:t>課題分析</a:t>
                      </a:r>
                      <a:endParaRPr lang="en-US" sz="1600" b="0" strike="noStrike" spc="-1">
                        <a:latin typeface="Arial"/>
                      </a:endParaRPr>
                    </a:p>
                  </a:txBody>
                  <a:tcPr>
                    <a:lnL w="12240">
                      <a:noFill/>
                    </a:lnL>
                    <a:lnR w="12240">
                      <a:noFill/>
                    </a:lnR>
                    <a:lnT w="12240">
                      <a:noFill/>
                    </a:lnT>
                    <a:lnB w="12240">
                      <a:noFill/>
                    </a:lnB>
                    <a:solidFill>
                      <a:srgbClr val="4FADF3"/>
                    </a:solidFill>
                  </a:tcPr>
                </a:tc>
                <a:tc>
                  <a:txBody>
                    <a:bodyPr/>
                    <a:lstStyle/>
                    <a:p>
                      <a:endParaRPr lang="ja-JP"/>
                    </a:p>
                  </a:txBody>
                  <a:tcPr>
                    <a:lnL w="12240">
                      <a:noFill/>
                    </a:lnL>
                    <a:lnR w="12240">
                      <a:noFill/>
                    </a:lnR>
                    <a:lnT w="12240">
                      <a:noFill/>
                    </a:lnT>
                    <a:lnB w="12240">
                      <a:noFill/>
                    </a:lnB>
                    <a:solidFill>
                      <a:srgbClr val="0D79CA"/>
                    </a:solidFill>
                  </a:tcPr>
                </a:tc>
                <a:tc>
                  <a:txBody>
                    <a:bodyPr/>
                    <a:lstStyle/>
                    <a:p>
                      <a:pPr>
                        <a:lnSpc>
                          <a:spcPct val="90000"/>
                        </a:lnSpc>
                        <a:tabLst>
                          <a:tab pos="0" algn="l"/>
                        </a:tabLst>
                      </a:pPr>
                      <a:r>
                        <a:rPr lang="ja-JP" sz="1600" b="0" strike="noStrike" spc="-1">
                          <a:solidFill>
                            <a:srgbClr val="FFFFFF"/>
                          </a:solidFill>
                          <a:latin typeface="Segoe UI"/>
                          <a:ea typeface="Meiryo UI"/>
                        </a:rPr>
                        <a:t>検証</a:t>
                      </a:r>
                      <a:endParaRPr lang="en-US" sz="1600" b="0" strike="noStrike" spc="-1">
                        <a:latin typeface="Arial"/>
                      </a:endParaRPr>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73C65"/>
                    </a:solidFill>
                  </a:tcPr>
                </a:tc>
                <a:tc>
                  <a:txBody>
                    <a:bodyPr/>
                    <a:lstStyle/>
                    <a:p>
                      <a:pPr>
                        <a:lnSpc>
                          <a:spcPct val="90000"/>
                        </a:lnSpc>
                        <a:tabLst>
                          <a:tab pos="0" algn="l"/>
                        </a:tabLst>
                      </a:pPr>
                      <a:r>
                        <a:rPr lang="ja-JP" sz="1600" b="0" strike="noStrike" spc="-1">
                          <a:solidFill>
                            <a:srgbClr val="FFFFFF"/>
                          </a:solidFill>
                          <a:latin typeface="Segoe UI"/>
                          <a:ea typeface="Meiryo UI"/>
                        </a:rPr>
                        <a:t>結果評価</a:t>
                      </a:r>
                      <a:endParaRPr lang="en-US" sz="1600" b="0" strike="noStrike" spc="-1">
                        <a:latin typeface="Arial"/>
                      </a:endParaRPr>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31828"/>
                    </a:solidFill>
                  </a:tcPr>
                </a:tc>
                <a:tc>
                  <a:txBody>
                    <a:bodyPr/>
                    <a:lstStyle/>
                    <a:p>
                      <a:pPr>
                        <a:lnSpc>
                          <a:spcPct val="90000"/>
                        </a:lnSpc>
                        <a:tabLst>
                          <a:tab pos="0" algn="l"/>
                        </a:tabLst>
                      </a:pPr>
                      <a:r>
                        <a:rPr lang="ja-JP" sz="1600" b="0" strike="noStrike" spc="-1">
                          <a:solidFill>
                            <a:srgbClr val="FFFFFF"/>
                          </a:solidFill>
                          <a:latin typeface="Segoe UI"/>
                          <a:ea typeface="Meiryo UI"/>
                        </a:rPr>
                        <a:t>実行計画の</a:t>
                      </a:r>
                      <a:br/>
                      <a:r>
                        <a:rPr lang="ja-JP" sz="1600" b="0" strike="noStrike" spc="-1">
                          <a:solidFill>
                            <a:srgbClr val="FFFFFF"/>
                          </a:solidFill>
                          <a:latin typeface="Segoe UI"/>
                          <a:ea typeface="Meiryo UI"/>
                        </a:rPr>
                        <a:t>策定</a:t>
                      </a:r>
                      <a:endParaRPr lang="en-US" sz="1600" b="0" strike="noStrike" spc="-1">
                        <a:latin typeface="Arial"/>
                      </a:endParaRPr>
                    </a:p>
                  </a:txBody>
                  <a:tcPr>
                    <a:lnL w="12240">
                      <a:noFill/>
                    </a:lnL>
                    <a:lnR w="12240">
                      <a:noFill/>
                    </a:lnR>
                    <a:lnT w="12240">
                      <a:noFill/>
                    </a:lnT>
                    <a:lnB w="12240">
                      <a:noFill/>
                    </a:lnB>
                    <a:solidFill>
                      <a:srgbClr val="031828"/>
                    </a:solidFill>
                  </a:tcPr>
                </a:tc>
                <a:extLst>
                  <a:ext uri="{0D108BD9-81ED-4DB2-BD59-A6C34878D82A}">
                    <a16:rowId xmlns:a16="http://schemas.microsoft.com/office/drawing/2014/main" val="10006"/>
                  </a:ext>
                </a:extLst>
              </a:tr>
              <a:tr h="366120">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extLst>
                  <a:ext uri="{0D108BD9-81ED-4DB2-BD59-A6C34878D82A}">
                    <a16:rowId xmlns:a16="http://schemas.microsoft.com/office/drawing/2014/main" val="10007"/>
                  </a:ext>
                </a:extLst>
              </a:tr>
              <a:tr h="1144440">
                <a:tc>
                  <a:txBody>
                    <a:bodyPr/>
                    <a:lstStyle/>
                    <a:p>
                      <a:pPr marL="108000" indent="-107280">
                        <a:lnSpc>
                          <a:spcPct val="90000"/>
                        </a:lnSpc>
                        <a:spcAft>
                          <a:spcPts val="601"/>
                        </a:spcAft>
                        <a:buClr>
                          <a:srgbClr val="BFEBFA"/>
                        </a:buClr>
                        <a:buFont typeface="Arial"/>
                        <a:buChar char="•"/>
                      </a:pPr>
                      <a:r>
                        <a:rPr lang="ja-JP" sz="1400" b="0" strike="noStrike" spc="-1">
                          <a:solidFill>
                            <a:srgbClr val="000000"/>
                          </a:solidFill>
                          <a:latin typeface="Segoe UI"/>
                          <a:ea typeface="Meiryo UI"/>
                        </a:rPr>
                        <a:t>業務の全体像の把握</a:t>
                      </a:r>
                      <a:endParaRPr lang="en-US" sz="1400" b="0" strike="noStrike" spc="-1">
                        <a:latin typeface="Arial"/>
                      </a:endParaRPr>
                    </a:p>
                    <a:p>
                      <a:pPr marL="108000" indent="-107280">
                        <a:lnSpc>
                          <a:spcPct val="90000"/>
                        </a:lnSpc>
                        <a:spcAft>
                          <a:spcPts val="601"/>
                        </a:spcAft>
                        <a:buClr>
                          <a:srgbClr val="BFEBFA"/>
                        </a:buClr>
                        <a:buFont typeface="Arial"/>
                        <a:buChar char="•"/>
                      </a:pPr>
                      <a:r>
                        <a:rPr lang="ja-JP" sz="1400" b="0" strike="noStrike" spc="-1">
                          <a:solidFill>
                            <a:srgbClr val="000000"/>
                          </a:solidFill>
                          <a:latin typeface="Segoe UI"/>
                          <a:ea typeface="Meiryo UI"/>
                        </a:rPr>
                        <a:t>業務間の関連の確認</a:t>
                      </a:r>
                      <a:endParaRPr lang="en-US" sz="1400" b="0" strike="noStrike" spc="-1">
                        <a:latin typeface="Arial"/>
                      </a:endParaRPr>
                    </a:p>
                    <a:p>
                      <a:pPr marL="108000" indent="-107280">
                        <a:lnSpc>
                          <a:spcPct val="90000"/>
                        </a:lnSpc>
                        <a:spcAft>
                          <a:spcPts val="601"/>
                        </a:spcAft>
                        <a:buClr>
                          <a:srgbClr val="BFEBFA"/>
                        </a:buClr>
                        <a:buFont typeface="Arial"/>
                        <a:buChar char="•"/>
                      </a:pPr>
                      <a:r>
                        <a:rPr lang="ja-JP" sz="1400" b="0" strike="noStrike" spc="-1">
                          <a:solidFill>
                            <a:srgbClr val="000000"/>
                          </a:solidFill>
                          <a:latin typeface="Segoe UI"/>
                          <a:ea typeface="Meiryo UI"/>
                        </a:rPr>
                        <a:t>各業務における</a:t>
                      </a:r>
                      <a:br/>
                      <a:r>
                        <a:rPr lang="ja-JP" sz="1400" b="0" strike="noStrike" spc="-1">
                          <a:solidFill>
                            <a:srgbClr val="000000"/>
                          </a:solidFill>
                          <a:latin typeface="Segoe UI"/>
                          <a:ea typeface="Meiryo UI"/>
                        </a:rPr>
                        <a:t>組織構造の確認</a:t>
                      </a:r>
                      <a:endParaRPr lang="en-US" sz="14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marL="108000" indent="-107280">
                        <a:lnSpc>
                          <a:spcPct val="90000"/>
                        </a:lnSpc>
                        <a:buClr>
                          <a:srgbClr val="BFEBFA"/>
                        </a:buClr>
                        <a:buFont typeface="Arial"/>
                        <a:buChar char="•"/>
                      </a:pPr>
                      <a:r>
                        <a:rPr lang="ja-JP" sz="1400" b="0" strike="noStrike" spc="-1">
                          <a:solidFill>
                            <a:srgbClr val="000000"/>
                          </a:solidFill>
                          <a:latin typeface="Segoe UI"/>
                          <a:ea typeface="Meiryo UI"/>
                        </a:rPr>
                        <a:t>課題仮設の設定からの目指すべき姿の策定</a:t>
                      </a:r>
                      <a:endParaRPr lang="en-US" sz="14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marL="108000" indent="-107280">
                        <a:lnSpc>
                          <a:spcPct val="90000"/>
                        </a:lnSpc>
                        <a:spcAft>
                          <a:spcPts val="601"/>
                        </a:spcAft>
                        <a:buClr>
                          <a:srgbClr val="BFEBFA"/>
                        </a:buClr>
                        <a:buFont typeface="Arial"/>
                        <a:buChar char="•"/>
                      </a:pPr>
                      <a:r>
                        <a:rPr lang="ja-JP" sz="1400" b="0" strike="noStrike" spc="-1">
                          <a:solidFill>
                            <a:srgbClr val="000000"/>
                          </a:solidFill>
                          <a:latin typeface="Segoe UI"/>
                          <a:ea typeface="Meiryo UI"/>
                        </a:rPr>
                        <a:t>業務プロセス、体制等の課題抽出と要件の整理</a:t>
                      </a:r>
                      <a:endParaRPr lang="en-US" sz="1400" b="0" strike="noStrike" spc="-1">
                        <a:latin typeface="Arial"/>
                      </a:endParaRPr>
                    </a:p>
                    <a:p>
                      <a:pPr marL="108000" indent="-107280">
                        <a:lnSpc>
                          <a:spcPct val="90000"/>
                        </a:lnSpc>
                        <a:spcAft>
                          <a:spcPts val="601"/>
                        </a:spcAft>
                        <a:buClr>
                          <a:srgbClr val="BFEBFA"/>
                        </a:buClr>
                        <a:buFont typeface="Arial"/>
                        <a:buChar char="•"/>
                      </a:pPr>
                      <a:r>
                        <a:rPr lang="ja-JP" sz="1400" b="0" strike="noStrike" spc="-1">
                          <a:solidFill>
                            <a:srgbClr val="000000"/>
                          </a:solidFill>
                          <a:latin typeface="Segoe UI"/>
                          <a:ea typeface="Meiryo UI"/>
                        </a:rPr>
                        <a:t>必要なデータ要件と現状との課題を整理</a:t>
                      </a:r>
                      <a:endParaRPr lang="en-US" sz="14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marL="108000" indent="-107280">
                        <a:lnSpc>
                          <a:spcPct val="100000"/>
                        </a:lnSpc>
                        <a:buClr>
                          <a:srgbClr val="BFEBFA"/>
                        </a:buClr>
                        <a:buFont typeface="Arial"/>
                        <a:buChar char="•"/>
                      </a:pPr>
                      <a:r>
                        <a:rPr lang="ja-JP" sz="1400" b="0" strike="noStrike" spc="-1">
                          <a:solidFill>
                            <a:srgbClr val="000000"/>
                          </a:solidFill>
                          <a:latin typeface="Segoe UI"/>
                          <a:ea typeface="Meiryo UI"/>
                        </a:rPr>
                        <a:t>効果測定に向けたテストの実施</a:t>
                      </a:r>
                      <a:endParaRPr lang="en-US" sz="14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marL="108000" indent="-107280">
                        <a:lnSpc>
                          <a:spcPct val="90000"/>
                        </a:lnSpc>
                        <a:spcAft>
                          <a:spcPts val="601"/>
                        </a:spcAft>
                        <a:buClr>
                          <a:srgbClr val="BFEBFA"/>
                        </a:buClr>
                        <a:buFont typeface="Arial"/>
                        <a:buChar char="•"/>
                      </a:pPr>
                      <a:r>
                        <a:rPr lang="ja-JP" sz="1400" b="0" strike="noStrike" spc="-1">
                          <a:solidFill>
                            <a:srgbClr val="000000"/>
                          </a:solidFill>
                          <a:latin typeface="Segoe UI"/>
                          <a:ea typeface="Meiryo UI"/>
                        </a:rPr>
                        <a:t>分析結果から得られる考察の整理</a:t>
                      </a:r>
                      <a:endParaRPr lang="en-US" sz="1400" b="0" strike="noStrike" spc="-1">
                        <a:latin typeface="Arial"/>
                      </a:endParaRPr>
                    </a:p>
                    <a:p>
                      <a:pPr marL="108000" indent="-107280">
                        <a:lnSpc>
                          <a:spcPct val="90000"/>
                        </a:lnSpc>
                        <a:spcAft>
                          <a:spcPts val="601"/>
                        </a:spcAft>
                        <a:buClr>
                          <a:srgbClr val="BFEBFA"/>
                        </a:buClr>
                        <a:buFont typeface="Arial"/>
                        <a:buChar char="•"/>
                      </a:pPr>
                      <a:r>
                        <a:rPr lang="ja-JP" sz="1400" b="0" strike="noStrike" spc="-1">
                          <a:solidFill>
                            <a:srgbClr val="000000"/>
                          </a:solidFill>
                          <a:latin typeface="Segoe UI"/>
                          <a:ea typeface="Meiryo UI"/>
                        </a:rPr>
                        <a:t>効果の評価</a:t>
                      </a:r>
                      <a:endParaRPr lang="en-US" sz="14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marL="108000" indent="-107280">
                        <a:lnSpc>
                          <a:spcPct val="100000"/>
                        </a:lnSpc>
                        <a:buClr>
                          <a:srgbClr val="BFEBFA"/>
                        </a:buClr>
                        <a:buFont typeface="Arial"/>
                        <a:buChar char="•"/>
                      </a:pPr>
                      <a:r>
                        <a:rPr lang="ja-JP" sz="1400" b="0" strike="noStrike" spc="-1">
                          <a:solidFill>
                            <a:srgbClr val="000000"/>
                          </a:solidFill>
                          <a:latin typeface="Segoe UI"/>
                          <a:ea typeface="Meiryo UI"/>
                        </a:rPr>
                        <a:t>優先順位に基づく実行計画の作成</a:t>
                      </a:r>
                      <a:endParaRPr lang="en-US" sz="14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8"/>
                  </a:ext>
                </a:extLst>
              </a:tr>
            </a:tbl>
          </a:graphicData>
        </a:graphic>
      </p:graphicFrame>
      <p:sp>
        <p:nvSpPr>
          <p:cNvPr id="600" name="CustomShape 4"/>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2. 3</a:t>
            </a:r>
            <a:r>
              <a:rPr lang="ja-JP" sz="1200" b="0" strike="noStrike" spc="-1">
                <a:solidFill>
                  <a:srgbClr val="000000"/>
                </a:solidFill>
                <a:latin typeface="Segoe UI"/>
                <a:ea typeface="Meiryo UI"/>
              </a:rPr>
              <a:t>つのフォーカスエリアと</a:t>
            </a:r>
            <a:r>
              <a:rPr lang="en-US" sz="1200" b="0" strike="noStrike" spc="-1">
                <a:solidFill>
                  <a:srgbClr val="000000"/>
                </a:solidFill>
                <a:latin typeface="Segoe UI"/>
                <a:ea typeface="Meiryo UI"/>
              </a:rPr>
              <a:t>4</a:t>
            </a:r>
            <a:r>
              <a:rPr lang="ja-JP" sz="1200" b="0" strike="noStrike" spc="-1">
                <a:solidFill>
                  <a:srgbClr val="000000"/>
                </a:solidFill>
                <a:latin typeface="Segoe UI"/>
                <a:ea typeface="Meiryo UI"/>
              </a:rPr>
              <a:t>つのタスク</a:t>
            </a:r>
            <a:endParaRPr lang="en-US" sz="1200" b="0" strike="noStrike" spc="-1">
              <a:latin typeface="Arial"/>
            </a:endParaRPr>
          </a:p>
        </p:txBody>
      </p:sp>
      <p:sp>
        <p:nvSpPr>
          <p:cNvPr id="601" name="CustomShape 5"/>
          <p:cNvSpPr/>
          <p:nvPr/>
        </p:nvSpPr>
        <p:spPr>
          <a:xfrm flipV="1">
            <a:off x="612000" y="1676520"/>
            <a:ext cx="11159280" cy="2123280"/>
          </a:xfrm>
          <a:custGeom>
            <a:avLst/>
            <a:gdLst/>
            <a:ahLst/>
            <a:cxnLst/>
            <a:rect l="l" t="t" r="r" b="b"/>
            <a:pathLst>
              <a:path w="21600" h="21600">
                <a:moveTo>
                  <a:pt x="0" y="0"/>
                </a:moveTo>
                <a:lnTo>
                  <a:pt x="21600" y="21600"/>
                </a:lnTo>
              </a:path>
            </a:pathLst>
          </a:custGeom>
          <a:noFill/>
          <a:ln w="171450">
            <a:solidFill>
              <a:schemeClr val="bg1">
                <a:lumMod val="95000"/>
                <a:alpha val="40000"/>
              </a:schemeClr>
            </a:solidFill>
            <a:tailEnd type="triangle" w="med" len="med"/>
          </a:ln>
        </p:spPr>
        <p:style>
          <a:lnRef idx="1">
            <a:schemeClr val="accent1"/>
          </a:lnRef>
          <a:fillRef idx="0">
            <a:schemeClr val="accent1"/>
          </a:fillRef>
          <a:effectRef idx="0">
            <a:schemeClr val="accent1"/>
          </a:effectRef>
          <a:fontRef idx="minor"/>
        </p:style>
      </p:sp>
      <p:sp>
        <p:nvSpPr>
          <p:cNvPr id="602" name="CustomShape 6"/>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P336</a:t>
            </a:r>
            <a:endParaRPr lang="en-US"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CustomShape 1"/>
          <p:cNvSpPr/>
          <p:nvPr/>
        </p:nvSpPr>
        <p:spPr>
          <a:xfrm>
            <a:off x="277560" y="108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en-US" sz="2400" b="1" strike="noStrike" spc="-1">
                <a:solidFill>
                  <a:srgbClr val="0D79CA"/>
                </a:solidFill>
                <a:latin typeface="Segoe UI Semibold"/>
                <a:ea typeface="Meiryo UI"/>
              </a:rPr>
              <a:t>1. DX</a:t>
            </a:r>
            <a:r>
              <a:rPr lang="ja-JP" sz="2400" b="1" strike="noStrike" spc="-1">
                <a:solidFill>
                  <a:srgbClr val="0D79CA"/>
                </a:solidFill>
                <a:latin typeface="Segoe UI Semibold"/>
                <a:ea typeface="Meiryo UI"/>
              </a:rPr>
              <a:t>導入計画</a:t>
            </a:r>
            <a:r>
              <a:rPr lang="en-US" sz="2400" b="1" strike="noStrike" spc="-1">
                <a:solidFill>
                  <a:srgbClr val="0D79CA"/>
                </a:solidFill>
                <a:latin typeface="Segoe UI Semibold"/>
                <a:ea typeface="Meiryo UI"/>
              </a:rPr>
              <a:t>(2/3)</a:t>
            </a:r>
            <a:endParaRPr lang="en-US" sz="2400" b="0" strike="noStrike" spc="-1">
              <a:latin typeface="Arial"/>
            </a:endParaRPr>
          </a:p>
        </p:txBody>
      </p:sp>
      <p:sp>
        <p:nvSpPr>
          <p:cNvPr id="452" name="CustomShape 2"/>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P214</a:t>
            </a:r>
            <a:endParaRPr lang="en-US" sz="1800" b="0" strike="noStrike" spc="-1">
              <a:latin typeface="Arial"/>
            </a:endParaRPr>
          </a:p>
        </p:txBody>
      </p:sp>
      <p:sp>
        <p:nvSpPr>
          <p:cNvPr id="453" name="CustomShape 3"/>
          <p:cNvSpPr/>
          <p:nvPr/>
        </p:nvSpPr>
        <p:spPr>
          <a:xfrm>
            <a:off x="10620000" y="0"/>
            <a:ext cx="1571760" cy="899640"/>
          </a:xfrm>
          <a:prstGeom prst="rect">
            <a:avLst/>
          </a:prstGeom>
          <a:solidFill>
            <a:srgbClr val="FFFFFF"/>
          </a:solidFill>
          <a:ln w="0">
            <a:noFill/>
          </a:ln>
        </p:spPr>
        <p:style>
          <a:lnRef idx="0">
            <a:scrgbClr r="0" g="0" b="0"/>
          </a:lnRef>
          <a:fillRef idx="0">
            <a:scrgbClr r="0" g="0" b="0"/>
          </a:fillRef>
          <a:effectRef idx="0">
            <a:scrgbClr r="0" g="0" b="0"/>
          </a:effectRef>
          <a:fontRef idx="minor"/>
        </p:style>
      </p:sp>
      <p:graphicFrame>
        <p:nvGraphicFramePr>
          <p:cNvPr id="454" name="Table 4"/>
          <p:cNvGraphicFramePr/>
          <p:nvPr/>
        </p:nvGraphicFramePr>
        <p:xfrm>
          <a:off x="399240" y="755640"/>
          <a:ext cx="11465640" cy="1454256"/>
        </p:xfrm>
        <a:graphic>
          <a:graphicData uri="http://schemas.openxmlformats.org/drawingml/2006/table">
            <a:tbl>
              <a:tblPr/>
              <a:tblGrid>
                <a:gridCol w="1146564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sz="2000" b="1" strike="noStrike" spc="-1">
                          <a:solidFill>
                            <a:srgbClr val="1D2088"/>
                          </a:solidFill>
                          <a:latin typeface="Segoe UI"/>
                          <a:ea typeface="Meiryo UI"/>
                        </a:rPr>
                        <a:t>4.</a:t>
                      </a:r>
                      <a:r>
                        <a:rPr lang="ja-JP" sz="2000" b="1" strike="noStrike" spc="-1">
                          <a:solidFill>
                            <a:srgbClr val="1D2088"/>
                          </a:solidFill>
                          <a:latin typeface="Segoe UI"/>
                          <a:ea typeface="Meiryo UI"/>
                        </a:rPr>
                        <a:t>組織計画</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571680">
                <a:tc>
                  <a:txBody>
                    <a:bodyPr/>
                    <a:lstStyle/>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本プロジェクトの最終意思決定</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定期便契約台数の合意</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は、副社長の最終承認をもって決定するのが望ましい。</a:t>
                      </a:r>
                      <a:endParaRPr lang="en-US" sz="1400" b="0" strike="noStrike" spc="-1">
                        <a:latin typeface="Arial"/>
                      </a:endParaRPr>
                    </a:p>
                    <a:p>
                      <a:pPr marL="360">
                        <a:lnSpc>
                          <a:spcPct val="90000"/>
                        </a:lnSpc>
                        <a:spcAft>
                          <a:spcPts val="601"/>
                        </a:spcAft>
                        <a:tabLst>
                          <a:tab pos="0" algn="l"/>
                        </a:tabLst>
                      </a:pPr>
                      <a:r>
                        <a:rPr lang="en-US" sz="1400" b="0" strike="noStrike" spc="-1">
                          <a:solidFill>
                            <a:srgbClr val="000000"/>
                          </a:solidFill>
                          <a:latin typeface="Segoe UI"/>
                          <a:ea typeface="Meiryo UI"/>
                        </a:rPr>
                        <a:t>   </a:t>
                      </a:r>
                      <a:r>
                        <a:rPr lang="en-US" sz="1400" b="0" strike="noStrike" spc="-1">
                          <a:solidFill>
                            <a:srgbClr val="000000"/>
                          </a:solidFill>
                          <a:latin typeface="Times New Roman"/>
                          <a:ea typeface="DejaVu Sans"/>
                        </a:rPr>
                        <a:t>- </a:t>
                      </a:r>
                      <a:r>
                        <a:rPr lang="ja-JP" sz="1400" b="0" strike="noStrike" spc="-1">
                          <a:solidFill>
                            <a:srgbClr val="000000"/>
                          </a:solidFill>
                          <a:latin typeface="Meiryo UI"/>
                          <a:ea typeface="Meiryo UI"/>
                        </a:rPr>
                        <a:t>最終意思決定者</a:t>
                      </a:r>
                      <a:r>
                        <a:rPr lang="en-US" sz="1400" b="0" strike="noStrike" spc="-1">
                          <a:solidFill>
                            <a:srgbClr val="000000"/>
                          </a:solidFill>
                          <a:latin typeface="Meiryo UI"/>
                          <a:ea typeface="Meiryo UI"/>
                        </a:rPr>
                        <a:t>(</a:t>
                      </a:r>
                      <a:r>
                        <a:rPr lang="ja-JP" sz="1400" b="0" strike="noStrike" spc="-1">
                          <a:solidFill>
                            <a:srgbClr val="000000"/>
                          </a:solidFill>
                          <a:latin typeface="Meiryo UI"/>
                          <a:ea typeface="Meiryo UI"/>
                        </a:rPr>
                        <a:t>定期便契約台数の合意</a:t>
                      </a:r>
                      <a:r>
                        <a:rPr lang="en-US" sz="1400" b="0" strike="noStrike" spc="-1">
                          <a:solidFill>
                            <a:srgbClr val="000000"/>
                          </a:solidFill>
                          <a:latin typeface="Meiryo UI"/>
                          <a:ea typeface="Meiryo UI"/>
                        </a:rPr>
                        <a:t>):</a:t>
                      </a:r>
                      <a:r>
                        <a:rPr lang="ja-JP" sz="1400" b="0" strike="noStrike" spc="-1">
                          <a:solidFill>
                            <a:srgbClr val="000000"/>
                          </a:solidFill>
                          <a:latin typeface="Meiryo UI"/>
                          <a:ea typeface="Meiryo UI"/>
                        </a:rPr>
                        <a:t>副社長</a:t>
                      </a:r>
                      <a:endParaRPr lang="en-US" sz="1400" b="0" strike="noStrike" spc="-1">
                        <a:latin typeface="Arial"/>
                      </a:endParaRPr>
                    </a:p>
                    <a:p>
                      <a:pPr marL="360">
                        <a:lnSpc>
                          <a:spcPct val="90000"/>
                        </a:lnSpc>
                        <a:spcAft>
                          <a:spcPts val="601"/>
                        </a:spcAft>
                        <a:tabLst>
                          <a:tab pos="0" algn="l"/>
                        </a:tabLst>
                      </a:pPr>
                      <a:r>
                        <a:rPr lang="en-US" sz="1400" b="0" strike="noStrike" spc="-1">
                          <a:solidFill>
                            <a:srgbClr val="000000"/>
                          </a:solidFill>
                          <a:latin typeface="Segoe UI"/>
                          <a:ea typeface="Meiryo UI"/>
                        </a:rPr>
                        <a:t>   </a:t>
                      </a:r>
                      <a:r>
                        <a:rPr lang="en-US" sz="1400" b="0" strike="noStrike" spc="-1">
                          <a:solidFill>
                            <a:srgbClr val="000000"/>
                          </a:solidFill>
                          <a:latin typeface="Times New Roman"/>
                          <a:ea typeface="DejaVu Sans"/>
                        </a:rPr>
                        <a:t>- </a:t>
                      </a:r>
                      <a:r>
                        <a:rPr lang="ja-JP" sz="1400" b="0" strike="noStrike" spc="-1">
                          <a:solidFill>
                            <a:srgbClr val="000000"/>
                          </a:solidFill>
                          <a:latin typeface="Meiryo UI"/>
                          <a:ea typeface="Meiryo UI"/>
                        </a:rPr>
                        <a:t>プロジェクト責任者</a:t>
                      </a:r>
                      <a:r>
                        <a:rPr lang="en-US" sz="1400" b="0" strike="noStrike" spc="-1">
                          <a:solidFill>
                            <a:srgbClr val="000000"/>
                          </a:solidFill>
                          <a:latin typeface="Meiryo UI"/>
                          <a:ea typeface="Meiryo UI"/>
                        </a:rPr>
                        <a:t>(</a:t>
                      </a:r>
                      <a:r>
                        <a:rPr lang="ja-JP" sz="1400" b="0" strike="noStrike" spc="-1">
                          <a:solidFill>
                            <a:srgbClr val="000000"/>
                          </a:solidFill>
                          <a:latin typeface="Meiryo UI"/>
                          <a:ea typeface="Meiryo UI"/>
                        </a:rPr>
                        <a:t>方針決定・品質管理責任</a:t>
                      </a:r>
                      <a:r>
                        <a:rPr lang="en-US" sz="1400" b="0" strike="noStrike" spc="-1">
                          <a:solidFill>
                            <a:srgbClr val="000000"/>
                          </a:solidFill>
                          <a:latin typeface="Meiryo UI"/>
                          <a:ea typeface="Meiryo UI"/>
                        </a:rPr>
                        <a:t>):</a:t>
                      </a:r>
                      <a:r>
                        <a:rPr lang="ja-JP" sz="1400" b="0" strike="noStrike" spc="-1">
                          <a:solidFill>
                            <a:srgbClr val="000000"/>
                          </a:solidFill>
                          <a:latin typeface="Meiryo UI"/>
                          <a:ea typeface="Meiryo UI"/>
                        </a:rPr>
                        <a:t>配送業務担当リーダー</a:t>
                      </a:r>
                      <a:endParaRPr lang="en-US" sz="1400" b="0" strike="noStrike" spc="-1">
                        <a:latin typeface="Arial"/>
                      </a:endParaRPr>
                    </a:p>
                    <a:p>
                      <a:pPr marL="360">
                        <a:lnSpc>
                          <a:spcPct val="90000"/>
                        </a:lnSpc>
                        <a:spcAft>
                          <a:spcPts val="601"/>
                        </a:spcAft>
                        <a:tabLst>
                          <a:tab pos="0" algn="l"/>
                        </a:tabLst>
                      </a:pPr>
                      <a:r>
                        <a:rPr lang="en-US" sz="1400" b="0" strike="noStrike" spc="-1">
                          <a:solidFill>
                            <a:srgbClr val="000000"/>
                          </a:solidFill>
                          <a:latin typeface="Segoe UI"/>
                          <a:ea typeface="Meiryo UI"/>
                        </a:rPr>
                        <a:t>   </a:t>
                      </a:r>
                      <a:r>
                        <a:rPr lang="en-US" sz="1400" b="0" strike="noStrike" spc="-1">
                          <a:solidFill>
                            <a:srgbClr val="000000"/>
                          </a:solidFill>
                          <a:latin typeface="Times New Roman"/>
                          <a:ea typeface="DejaVu Sans"/>
                        </a:rPr>
                        <a:t>- </a:t>
                      </a:r>
                      <a:r>
                        <a:rPr lang="ja-JP" sz="1400" b="0" strike="noStrike" spc="-1">
                          <a:solidFill>
                            <a:srgbClr val="000000"/>
                          </a:solidFill>
                          <a:latin typeface="Meiryo UI"/>
                          <a:ea typeface="Meiryo UI"/>
                        </a:rPr>
                        <a:t>プロジェクト実行者</a:t>
                      </a:r>
                      <a:r>
                        <a:rPr lang="en-US" sz="1400" b="0" strike="noStrike" spc="-1">
                          <a:solidFill>
                            <a:srgbClr val="000000"/>
                          </a:solidFill>
                          <a:latin typeface="Meiryo UI"/>
                          <a:ea typeface="Meiryo UI"/>
                        </a:rPr>
                        <a:t>(</a:t>
                      </a:r>
                      <a:r>
                        <a:rPr lang="ja-JP" sz="1400" b="0" strike="noStrike" spc="-1">
                          <a:solidFill>
                            <a:srgbClr val="000000"/>
                          </a:solidFill>
                          <a:latin typeface="Meiryo UI"/>
                          <a:ea typeface="Meiryo UI"/>
                        </a:rPr>
                        <a:t>シミュレーションシートの実行など</a:t>
                      </a:r>
                      <a:r>
                        <a:rPr lang="en-US" sz="1400" b="0" strike="noStrike" spc="-1">
                          <a:solidFill>
                            <a:srgbClr val="000000"/>
                          </a:solidFill>
                          <a:latin typeface="Meiryo UI"/>
                          <a:ea typeface="Meiryo UI"/>
                        </a:rPr>
                        <a:t>):</a:t>
                      </a:r>
                      <a:r>
                        <a:rPr lang="ja-JP" sz="1400" b="0" strike="noStrike" spc="-1">
                          <a:solidFill>
                            <a:srgbClr val="000000"/>
                          </a:solidFill>
                          <a:latin typeface="Meiryo UI"/>
                          <a:ea typeface="Meiryo UI"/>
                        </a:rPr>
                        <a:t>配送業務担当</a:t>
                      </a: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455" name="Table 5"/>
          <p:cNvGraphicFramePr/>
          <p:nvPr/>
        </p:nvGraphicFramePr>
        <p:xfrm>
          <a:off x="4030560" y="7045560"/>
          <a:ext cx="5542560" cy="1178640"/>
        </p:xfrm>
        <a:graphic>
          <a:graphicData uri="http://schemas.openxmlformats.org/drawingml/2006/table">
            <a:tbl>
              <a:tblPr/>
              <a:tblGrid>
                <a:gridCol w="5542560">
                  <a:extLst>
                    <a:ext uri="{9D8B030D-6E8A-4147-A177-3AD203B41FA5}">
                      <a16:colId xmlns:a16="http://schemas.microsoft.com/office/drawing/2014/main" val="20000"/>
                    </a:ext>
                  </a:extLst>
                </a:gridCol>
              </a:tblGrid>
              <a:tr h="1178640">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bl>
          </a:graphicData>
        </a:graphic>
      </p:graphicFrame>
      <p:graphicFrame>
        <p:nvGraphicFramePr>
          <p:cNvPr id="456" name="Table 6"/>
          <p:cNvGraphicFramePr/>
          <p:nvPr/>
        </p:nvGraphicFramePr>
        <p:xfrm>
          <a:off x="400320" y="2445840"/>
          <a:ext cx="11465640" cy="937800"/>
        </p:xfrm>
        <a:graphic>
          <a:graphicData uri="http://schemas.openxmlformats.org/drawingml/2006/table">
            <a:tbl>
              <a:tblPr/>
              <a:tblGrid>
                <a:gridCol w="1146564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sz="2000" b="1" strike="noStrike" spc="-1">
                          <a:solidFill>
                            <a:srgbClr val="1D2088"/>
                          </a:solidFill>
                          <a:latin typeface="Segoe UI"/>
                          <a:ea typeface="Meiryo UI"/>
                        </a:rPr>
                        <a:t>5.</a:t>
                      </a:r>
                      <a:r>
                        <a:rPr lang="ja-JP" sz="2000" b="1" strike="noStrike" spc="-1">
                          <a:solidFill>
                            <a:srgbClr val="1D2088"/>
                          </a:solidFill>
                          <a:latin typeface="Segoe UI"/>
                          <a:ea typeface="Meiryo UI"/>
                        </a:rPr>
                        <a:t>進捗計画</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571680">
                <a:tc>
                  <a:txBody>
                    <a:bodyPr/>
                    <a:lstStyle/>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毎月月初に、前月のトラック定期便</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非定期便実績、及び前年同月比を取りまとめの上、副社長に報告する。</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本施策３か月経過後、クォーター単位での前年比較を行い、トラック定期便契約台数の妥当性を協議する。</a:t>
                      </a: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457" name="Table 7"/>
          <p:cNvGraphicFramePr/>
          <p:nvPr/>
        </p:nvGraphicFramePr>
        <p:xfrm>
          <a:off x="400320" y="3543120"/>
          <a:ext cx="11465640" cy="937800"/>
        </p:xfrm>
        <a:graphic>
          <a:graphicData uri="http://schemas.openxmlformats.org/drawingml/2006/table">
            <a:tbl>
              <a:tblPr/>
              <a:tblGrid>
                <a:gridCol w="1146564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sz="2000" b="1" strike="noStrike" spc="-1">
                          <a:solidFill>
                            <a:srgbClr val="1D2088"/>
                          </a:solidFill>
                          <a:latin typeface="Segoe UI"/>
                          <a:ea typeface="Meiryo UI"/>
                        </a:rPr>
                        <a:t>6.</a:t>
                      </a:r>
                      <a:r>
                        <a:rPr lang="ja-JP" sz="2000" b="1" strike="noStrike" spc="-1">
                          <a:solidFill>
                            <a:srgbClr val="1D2088"/>
                          </a:solidFill>
                          <a:latin typeface="Segoe UI"/>
                          <a:ea typeface="Meiryo UI"/>
                        </a:rPr>
                        <a:t>品質計画・リスクマネジメント</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571680">
                <a:tc>
                  <a:txBody>
                    <a:bodyPr/>
                    <a:lstStyle/>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毎月月初の取りまとめの結果、前年同月に比べて、大幅な非定期便台数の利用が確認できた場合、従来の方法に戻して、原因を究明する。</a:t>
                      </a: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458" name="Table 8"/>
          <p:cNvGraphicFramePr/>
          <p:nvPr/>
        </p:nvGraphicFramePr>
        <p:xfrm>
          <a:off x="400320" y="4366800"/>
          <a:ext cx="11465640" cy="937800"/>
        </p:xfrm>
        <a:graphic>
          <a:graphicData uri="http://schemas.openxmlformats.org/drawingml/2006/table">
            <a:tbl>
              <a:tblPr/>
              <a:tblGrid>
                <a:gridCol w="1146564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sz="2000" b="1" strike="noStrike" spc="-1">
                          <a:solidFill>
                            <a:srgbClr val="1D2088"/>
                          </a:solidFill>
                          <a:latin typeface="Segoe UI"/>
                          <a:ea typeface="Meiryo UI"/>
                        </a:rPr>
                        <a:t>7.</a:t>
                      </a:r>
                      <a:r>
                        <a:rPr lang="ja-JP" sz="2000" b="1" strike="noStrike" spc="-1">
                          <a:solidFill>
                            <a:srgbClr val="1D2088"/>
                          </a:solidFill>
                          <a:latin typeface="Segoe UI"/>
                          <a:ea typeface="Meiryo UI"/>
                        </a:rPr>
                        <a:t>システム構成</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571680">
                <a:tc>
                  <a:txBody>
                    <a:bodyPr/>
                    <a:lstStyle/>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トラック定期便台数決定の検証に留めるため、</a:t>
                      </a:r>
                      <a:r>
                        <a:rPr lang="en-US" sz="1400" b="0" strike="noStrike" spc="-1">
                          <a:solidFill>
                            <a:srgbClr val="000000"/>
                          </a:solidFill>
                          <a:latin typeface="Segoe UI"/>
                          <a:ea typeface="Meiryo UI"/>
                        </a:rPr>
                        <a:t>PoC</a:t>
                      </a:r>
                      <a:r>
                        <a:rPr lang="ja-JP" sz="1400" b="0" strike="noStrike" spc="-1">
                          <a:solidFill>
                            <a:srgbClr val="000000"/>
                          </a:solidFill>
                          <a:latin typeface="Segoe UI"/>
                          <a:ea typeface="Meiryo UI"/>
                        </a:rPr>
                        <a:t>で作成したシミュレーション</a:t>
                      </a:r>
                      <a:r>
                        <a:rPr lang="en-US" sz="1400" b="0" strike="noStrike" spc="-1">
                          <a:solidFill>
                            <a:srgbClr val="000000"/>
                          </a:solidFill>
                          <a:latin typeface="Segoe UI"/>
                          <a:ea typeface="Meiryo UI"/>
                        </a:rPr>
                        <a:t>(Excel)</a:t>
                      </a:r>
                      <a:r>
                        <a:rPr lang="ja-JP" sz="1400" b="0" strike="noStrike" spc="-1">
                          <a:solidFill>
                            <a:srgbClr val="000000"/>
                          </a:solidFill>
                          <a:latin typeface="Segoe UI"/>
                          <a:ea typeface="Meiryo UI"/>
                        </a:rPr>
                        <a:t>を継続利用することとし、システム開発・実装は行わない。</a:t>
                      </a: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459" name="Table 9"/>
          <p:cNvGraphicFramePr/>
          <p:nvPr/>
        </p:nvGraphicFramePr>
        <p:xfrm>
          <a:off x="400320" y="5194800"/>
          <a:ext cx="11465640" cy="937800"/>
        </p:xfrm>
        <a:graphic>
          <a:graphicData uri="http://schemas.openxmlformats.org/drawingml/2006/table">
            <a:tbl>
              <a:tblPr/>
              <a:tblGrid>
                <a:gridCol w="1146564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sz="2000" b="1" strike="noStrike" spc="-1">
                          <a:solidFill>
                            <a:srgbClr val="1D2088"/>
                          </a:solidFill>
                          <a:latin typeface="Segoe UI"/>
                          <a:ea typeface="Meiryo UI"/>
                        </a:rPr>
                        <a:t>8.</a:t>
                      </a:r>
                      <a:r>
                        <a:rPr lang="ja-JP" sz="2000" b="1" strike="noStrike" spc="-1">
                          <a:solidFill>
                            <a:srgbClr val="1D2088"/>
                          </a:solidFill>
                          <a:latin typeface="Segoe UI"/>
                          <a:ea typeface="Meiryo UI"/>
                        </a:rPr>
                        <a:t>データ管理・活用</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571680">
                <a:tc>
                  <a:txBody>
                    <a:bodyPr/>
                    <a:lstStyle/>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直近記録を始めたトラック使用台数データ</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定期便</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非定期便の使用実績</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は今後も継続的に取得・蓄積を行う。</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今後の展開</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外部倉庫からの客先輸送等</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を見据え、データ・シミュレーション結果ファイル等は月ごとにフォルダを作成して、バックアップを取っておく。</a:t>
                      </a: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CustomShape 1"/>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rmAutofit/>
          </a:bodyPr>
          <a:lstStyle/>
          <a:p>
            <a:pPr>
              <a:lnSpc>
                <a:spcPct val="90000"/>
              </a:lnSpc>
            </a:pPr>
            <a:r>
              <a:rPr lang="en-US" sz="2400" b="1" strike="noStrike" spc="-1">
                <a:solidFill>
                  <a:srgbClr val="0D79CA"/>
                </a:solidFill>
                <a:latin typeface="Segoe UI Semibold"/>
                <a:ea typeface="Meiryo UI"/>
              </a:rPr>
              <a:t>4. </a:t>
            </a:r>
            <a:r>
              <a:rPr lang="ja-JP" sz="2400" b="1" strike="noStrike" spc="-1">
                <a:solidFill>
                  <a:srgbClr val="0D79CA"/>
                </a:solidFill>
                <a:latin typeface="Segoe UI Semibold"/>
                <a:ea typeface="Meiryo UI"/>
              </a:rPr>
              <a:t>作業内容・役割分担・作成物 </a:t>
            </a:r>
            <a:endParaRPr lang="en-US" sz="2400" b="0" strike="noStrike" spc="-1">
              <a:latin typeface="Arial"/>
            </a:endParaRPr>
          </a:p>
        </p:txBody>
      </p:sp>
      <p:sp>
        <p:nvSpPr>
          <p:cNvPr id="604" name="CustomShape 2"/>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2. 3</a:t>
            </a:r>
            <a:r>
              <a:rPr lang="ja-JP" sz="1200" b="0" strike="noStrike" spc="-1">
                <a:solidFill>
                  <a:srgbClr val="000000"/>
                </a:solidFill>
                <a:latin typeface="Segoe UI"/>
                <a:ea typeface="Meiryo UI"/>
              </a:rPr>
              <a:t>つのフォーカスエリアと</a:t>
            </a:r>
            <a:r>
              <a:rPr lang="en-US" sz="1200" b="0" strike="noStrike" spc="-1">
                <a:solidFill>
                  <a:srgbClr val="000000"/>
                </a:solidFill>
                <a:latin typeface="Segoe UI"/>
                <a:ea typeface="Meiryo UI"/>
              </a:rPr>
              <a:t>4</a:t>
            </a:r>
            <a:r>
              <a:rPr lang="ja-JP" sz="1200" b="0" strike="noStrike" spc="-1">
                <a:solidFill>
                  <a:srgbClr val="000000"/>
                </a:solidFill>
                <a:latin typeface="Segoe UI"/>
                <a:ea typeface="Meiryo UI"/>
              </a:rPr>
              <a:t>つのタスク</a:t>
            </a:r>
            <a:endParaRPr lang="en-US" sz="1200" b="0" strike="noStrike" spc="-1">
              <a:latin typeface="Arial"/>
            </a:endParaRPr>
          </a:p>
        </p:txBody>
      </p:sp>
      <p:graphicFrame>
        <p:nvGraphicFramePr>
          <p:cNvPr id="605" name="Table 3"/>
          <p:cNvGraphicFramePr/>
          <p:nvPr/>
        </p:nvGraphicFramePr>
        <p:xfrm>
          <a:off x="252000" y="900000"/>
          <a:ext cx="11627640" cy="5759640"/>
        </p:xfrm>
        <a:graphic>
          <a:graphicData uri="http://schemas.openxmlformats.org/drawingml/2006/table">
            <a:tbl>
              <a:tblPr/>
              <a:tblGrid>
                <a:gridCol w="360000">
                  <a:extLst>
                    <a:ext uri="{9D8B030D-6E8A-4147-A177-3AD203B41FA5}">
                      <a16:colId xmlns:a16="http://schemas.microsoft.com/office/drawing/2014/main" val="20000"/>
                    </a:ext>
                  </a:extLst>
                </a:gridCol>
                <a:gridCol w="1620000">
                  <a:extLst>
                    <a:ext uri="{9D8B030D-6E8A-4147-A177-3AD203B41FA5}">
                      <a16:colId xmlns:a16="http://schemas.microsoft.com/office/drawing/2014/main" val="20001"/>
                    </a:ext>
                  </a:extLst>
                </a:gridCol>
                <a:gridCol w="2412000">
                  <a:extLst>
                    <a:ext uri="{9D8B030D-6E8A-4147-A177-3AD203B41FA5}">
                      <a16:colId xmlns:a16="http://schemas.microsoft.com/office/drawing/2014/main" val="20002"/>
                    </a:ext>
                  </a:extLst>
                </a:gridCol>
                <a:gridCol w="2412000">
                  <a:extLst>
                    <a:ext uri="{9D8B030D-6E8A-4147-A177-3AD203B41FA5}">
                      <a16:colId xmlns:a16="http://schemas.microsoft.com/office/drawing/2014/main" val="20003"/>
                    </a:ext>
                  </a:extLst>
                </a:gridCol>
                <a:gridCol w="2412000">
                  <a:extLst>
                    <a:ext uri="{9D8B030D-6E8A-4147-A177-3AD203B41FA5}">
                      <a16:colId xmlns:a16="http://schemas.microsoft.com/office/drawing/2014/main" val="20004"/>
                    </a:ext>
                  </a:extLst>
                </a:gridCol>
                <a:gridCol w="2412000">
                  <a:extLst>
                    <a:ext uri="{9D8B030D-6E8A-4147-A177-3AD203B41FA5}">
                      <a16:colId xmlns:a16="http://schemas.microsoft.com/office/drawing/2014/main" val="20005"/>
                    </a:ext>
                  </a:extLst>
                </a:gridCol>
              </a:tblGrid>
              <a:tr h="252000">
                <a:tc>
                  <a:txBody>
                    <a:bodyPr/>
                    <a:lstStyle/>
                    <a:p>
                      <a:endParaRPr lang="ja-JP"/>
                    </a:p>
                  </a:txBody>
                  <a:tcPr marL="36000" marR="36000">
                    <a:lnL w="12240">
                      <a:noFill/>
                    </a:lnL>
                    <a:lnR w="12240">
                      <a:solidFill>
                        <a:srgbClr val="D9D9D9"/>
                      </a:solidFill>
                    </a:lnR>
                    <a:lnT w="12240">
                      <a:solidFill>
                        <a:srgbClr val="D9D9D9"/>
                      </a:solidFill>
                    </a:lnT>
                    <a:lnB w="12240">
                      <a:noFill/>
                    </a:lnB>
                    <a:solidFill>
                      <a:srgbClr val="0070C0"/>
                    </a:solidFill>
                  </a:tcPr>
                </a:tc>
                <a:tc>
                  <a:txBody>
                    <a:bodyPr/>
                    <a:lstStyle/>
                    <a:p>
                      <a:pPr>
                        <a:lnSpc>
                          <a:spcPct val="90000"/>
                        </a:lnSpc>
                      </a:pPr>
                      <a:r>
                        <a:rPr lang="ja-JP" sz="1100" b="0" strike="noStrike" spc="-1">
                          <a:solidFill>
                            <a:srgbClr val="FFFFFF"/>
                          </a:solidFill>
                          <a:latin typeface="Meiryo UI"/>
                          <a:ea typeface="Meiryo UI"/>
                        </a:rPr>
                        <a:t>作業タスク</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noFill/>
                    </a:lnB>
                    <a:solidFill>
                      <a:srgbClr val="0070C0"/>
                    </a:solidFill>
                  </a:tcPr>
                </a:tc>
                <a:tc>
                  <a:txBody>
                    <a:bodyPr/>
                    <a:lstStyle/>
                    <a:p>
                      <a:pPr>
                        <a:lnSpc>
                          <a:spcPct val="90000"/>
                        </a:lnSpc>
                      </a:pPr>
                      <a:r>
                        <a:rPr lang="ja-JP" sz="1100" b="0" strike="noStrike" spc="-1">
                          <a:solidFill>
                            <a:srgbClr val="FFFFFF"/>
                          </a:solidFill>
                          <a:latin typeface="Meiryo UI"/>
                          <a:ea typeface="Meiryo UI"/>
                        </a:rPr>
                        <a:t>作業内容</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noFill/>
                    </a:lnB>
                    <a:solidFill>
                      <a:srgbClr val="0070C0"/>
                    </a:solidFill>
                  </a:tcPr>
                </a:tc>
                <a:tc gridSpan="2">
                  <a:txBody>
                    <a:bodyPr/>
                    <a:lstStyle/>
                    <a:p>
                      <a:pPr>
                        <a:lnSpc>
                          <a:spcPct val="90000"/>
                        </a:lnSpc>
                      </a:pPr>
                      <a:r>
                        <a:rPr lang="ja-JP" sz="1100" b="0" strike="noStrike" spc="-1">
                          <a:solidFill>
                            <a:srgbClr val="FFFFFF"/>
                          </a:solidFill>
                          <a:latin typeface="Meiryo UI"/>
                          <a:ea typeface="Meiryo UI"/>
                        </a:rPr>
                        <a:t>作業タスク</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0070C0"/>
                    </a:solidFill>
                  </a:tcPr>
                </a:tc>
                <a:tc hMerge="1">
                  <a:txBody>
                    <a:bodyPr/>
                    <a:lstStyle/>
                    <a:p>
                      <a:endParaRPr lang="ja-JP"/>
                    </a:p>
                  </a:txBody>
                  <a:tcPr marL="90000" marR="90000">
                    <a:solidFill>
                      <a:srgbClr val="729FCF"/>
                    </a:solidFill>
                  </a:tcPr>
                </a:tc>
                <a:tc>
                  <a:txBody>
                    <a:bodyPr/>
                    <a:lstStyle/>
                    <a:p>
                      <a:pPr>
                        <a:lnSpc>
                          <a:spcPct val="90000"/>
                        </a:lnSpc>
                      </a:pPr>
                      <a:r>
                        <a:rPr lang="ja-JP" sz="1100" b="0" strike="noStrike" spc="-1">
                          <a:solidFill>
                            <a:srgbClr val="FFFFFF"/>
                          </a:solidFill>
                          <a:latin typeface="Meiryo UI"/>
                          <a:ea typeface="Meiryo UI"/>
                        </a:rPr>
                        <a:t>成果物</a:t>
                      </a:r>
                      <a:endParaRPr lang="en-US" sz="1100" b="0" strike="noStrike" spc="-1">
                        <a:latin typeface="Arial"/>
                      </a:endParaRPr>
                    </a:p>
                  </a:txBody>
                  <a:tcPr marL="36000" marR="36000">
                    <a:lnL w="12240">
                      <a:solidFill>
                        <a:srgbClr val="D9D9D9"/>
                      </a:solidFill>
                    </a:lnL>
                    <a:lnR w="12240">
                      <a:noFill/>
                    </a:lnR>
                    <a:lnT w="12240">
                      <a:solidFill>
                        <a:srgbClr val="D9D9D9"/>
                      </a:solidFill>
                    </a:lnT>
                    <a:lnB w="12240">
                      <a:noFill/>
                    </a:lnB>
                    <a:solidFill>
                      <a:srgbClr val="0070C0"/>
                    </a:solidFill>
                  </a:tcPr>
                </a:tc>
                <a:extLst>
                  <a:ext uri="{0D108BD9-81ED-4DB2-BD59-A6C34878D82A}">
                    <a16:rowId xmlns:a16="http://schemas.microsoft.com/office/drawing/2014/main" val="10000"/>
                  </a:ext>
                </a:extLst>
              </a:tr>
              <a:tr h="252000">
                <a:tc>
                  <a:txBody>
                    <a:bodyPr/>
                    <a:lstStyle/>
                    <a:p>
                      <a:endParaRPr lang="ja-JP"/>
                    </a:p>
                  </a:txBody>
                  <a:tcPr marL="36000" marR="36000">
                    <a:lnL w="12240">
                      <a:noFill/>
                    </a:lnL>
                    <a:lnR w="12240">
                      <a:solidFill>
                        <a:srgbClr val="D9D9D9"/>
                      </a:solidFill>
                    </a:lnR>
                    <a:lnT w="12240">
                      <a:noFill/>
                    </a:lnT>
                    <a:lnB w="12240">
                      <a:solidFill>
                        <a:srgbClr val="D9D9D9"/>
                      </a:solidFill>
                    </a:lnB>
                    <a:solidFill>
                      <a:srgbClr val="0070C0"/>
                    </a:solidFill>
                  </a:tcPr>
                </a:tc>
                <a:tc>
                  <a:txBody>
                    <a:bodyPr/>
                    <a:lstStyle/>
                    <a:p>
                      <a:endParaRPr lang="ja-JP"/>
                    </a:p>
                  </a:txBody>
                  <a:tcPr marL="36000" marR="36000">
                    <a:lnL w="12240">
                      <a:solidFill>
                        <a:srgbClr val="D9D9D9"/>
                      </a:solidFill>
                    </a:lnL>
                    <a:lnR w="12240">
                      <a:solidFill>
                        <a:srgbClr val="D9D9D9"/>
                      </a:solidFill>
                    </a:lnR>
                    <a:lnT w="12240">
                      <a:noFill/>
                    </a:lnT>
                    <a:lnB w="12240">
                      <a:solidFill>
                        <a:srgbClr val="D9D9D9"/>
                      </a:solidFill>
                    </a:lnB>
                    <a:solidFill>
                      <a:srgbClr val="0070C0"/>
                    </a:solidFill>
                  </a:tcPr>
                </a:tc>
                <a:tc>
                  <a:txBody>
                    <a:bodyPr/>
                    <a:lstStyle/>
                    <a:p>
                      <a:endParaRPr lang="ja-JP"/>
                    </a:p>
                  </a:txBody>
                  <a:tcPr marL="36000" marR="36000">
                    <a:lnL w="12240">
                      <a:solidFill>
                        <a:srgbClr val="D9D9D9"/>
                      </a:solidFill>
                    </a:lnL>
                    <a:lnR w="12240">
                      <a:solidFill>
                        <a:srgbClr val="D9D9D9"/>
                      </a:solidFill>
                    </a:lnR>
                    <a:lnT w="12240">
                      <a:noFill/>
                    </a:lnT>
                    <a:lnB w="12240">
                      <a:solidFill>
                        <a:srgbClr val="D9D9D9"/>
                      </a:solidFill>
                    </a:lnB>
                    <a:solidFill>
                      <a:srgbClr val="0070C0"/>
                    </a:solidFill>
                  </a:tcPr>
                </a:tc>
                <a:tc>
                  <a:txBody>
                    <a:bodyPr/>
                    <a:lstStyle/>
                    <a:p>
                      <a:pPr>
                        <a:lnSpc>
                          <a:spcPct val="90000"/>
                        </a:lnSpc>
                      </a:pPr>
                      <a:r>
                        <a:rPr lang="ja-JP" sz="1100" b="0" strike="noStrike" spc="-1">
                          <a:solidFill>
                            <a:srgbClr val="FFFFFF"/>
                          </a:solidFill>
                          <a:latin typeface="Meiryo UI"/>
                          <a:ea typeface="Meiryo UI"/>
                        </a:rPr>
                        <a:t>関連部署チーム</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00B0F0"/>
                    </a:solidFill>
                  </a:tcPr>
                </a:tc>
                <a:tc>
                  <a:txBody>
                    <a:bodyPr/>
                    <a:lstStyle/>
                    <a:p>
                      <a:pPr>
                        <a:lnSpc>
                          <a:spcPct val="90000"/>
                        </a:lnSpc>
                      </a:pPr>
                      <a:r>
                        <a:rPr lang="ja-JP" sz="1100" b="0" strike="noStrike" spc="-1">
                          <a:solidFill>
                            <a:srgbClr val="FFFFFF"/>
                          </a:solidFill>
                          <a:latin typeface="Meiryo UI"/>
                          <a:ea typeface="Meiryo UI"/>
                        </a:rPr>
                        <a:t>プロジェクトチーム</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00B0F0"/>
                    </a:solidFill>
                  </a:tcPr>
                </a:tc>
                <a:tc>
                  <a:txBody>
                    <a:bodyPr/>
                    <a:lstStyle/>
                    <a:p>
                      <a:endParaRPr lang="ja-JP"/>
                    </a:p>
                  </a:txBody>
                  <a:tcPr marL="36000" marR="36000">
                    <a:lnL w="12240">
                      <a:solidFill>
                        <a:srgbClr val="D9D9D9"/>
                      </a:solidFill>
                    </a:lnL>
                    <a:lnR w="12240">
                      <a:noFill/>
                    </a:lnR>
                    <a:lnT w="12240">
                      <a:noFill/>
                    </a:lnT>
                    <a:lnB w="12240">
                      <a:solidFill>
                        <a:srgbClr val="D9D9D9"/>
                      </a:solidFill>
                    </a:lnB>
                    <a:solidFill>
                      <a:srgbClr val="0070C0"/>
                    </a:solidFill>
                  </a:tcPr>
                </a:tc>
                <a:extLst>
                  <a:ext uri="{0D108BD9-81ED-4DB2-BD59-A6C34878D82A}">
                    <a16:rowId xmlns:a16="http://schemas.microsoft.com/office/drawing/2014/main" val="10001"/>
                  </a:ext>
                </a:extLst>
              </a:tr>
              <a:tr h="648720">
                <a:tc>
                  <a:txBody>
                    <a:bodyPr/>
                    <a:lstStyle/>
                    <a:p>
                      <a:pPr algn="r">
                        <a:lnSpc>
                          <a:spcPct val="90000"/>
                        </a:lnSpc>
                      </a:pPr>
                      <a:r>
                        <a:rPr lang="en-US" sz="1100" b="0" strike="noStrike" spc="-1">
                          <a:solidFill>
                            <a:srgbClr val="000000"/>
                          </a:solidFill>
                          <a:latin typeface="Meiryo UI"/>
                          <a:ea typeface="Meiryo UI"/>
                        </a:rPr>
                        <a:t>1</a:t>
                      </a:r>
                      <a:endParaRPr lang="en-US" sz="11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a:lstStyle/>
                    <a:p>
                      <a:pPr>
                        <a:lnSpc>
                          <a:spcPct val="90000"/>
                        </a:lnSpc>
                      </a:pPr>
                      <a:r>
                        <a:rPr lang="ja-JP" sz="1100" b="0" strike="noStrike" spc="-1">
                          <a:solidFill>
                            <a:srgbClr val="000000"/>
                          </a:solidFill>
                          <a:latin typeface="Meiryo UI"/>
                          <a:ea typeface="Meiryo UI"/>
                        </a:rPr>
                        <a:t>業務構造の理解</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業務の全体像の把握</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業務間の関連の確認</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各業務における組織構造の確認</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組織図、業務記述書、過去の社内資料</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社内資料の整理</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課題仮説検討資料</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課題仮説検討資料</a:t>
                      </a:r>
                      <a:endParaRPr lang="en-US" sz="11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2"/>
                  </a:ext>
                </a:extLst>
              </a:tr>
              <a:tr h="808920">
                <a:tc>
                  <a:txBody>
                    <a:bodyPr/>
                    <a:lstStyle/>
                    <a:p>
                      <a:pPr algn="r">
                        <a:lnSpc>
                          <a:spcPct val="90000"/>
                        </a:lnSpc>
                      </a:pPr>
                      <a:r>
                        <a:rPr lang="en-US" sz="1100" b="0" strike="noStrike" spc="-1">
                          <a:solidFill>
                            <a:srgbClr val="000000"/>
                          </a:solidFill>
                          <a:latin typeface="Meiryo UI"/>
                          <a:ea typeface="Meiryo UI"/>
                        </a:rPr>
                        <a:t>2</a:t>
                      </a:r>
                      <a:endParaRPr lang="en-US" sz="11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a:lstStyle/>
                    <a:p>
                      <a:pPr>
                        <a:lnSpc>
                          <a:spcPct val="90000"/>
                        </a:lnSpc>
                      </a:pPr>
                      <a:r>
                        <a:rPr lang="ja-JP" sz="1100" b="0" strike="noStrike" spc="-1">
                          <a:solidFill>
                            <a:srgbClr val="000000"/>
                          </a:solidFill>
                          <a:latin typeface="Meiryo UI"/>
                          <a:ea typeface="Meiryo UI"/>
                        </a:rPr>
                        <a:t>課題仮説設定</a:t>
                      </a:r>
                      <a:r>
                        <a:rPr lang="en-US" sz="1100" b="0" strike="noStrike" spc="-1">
                          <a:solidFill>
                            <a:srgbClr val="000000"/>
                          </a:solidFill>
                          <a:latin typeface="Meiryo UI"/>
                          <a:ea typeface="Meiryo UI"/>
                        </a:rPr>
                        <a:t>/</a:t>
                      </a:r>
                      <a:endParaRPr lang="en-US" sz="1100" b="0" strike="noStrike" spc="-1">
                        <a:latin typeface="Arial"/>
                      </a:endParaRPr>
                    </a:p>
                    <a:p>
                      <a:pPr>
                        <a:lnSpc>
                          <a:spcPct val="90000"/>
                        </a:lnSpc>
                      </a:pPr>
                      <a:r>
                        <a:rPr lang="ja-JP" sz="1100" b="0" strike="noStrike" spc="-1">
                          <a:solidFill>
                            <a:srgbClr val="000000"/>
                          </a:solidFill>
                          <a:latin typeface="Meiryo UI"/>
                          <a:ea typeface="Meiryo UI"/>
                        </a:rPr>
                        <a:t>分析結果</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課題仮設の設定からの目指すべき姿の策定</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定例会議の出席</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課題仮説、目指す姿に対する確認と合意</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不足情報の提供</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定例会議の議事進行</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課題仮設の検証、目指す姿の提示</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必要データの整理</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課題仮説検討資料</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課題仮設分析結果</a:t>
                      </a:r>
                      <a:endParaRPr lang="en-US" sz="11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3"/>
                  </a:ext>
                </a:extLst>
              </a:tr>
              <a:tr h="770760">
                <a:tc>
                  <a:txBody>
                    <a:bodyPr/>
                    <a:lstStyle/>
                    <a:p>
                      <a:pPr algn="r">
                        <a:lnSpc>
                          <a:spcPct val="90000"/>
                        </a:lnSpc>
                      </a:pPr>
                      <a:r>
                        <a:rPr lang="en-US" sz="1100" b="0" strike="noStrike" spc="-1">
                          <a:solidFill>
                            <a:srgbClr val="000000"/>
                          </a:solidFill>
                          <a:latin typeface="Meiryo UI"/>
                          <a:ea typeface="Meiryo UI"/>
                        </a:rPr>
                        <a:t>3</a:t>
                      </a:r>
                      <a:endParaRPr lang="en-US" sz="11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a:lstStyle/>
                    <a:p>
                      <a:pPr>
                        <a:lnSpc>
                          <a:spcPct val="90000"/>
                        </a:lnSpc>
                      </a:pPr>
                      <a:r>
                        <a:rPr lang="ja-JP" sz="1100" b="0" strike="noStrike" spc="-1">
                          <a:solidFill>
                            <a:srgbClr val="000000"/>
                          </a:solidFill>
                          <a:latin typeface="Meiryo UI"/>
                          <a:ea typeface="Meiryo UI"/>
                        </a:rPr>
                        <a:t>現状との課題分析</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業務プロセス、体制等の課題抽出と要件の整理</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必要なデータ要件と現状との課題を整理</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定例会議の出席</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分析結果に対する確認と合意</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不足情報の提供</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定例会議の結果から課題の取りまとめ</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対応策の作成</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対応策の効果の策定</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分析結果</a:t>
                      </a:r>
                      <a:endParaRPr lang="en-US" sz="11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4"/>
                  </a:ext>
                </a:extLst>
              </a:tr>
              <a:tr h="610560">
                <a:tc>
                  <a:txBody>
                    <a:bodyPr/>
                    <a:lstStyle/>
                    <a:p>
                      <a:pPr algn="r">
                        <a:lnSpc>
                          <a:spcPct val="90000"/>
                        </a:lnSpc>
                      </a:pPr>
                      <a:r>
                        <a:rPr lang="ja-JP" sz="1100" b="0" strike="noStrike" spc="-1">
                          <a:solidFill>
                            <a:srgbClr val="000000"/>
                          </a:solidFill>
                          <a:latin typeface="Meiryo UI"/>
                          <a:ea typeface="Meiryo UI"/>
                        </a:rPr>
                        <a:t>４</a:t>
                      </a:r>
                      <a:endParaRPr lang="en-US" sz="11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a:lstStyle/>
                    <a:p>
                      <a:pPr>
                        <a:lnSpc>
                          <a:spcPct val="90000"/>
                        </a:lnSpc>
                      </a:pPr>
                      <a:r>
                        <a:rPr lang="ja-JP" sz="1100" b="0" strike="noStrike" spc="-1">
                          <a:solidFill>
                            <a:srgbClr val="000000"/>
                          </a:solidFill>
                          <a:latin typeface="Meiryo UI"/>
                          <a:ea typeface="Meiryo UI"/>
                        </a:rPr>
                        <a:t>検証</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効果測定に向けたテストの実施</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検証データと業務データの連携内容の確認</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検証データと業務データの連携テストの実施</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調整作業の実施</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tabLst>
                          <a:tab pos="87480" algn="l"/>
                        </a:tabLst>
                      </a:pPr>
                      <a:r>
                        <a:rPr lang="ja-JP" sz="1100" b="0" strike="noStrike" spc="-1">
                          <a:solidFill>
                            <a:srgbClr val="000000"/>
                          </a:solidFill>
                          <a:latin typeface="Meiryo UI"/>
                          <a:ea typeface="Meiryo UI"/>
                        </a:rPr>
                        <a:t>仮説検証システム</a:t>
                      </a:r>
                      <a:endParaRPr lang="en-US" sz="11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5"/>
                  </a:ext>
                </a:extLst>
              </a:tr>
              <a:tr h="610560">
                <a:tc>
                  <a:txBody>
                    <a:bodyPr/>
                    <a:lstStyle/>
                    <a:p>
                      <a:pPr algn="r">
                        <a:lnSpc>
                          <a:spcPct val="90000"/>
                        </a:lnSpc>
                      </a:pPr>
                      <a:r>
                        <a:rPr lang="ja-JP" sz="1100" b="0" strike="noStrike" spc="-1">
                          <a:solidFill>
                            <a:srgbClr val="000000"/>
                          </a:solidFill>
                          <a:latin typeface="Meiryo UI"/>
                          <a:ea typeface="Meiryo UI"/>
                        </a:rPr>
                        <a:t>５</a:t>
                      </a:r>
                      <a:endParaRPr lang="en-US" sz="11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a:lstStyle/>
                    <a:p>
                      <a:pPr>
                        <a:lnSpc>
                          <a:spcPct val="90000"/>
                        </a:lnSpc>
                      </a:pPr>
                      <a:r>
                        <a:rPr lang="ja-JP" sz="1100" b="0" strike="noStrike" spc="-1">
                          <a:solidFill>
                            <a:srgbClr val="000000"/>
                          </a:solidFill>
                          <a:latin typeface="Meiryo UI"/>
                          <a:ea typeface="Meiryo UI"/>
                        </a:rPr>
                        <a:t>結果評価</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分析結果から得られる考察の整理</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効果の評価</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考察に関する確認と合意</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効果に対する確認と合意</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結果から得られる考察の整理、取りまとめ</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定量効果の算出</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結果報告書</a:t>
                      </a:r>
                      <a:endParaRPr lang="en-US" sz="11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6"/>
                  </a:ext>
                </a:extLst>
              </a:tr>
              <a:tr h="610560">
                <a:tc>
                  <a:txBody>
                    <a:bodyPr/>
                    <a:lstStyle/>
                    <a:p>
                      <a:pPr algn="r">
                        <a:lnSpc>
                          <a:spcPct val="90000"/>
                        </a:lnSpc>
                      </a:pPr>
                      <a:r>
                        <a:rPr lang="ja-JP" sz="1100" b="0" strike="noStrike" spc="-1">
                          <a:solidFill>
                            <a:srgbClr val="000000"/>
                          </a:solidFill>
                          <a:latin typeface="Meiryo UI"/>
                          <a:ea typeface="Meiryo UI"/>
                        </a:rPr>
                        <a:t>６</a:t>
                      </a:r>
                      <a:endParaRPr lang="en-US" sz="11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a:lstStyle/>
                    <a:p>
                      <a:pPr>
                        <a:lnSpc>
                          <a:spcPct val="90000"/>
                        </a:lnSpc>
                      </a:pPr>
                      <a:r>
                        <a:rPr lang="ja-JP" sz="1100" b="0" strike="noStrike" spc="-1">
                          <a:solidFill>
                            <a:srgbClr val="000000"/>
                          </a:solidFill>
                          <a:latin typeface="Meiryo UI"/>
                          <a:ea typeface="Meiryo UI"/>
                        </a:rPr>
                        <a:t>実行計画の策定</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優先順位に基づく実行計画の作成</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実行計画の確認と合意</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優先順位に基づく施策の策定、整理、取りまとめ</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実行計画の作成</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優先順位に基づく施策の一覧表</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実行計画</a:t>
                      </a:r>
                      <a:endParaRPr lang="en-US" sz="11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7"/>
                  </a:ext>
                </a:extLst>
              </a:tr>
              <a:tr h="252000">
                <a:tc>
                  <a:txBody>
                    <a:bodyPr/>
                    <a:lstStyle/>
                    <a:p>
                      <a:pPr algn="r">
                        <a:lnSpc>
                          <a:spcPct val="90000"/>
                        </a:lnSpc>
                      </a:pPr>
                      <a:r>
                        <a:rPr lang="en-US" sz="1100" b="0" strike="noStrike" spc="-1">
                          <a:solidFill>
                            <a:srgbClr val="000000"/>
                          </a:solidFill>
                          <a:latin typeface="Meiryo UI"/>
                          <a:ea typeface="Meiryo UI"/>
                        </a:rPr>
                        <a:t>…</a:t>
                      </a:r>
                      <a:endParaRPr lang="en-US" sz="11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a:lstStyle/>
                    <a:p>
                      <a:pPr>
                        <a:lnSpc>
                          <a:spcPct val="90000"/>
                        </a:lnSpc>
                      </a:pPr>
                      <a:r>
                        <a:rPr lang="en-US" sz="1100" b="0" strike="noStrike" spc="-1">
                          <a:solidFill>
                            <a:srgbClr val="000000"/>
                          </a:solidFill>
                          <a:latin typeface="Meiryo UI"/>
                          <a:ea typeface="Meiryo UI"/>
                        </a:rPr>
                        <a:t>…</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a:lstStyle/>
                    <a:p>
                      <a:pPr>
                        <a:lnSpc>
                          <a:spcPct val="90000"/>
                        </a:lnSpc>
                        <a:spcAft>
                          <a:spcPts val="300"/>
                        </a:spcAft>
                        <a:tabLst>
                          <a:tab pos="0" algn="l"/>
                        </a:tabLst>
                      </a:pPr>
                      <a:r>
                        <a:rPr lang="en-US" sz="1100" b="0" strike="noStrike" spc="-1">
                          <a:solidFill>
                            <a:srgbClr val="000000"/>
                          </a:solidFill>
                          <a:latin typeface="Meiryo UI"/>
                          <a:ea typeface="Meiryo UI"/>
                        </a:rPr>
                        <a:t>…</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a:lnSpc>
                          <a:spcPct val="90000"/>
                        </a:lnSpc>
                        <a:spcAft>
                          <a:spcPts val="300"/>
                        </a:spcAft>
                        <a:tabLst>
                          <a:tab pos="0" algn="l"/>
                        </a:tabLst>
                      </a:pPr>
                      <a:r>
                        <a:rPr lang="en-US" sz="1100" b="0" strike="noStrike" spc="-1">
                          <a:solidFill>
                            <a:srgbClr val="000000"/>
                          </a:solidFill>
                          <a:latin typeface="Meiryo UI"/>
                          <a:ea typeface="Meiryo UI"/>
                        </a:rPr>
                        <a:t>…</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a:lnSpc>
                          <a:spcPct val="90000"/>
                        </a:lnSpc>
                        <a:spcAft>
                          <a:spcPts val="300"/>
                        </a:spcAft>
                        <a:tabLst>
                          <a:tab pos="0" algn="l"/>
                        </a:tabLst>
                      </a:pPr>
                      <a:r>
                        <a:rPr lang="en-US" sz="1100" b="0" strike="noStrike" spc="-1">
                          <a:solidFill>
                            <a:srgbClr val="000000"/>
                          </a:solidFill>
                          <a:latin typeface="Meiryo UI"/>
                          <a:ea typeface="Meiryo UI"/>
                        </a:rPr>
                        <a:t>…</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a:lnSpc>
                          <a:spcPct val="90000"/>
                        </a:lnSpc>
                        <a:spcAft>
                          <a:spcPts val="300"/>
                        </a:spcAft>
                        <a:tabLst>
                          <a:tab pos="0" algn="l"/>
                        </a:tabLst>
                      </a:pPr>
                      <a:r>
                        <a:rPr lang="en-US" sz="1100" b="0" strike="noStrike" spc="-1">
                          <a:solidFill>
                            <a:srgbClr val="000000"/>
                          </a:solidFill>
                          <a:latin typeface="Meiryo UI"/>
                          <a:ea typeface="Meiryo UI"/>
                        </a:rPr>
                        <a:t>…</a:t>
                      </a:r>
                      <a:endParaRPr lang="en-US" sz="11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8"/>
                  </a:ext>
                </a:extLst>
              </a:tr>
              <a:tr h="412200">
                <a:tc>
                  <a:txBody>
                    <a:bodyPr/>
                    <a:lstStyle/>
                    <a:p>
                      <a:pPr algn="r">
                        <a:lnSpc>
                          <a:spcPct val="90000"/>
                        </a:lnSpc>
                      </a:pPr>
                      <a:r>
                        <a:rPr lang="en-US" sz="1100" b="0" strike="noStrike" spc="-1">
                          <a:solidFill>
                            <a:srgbClr val="000000"/>
                          </a:solidFill>
                          <a:latin typeface="Meiryo UI"/>
                          <a:ea typeface="Meiryo UI"/>
                        </a:rPr>
                        <a:t>10</a:t>
                      </a:r>
                      <a:endParaRPr lang="en-US" sz="11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a:lstStyle/>
                    <a:p>
                      <a:pPr>
                        <a:lnSpc>
                          <a:spcPct val="90000"/>
                        </a:lnSpc>
                      </a:pPr>
                      <a:r>
                        <a:rPr lang="ja-JP" sz="1100" b="0" strike="noStrike" spc="-1">
                          <a:solidFill>
                            <a:srgbClr val="000000"/>
                          </a:solidFill>
                          <a:latin typeface="Meiryo UI"/>
                          <a:ea typeface="Meiryo UI"/>
                        </a:rPr>
                        <a:t>施策の優先順位の設定</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目指すべき姿を実現する施策の優先順位の設定</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優先順位の意見と確認・合意</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結果から導き出される優先順位の設定</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課題仮説、分析シナリオへの優先度付け</a:t>
                      </a:r>
                      <a:endParaRPr lang="en-US" sz="11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9"/>
                  </a:ext>
                </a:extLst>
              </a:tr>
              <a:tr h="610560">
                <a:tc>
                  <a:txBody>
                    <a:bodyPr/>
                    <a:lstStyle/>
                    <a:p>
                      <a:pPr algn="r">
                        <a:lnSpc>
                          <a:spcPct val="90000"/>
                        </a:lnSpc>
                      </a:pPr>
                      <a:r>
                        <a:rPr lang="en-US" sz="1100" b="0" strike="noStrike" spc="-1">
                          <a:solidFill>
                            <a:srgbClr val="000000"/>
                          </a:solidFill>
                          <a:latin typeface="Meiryo UI"/>
                          <a:ea typeface="Meiryo UI"/>
                        </a:rPr>
                        <a:t>11</a:t>
                      </a:r>
                      <a:endParaRPr lang="en-US" sz="11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a:lstStyle/>
                    <a:p>
                      <a:pPr>
                        <a:lnSpc>
                          <a:spcPct val="90000"/>
                        </a:lnSpc>
                      </a:pPr>
                      <a:r>
                        <a:rPr lang="ja-JP" sz="1100" b="0" strike="noStrike" spc="-1">
                          <a:solidFill>
                            <a:srgbClr val="000000"/>
                          </a:solidFill>
                          <a:latin typeface="Meiryo UI"/>
                          <a:ea typeface="Meiryo UI"/>
                        </a:rPr>
                        <a:t>実行計画の策定</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優先順位に基づく実行計画の作成</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実行計画の確認と合意</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優先順位に基づく施策の策定、整理、取りまとめ</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実行計画の作成</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優先順位に基づく施策の一覧表</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実行計画</a:t>
                      </a:r>
                      <a:endParaRPr lang="en-US" sz="11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10"/>
                  </a:ext>
                </a:extLst>
              </a:tr>
            </a:tbl>
          </a:graphicData>
        </a:graphic>
      </p:graphicFrame>
      <p:sp>
        <p:nvSpPr>
          <p:cNvPr id="606" name="CustomShape 4"/>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P307</a:t>
            </a:r>
            <a:endParaRPr lang="en-US" sz="18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CustomShape 1"/>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rmAutofit/>
          </a:bodyPr>
          <a:lstStyle/>
          <a:p>
            <a:pPr>
              <a:lnSpc>
                <a:spcPct val="90000"/>
              </a:lnSpc>
            </a:pPr>
            <a:r>
              <a:rPr lang="en-US" sz="2400" b="1" strike="noStrike" spc="-1">
                <a:solidFill>
                  <a:srgbClr val="0D79CA"/>
                </a:solidFill>
                <a:latin typeface="Segoe UI Semibold"/>
                <a:ea typeface="Meiryo UI"/>
              </a:rPr>
              <a:t>5. </a:t>
            </a:r>
            <a:r>
              <a:rPr lang="ja-JP" sz="2400" b="1" strike="noStrike" spc="-1">
                <a:solidFill>
                  <a:srgbClr val="0D79CA"/>
                </a:solidFill>
                <a:latin typeface="Segoe UI Semibold"/>
                <a:ea typeface="Meiryo UI"/>
              </a:rPr>
              <a:t>実行の前提条件　</a:t>
            </a:r>
            <a:endParaRPr lang="en-US" sz="2400" b="0" strike="noStrike" spc="-1">
              <a:latin typeface="Arial"/>
            </a:endParaRPr>
          </a:p>
        </p:txBody>
      </p:sp>
      <p:sp>
        <p:nvSpPr>
          <p:cNvPr id="608" name="CustomShape 2"/>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2. 3</a:t>
            </a:r>
            <a:r>
              <a:rPr lang="ja-JP" sz="1200" b="0" strike="noStrike" spc="-1">
                <a:solidFill>
                  <a:srgbClr val="000000"/>
                </a:solidFill>
                <a:latin typeface="Segoe UI"/>
                <a:ea typeface="Meiryo UI"/>
              </a:rPr>
              <a:t>つのフォーカスエリアと</a:t>
            </a:r>
            <a:r>
              <a:rPr lang="en-US" sz="1200" b="0" strike="noStrike" spc="-1">
                <a:solidFill>
                  <a:srgbClr val="000000"/>
                </a:solidFill>
                <a:latin typeface="Segoe UI"/>
                <a:ea typeface="Meiryo UI"/>
              </a:rPr>
              <a:t>4</a:t>
            </a:r>
            <a:r>
              <a:rPr lang="ja-JP" sz="1200" b="0" strike="noStrike" spc="-1">
                <a:solidFill>
                  <a:srgbClr val="000000"/>
                </a:solidFill>
                <a:latin typeface="Segoe UI"/>
                <a:ea typeface="Meiryo UI"/>
              </a:rPr>
              <a:t>つのタスク</a:t>
            </a:r>
            <a:endParaRPr lang="en-US" sz="1200" b="0" strike="noStrike" spc="-1">
              <a:latin typeface="Arial"/>
            </a:endParaRPr>
          </a:p>
        </p:txBody>
      </p:sp>
      <p:grpSp>
        <p:nvGrpSpPr>
          <p:cNvPr id="609" name="Group 3"/>
          <p:cNvGrpSpPr/>
          <p:nvPr/>
        </p:nvGrpSpPr>
        <p:grpSpPr>
          <a:xfrm>
            <a:off x="3024000" y="648000"/>
            <a:ext cx="6047280" cy="4031280"/>
            <a:chOff x="3024000" y="648000"/>
            <a:chExt cx="6047280" cy="4031280"/>
          </a:xfrm>
        </p:grpSpPr>
        <p:graphicFrame>
          <p:nvGraphicFramePr>
            <p:cNvPr id="610" name="グラフ 3"/>
            <p:cNvGraphicFramePr/>
            <p:nvPr/>
          </p:nvGraphicFramePr>
          <p:xfrm>
            <a:off x="3024000" y="648000"/>
            <a:ext cx="6047280" cy="40312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11" name="グラフ 4"/>
            <p:cNvGraphicFramePr/>
            <p:nvPr/>
          </p:nvGraphicFramePr>
          <p:xfrm>
            <a:off x="4044600" y="1328400"/>
            <a:ext cx="4006080" cy="2670480"/>
          </p:xfrm>
          <a:graphic>
            <a:graphicData uri="http://schemas.openxmlformats.org/drawingml/2006/chart">
              <c:chart xmlns:c="http://schemas.openxmlformats.org/drawingml/2006/chart" xmlns:r="http://schemas.openxmlformats.org/officeDocument/2006/relationships" r:id="rId3"/>
            </a:graphicData>
          </a:graphic>
        </p:graphicFrame>
      </p:grpSp>
      <p:graphicFrame>
        <p:nvGraphicFramePr>
          <p:cNvPr id="612" name="Table 4"/>
          <p:cNvGraphicFramePr/>
          <p:nvPr/>
        </p:nvGraphicFramePr>
        <p:xfrm>
          <a:off x="252000" y="4500720"/>
          <a:ext cx="11591640" cy="2460600"/>
        </p:xfrm>
        <a:graphic>
          <a:graphicData uri="http://schemas.openxmlformats.org/drawingml/2006/table">
            <a:tbl>
              <a:tblPr/>
              <a:tblGrid>
                <a:gridCol w="5400000">
                  <a:extLst>
                    <a:ext uri="{9D8B030D-6E8A-4147-A177-3AD203B41FA5}">
                      <a16:colId xmlns:a16="http://schemas.microsoft.com/office/drawing/2014/main" val="20000"/>
                    </a:ext>
                  </a:extLst>
                </a:gridCol>
                <a:gridCol w="792000">
                  <a:extLst>
                    <a:ext uri="{9D8B030D-6E8A-4147-A177-3AD203B41FA5}">
                      <a16:colId xmlns:a16="http://schemas.microsoft.com/office/drawing/2014/main" val="20001"/>
                    </a:ext>
                  </a:extLst>
                </a:gridCol>
                <a:gridCol w="5400000">
                  <a:extLst>
                    <a:ext uri="{9D8B030D-6E8A-4147-A177-3AD203B41FA5}">
                      <a16:colId xmlns:a16="http://schemas.microsoft.com/office/drawing/2014/main" val="20002"/>
                    </a:ext>
                  </a:extLst>
                </a:gridCol>
              </a:tblGrid>
              <a:tr h="439920">
                <a:tc>
                  <a:txBody>
                    <a:bodyPr/>
                    <a:lstStyle/>
                    <a:p>
                      <a:pPr>
                        <a:lnSpc>
                          <a:spcPct val="90000"/>
                        </a:lnSpc>
                        <a:spcAft>
                          <a:spcPts val="601"/>
                        </a:spcAft>
                        <a:tabLst>
                          <a:tab pos="0" algn="l"/>
                        </a:tabLst>
                      </a:pPr>
                      <a:r>
                        <a:rPr lang="ja-JP" sz="2400" b="1" strike="noStrike" spc="-1">
                          <a:solidFill>
                            <a:srgbClr val="073C65"/>
                          </a:solidFill>
                          <a:latin typeface="Segoe UI"/>
                          <a:ea typeface="Meiryo UI"/>
                        </a:rPr>
                        <a:t>前提条件</a:t>
                      </a:r>
                      <a:endParaRPr lang="en-US" sz="24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343440">
                <a:tc>
                  <a:txBody>
                    <a:bodyPr/>
                    <a:lstStyle/>
                    <a:p>
                      <a:endParaRPr lang="ja-JP"/>
                    </a:p>
                  </a:txBody>
                  <a:tcPr>
                    <a:lnL w="12240">
                      <a:noFill/>
                    </a:lnL>
                    <a:lnR w="12240">
                      <a:noFill/>
                    </a:lnR>
                    <a:lnT w="12240">
                      <a:noFill/>
                    </a:lnT>
                    <a:lnB w="12240">
                      <a:noFill/>
                    </a:lnB>
                    <a:solidFill>
                      <a:srgbClr val="BFEBFA"/>
                    </a:solid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solidFill>
                      <a:srgbClr val="BFEBFA"/>
                    </a:solidFill>
                  </a:tcPr>
                </a:tc>
                <a:extLst>
                  <a:ext uri="{0D108BD9-81ED-4DB2-BD59-A6C34878D82A}">
                    <a16:rowId xmlns:a16="http://schemas.microsoft.com/office/drawing/2014/main" val="10001"/>
                  </a:ext>
                </a:extLst>
              </a:tr>
              <a:tr h="2056320">
                <a:tc>
                  <a:txBody>
                    <a:bodyPr/>
                    <a:lstStyle/>
                    <a:p>
                      <a:pPr marL="11160">
                        <a:lnSpc>
                          <a:spcPct val="90000"/>
                        </a:lnSpc>
                        <a:spcAft>
                          <a:spcPts val="601"/>
                        </a:spcAft>
                        <a:tabLst>
                          <a:tab pos="0" algn="l"/>
                        </a:tabLst>
                      </a:pPr>
                      <a:r>
                        <a:rPr lang="ja-JP" sz="1600" b="0" strike="noStrike" spc="-1">
                          <a:solidFill>
                            <a:srgbClr val="020102"/>
                          </a:solidFill>
                          <a:latin typeface="Segoe UI"/>
                          <a:ea typeface="Meiryo UI"/>
                        </a:rPr>
                        <a:t>現時点で想定される対象範囲は、本社従業員もしくは従業員が業務で使用する機器</a:t>
                      </a:r>
                      <a:r>
                        <a:rPr lang="en-US" sz="1600" b="0" strike="noStrike" spc="-1">
                          <a:solidFill>
                            <a:srgbClr val="020102"/>
                          </a:solidFill>
                          <a:latin typeface="Segoe UI"/>
                          <a:ea typeface="Meiryo UI"/>
                        </a:rPr>
                        <a:t>(PC</a:t>
                      </a:r>
                      <a:r>
                        <a:rPr lang="ja-JP" sz="1600" b="0" strike="noStrike" spc="-1">
                          <a:solidFill>
                            <a:srgbClr val="020102"/>
                          </a:solidFill>
                          <a:latin typeface="Segoe UI"/>
                          <a:ea typeface="Meiryo UI"/>
                        </a:rPr>
                        <a:t>、</a:t>
                      </a:r>
                      <a:r>
                        <a:rPr lang="en-US" sz="1600" b="0" strike="noStrike" spc="-1">
                          <a:solidFill>
                            <a:srgbClr val="020102"/>
                          </a:solidFill>
                          <a:latin typeface="Segoe UI"/>
                          <a:ea typeface="Meiryo UI"/>
                        </a:rPr>
                        <a:t>iPhone, iPad</a:t>
                      </a:r>
                      <a:r>
                        <a:rPr lang="ja-JP" sz="1600" b="0" strike="noStrike" spc="-1">
                          <a:solidFill>
                            <a:srgbClr val="020102"/>
                          </a:solidFill>
                          <a:latin typeface="Segoe UI"/>
                          <a:ea typeface="Meiryo UI"/>
                        </a:rPr>
                        <a:t>などのモバイルデバイス、座席の椅子、などの総務部管理の機器で、</a:t>
                      </a:r>
                      <a:r>
                        <a:rPr lang="en-US" sz="1600" b="0" strike="noStrike" spc="-1">
                          <a:solidFill>
                            <a:srgbClr val="020102"/>
                          </a:solidFill>
                          <a:latin typeface="Segoe UI"/>
                          <a:ea typeface="Meiryo UI"/>
                        </a:rPr>
                        <a:t>AI</a:t>
                      </a:r>
                      <a:r>
                        <a:rPr lang="ja-JP" sz="1600" b="0" strike="noStrike" spc="-1">
                          <a:solidFill>
                            <a:srgbClr val="020102"/>
                          </a:solidFill>
                          <a:latin typeface="Segoe UI"/>
                          <a:ea typeface="Meiryo UI"/>
                        </a:rPr>
                        <a:t>、</a:t>
                      </a:r>
                      <a:r>
                        <a:rPr lang="en-US" sz="1600" b="0" strike="noStrike" spc="-1">
                          <a:solidFill>
                            <a:srgbClr val="020102"/>
                          </a:solidFill>
                          <a:latin typeface="Segoe UI"/>
                          <a:ea typeface="Meiryo UI"/>
                        </a:rPr>
                        <a:t>IoT</a:t>
                      </a:r>
                      <a:r>
                        <a:rPr lang="ja-JP" sz="1600" b="0" strike="noStrike" spc="-1">
                          <a:solidFill>
                            <a:srgbClr val="020102"/>
                          </a:solidFill>
                          <a:latin typeface="Segoe UI"/>
                          <a:ea typeface="Meiryo UI"/>
                        </a:rPr>
                        <a:t>機器を設置予定の機材</a:t>
                      </a:r>
                      <a:r>
                        <a:rPr lang="en-US" sz="1600" b="0" strike="noStrike" spc="-1">
                          <a:solidFill>
                            <a:srgbClr val="020102"/>
                          </a:solidFill>
                          <a:latin typeface="Segoe UI"/>
                          <a:ea typeface="Meiryo UI"/>
                        </a:rPr>
                        <a:t>)</a:t>
                      </a:r>
                      <a:r>
                        <a:rPr lang="ja-JP" sz="1600" b="0" strike="noStrike" spc="-1">
                          <a:solidFill>
                            <a:srgbClr val="020102"/>
                          </a:solidFill>
                          <a:latin typeface="Segoe UI"/>
                          <a:ea typeface="Meiryo UI"/>
                        </a:rPr>
                        <a:t>とし、いわゆる業務システム・データを対象方針とします。</a:t>
                      </a:r>
                      <a:endParaRPr lang="en-US" sz="1600" b="0" strike="noStrike" spc="-1">
                        <a:latin typeface="Arial"/>
                      </a:endParaRPr>
                    </a:p>
                    <a:p>
                      <a:pPr marL="11160">
                        <a:lnSpc>
                          <a:spcPct val="90000"/>
                        </a:lnSpc>
                        <a:spcAft>
                          <a:spcPts val="601"/>
                        </a:spcAft>
                        <a:tabLst>
                          <a:tab pos="0" algn="l"/>
                        </a:tabLst>
                      </a:pPr>
                      <a:r>
                        <a:rPr lang="ja-JP" sz="1600" b="0" strike="noStrike" spc="-1">
                          <a:solidFill>
                            <a:srgbClr val="020102"/>
                          </a:solidFill>
                          <a:latin typeface="Segoe UI"/>
                          <a:ea typeface="Meiryo UI"/>
                        </a:rPr>
                        <a:t>プロジェクトの結果判定時にその後の概算費用の見積もりが可能で、かつ、プロジェクト終了後のグループ会社への対象拡張を考慮した実行策を考案します。</a:t>
                      </a:r>
                      <a:endParaRPr lang="en-US" sz="16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a:lnSpc>
                          <a:spcPct val="90000"/>
                        </a:lnSpc>
                        <a:spcAft>
                          <a:spcPts val="601"/>
                        </a:spcAft>
                        <a:tabLst>
                          <a:tab pos="0" algn="l"/>
                        </a:tabLst>
                      </a:pPr>
                      <a:r>
                        <a:rPr lang="ja-JP" sz="1600" b="0" strike="noStrike" spc="-1">
                          <a:solidFill>
                            <a:srgbClr val="000000"/>
                          </a:solidFill>
                          <a:latin typeface="Segoe UI"/>
                          <a:ea typeface="Meiryo UI"/>
                        </a:rPr>
                        <a:t>プロジェクト終了後の範囲にある、お客様や関連パートナー会社との連携は個人情報・情報を取り扱う約款等の問題があるため、今回のプロジェクトの範囲外とします。</a:t>
                      </a:r>
                      <a:endParaRPr lang="en-US" sz="1600" b="0" strike="noStrike" spc="-1">
                        <a:latin typeface="Arial"/>
                      </a:endParaRPr>
                    </a:p>
                    <a:p>
                      <a:pPr>
                        <a:lnSpc>
                          <a:spcPct val="90000"/>
                        </a:lnSpc>
                        <a:spcAft>
                          <a:spcPts val="601"/>
                        </a:spcAft>
                        <a:tabLst>
                          <a:tab pos="0" algn="l"/>
                        </a:tabLst>
                      </a:pPr>
                      <a:r>
                        <a:rPr lang="ja-JP" sz="1600" b="0" strike="noStrike" spc="-1">
                          <a:solidFill>
                            <a:srgbClr val="000000"/>
                          </a:solidFill>
                          <a:latin typeface="Segoe UI"/>
                          <a:ea typeface="Meiryo UI"/>
                        </a:rPr>
                        <a:t>ただし、将来の</a:t>
                      </a:r>
                      <a:r>
                        <a:rPr lang="en-US" sz="1600" b="0" strike="noStrike" spc="-1">
                          <a:solidFill>
                            <a:srgbClr val="000000"/>
                          </a:solidFill>
                          <a:latin typeface="Segoe UI"/>
                          <a:ea typeface="Meiryo UI"/>
                        </a:rPr>
                        <a:t>AI</a:t>
                      </a:r>
                      <a:r>
                        <a:rPr lang="ja-JP" sz="1600" b="0" strike="noStrike" spc="-1">
                          <a:solidFill>
                            <a:srgbClr val="000000"/>
                          </a:solidFill>
                          <a:latin typeface="Segoe UI"/>
                          <a:ea typeface="Meiryo UI"/>
                        </a:rPr>
                        <a:t>および</a:t>
                      </a:r>
                      <a:r>
                        <a:rPr lang="en-US" sz="1600" b="0" strike="noStrike" spc="-1">
                          <a:solidFill>
                            <a:srgbClr val="000000"/>
                          </a:solidFill>
                          <a:latin typeface="Segoe UI"/>
                          <a:ea typeface="Meiryo UI"/>
                        </a:rPr>
                        <a:t>IoT</a:t>
                      </a:r>
                      <a:r>
                        <a:rPr lang="ja-JP" sz="1600" b="0" strike="noStrike" spc="-1">
                          <a:solidFill>
                            <a:srgbClr val="000000"/>
                          </a:solidFill>
                          <a:latin typeface="Segoe UI"/>
                          <a:ea typeface="Meiryo UI"/>
                        </a:rPr>
                        <a:t>を活用した業務の要件の追加に対して、変化への対応の手法と方式のアイデアの概略を整理し、ドキュメントに残すものとします。</a:t>
                      </a:r>
                      <a:endParaRPr lang="en-US" sz="16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2"/>
                  </a:ext>
                </a:extLst>
              </a:tr>
            </a:tbl>
          </a:graphicData>
        </a:graphic>
      </p:graphicFrame>
      <p:sp>
        <p:nvSpPr>
          <p:cNvPr id="613" name="CustomShape 5"/>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P345</a:t>
            </a:r>
            <a:endParaRPr lang="en-US"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 name="CustomShape 1"/>
          <p:cNvSpPr/>
          <p:nvPr/>
        </p:nvSpPr>
        <p:spPr>
          <a:xfrm>
            <a:off x="252000" y="5580000"/>
            <a:ext cx="11519280" cy="755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ja-JP" sz="4000" b="1" strike="noStrike" spc="-1">
                <a:solidFill>
                  <a:srgbClr val="0D79CA"/>
                </a:solidFill>
                <a:latin typeface="Segoe UI Semibold"/>
                <a:ea typeface="Meiryo UI"/>
              </a:rPr>
              <a:t>社内改革</a:t>
            </a:r>
            <a:endParaRPr lang="en-US" sz="4000" b="0" strike="noStrike" spc="-1">
              <a:latin typeface="Arial"/>
            </a:endParaRPr>
          </a:p>
        </p:txBody>
      </p:sp>
      <p:sp>
        <p:nvSpPr>
          <p:cNvPr id="615" name="CustomShape 2"/>
          <p:cNvSpPr/>
          <p:nvPr/>
        </p:nvSpPr>
        <p:spPr>
          <a:xfrm>
            <a:off x="252360" y="1989000"/>
            <a:ext cx="4679280" cy="3402720"/>
          </a:xfrm>
          <a:prstGeom prst="rect">
            <a:avLst/>
          </a:prstGeom>
          <a:noFill/>
          <a:ln w="0">
            <a:noFill/>
          </a:ln>
        </p:spPr>
        <p:style>
          <a:lnRef idx="0">
            <a:scrgbClr r="0" g="0" b="0"/>
          </a:lnRef>
          <a:fillRef idx="0">
            <a:scrgbClr r="0" g="0" b="0"/>
          </a:fillRef>
          <a:effectRef idx="0">
            <a:scrgbClr r="0" g="0" b="0"/>
          </a:effectRef>
          <a:fontRef idx="minor"/>
        </p:style>
        <p:txBody>
          <a:bodyPr lIns="0" tIns="45000" rIns="72000" bIns="0" anchor="b">
            <a:noAutofit/>
          </a:bodyPr>
          <a:lstStyle/>
          <a:p>
            <a:pPr>
              <a:lnSpc>
                <a:spcPct val="90000"/>
              </a:lnSpc>
              <a:spcBef>
                <a:spcPts val="1001"/>
              </a:spcBef>
              <a:tabLst>
                <a:tab pos="0" algn="l"/>
              </a:tabLst>
            </a:pPr>
            <a:r>
              <a:rPr lang="en-US" sz="16600" b="1" strike="noStrike" spc="-1">
                <a:solidFill>
                  <a:srgbClr val="FFFFFF"/>
                </a:solidFill>
                <a:latin typeface="Segoe UI"/>
                <a:ea typeface="Meiryo UI"/>
              </a:rPr>
              <a:t>3</a:t>
            </a:r>
            <a:endParaRPr lang="en-US" sz="166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CustomShape 1"/>
          <p:cNvSpPr/>
          <p:nvPr/>
        </p:nvSpPr>
        <p:spPr>
          <a:xfrm>
            <a:off x="252000" y="828000"/>
            <a:ext cx="11591280" cy="359280"/>
          </a:xfrm>
          <a:prstGeom prst="rect">
            <a:avLst/>
          </a:prstGeom>
          <a:solidFill>
            <a:srgbClr val="DFF5FD"/>
          </a:solidFill>
          <a:ln w="0">
            <a:noFill/>
          </a:ln>
        </p:spPr>
        <p:style>
          <a:lnRef idx="0">
            <a:scrgbClr r="0" g="0" b="0"/>
          </a:lnRef>
          <a:fillRef idx="0">
            <a:scrgbClr r="0" g="0" b="0"/>
          </a:fillRef>
          <a:effectRef idx="0">
            <a:scrgbClr r="0" g="0" b="0"/>
          </a:effectRef>
          <a:fontRef idx="minor"/>
        </p:style>
        <p:txBody>
          <a:bodyPr lIns="36000" tIns="45000" rIns="36000" bIns="45000" anchor="ctr">
            <a:normAutofit/>
          </a:bodyPr>
          <a:lstStyle/>
          <a:p>
            <a:pPr>
              <a:lnSpc>
                <a:spcPct val="90000"/>
              </a:lnSpc>
              <a:tabLst>
                <a:tab pos="0" algn="l"/>
              </a:tabLst>
            </a:pPr>
            <a:r>
              <a:rPr lang="ja-JP" sz="1400" b="0" strike="noStrike" spc="-1">
                <a:solidFill>
                  <a:srgbClr val="808080"/>
                </a:solidFill>
                <a:latin typeface="Segoe UI"/>
                <a:ea typeface="Meiryo UI"/>
              </a:rPr>
              <a:t>次の</a:t>
            </a:r>
            <a:r>
              <a:rPr lang="en-US" sz="1400" b="0" strike="noStrike" spc="-1">
                <a:solidFill>
                  <a:srgbClr val="808080"/>
                </a:solidFill>
                <a:latin typeface="Segoe UI"/>
                <a:ea typeface="Meiryo UI"/>
              </a:rPr>
              <a:t>5</a:t>
            </a:r>
            <a:r>
              <a:rPr lang="ja-JP" sz="1400" b="0" strike="noStrike" spc="-1">
                <a:solidFill>
                  <a:srgbClr val="808080"/>
                </a:solidFill>
                <a:latin typeface="Segoe UI"/>
                <a:ea typeface="Meiryo UI"/>
              </a:rPr>
              <a:t>つの実行方針にもとづき、社内変革を推進し、お客様のロイヤリティ向上を獲得しながら、最新テクノロジーをさらに有効活用する新しい方法を模索します。</a:t>
            </a:r>
            <a:endParaRPr lang="en-US" sz="1400" b="0" strike="noStrike" spc="-1">
              <a:latin typeface="Arial"/>
            </a:endParaRPr>
          </a:p>
        </p:txBody>
      </p:sp>
      <p:sp>
        <p:nvSpPr>
          <p:cNvPr id="617" name="CustomShape 2"/>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3. </a:t>
            </a:r>
            <a:r>
              <a:rPr lang="ja-JP" sz="1200" b="0" strike="noStrike" spc="-1">
                <a:solidFill>
                  <a:srgbClr val="000000"/>
                </a:solidFill>
                <a:latin typeface="Segoe UI"/>
                <a:ea typeface="Meiryo UI"/>
              </a:rPr>
              <a:t>社内改革</a:t>
            </a:r>
            <a:endParaRPr lang="en-US" sz="1200" b="0" strike="noStrike" spc="-1">
              <a:latin typeface="Arial"/>
            </a:endParaRPr>
          </a:p>
        </p:txBody>
      </p:sp>
      <p:sp>
        <p:nvSpPr>
          <p:cNvPr id="618" name="CustomShape 3"/>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en-US" sz="2400" b="1" strike="noStrike" spc="-1">
                <a:solidFill>
                  <a:srgbClr val="0D79CA"/>
                </a:solidFill>
                <a:latin typeface="Segoe UI Semibold"/>
                <a:ea typeface="Meiryo UI"/>
              </a:rPr>
              <a:t>1. </a:t>
            </a:r>
            <a:r>
              <a:rPr lang="ja-JP" sz="2400" b="1" strike="noStrike" spc="-1">
                <a:solidFill>
                  <a:srgbClr val="0D79CA"/>
                </a:solidFill>
                <a:latin typeface="Segoe UI Semibold"/>
                <a:ea typeface="Meiryo UI"/>
              </a:rPr>
              <a:t>実行方針</a:t>
            </a:r>
            <a:endParaRPr lang="en-US" sz="2400" b="0" strike="noStrike" spc="-1">
              <a:latin typeface="Arial"/>
            </a:endParaRPr>
          </a:p>
        </p:txBody>
      </p:sp>
      <p:graphicFrame>
        <p:nvGraphicFramePr>
          <p:cNvPr id="619" name="Table 4"/>
          <p:cNvGraphicFramePr/>
          <p:nvPr/>
        </p:nvGraphicFramePr>
        <p:xfrm>
          <a:off x="252000" y="1260000"/>
          <a:ext cx="11591640" cy="6459840"/>
        </p:xfrm>
        <a:graphic>
          <a:graphicData uri="http://schemas.openxmlformats.org/drawingml/2006/table">
            <a:tbl>
              <a:tblPr/>
              <a:tblGrid>
                <a:gridCol w="1260000">
                  <a:extLst>
                    <a:ext uri="{9D8B030D-6E8A-4147-A177-3AD203B41FA5}">
                      <a16:colId xmlns:a16="http://schemas.microsoft.com/office/drawing/2014/main" val="20000"/>
                    </a:ext>
                  </a:extLst>
                </a:gridCol>
                <a:gridCol w="10332000">
                  <a:extLst>
                    <a:ext uri="{9D8B030D-6E8A-4147-A177-3AD203B41FA5}">
                      <a16:colId xmlns:a16="http://schemas.microsoft.com/office/drawing/2014/main" val="20001"/>
                    </a:ext>
                  </a:extLst>
                </a:gridCol>
              </a:tblGrid>
              <a:tr h="414720">
                <a:tc>
                  <a:txBody>
                    <a:bodyPr/>
                    <a:lstStyle/>
                    <a:p>
                      <a:endParaRPr lang="ja-JP"/>
                    </a:p>
                  </a:txBody>
                  <a:tcPr>
                    <a:lnL w="12240">
                      <a:noFill/>
                    </a:lnL>
                    <a:lnR w="12240">
                      <a:noFill/>
                    </a:lnR>
                    <a:lnT w="12240">
                      <a:noFill/>
                    </a:lnT>
                    <a:lnB w="12240">
                      <a:noFill/>
                    </a:lnB>
                    <a:solidFill>
                      <a:srgbClr val="073C65"/>
                    </a:solidFill>
                  </a:tcPr>
                </a:tc>
                <a:tc>
                  <a:txBody>
                    <a:bodyPr/>
                    <a:lstStyle/>
                    <a:p>
                      <a:pPr>
                        <a:lnSpc>
                          <a:spcPct val="100000"/>
                        </a:lnSpc>
                        <a:tabLst>
                          <a:tab pos="0" algn="l"/>
                        </a:tabLst>
                      </a:pPr>
                      <a:r>
                        <a:rPr lang="ja-JP" sz="2000" b="1" strike="noStrike" spc="-1">
                          <a:solidFill>
                            <a:srgbClr val="FFFFFF"/>
                          </a:solidFill>
                          <a:latin typeface="Segoe UI"/>
                          <a:ea typeface="Meiryo UI"/>
                        </a:rPr>
                        <a:t>柔軟な基盤や拡張性・保守性</a:t>
                      </a:r>
                      <a:endParaRPr lang="en-US" sz="2000" b="0" strike="noStrike" spc="-1">
                        <a:latin typeface="Arial"/>
                      </a:endParaRPr>
                    </a:p>
                  </a:txBody>
                  <a:tcPr marL="108000" marR="36000">
                    <a:lnL w="12240">
                      <a:noFill/>
                    </a:lnL>
                    <a:lnR w="12240">
                      <a:noFill/>
                    </a:lnR>
                    <a:lnT w="12240">
                      <a:noFill/>
                    </a:lnT>
                    <a:lnB w="12240">
                      <a:noFill/>
                    </a:lnB>
                    <a:solidFill>
                      <a:srgbClr val="4FADF3"/>
                    </a:solidFill>
                  </a:tcPr>
                </a:tc>
                <a:extLst>
                  <a:ext uri="{0D108BD9-81ED-4DB2-BD59-A6C34878D82A}">
                    <a16:rowId xmlns:a16="http://schemas.microsoft.com/office/drawing/2014/main" val="10000"/>
                  </a:ext>
                </a:extLst>
              </a:tr>
              <a:tr h="767160">
                <a:tc>
                  <a:txBody>
                    <a:bodyPr/>
                    <a:lstStyle/>
                    <a:p>
                      <a:pPr algn="r">
                        <a:lnSpc>
                          <a:spcPct val="100000"/>
                        </a:lnSpc>
                      </a:pPr>
                      <a:r>
                        <a:rPr lang="en-US" sz="4000" b="1" strike="noStrike" spc="-1">
                          <a:solidFill>
                            <a:srgbClr val="FFFFFF"/>
                          </a:solidFill>
                          <a:latin typeface="Segoe UI"/>
                          <a:ea typeface="Meiryo UI"/>
                        </a:rPr>
                        <a:t>1</a:t>
                      </a:r>
                      <a:endParaRPr lang="en-US" sz="4000" b="0" strike="noStrike" spc="-1">
                        <a:latin typeface="Arial"/>
                      </a:endParaRPr>
                    </a:p>
                  </a:txBody>
                  <a:tcPr marR="72000">
                    <a:lnL w="12240">
                      <a:noFill/>
                    </a:lnL>
                    <a:lnR w="12240">
                      <a:noFill/>
                    </a:lnR>
                    <a:lnT w="12240">
                      <a:noFill/>
                    </a:lnT>
                    <a:lnB w="12240">
                      <a:noFill/>
                    </a:lnB>
                    <a:solidFill>
                      <a:srgbClr val="073C65"/>
                    </a:solidFill>
                  </a:tcPr>
                </a:tc>
                <a:tc>
                  <a:txBody>
                    <a:bodyPr/>
                    <a:lstStyle/>
                    <a:p>
                      <a:pPr marL="360000" indent="-179280">
                        <a:lnSpc>
                          <a:spcPct val="100000"/>
                        </a:lnSpc>
                        <a:spcAft>
                          <a:spcPts val="601"/>
                        </a:spcAft>
                        <a:buClr>
                          <a:srgbClr val="B4DCFA"/>
                        </a:buClr>
                        <a:buFont typeface="Wingdings" charset="2"/>
                        <a:buChar char=""/>
                      </a:pPr>
                      <a:r>
                        <a:rPr lang="ja-JP" sz="1400" b="0" strike="noStrike" spc="-1">
                          <a:solidFill>
                            <a:srgbClr val="000000"/>
                          </a:solidFill>
                          <a:latin typeface="Segoe UI"/>
                          <a:ea typeface="Meiryo UI"/>
                        </a:rPr>
                        <a:t>社員メンバーが活き活きと個々人の実力をいかんなく発揮できる基盤の整備</a:t>
                      </a:r>
                      <a:endParaRPr lang="en-US" sz="1400" b="0" strike="noStrike" spc="-1">
                        <a:latin typeface="Arial"/>
                      </a:endParaRPr>
                    </a:p>
                    <a:p>
                      <a:pPr marL="360000" indent="-179280">
                        <a:lnSpc>
                          <a:spcPct val="100000"/>
                        </a:lnSpc>
                        <a:spcAft>
                          <a:spcPts val="601"/>
                        </a:spcAft>
                        <a:buClr>
                          <a:srgbClr val="B4DCFA"/>
                        </a:buClr>
                        <a:buFont typeface="Wingdings" charset="2"/>
                        <a:buChar char=""/>
                      </a:pPr>
                      <a:r>
                        <a:rPr lang="ja-JP" sz="1400" b="0" strike="noStrike" spc="-1">
                          <a:solidFill>
                            <a:srgbClr val="000000"/>
                          </a:solidFill>
                          <a:latin typeface="Segoe UI"/>
                          <a:ea typeface="Meiryo UI"/>
                        </a:rPr>
                        <a:t>クラウド等の活用による柔軟な拡張と運用コストを最適化</a:t>
                      </a:r>
                      <a:endParaRPr lang="en-US" sz="1400" b="0" strike="noStrike" spc="-1">
                        <a:latin typeface="Arial"/>
                      </a:endParaRPr>
                    </a:p>
                  </a:txBody>
                  <a:tcPr marL="36000" marR="36000">
                    <a:lnL w="12240">
                      <a:noFill/>
                    </a:lnL>
                    <a:lnR w="12240">
                      <a:noFill/>
                    </a:lnR>
                    <a:lnT w="12240">
                      <a:noFill/>
                    </a:lnT>
                    <a:lnB w="12240">
                      <a:noFill/>
                    </a:lnB>
                    <a:noFill/>
                  </a:tcPr>
                </a:tc>
                <a:extLst>
                  <a:ext uri="{0D108BD9-81ED-4DB2-BD59-A6C34878D82A}">
                    <a16:rowId xmlns:a16="http://schemas.microsoft.com/office/drawing/2014/main" val="10001"/>
                  </a:ext>
                </a:extLst>
              </a:tr>
              <a:tr h="343440">
                <a:tc>
                  <a:txBody>
                    <a:bodyPr/>
                    <a:lstStyle/>
                    <a:p>
                      <a:endParaRPr lang="ja-JP"/>
                    </a:p>
                  </a:txBody>
                  <a:tcPr marR="72000">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extLst>
                  <a:ext uri="{0D108BD9-81ED-4DB2-BD59-A6C34878D82A}">
                    <a16:rowId xmlns:a16="http://schemas.microsoft.com/office/drawing/2014/main" val="10002"/>
                  </a:ext>
                </a:extLst>
              </a:tr>
              <a:tr h="414720">
                <a:tc>
                  <a:txBody>
                    <a:bodyPr/>
                    <a:lstStyle/>
                    <a:p>
                      <a:endParaRPr lang="ja-JP"/>
                    </a:p>
                  </a:txBody>
                  <a:tcPr marR="72000">
                    <a:lnL w="12240">
                      <a:noFill/>
                    </a:lnL>
                    <a:lnR w="12240">
                      <a:noFill/>
                    </a:lnR>
                    <a:lnT w="12240">
                      <a:noFill/>
                    </a:lnT>
                    <a:lnB w="12240">
                      <a:noFill/>
                    </a:lnB>
                    <a:solidFill>
                      <a:srgbClr val="073C65"/>
                    </a:solidFill>
                  </a:tcPr>
                </a:tc>
                <a:tc>
                  <a:txBody>
                    <a:bodyPr/>
                    <a:lstStyle/>
                    <a:p>
                      <a:pPr>
                        <a:lnSpc>
                          <a:spcPct val="100000"/>
                        </a:lnSpc>
                      </a:pPr>
                      <a:r>
                        <a:rPr lang="ja-JP" sz="2000" b="1" strike="noStrike" spc="-1">
                          <a:solidFill>
                            <a:srgbClr val="FFFFFF"/>
                          </a:solidFill>
                          <a:latin typeface="Segoe UI"/>
                          <a:ea typeface="Meiryo UI"/>
                        </a:rPr>
                        <a:t>ワークスペース環境の統一化</a:t>
                      </a:r>
                      <a:endParaRPr lang="en-US" sz="2000" b="0" strike="noStrike" spc="-1">
                        <a:latin typeface="Arial"/>
                      </a:endParaRPr>
                    </a:p>
                  </a:txBody>
                  <a:tcPr marL="108000" marR="36000">
                    <a:lnL w="12240">
                      <a:noFill/>
                    </a:lnL>
                    <a:lnR w="12240">
                      <a:noFill/>
                    </a:lnR>
                    <a:lnT w="12240">
                      <a:noFill/>
                    </a:lnT>
                    <a:lnB w="12240">
                      <a:noFill/>
                    </a:lnB>
                    <a:solidFill>
                      <a:srgbClr val="4FADF3"/>
                    </a:solidFill>
                  </a:tcPr>
                </a:tc>
                <a:extLst>
                  <a:ext uri="{0D108BD9-81ED-4DB2-BD59-A6C34878D82A}">
                    <a16:rowId xmlns:a16="http://schemas.microsoft.com/office/drawing/2014/main" val="10003"/>
                  </a:ext>
                </a:extLst>
              </a:tr>
              <a:tr h="767160">
                <a:tc>
                  <a:txBody>
                    <a:bodyPr/>
                    <a:lstStyle/>
                    <a:p>
                      <a:pPr algn="r">
                        <a:lnSpc>
                          <a:spcPct val="100000"/>
                        </a:lnSpc>
                      </a:pPr>
                      <a:r>
                        <a:rPr lang="en-US" sz="4000" b="1" strike="noStrike" spc="-1">
                          <a:solidFill>
                            <a:srgbClr val="FFFFFF"/>
                          </a:solidFill>
                          <a:latin typeface="Segoe UI"/>
                          <a:ea typeface="Meiryo UI"/>
                        </a:rPr>
                        <a:t>2</a:t>
                      </a:r>
                      <a:endParaRPr lang="en-US" sz="4000" b="0" strike="noStrike" spc="-1">
                        <a:latin typeface="Arial"/>
                      </a:endParaRPr>
                    </a:p>
                  </a:txBody>
                  <a:tcPr marR="72000">
                    <a:lnL w="12240">
                      <a:noFill/>
                    </a:lnL>
                    <a:lnR w="12240">
                      <a:noFill/>
                    </a:lnR>
                    <a:lnT w="12240">
                      <a:noFill/>
                    </a:lnT>
                    <a:lnB w="12240">
                      <a:noFill/>
                    </a:lnB>
                    <a:solidFill>
                      <a:srgbClr val="073C65"/>
                    </a:solidFill>
                  </a:tcPr>
                </a:tc>
                <a:tc>
                  <a:txBody>
                    <a:bodyPr/>
                    <a:lstStyle/>
                    <a:p>
                      <a:pPr marL="360000" indent="-179280">
                        <a:lnSpc>
                          <a:spcPct val="100000"/>
                        </a:lnSpc>
                        <a:spcAft>
                          <a:spcPts val="601"/>
                        </a:spcAft>
                        <a:buClr>
                          <a:srgbClr val="8CC9F7"/>
                        </a:buClr>
                        <a:buFont typeface="Wingdings" charset="2"/>
                        <a:buChar char=""/>
                      </a:pPr>
                      <a:r>
                        <a:rPr lang="ja-JP" sz="1400" b="0" strike="noStrike" spc="-1">
                          <a:solidFill>
                            <a:srgbClr val="000000"/>
                          </a:solidFill>
                          <a:latin typeface="Segoe UI"/>
                          <a:ea typeface="Meiryo UI"/>
                        </a:rPr>
                        <a:t>統合・共通化されたワークスペースによる、リソースの最適化や業務運用の効率化</a:t>
                      </a:r>
                      <a:endParaRPr lang="en-US" sz="1400" b="0" strike="noStrike" spc="-1">
                        <a:latin typeface="Arial"/>
                      </a:endParaRPr>
                    </a:p>
                    <a:p>
                      <a:pPr marL="360000" indent="-179280">
                        <a:lnSpc>
                          <a:spcPct val="100000"/>
                        </a:lnSpc>
                        <a:spcAft>
                          <a:spcPts val="601"/>
                        </a:spcAft>
                        <a:buClr>
                          <a:srgbClr val="8CC9F7"/>
                        </a:buClr>
                        <a:buFont typeface="Wingdings" charset="2"/>
                        <a:buChar char=""/>
                      </a:pPr>
                      <a:r>
                        <a:rPr lang="ja-JP" sz="1400" b="0" strike="noStrike" spc="-1">
                          <a:solidFill>
                            <a:srgbClr val="000000"/>
                          </a:solidFill>
                          <a:latin typeface="Segoe UI"/>
                          <a:ea typeface="Meiryo UI"/>
                        </a:rPr>
                        <a:t>多様な働き方を受け入れるデータや</a:t>
                      </a:r>
                      <a:r>
                        <a:rPr lang="en-US" sz="1400" b="0" strike="noStrike" spc="-1">
                          <a:solidFill>
                            <a:srgbClr val="000000"/>
                          </a:solidFill>
                          <a:latin typeface="Segoe UI"/>
                          <a:ea typeface="Meiryo UI"/>
                        </a:rPr>
                        <a:t>AI</a:t>
                      </a:r>
                      <a:r>
                        <a:rPr lang="ja-JP" sz="1400" b="0" strike="noStrike" spc="-1">
                          <a:solidFill>
                            <a:srgbClr val="000000"/>
                          </a:solidFill>
                          <a:latin typeface="Segoe UI"/>
                          <a:ea typeface="Meiryo UI"/>
                        </a:rPr>
                        <a:t>などの先端テクノロジーの積極的な活用を促進</a:t>
                      </a:r>
                      <a:endParaRPr lang="en-US" sz="1400" b="0" strike="noStrike" spc="-1">
                        <a:latin typeface="Arial"/>
                      </a:endParaRPr>
                    </a:p>
                  </a:txBody>
                  <a:tcPr marL="36000" marR="36000">
                    <a:lnL w="12240">
                      <a:noFill/>
                    </a:lnL>
                    <a:lnR w="12240">
                      <a:noFill/>
                    </a:lnR>
                    <a:lnT w="12240">
                      <a:noFill/>
                    </a:lnT>
                    <a:lnB w="12240">
                      <a:noFill/>
                    </a:lnB>
                    <a:noFill/>
                  </a:tcPr>
                </a:tc>
                <a:extLst>
                  <a:ext uri="{0D108BD9-81ED-4DB2-BD59-A6C34878D82A}">
                    <a16:rowId xmlns:a16="http://schemas.microsoft.com/office/drawing/2014/main" val="10004"/>
                  </a:ext>
                </a:extLst>
              </a:tr>
              <a:tr h="343440">
                <a:tc>
                  <a:txBody>
                    <a:bodyPr/>
                    <a:lstStyle/>
                    <a:p>
                      <a:endParaRPr lang="ja-JP"/>
                    </a:p>
                  </a:txBody>
                  <a:tcPr marR="72000">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extLst>
                  <a:ext uri="{0D108BD9-81ED-4DB2-BD59-A6C34878D82A}">
                    <a16:rowId xmlns:a16="http://schemas.microsoft.com/office/drawing/2014/main" val="10005"/>
                  </a:ext>
                </a:extLst>
              </a:tr>
              <a:tr h="414720">
                <a:tc>
                  <a:txBody>
                    <a:bodyPr/>
                    <a:lstStyle/>
                    <a:p>
                      <a:endParaRPr lang="ja-JP"/>
                    </a:p>
                  </a:txBody>
                  <a:tcPr marR="72000">
                    <a:lnL w="12240">
                      <a:noFill/>
                    </a:lnL>
                    <a:lnR w="12240">
                      <a:noFill/>
                    </a:lnR>
                    <a:lnT w="12240">
                      <a:noFill/>
                    </a:lnT>
                    <a:lnB w="12240">
                      <a:noFill/>
                    </a:lnB>
                    <a:solidFill>
                      <a:srgbClr val="073C65"/>
                    </a:solidFill>
                  </a:tcPr>
                </a:tc>
                <a:tc>
                  <a:txBody>
                    <a:bodyPr/>
                    <a:lstStyle/>
                    <a:p>
                      <a:pPr>
                        <a:lnSpc>
                          <a:spcPct val="100000"/>
                        </a:lnSpc>
                      </a:pPr>
                      <a:r>
                        <a:rPr lang="ja-JP" sz="2000" b="1" strike="noStrike" spc="-1">
                          <a:solidFill>
                            <a:srgbClr val="FFFFFF"/>
                          </a:solidFill>
                          <a:latin typeface="Segoe UI"/>
                          <a:ea typeface="Meiryo UI"/>
                        </a:rPr>
                        <a:t>業務データの一元化・最適化</a:t>
                      </a:r>
                      <a:endParaRPr lang="en-US" sz="2000" b="0" strike="noStrike" spc="-1">
                        <a:latin typeface="Arial"/>
                      </a:endParaRPr>
                    </a:p>
                  </a:txBody>
                  <a:tcPr marL="108000" marR="36000">
                    <a:lnL w="12240">
                      <a:noFill/>
                    </a:lnL>
                    <a:lnR w="12240">
                      <a:noFill/>
                    </a:lnR>
                    <a:lnT w="12240">
                      <a:noFill/>
                    </a:lnT>
                    <a:lnB w="12240">
                      <a:noFill/>
                    </a:lnB>
                    <a:solidFill>
                      <a:srgbClr val="4FADF3"/>
                    </a:solidFill>
                  </a:tcPr>
                </a:tc>
                <a:extLst>
                  <a:ext uri="{0D108BD9-81ED-4DB2-BD59-A6C34878D82A}">
                    <a16:rowId xmlns:a16="http://schemas.microsoft.com/office/drawing/2014/main" val="10006"/>
                  </a:ext>
                </a:extLst>
              </a:tr>
              <a:tr h="767160">
                <a:tc>
                  <a:txBody>
                    <a:bodyPr/>
                    <a:lstStyle/>
                    <a:p>
                      <a:pPr algn="r">
                        <a:lnSpc>
                          <a:spcPct val="100000"/>
                        </a:lnSpc>
                      </a:pPr>
                      <a:r>
                        <a:rPr lang="en-US" sz="4000" b="1" strike="noStrike" spc="-1">
                          <a:solidFill>
                            <a:srgbClr val="FFFFFF"/>
                          </a:solidFill>
                          <a:latin typeface="Segoe UI"/>
                          <a:ea typeface="Meiryo UI"/>
                        </a:rPr>
                        <a:t>3</a:t>
                      </a:r>
                      <a:endParaRPr lang="en-US" sz="4000" b="0" strike="noStrike" spc="-1">
                        <a:latin typeface="Arial"/>
                      </a:endParaRPr>
                    </a:p>
                  </a:txBody>
                  <a:tcPr marR="72000">
                    <a:lnL w="12240">
                      <a:noFill/>
                    </a:lnL>
                    <a:lnR w="12240">
                      <a:noFill/>
                    </a:lnR>
                    <a:lnT w="12240">
                      <a:noFill/>
                    </a:lnT>
                    <a:lnB w="12240">
                      <a:noFill/>
                    </a:lnB>
                    <a:solidFill>
                      <a:srgbClr val="073C65"/>
                    </a:solidFill>
                  </a:tcPr>
                </a:tc>
                <a:tc>
                  <a:txBody>
                    <a:bodyPr/>
                    <a:lstStyle/>
                    <a:p>
                      <a:pPr marL="360000" indent="-179280">
                        <a:lnSpc>
                          <a:spcPct val="100000"/>
                        </a:lnSpc>
                        <a:spcAft>
                          <a:spcPts val="601"/>
                        </a:spcAft>
                        <a:buClr>
                          <a:srgbClr val="8CC9F7"/>
                        </a:buClr>
                        <a:buFont typeface="Wingdings" charset="2"/>
                        <a:buChar char=""/>
                      </a:pPr>
                      <a:r>
                        <a:rPr lang="ja-JP" sz="1400" b="0" strike="noStrike" spc="-1">
                          <a:solidFill>
                            <a:srgbClr val="000000"/>
                          </a:solidFill>
                          <a:latin typeface="Segoe UI"/>
                          <a:ea typeface="Meiryo UI"/>
                        </a:rPr>
                        <a:t>データの整合性・信頼性や安全性を確保</a:t>
                      </a:r>
                      <a:endParaRPr lang="en-US" sz="1400" b="0" strike="noStrike" spc="-1">
                        <a:latin typeface="Arial"/>
                      </a:endParaRPr>
                    </a:p>
                    <a:p>
                      <a:pPr marL="360000" indent="-179280">
                        <a:lnSpc>
                          <a:spcPct val="100000"/>
                        </a:lnSpc>
                        <a:spcAft>
                          <a:spcPts val="601"/>
                        </a:spcAft>
                        <a:buClr>
                          <a:srgbClr val="8CC9F7"/>
                        </a:buClr>
                        <a:buFont typeface="Wingdings" charset="2"/>
                        <a:buChar char=""/>
                      </a:pPr>
                      <a:r>
                        <a:rPr lang="ja-JP" sz="1400" b="0" strike="noStrike" spc="-1">
                          <a:solidFill>
                            <a:srgbClr val="000000"/>
                          </a:solidFill>
                          <a:latin typeface="Segoe UI"/>
                          <a:ea typeface="Meiryo UI"/>
                        </a:rPr>
                        <a:t>全社的な改革のための部門の垣根を超えたデータの共有化</a:t>
                      </a:r>
                      <a:endParaRPr lang="en-US" sz="1400" b="0" strike="noStrike" spc="-1">
                        <a:latin typeface="Arial"/>
                      </a:endParaRPr>
                    </a:p>
                  </a:txBody>
                  <a:tcPr marL="36000" marR="36000">
                    <a:lnL w="12240">
                      <a:noFill/>
                    </a:lnL>
                    <a:lnR w="12240">
                      <a:noFill/>
                    </a:lnR>
                    <a:lnT w="12240">
                      <a:noFill/>
                    </a:lnT>
                    <a:lnB w="12240">
                      <a:noFill/>
                    </a:lnB>
                    <a:noFill/>
                  </a:tcPr>
                </a:tc>
                <a:extLst>
                  <a:ext uri="{0D108BD9-81ED-4DB2-BD59-A6C34878D82A}">
                    <a16:rowId xmlns:a16="http://schemas.microsoft.com/office/drawing/2014/main" val="10007"/>
                  </a:ext>
                </a:extLst>
              </a:tr>
              <a:tr h="343440">
                <a:tc>
                  <a:txBody>
                    <a:bodyPr/>
                    <a:lstStyle/>
                    <a:p>
                      <a:endParaRPr lang="ja-JP"/>
                    </a:p>
                  </a:txBody>
                  <a:tcPr marR="72000">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extLst>
                  <a:ext uri="{0D108BD9-81ED-4DB2-BD59-A6C34878D82A}">
                    <a16:rowId xmlns:a16="http://schemas.microsoft.com/office/drawing/2014/main" val="10008"/>
                  </a:ext>
                </a:extLst>
              </a:tr>
              <a:tr h="414720">
                <a:tc>
                  <a:txBody>
                    <a:bodyPr/>
                    <a:lstStyle/>
                    <a:p>
                      <a:endParaRPr lang="ja-JP"/>
                    </a:p>
                  </a:txBody>
                  <a:tcPr marR="72000">
                    <a:lnL w="12240">
                      <a:noFill/>
                    </a:lnL>
                    <a:lnR w="12240">
                      <a:noFill/>
                    </a:lnR>
                    <a:lnT w="12240">
                      <a:noFill/>
                    </a:lnT>
                    <a:lnB w="12240">
                      <a:noFill/>
                    </a:lnB>
                    <a:solidFill>
                      <a:srgbClr val="073C65"/>
                    </a:solidFill>
                  </a:tcPr>
                </a:tc>
                <a:tc>
                  <a:txBody>
                    <a:bodyPr/>
                    <a:lstStyle/>
                    <a:p>
                      <a:pPr>
                        <a:lnSpc>
                          <a:spcPct val="100000"/>
                        </a:lnSpc>
                      </a:pPr>
                      <a:r>
                        <a:rPr lang="ja-JP" sz="2000" b="1" strike="noStrike" spc="-1">
                          <a:solidFill>
                            <a:srgbClr val="FFFFFF"/>
                          </a:solidFill>
                          <a:latin typeface="Segoe UI"/>
                          <a:ea typeface="Meiryo UI"/>
                        </a:rPr>
                        <a:t>最新デジタル技術の活用</a:t>
                      </a:r>
                      <a:endParaRPr lang="en-US" sz="2000" b="0" strike="noStrike" spc="-1">
                        <a:latin typeface="Arial"/>
                      </a:endParaRPr>
                    </a:p>
                  </a:txBody>
                  <a:tcPr marL="108000" marR="36000">
                    <a:lnL w="12240">
                      <a:noFill/>
                    </a:lnL>
                    <a:lnR w="12240">
                      <a:noFill/>
                    </a:lnR>
                    <a:lnT w="12240">
                      <a:noFill/>
                    </a:lnT>
                    <a:lnB w="12240">
                      <a:noFill/>
                    </a:lnB>
                    <a:solidFill>
                      <a:srgbClr val="4FADF3"/>
                    </a:solidFill>
                  </a:tcPr>
                </a:tc>
                <a:extLst>
                  <a:ext uri="{0D108BD9-81ED-4DB2-BD59-A6C34878D82A}">
                    <a16:rowId xmlns:a16="http://schemas.microsoft.com/office/drawing/2014/main" val="10009"/>
                  </a:ext>
                </a:extLst>
              </a:tr>
              <a:tr h="767160">
                <a:tc>
                  <a:txBody>
                    <a:bodyPr/>
                    <a:lstStyle/>
                    <a:p>
                      <a:pPr algn="r">
                        <a:lnSpc>
                          <a:spcPct val="100000"/>
                        </a:lnSpc>
                      </a:pPr>
                      <a:r>
                        <a:rPr lang="en-US" sz="4000" b="1" strike="noStrike" spc="-1">
                          <a:solidFill>
                            <a:srgbClr val="FFFFFF"/>
                          </a:solidFill>
                          <a:latin typeface="Segoe UI"/>
                          <a:ea typeface="Meiryo UI"/>
                        </a:rPr>
                        <a:t>4</a:t>
                      </a:r>
                      <a:endParaRPr lang="en-US" sz="4000" b="0" strike="noStrike" spc="-1">
                        <a:latin typeface="Arial"/>
                      </a:endParaRPr>
                    </a:p>
                  </a:txBody>
                  <a:tcPr marR="72000">
                    <a:lnL w="12240">
                      <a:noFill/>
                    </a:lnL>
                    <a:lnR w="12240">
                      <a:noFill/>
                    </a:lnR>
                    <a:lnT w="12240">
                      <a:noFill/>
                    </a:lnT>
                    <a:lnB w="12240">
                      <a:noFill/>
                    </a:lnB>
                    <a:solidFill>
                      <a:srgbClr val="073C65"/>
                    </a:solidFill>
                  </a:tcPr>
                </a:tc>
                <a:tc>
                  <a:txBody>
                    <a:bodyPr/>
                    <a:lstStyle/>
                    <a:p>
                      <a:pPr marL="360000" indent="-179280">
                        <a:lnSpc>
                          <a:spcPct val="100000"/>
                        </a:lnSpc>
                        <a:spcAft>
                          <a:spcPts val="601"/>
                        </a:spcAft>
                        <a:buClr>
                          <a:srgbClr val="8CC9F7"/>
                        </a:buClr>
                        <a:buFont typeface="Wingdings" charset="2"/>
                        <a:buChar char=""/>
                      </a:pPr>
                      <a:r>
                        <a:rPr lang="ja-JP" sz="1400" b="0" strike="noStrike" spc="-1">
                          <a:solidFill>
                            <a:srgbClr val="000000"/>
                          </a:solidFill>
                          <a:latin typeface="Segoe UI"/>
                          <a:ea typeface="Meiryo UI"/>
                        </a:rPr>
                        <a:t>クラウドやモバイルデバイスによる迅速なサービス提供</a:t>
                      </a:r>
                      <a:endParaRPr lang="en-US" sz="1400" b="0" strike="noStrike" spc="-1">
                        <a:latin typeface="Arial"/>
                      </a:endParaRPr>
                    </a:p>
                    <a:p>
                      <a:pPr marL="360000" indent="-179280">
                        <a:lnSpc>
                          <a:spcPct val="100000"/>
                        </a:lnSpc>
                        <a:spcAft>
                          <a:spcPts val="601"/>
                        </a:spcAft>
                        <a:buClr>
                          <a:srgbClr val="8CC9F7"/>
                        </a:buClr>
                        <a:buFont typeface="Wingdings" charset="2"/>
                        <a:buChar char=""/>
                      </a:pPr>
                      <a:r>
                        <a:rPr lang="en-US" sz="1400" b="0" strike="noStrike" spc="-1">
                          <a:solidFill>
                            <a:srgbClr val="000000"/>
                          </a:solidFill>
                          <a:latin typeface="Segoe UI"/>
                          <a:ea typeface="Meiryo UI"/>
                        </a:rPr>
                        <a:t>AI</a:t>
                      </a:r>
                      <a:r>
                        <a:rPr lang="ja-JP" sz="1400" b="0" strike="noStrike" spc="-1">
                          <a:solidFill>
                            <a:srgbClr val="000000"/>
                          </a:solidFill>
                          <a:latin typeface="Segoe UI"/>
                          <a:ea typeface="Meiryo UI"/>
                        </a:rPr>
                        <a:t>や自然言語解析などの先端テクノロジーをふんだんに活用したイノベーションを推進</a:t>
                      </a:r>
                      <a:endParaRPr lang="en-US" sz="1400" b="0" strike="noStrike" spc="-1">
                        <a:latin typeface="Arial"/>
                      </a:endParaRPr>
                    </a:p>
                  </a:txBody>
                  <a:tcPr marL="36000" marR="36000">
                    <a:lnL w="12240">
                      <a:noFill/>
                    </a:lnL>
                    <a:lnR w="12240">
                      <a:noFill/>
                    </a:lnR>
                    <a:lnT w="12240">
                      <a:noFill/>
                    </a:lnT>
                    <a:lnB w="12240">
                      <a:noFill/>
                    </a:lnB>
                    <a:noFill/>
                  </a:tcPr>
                </a:tc>
                <a:extLst>
                  <a:ext uri="{0D108BD9-81ED-4DB2-BD59-A6C34878D82A}">
                    <a16:rowId xmlns:a16="http://schemas.microsoft.com/office/drawing/2014/main" val="10010"/>
                  </a:ext>
                </a:extLst>
              </a:tr>
              <a:tr h="343440">
                <a:tc>
                  <a:txBody>
                    <a:bodyPr/>
                    <a:lstStyle/>
                    <a:p>
                      <a:endParaRPr lang="ja-JP"/>
                    </a:p>
                  </a:txBody>
                  <a:tcPr marR="72000">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extLst>
                  <a:ext uri="{0D108BD9-81ED-4DB2-BD59-A6C34878D82A}">
                    <a16:rowId xmlns:a16="http://schemas.microsoft.com/office/drawing/2014/main" val="10011"/>
                  </a:ext>
                </a:extLst>
              </a:tr>
              <a:tr h="414720">
                <a:tc>
                  <a:txBody>
                    <a:bodyPr/>
                    <a:lstStyle/>
                    <a:p>
                      <a:endParaRPr lang="ja-JP"/>
                    </a:p>
                  </a:txBody>
                  <a:tcPr marR="72000">
                    <a:lnL w="12240">
                      <a:noFill/>
                    </a:lnL>
                    <a:lnR w="12240">
                      <a:noFill/>
                    </a:lnR>
                    <a:lnT w="12240">
                      <a:noFill/>
                    </a:lnT>
                    <a:lnB w="12240">
                      <a:noFill/>
                    </a:lnB>
                    <a:solidFill>
                      <a:srgbClr val="073C65"/>
                    </a:solidFill>
                  </a:tcPr>
                </a:tc>
                <a:tc>
                  <a:txBody>
                    <a:bodyPr/>
                    <a:lstStyle/>
                    <a:p>
                      <a:pPr>
                        <a:lnSpc>
                          <a:spcPct val="100000"/>
                        </a:lnSpc>
                      </a:pPr>
                      <a:r>
                        <a:rPr lang="ja-JP" sz="2000" b="1" strike="noStrike" spc="-1">
                          <a:solidFill>
                            <a:srgbClr val="FFFFFF"/>
                          </a:solidFill>
                          <a:latin typeface="Segoe UI"/>
                          <a:ea typeface="Meiryo UI"/>
                        </a:rPr>
                        <a:t>ガバナンス強化</a:t>
                      </a:r>
                      <a:endParaRPr lang="en-US" sz="2000" b="0" strike="noStrike" spc="-1">
                        <a:latin typeface="Arial"/>
                      </a:endParaRPr>
                    </a:p>
                  </a:txBody>
                  <a:tcPr marL="108000" marR="36000">
                    <a:lnL w="12240">
                      <a:noFill/>
                    </a:lnL>
                    <a:lnR w="12240">
                      <a:noFill/>
                    </a:lnR>
                    <a:lnT w="12240">
                      <a:noFill/>
                    </a:lnT>
                    <a:lnB w="12240">
                      <a:noFill/>
                    </a:lnB>
                    <a:solidFill>
                      <a:srgbClr val="4FADF3"/>
                    </a:solidFill>
                  </a:tcPr>
                </a:tc>
                <a:extLst>
                  <a:ext uri="{0D108BD9-81ED-4DB2-BD59-A6C34878D82A}">
                    <a16:rowId xmlns:a16="http://schemas.microsoft.com/office/drawing/2014/main" val="10012"/>
                  </a:ext>
                </a:extLst>
              </a:tr>
              <a:tr h="767160">
                <a:tc>
                  <a:txBody>
                    <a:bodyPr/>
                    <a:lstStyle/>
                    <a:p>
                      <a:pPr algn="r">
                        <a:lnSpc>
                          <a:spcPct val="100000"/>
                        </a:lnSpc>
                      </a:pPr>
                      <a:r>
                        <a:rPr lang="en-US" sz="4000" b="1" strike="noStrike" spc="-1">
                          <a:solidFill>
                            <a:srgbClr val="FFFFFF"/>
                          </a:solidFill>
                          <a:latin typeface="Segoe UI"/>
                          <a:ea typeface="Meiryo UI"/>
                        </a:rPr>
                        <a:t>5</a:t>
                      </a:r>
                      <a:endParaRPr lang="en-US" sz="4000" b="0" strike="noStrike" spc="-1">
                        <a:latin typeface="Arial"/>
                      </a:endParaRPr>
                    </a:p>
                  </a:txBody>
                  <a:tcPr marR="72000">
                    <a:lnL w="12240">
                      <a:noFill/>
                    </a:lnL>
                    <a:lnR w="12240">
                      <a:noFill/>
                    </a:lnR>
                    <a:lnT w="12240">
                      <a:noFill/>
                    </a:lnT>
                    <a:lnB w="12240">
                      <a:noFill/>
                    </a:lnB>
                    <a:solidFill>
                      <a:srgbClr val="073C65"/>
                    </a:solidFill>
                  </a:tcPr>
                </a:tc>
                <a:tc>
                  <a:txBody>
                    <a:bodyPr/>
                    <a:lstStyle/>
                    <a:p>
                      <a:pPr marL="360000" indent="-179280">
                        <a:lnSpc>
                          <a:spcPct val="100000"/>
                        </a:lnSpc>
                        <a:spcAft>
                          <a:spcPts val="601"/>
                        </a:spcAft>
                        <a:buClr>
                          <a:srgbClr val="8CC9F7"/>
                        </a:buClr>
                        <a:buFont typeface="Wingdings" charset="2"/>
                        <a:buChar char=""/>
                      </a:pPr>
                      <a:r>
                        <a:rPr lang="en-US" sz="1400" b="0" strike="noStrike" spc="-1">
                          <a:solidFill>
                            <a:srgbClr val="000000"/>
                          </a:solidFill>
                          <a:latin typeface="Segoe UI"/>
                          <a:ea typeface="Meiryo UI"/>
                        </a:rPr>
                        <a:t>IT</a:t>
                      </a:r>
                      <a:r>
                        <a:rPr lang="ja-JP" sz="1400" b="0" strike="noStrike" spc="-1">
                          <a:solidFill>
                            <a:srgbClr val="000000"/>
                          </a:solidFill>
                          <a:latin typeface="Segoe UI"/>
                          <a:ea typeface="Meiryo UI"/>
                        </a:rPr>
                        <a:t>、情報、セキュリティにおけるガバナンスの強化とリスク管理の徹底</a:t>
                      </a:r>
                      <a:endParaRPr lang="en-US" sz="1400" b="0" strike="noStrike" spc="-1">
                        <a:latin typeface="Arial"/>
                      </a:endParaRPr>
                    </a:p>
                  </a:txBody>
                  <a:tcPr marL="36000" marR="36000">
                    <a:lnL w="12240">
                      <a:noFill/>
                    </a:lnL>
                    <a:lnR w="12240">
                      <a:noFill/>
                    </a:lnR>
                    <a:lnT w="12240">
                      <a:noFill/>
                    </a:lnT>
                    <a:lnB w="12240">
                      <a:noFill/>
                    </a:lnB>
                    <a:noFill/>
                  </a:tcPr>
                </a:tc>
                <a:extLst>
                  <a:ext uri="{0D108BD9-81ED-4DB2-BD59-A6C34878D82A}">
                    <a16:rowId xmlns:a16="http://schemas.microsoft.com/office/drawing/2014/main" val="10013"/>
                  </a:ext>
                </a:extLst>
              </a:tr>
            </a:tbl>
          </a:graphicData>
        </a:graphic>
      </p:graphicFrame>
      <p:sp>
        <p:nvSpPr>
          <p:cNvPr id="620" name="CustomShape 5"/>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P326</a:t>
            </a:r>
            <a:endParaRPr lang="en-US"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CustomShape 1"/>
          <p:cNvSpPr/>
          <p:nvPr/>
        </p:nvSpPr>
        <p:spPr>
          <a:xfrm>
            <a:off x="252000" y="828000"/>
            <a:ext cx="11591280" cy="359280"/>
          </a:xfrm>
          <a:prstGeom prst="rect">
            <a:avLst/>
          </a:prstGeom>
          <a:solidFill>
            <a:srgbClr val="DFF5FD"/>
          </a:solidFill>
          <a:ln w="0">
            <a:noFill/>
          </a:ln>
        </p:spPr>
        <p:style>
          <a:lnRef idx="0">
            <a:scrgbClr r="0" g="0" b="0"/>
          </a:lnRef>
          <a:fillRef idx="0">
            <a:scrgbClr r="0" g="0" b="0"/>
          </a:fillRef>
          <a:effectRef idx="0">
            <a:scrgbClr r="0" g="0" b="0"/>
          </a:effectRef>
          <a:fontRef idx="minor"/>
        </p:style>
        <p:txBody>
          <a:bodyPr lIns="36000" tIns="45000" rIns="36000" bIns="45000" anchor="ctr">
            <a:noAutofit/>
          </a:bodyPr>
          <a:lstStyle/>
          <a:p>
            <a:pPr>
              <a:lnSpc>
                <a:spcPct val="90000"/>
              </a:lnSpc>
              <a:tabLst>
                <a:tab pos="0" algn="l"/>
              </a:tabLst>
            </a:pPr>
            <a:r>
              <a:rPr lang="ja-JP" sz="1400" b="0" strike="noStrike" spc="-1">
                <a:solidFill>
                  <a:srgbClr val="808080"/>
                </a:solidFill>
                <a:latin typeface="Segoe UI"/>
                <a:ea typeface="Meiryo UI"/>
              </a:rPr>
              <a:t>検討の視点を</a:t>
            </a:r>
            <a:r>
              <a:rPr lang="en-US" sz="1400" b="0" strike="noStrike" spc="-1">
                <a:solidFill>
                  <a:srgbClr val="808080"/>
                </a:solidFill>
                <a:latin typeface="Segoe UI"/>
                <a:ea typeface="Meiryo UI"/>
              </a:rPr>
              <a:t>2</a:t>
            </a:r>
            <a:r>
              <a:rPr lang="ja-JP" sz="1400" b="0" strike="noStrike" spc="-1">
                <a:solidFill>
                  <a:srgbClr val="808080"/>
                </a:solidFill>
                <a:latin typeface="Segoe UI"/>
                <a:ea typeface="Meiryo UI"/>
              </a:rPr>
              <a:t>つ持つことで公平性、公共性を保ちます。</a:t>
            </a:r>
            <a:endParaRPr lang="en-US" sz="1400" b="0" strike="noStrike" spc="-1">
              <a:latin typeface="Arial"/>
            </a:endParaRPr>
          </a:p>
        </p:txBody>
      </p:sp>
      <p:sp>
        <p:nvSpPr>
          <p:cNvPr id="622" name="CustomShape 2"/>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3. </a:t>
            </a:r>
            <a:r>
              <a:rPr lang="ja-JP" sz="1200" b="0" strike="noStrike" spc="-1">
                <a:solidFill>
                  <a:srgbClr val="000000"/>
                </a:solidFill>
                <a:latin typeface="Segoe UI"/>
                <a:ea typeface="Meiryo UI"/>
              </a:rPr>
              <a:t>社内改革</a:t>
            </a:r>
            <a:endParaRPr lang="en-US" sz="1200" b="0" strike="noStrike" spc="-1">
              <a:latin typeface="Arial"/>
            </a:endParaRPr>
          </a:p>
        </p:txBody>
      </p:sp>
      <p:sp>
        <p:nvSpPr>
          <p:cNvPr id="623" name="CustomShape 3"/>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rmAutofit/>
          </a:bodyPr>
          <a:lstStyle/>
          <a:p>
            <a:pPr>
              <a:lnSpc>
                <a:spcPct val="90000"/>
              </a:lnSpc>
            </a:pPr>
            <a:r>
              <a:rPr lang="en-US" sz="2400" b="1" strike="noStrike" spc="-1">
                <a:solidFill>
                  <a:srgbClr val="0D79CA"/>
                </a:solidFill>
                <a:latin typeface="Segoe UI Semibold"/>
                <a:ea typeface="Meiryo UI"/>
              </a:rPr>
              <a:t>2. </a:t>
            </a:r>
            <a:r>
              <a:rPr lang="ja-JP" sz="2400" b="1" strike="noStrike" spc="-1">
                <a:solidFill>
                  <a:srgbClr val="0D79CA"/>
                </a:solidFill>
                <a:latin typeface="Segoe UI Semibold"/>
                <a:ea typeface="Meiryo UI"/>
              </a:rPr>
              <a:t>業務標準化　検討の視点</a:t>
            </a:r>
            <a:endParaRPr lang="en-US" sz="2400" b="0" strike="noStrike" spc="-1">
              <a:latin typeface="Arial"/>
            </a:endParaRPr>
          </a:p>
        </p:txBody>
      </p:sp>
      <p:graphicFrame>
        <p:nvGraphicFramePr>
          <p:cNvPr id="624" name="Table 4"/>
          <p:cNvGraphicFramePr/>
          <p:nvPr/>
        </p:nvGraphicFramePr>
        <p:xfrm>
          <a:off x="252360" y="1341000"/>
          <a:ext cx="5471640" cy="5039640"/>
        </p:xfrm>
        <a:graphic>
          <a:graphicData uri="http://schemas.openxmlformats.org/drawingml/2006/table">
            <a:tbl>
              <a:tblPr/>
              <a:tblGrid>
                <a:gridCol w="1260000">
                  <a:extLst>
                    <a:ext uri="{9D8B030D-6E8A-4147-A177-3AD203B41FA5}">
                      <a16:colId xmlns:a16="http://schemas.microsoft.com/office/drawing/2014/main" val="20000"/>
                    </a:ext>
                  </a:extLst>
                </a:gridCol>
                <a:gridCol w="4212000">
                  <a:extLst>
                    <a:ext uri="{9D8B030D-6E8A-4147-A177-3AD203B41FA5}">
                      <a16:colId xmlns:a16="http://schemas.microsoft.com/office/drawing/2014/main" val="20001"/>
                    </a:ext>
                  </a:extLst>
                </a:gridCol>
              </a:tblGrid>
              <a:tr h="432000">
                <a:tc gridSpan="2">
                  <a:txBody>
                    <a:bodyPr/>
                    <a:lstStyle/>
                    <a:p>
                      <a:pPr>
                        <a:lnSpc>
                          <a:spcPct val="90000"/>
                        </a:lnSpc>
                        <a:tabLst>
                          <a:tab pos="0" algn="l"/>
                        </a:tabLst>
                      </a:pPr>
                      <a:r>
                        <a:rPr lang="ja-JP" sz="2000" b="1" strike="noStrike" spc="-1">
                          <a:solidFill>
                            <a:srgbClr val="FFFFFF"/>
                          </a:solidFill>
                          <a:latin typeface="Segoe UI"/>
                          <a:ea typeface="Meiryo UI"/>
                        </a:rPr>
                        <a:t>競争力への貢献の視点</a:t>
                      </a:r>
                      <a:endParaRPr lang="en-US" sz="2000" b="0" strike="noStrike" spc="-1">
                        <a:latin typeface="Arial"/>
                      </a:endParaRPr>
                    </a:p>
                  </a:txBody>
                  <a:tcPr marL="36000" marR="36000">
                    <a:lnL w="12240">
                      <a:noFill/>
                    </a:lnL>
                    <a:lnR w="12240">
                      <a:noFill/>
                    </a:lnR>
                    <a:lnT w="12240">
                      <a:noFill/>
                    </a:lnT>
                    <a:lnB w="12240">
                      <a:solidFill>
                        <a:srgbClr val="D9D9D9"/>
                      </a:solidFill>
                    </a:lnB>
                    <a:solidFill>
                      <a:srgbClr val="00B0F0"/>
                    </a:solidFill>
                  </a:tcPr>
                </a:tc>
                <a:tc hMerge="1">
                  <a:txBody>
                    <a:bodyPr/>
                    <a:lstStyle/>
                    <a:p>
                      <a:endParaRPr lang="ja-JP"/>
                    </a:p>
                  </a:txBody>
                  <a:tcPr marL="90000" marR="90000">
                    <a:solidFill>
                      <a:srgbClr val="729FCF"/>
                    </a:solidFill>
                  </a:tcPr>
                </a:tc>
                <a:extLst>
                  <a:ext uri="{0D108BD9-81ED-4DB2-BD59-A6C34878D82A}">
                    <a16:rowId xmlns:a16="http://schemas.microsoft.com/office/drawing/2014/main" val="10000"/>
                  </a:ext>
                </a:extLst>
              </a:tr>
              <a:tr h="1152000">
                <a:tc>
                  <a:txBody>
                    <a:bodyPr/>
                    <a:lstStyle/>
                    <a:p>
                      <a:pPr>
                        <a:lnSpc>
                          <a:spcPct val="90000"/>
                        </a:lnSpc>
                      </a:pPr>
                      <a:r>
                        <a:rPr lang="en-US" sz="2400" b="1" strike="noStrike" spc="-1">
                          <a:solidFill>
                            <a:srgbClr val="FFFFFF"/>
                          </a:solidFill>
                          <a:latin typeface="Segoe UI"/>
                          <a:ea typeface="Meiryo UI"/>
                        </a:rPr>
                        <a:t>P</a:t>
                      </a:r>
                      <a:endParaRPr lang="en-US" sz="2400" b="0" strike="noStrike" spc="-1">
                        <a:latin typeface="Arial"/>
                      </a:endParaRPr>
                    </a:p>
                    <a:p>
                      <a:pPr>
                        <a:lnSpc>
                          <a:spcPct val="90000"/>
                        </a:lnSpc>
                      </a:pPr>
                      <a:r>
                        <a:rPr lang="ja-JP" sz="2400" b="1" strike="noStrike" spc="-1">
                          <a:solidFill>
                            <a:srgbClr val="FFFFFF"/>
                          </a:solidFill>
                          <a:latin typeface="Segoe UI"/>
                          <a:ea typeface="Meiryo UI"/>
                        </a:rPr>
                        <a:t>製造</a:t>
                      </a:r>
                      <a:endParaRPr lang="en-US" sz="24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001992"/>
                    </a:solidFill>
                  </a:tcPr>
                </a:tc>
                <a:tc>
                  <a:txBody>
                    <a:bodyPr/>
                    <a:lstStyle/>
                    <a:p>
                      <a:pPr marL="12600">
                        <a:lnSpc>
                          <a:spcPct val="90000"/>
                        </a:lnSpc>
                        <a:spcAft>
                          <a:spcPts val="601"/>
                        </a:spcAft>
                        <a:tabLst>
                          <a:tab pos="0" algn="l"/>
                        </a:tabLst>
                      </a:pPr>
                      <a:r>
                        <a:rPr lang="ja-JP" sz="1800" b="0" strike="noStrike" spc="-1">
                          <a:solidFill>
                            <a:srgbClr val="000000"/>
                          </a:solidFill>
                          <a:latin typeface="Segoe UI"/>
                          <a:ea typeface="Meiryo UI"/>
                        </a:rPr>
                        <a:t>お客様の要望への柔軟な対応</a:t>
                      </a:r>
                      <a:endParaRPr lang="en-US" sz="1800" b="0" strike="noStrike" spc="-1">
                        <a:latin typeface="Arial"/>
                      </a:endParaRPr>
                    </a:p>
                    <a:p>
                      <a:pPr marL="180000" lvl="1" indent="-71280">
                        <a:lnSpc>
                          <a:spcPct val="90000"/>
                        </a:lnSpc>
                        <a:buClr>
                          <a:srgbClr val="CCECFF"/>
                        </a:buClr>
                        <a:buFont typeface="Arial"/>
                        <a:buChar char="•"/>
                        <a:tabLst>
                          <a:tab pos="0" algn="l"/>
                        </a:tabLst>
                      </a:pPr>
                      <a:r>
                        <a:rPr lang="ja-JP" sz="1600" b="0" strike="noStrike" spc="-1">
                          <a:solidFill>
                            <a:srgbClr val="000000"/>
                          </a:solidFill>
                          <a:latin typeface="Segoe UI"/>
                          <a:ea typeface="Meiryo UI"/>
                        </a:rPr>
                        <a:t>多く品種を少量生産することで、</a:t>
                      </a:r>
                      <a:br/>
                      <a:r>
                        <a:rPr lang="ja-JP" sz="1600" b="0" strike="noStrike" spc="-1">
                          <a:solidFill>
                            <a:srgbClr val="000000"/>
                          </a:solidFill>
                          <a:latin typeface="Segoe UI"/>
                          <a:ea typeface="Meiryo UI"/>
                        </a:rPr>
                        <a:t>変化の速い顧客要件に柔軟に対応</a:t>
                      </a:r>
                      <a:endParaRPr lang="en-US" sz="1600" b="0" strike="noStrike" spc="-1">
                        <a:latin typeface="Arial"/>
                      </a:endParaRPr>
                    </a:p>
                  </a:txBody>
                  <a:tcPr marL="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1"/>
                  </a:ext>
                </a:extLst>
              </a:tr>
              <a:tr h="1152000">
                <a:tc>
                  <a:txBody>
                    <a:bodyPr/>
                    <a:lstStyle/>
                    <a:p>
                      <a:pPr>
                        <a:lnSpc>
                          <a:spcPct val="90000"/>
                        </a:lnSpc>
                      </a:pPr>
                      <a:r>
                        <a:rPr lang="en-US" sz="2400" b="1" strike="noStrike" spc="-1">
                          <a:solidFill>
                            <a:srgbClr val="FFFFFF"/>
                          </a:solidFill>
                          <a:latin typeface="Segoe UI"/>
                          <a:ea typeface="Meiryo UI"/>
                        </a:rPr>
                        <a:t>Q</a:t>
                      </a:r>
                      <a:endParaRPr lang="en-US" sz="2400" b="0" strike="noStrike" spc="-1">
                        <a:latin typeface="Arial"/>
                      </a:endParaRPr>
                    </a:p>
                    <a:p>
                      <a:pPr>
                        <a:lnSpc>
                          <a:spcPct val="90000"/>
                        </a:lnSpc>
                      </a:pPr>
                      <a:r>
                        <a:rPr lang="ja-JP" sz="2400" b="1" strike="noStrike" spc="-1">
                          <a:solidFill>
                            <a:srgbClr val="FFFFFF"/>
                          </a:solidFill>
                          <a:latin typeface="Segoe UI"/>
                          <a:ea typeface="Meiryo UI"/>
                        </a:rPr>
                        <a:t>品質</a:t>
                      </a:r>
                      <a:endParaRPr lang="en-US" sz="24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001992"/>
                    </a:solidFill>
                  </a:tcPr>
                </a:tc>
                <a:tc>
                  <a:txBody>
                    <a:bodyPr/>
                    <a:lstStyle/>
                    <a:p>
                      <a:pPr marL="12600">
                        <a:lnSpc>
                          <a:spcPct val="90000"/>
                        </a:lnSpc>
                        <a:spcAft>
                          <a:spcPts val="601"/>
                        </a:spcAft>
                        <a:tabLst>
                          <a:tab pos="0" algn="l"/>
                        </a:tabLst>
                      </a:pPr>
                      <a:r>
                        <a:rPr lang="ja-JP" sz="1800" b="0" strike="noStrike" spc="-1">
                          <a:solidFill>
                            <a:srgbClr val="000000"/>
                          </a:solidFill>
                          <a:latin typeface="Segoe UI"/>
                          <a:ea typeface="Meiryo UI"/>
                        </a:rPr>
                        <a:t>正確できめの細かい品質管理</a:t>
                      </a:r>
                      <a:endParaRPr lang="en-US" sz="1800" b="0" strike="noStrike" spc="-1">
                        <a:latin typeface="Arial"/>
                      </a:endParaRPr>
                    </a:p>
                    <a:p>
                      <a:pPr marL="180000" lvl="1" indent="-71280">
                        <a:lnSpc>
                          <a:spcPct val="90000"/>
                        </a:lnSpc>
                        <a:buClr>
                          <a:srgbClr val="CCECFF"/>
                        </a:buClr>
                        <a:buFont typeface="Arial"/>
                        <a:buChar char="•"/>
                        <a:tabLst>
                          <a:tab pos="0" algn="l"/>
                        </a:tabLst>
                      </a:pPr>
                      <a:r>
                        <a:rPr lang="ja-JP" sz="1600" b="0" strike="noStrike" spc="-1">
                          <a:solidFill>
                            <a:srgbClr val="000000"/>
                          </a:solidFill>
                          <a:latin typeface="Segoe UI"/>
                          <a:ea typeface="Meiryo UI"/>
                        </a:rPr>
                        <a:t>業務工程毎の細かい品質管理</a:t>
                      </a:r>
                      <a:endParaRPr lang="en-US" sz="1600" b="0" strike="noStrike" spc="-1">
                        <a:latin typeface="Arial"/>
                      </a:endParaRPr>
                    </a:p>
                    <a:p>
                      <a:pPr marL="180000" lvl="1" indent="-71280">
                        <a:lnSpc>
                          <a:spcPct val="90000"/>
                        </a:lnSpc>
                        <a:buClr>
                          <a:srgbClr val="CCECFF"/>
                        </a:buClr>
                        <a:buFont typeface="Arial"/>
                        <a:buChar char="•"/>
                        <a:tabLst>
                          <a:tab pos="0" algn="l"/>
                        </a:tabLst>
                      </a:pPr>
                      <a:r>
                        <a:rPr lang="ja-JP" sz="1600" b="0" strike="noStrike" spc="-1">
                          <a:solidFill>
                            <a:srgbClr val="000000"/>
                          </a:solidFill>
                          <a:latin typeface="Segoe UI"/>
                          <a:ea typeface="Meiryo UI"/>
                        </a:rPr>
                        <a:t>品質チェックにお客様要望を反映</a:t>
                      </a:r>
                      <a:endParaRPr lang="en-US" sz="1600" b="0" strike="noStrike" spc="-1">
                        <a:latin typeface="Arial"/>
                      </a:endParaRPr>
                    </a:p>
                  </a:txBody>
                  <a:tcPr marL="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2"/>
                  </a:ext>
                </a:extLst>
              </a:tr>
              <a:tr h="1152000">
                <a:tc>
                  <a:txBody>
                    <a:bodyPr/>
                    <a:lstStyle/>
                    <a:p>
                      <a:pPr>
                        <a:lnSpc>
                          <a:spcPct val="90000"/>
                        </a:lnSpc>
                      </a:pPr>
                      <a:r>
                        <a:rPr lang="en-US" sz="2400" b="1" strike="noStrike" spc="-1">
                          <a:solidFill>
                            <a:srgbClr val="FFFFFF"/>
                          </a:solidFill>
                          <a:latin typeface="Segoe UI"/>
                          <a:ea typeface="Meiryo UI"/>
                        </a:rPr>
                        <a:t>C</a:t>
                      </a:r>
                      <a:endParaRPr lang="en-US" sz="2400" b="0" strike="noStrike" spc="-1">
                        <a:latin typeface="Arial"/>
                      </a:endParaRPr>
                    </a:p>
                    <a:p>
                      <a:pPr>
                        <a:lnSpc>
                          <a:spcPct val="90000"/>
                        </a:lnSpc>
                      </a:pPr>
                      <a:r>
                        <a:rPr lang="ja-JP" sz="2400" b="1" strike="noStrike" spc="-1">
                          <a:solidFill>
                            <a:srgbClr val="FFFFFF"/>
                          </a:solidFill>
                          <a:latin typeface="Segoe UI"/>
                          <a:ea typeface="Meiryo UI"/>
                        </a:rPr>
                        <a:t>コスト</a:t>
                      </a:r>
                      <a:endParaRPr lang="en-US" sz="24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001992"/>
                    </a:solidFill>
                  </a:tcPr>
                </a:tc>
                <a:tc>
                  <a:txBody>
                    <a:bodyPr/>
                    <a:lstStyle/>
                    <a:p>
                      <a:pPr marL="12600">
                        <a:lnSpc>
                          <a:spcPct val="90000"/>
                        </a:lnSpc>
                        <a:spcAft>
                          <a:spcPts val="601"/>
                        </a:spcAft>
                        <a:tabLst>
                          <a:tab pos="0" algn="l"/>
                        </a:tabLst>
                      </a:pPr>
                      <a:r>
                        <a:rPr lang="ja-JP" sz="1800" b="0" strike="noStrike" spc="-1">
                          <a:solidFill>
                            <a:srgbClr val="000000"/>
                          </a:solidFill>
                          <a:latin typeface="Segoe UI"/>
                          <a:ea typeface="Meiryo UI"/>
                        </a:rPr>
                        <a:t>生産性の向上の持続</a:t>
                      </a:r>
                      <a:endParaRPr lang="en-US" sz="1800" b="0" strike="noStrike" spc="-1">
                        <a:latin typeface="Arial"/>
                      </a:endParaRPr>
                    </a:p>
                    <a:p>
                      <a:pPr marL="180000" lvl="1" indent="-71280">
                        <a:lnSpc>
                          <a:spcPct val="90000"/>
                        </a:lnSpc>
                        <a:buClr>
                          <a:srgbClr val="CCECFF"/>
                        </a:buClr>
                        <a:buFont typeface="Arial"/>
                        <a:buChar char="•"/>
                        <a:tabLst>
                          <a:tab pos="0" algn="l"/>
                        </a:tabLst>
                      </a:pPr>
                      <a:r>
                        <a:rPr lang="ja-JP" sz="1600" b="0" strike="noStrike" spc="-1">
                          <a:solidFill>
                            <a:srgbClr val="000000"/>
                          </a:solidFill>
                          <a:latin typeface="Segoe UI"/>
                          <a:ea typeface="Meiryo UI"/>
                        </a:rPr>
                        <a:t>お客様からの価格要請への柔軟な対応</a:t>
                      </a:r>
                      <a:endParaRPr lang="en-US" sz="1600" b="0" strike="noStrike" spc="-1">
                        <a:latin typeface="Arial"/>
                      </a:endParaRPr>
                    </a:p>
                  </a:txBody>
                  <a:tcPr marL="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3"/>
                  </a:ext>
                </a:extLst>
              </a:tr>
              <a:tr h="1152000">
                <a:tc>
                  <a:txBody>
                    <a:bodyPr/>
                    <a:lstStyle/>
                    <a:p>
                      <a:pPr>
                        <a:lnSpc>
                          <a:spcPct val="90000"/>
                        </a:lnSpc>
                      </a:pPr>
                      <a:r>
                        <a:rPr lang="en-US" sz="2400" b="1" strike="noStrike" spc="-1">
                          <a:solidFill>
                            <a:srgbClr val="FFFFFF"/>
                          </a:solidFill>
                          <a:latin typeface="Segoe UI"/>
                          <a:ea typeface="Meiryo UI"/>
                        </a:rPr>
                        <a:t>D</a:t>
                      </a:r>
                      <a:endParaRPr lang="en-US" sz="2400" b="0" strike="noStrike" spc="-1">
                        <a:latin typeface="Arial"/>
                      </a:endParaRPr>
                    </a:p>
                    <a:p>
                      <a:pPr>
                        <a:lnSpc>
                          <a:spcPct val="90000"/>
                        </a:lnSpc>
                      </a:pPr>
                      <a:r>
                        <a:rPr lang="ja-JP" sz="2400" b="1" strike="noStrike" spc="-1">
                          <a:solidFill>
                            <a:srgbClr val="FFFFFF"/>
                          </a:solidFill>
                          <a:latin typeface="Segoe UI"/>
                          <a:ea typeface="Meiryo UI"/>
                        </a:rPr>
                        <a:t>納期</a:t>
                      </a:r>
                      <a:endParaRPr lang="en-US" sz="24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001992"/>
                    </a:solidFill>
                  </a:tcPr>
                </a:tc>
                <a:tc>
                  <a:txBody>
                    <a:bodyPr/>
                    <a:lstStyle/>
                    <a:p>
                      <a:pPr marL="12600">
                        <a:lnSpc>
                          <a:spcPct val="90000"/>
                        </a:lnSpc>
                        <a:spcAft>
                          <a:spcPts val="601"/>
                        </a:spcAft>
                        <a:tabLst>
                          <a:tab pos="0" algn="l"/>
                        </a:tabLst>
                      </a:pPr>
                      <a:r>
                        <a:rPr lang="ja-JP" sz="1800" b="0" strike="noStrike" spc="-1">
                          <a:solidFill>
                            <a:srgbClr val="000000"/>
                          </a:solidFill>
                          <a:latin typeface="Segoe UI"/>
                          <a:ea typeface="Meiryo UI"/>
                        </a:rPr>
                        <a:t>納期短縮に向けた取り組み</a:t>
                      </a:r>
                      <a:endParaRPr lang="en-US" sz="1800" b="0" strike="noStrike" spc="-1">
                        <a:latin typeface="Arial"/>
                      </a:endParaRPr>
                    </a:p>
                    <a:p>
                      <a:pPr marL="180000" lvl="1" indent="-71280">
                        <a:lnSpc>
                          <a:spcPct val="90000"/>
                        </a:lnSpc>
                        <a:buClr>
                          <a:srgbClr val="CCECFF"/>
                        </a:buClr>
                        <a:buFont typeface="Arial"/>
                        <a:buChar char="•"/>
                        <a:tabLst>
                          <a:tab pos="0" algn="l"/>
                        </a:tabLst>
                      </a:pPr>
                      <a:r>
                        <a:rPr lang="ja-JP" sz="1600" b="0" strike="noStrike" spc="-1">
                          <a:solidFill>
                            <a:srgbClr val="000000"/>
                          </a:solidFill>
                          <a:latin typeface="Segoe UI"/>
                          <a:ea typeface="Meiryo UI"/>
                        </a:rPr>
                        <a:t>適正な在庫計画による</a:t>
                      </a:r>
                      <a:br/>
                      <a:r>
                        <a:rPr lang="ja-JP" sz="1600" b="0" strike="noStrike" spc="-1">
                          <a:solidFill>
                            <a:srgbClr val="000000"/>
                          </a:solidFill>
                          <a:latin typeface="Segoe UI"/>
                          <a:ea typeface="Meiryo UI"/>
                        </a:rPr>
                        <a:t>製造～出荷までの期間短縮</a:t>
                      </a:r>
                      <a:endParaRPr lang="en-US" sz="16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4"/>
                  </a:ext>
                </a:extLst>
              </a:tr>
            </a:tbl>
          </a:graphicData>
        </a:graphic>
      </p:graphicFrame>
      <p:graphicFrame>
        <p:nvGraphicFramePr>
          <p:cNvPr id="625" name="Table 5"/>
          <p:cNvGraphicFramePr/>
          <p:nvPr/>
        </p:nvGraphicFramePr>
        <p:xfrm>
          <a:off x="6372360" y="1341000"/>
          <a:ext cx="5471640" cy="2735640"/>
        </p:xfrm>
        <a:graphic>
          <a:graphicData uri="http://schemas.openxmlformats.org/drawingml/2006/table">
            <a:tbl>
              <a:tblPr/>
              <a:tblGrid>
                <a:gridCol w="1260000">
                  <a:extLst>
                    <a:ext uri="{9D8B030D-6E8A-4147-A177-3AD203B41FA5}">
                      <a16:colId xmlns:a16="http://schemas.microsoft.com/office/drawing/2014/main" val="20000"/>
                    </a:ext>
                  </a:extLst>
                </a:gridCol>
                <a:gridCol w="4212000">
                  <a:extLst>
                    <a:ext uri="{9D8B030D-6E8A-4147-A177-3AD203B41FA5}">
                      <a16:colId xmlns:a16="http://schemas.microsoft.com/office/drawing/2014/main" val="20001"/>
                    </a:ext>
                  </a:extLst>
                </a:gridCol>
              </a:tblGrid>
              <a:tr h="432000">
                <a:tc gridSpan="2">
                  <a:txBody>
                    <a:bodyPr/>
                    <a:lstStyle/>
                    <a:p>
                      <a:pPr>
                        <a:lnSpc>
                          <a:spcPct val="90000"/>
                        </a:lnSpc>
                        <a:tabLst>
                          <a:tab pos="0" algn="l"/>
                        </a:tabLst>
                      </a:pPr>
                      <a:r>
                        <a:rPr lang="ja-JP" sz="2000" b="1" strike="noStrike" spc="-1">
                          <a:solidFill>
                            <a:srgbClr val="FFFFFF"/>
                          </a:solidFill>
                          <a:latin typeface="Segoe UI"/>
                          <a:ea typeface="Meiryo UI"/>
                        </a:rPr>
                        <a:t>事業特性の考慮点</a:t>
                      </a:r>
                      <a:endParaRPr lang="en-US" sz="2000" b="0" strike="noStrike" spc="-1">
                        <a:latin typeface="Arial"/>
                      </a:endParaRPr>
                    </a:p>
                  </a:txBody>
                  <a:tcPr marL="36000" marR="36000">
                    <a:lnL w="12240">
                      <a:noFill/>
                    </a:lnL>
                    <a:lnR w="12240">
                      <a:noFill/>
                    </a:lnR>
                    <a:lnT w="12240">
                      <a:solidFill>
                        <a:srgbClr val="D9D9D9"/>
                      </a:solidFill>
                    </a:lnT>
                    <a:lnB w="12240">
                      <a:solidFill>
                        <a:srgbClr val="D9D9D9"/>
                      </a:solidFill>
                    </a:lnB>
                    <a:solidFill>
                      <a:srgbClr val="00B0F0"/>
                    </a:solidFill>
                  </a:tcPr>
                </a:tc>
                <a:tc hMerge="1">
                  <a:txBody>
                    <a:bodyPr/>
                    <a:lstStyle/>
                    <a:p>
                      <a:endParaRPr lang="ja-JP"/>
                    </a:p>
                  </a:txBody>
                  <a:tcPr marL="90000" marR="90000">
                    <a:solidFill>
                      <a:srgbClr val="729FCF"/>
                    </a:solidFill>
                  </a:tcPr>
                </a:tc>
                <a:extLst>
                  <a:ext uri="{0D108BD9-81ED-4DB2-BD59-A6C34878D82A}">
                    <a16:rowId xmlns:a16="http://schemas.microsoft.com/office/drawing/2014/main" val="10000"/>
                  </a:ext>
                </a:extLst>
              </a:tr>
              <a:tr h="1152000">
                <a:tc>
                  <a:txBody>
                    <a:bodyPr/>
                    <a:lstStyle/>
                    <a:p>
                      <a:pPr>
                        <a:lnSpc>
                          <a:spcPct val="90000"/>
                        </a:lnSpc>
                      </a:pPr>
                      <a:r>
                        <a:rPr lang="ja-JP" sz="2000" b="1" strike="noStrike" spc="-1">
                          <a:solidFill>
                            <a:srgbClr val="FFFFFF"/>
                          </a:solidFill>
                          <a:latin typeface="Segoe UI"/>
                          <a:ea typeface="Meiryo UI"/>
                        </a:rPr>
                        <a:t>事業固有</a:t>
                      </a:r>
                      <a:endParaRPr lang="en-US" sz="2000" b="0" strike="noStrike" spc="-1">
                        <a:latin typeface="Arial"/>
                      </a:endParaRPr>
                    </a:p>
                  </a:txBody>
                  <a:tcPr marL="36000">
                    <a:lnL w="12240">
                      <a:noFill/>
                    </a:lnL>
                    <a:lnR w="12240">
                      <a:solidFill>
                        <a:srgbClr val="D9D9D9"/>
                      </a:solidFill>
                    </a:lnR>
                    <a:lnT w="12240">
                      <a:solidFill>
                        <a:srgbClr val="D9D9D9"/>
                      </a:solidFill>
                    </a:lnT>
                    <a:lnB w="12240">
                      <a:solidFill>
                        <a:srgbClr val="D9D9D9"/>
                      </a:solidFill>
                    </a:lnB>
                    <a:solidFill>
                      <a:srgbClr val="001992"/>
                    </a:solidFill>
                  </a:tcPr>
                </a:tc>
                <a:tc>
                  <a:txBody>
                    <a:bodyPr/>
                    <a:lstStyle/>
                    <a:p>
                      <a:pPr marL="12600">
                        <a:lnSpc>
                          <a:spcPct val="90000"/>
                        </a:lnSpc>
                        <a:spcAft>
                          <a:spcPts val="601"/>
                        </a:spcAft>
                        <a:tabLst>
                          <a:tab pos="0" algn="l"/>
                        </a:tabLst>
                      </a:pPr>
                      <a:r>
                        <a:rPr lang="ja-JP" sz="1800" b="0" strike="noStrike" spc="-1">
                          <a:solidFill>
                            <a:srgbClr val="000000"/>
                          </a:solidFill>
                          <a:latin typeface="Segoe UI"/>
                          <a:ea typeface="Meiryo UI"/>
                        </a:rPr>
                        <a:t>お客様や業界特有の要件への対応</a:t>
                      </a:r>
                      <a:endParaRPr lang="en-US" sz="1800" b="0" strike="noStrike" spc="-1">
                        <a:latin typeface="Arial"/>
                      </a:endParaRPr>
                    </a:p>
                    <a:p>
                      <a:pPr marL="180000" lvl="1" indent="-71280">
                        <a:lnSpc>
                          <a:spcPct val="90000"/>
                        </a:lnSpc>
                        <a:buClr>
                          <a:srgbClr val="CCECFF"/>
                        </a:buClr>
                        <a:buFont typeface="Arial"/>
                        <a:buChar char="•"/>
                        <a:tabLst>
                          <a:tab pos="0" algn="l"/>
                        </a:tabLst>
                      </a:pPr>
                      <a:r>
                        <a:rPr lang="ja-JP" sz="1600" b="0" strike="noStrike" spc="-1">
                          <a:solidFill>
                            <a:srgbClr val="000000"/>
                          </a:solidFill>
                          <a:latin typeface="Segoe UI"/>
                          <a:ea typeface="Meiryo UI"/>
                        </a:rPr>
                        <a:t>タイムリーな価格調整</a:t>
                      </a:r>
                      <a:endParaRPr lang="en-US" sz="16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1"/>
                  </a:ext>
                </a:extLst>
              </a:tr>
              <a:tr h="1152000">
                <a:tc>
                  <a:txBody>
                    <a:bodyPr/>
                    <a:lstStyle/>
                    <a:p>
                      <a:pPr>
                        <a:lnSpc>
                          <a:spcPct val="90000"/>
                        </a:lnSpc>
                      </a:pPr>
                      <a:r>
                        <a:rPr lang="ja-JP" sz="2000" b="1" strike="noStrike" spc="-1">
                          <a:solidFill>
                            <a:srgbClr val="FFFFFF"/>
                          </a:solidFill>
                          <a:latin typeface="Segoe UI"/>
                          <a:ea typeface="Meiryo UI"/>
                        </a:rPr>
                        <a:t>共通</a:t>
                      </a:r>
                      <a:endParaRPr lang="en-US" sz="20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001992"/>
                    </a:solidFill>
                  </a:tcPr>
                </a:tc>
                <a:tc>
                  <a:txBody>
                    <a:bodyPr/>
                    <a:lstStyle/>
                    <a:p>
                      <a:pPr marL="12600">
                        <a:lnSpc>
                          <a:spcPct val="90000"/>
                        </a:lnSpc>
                        <a:spcAft>
                          <a:spcPts val="601"/>
                        </a:spcAft>
                        <a:tabLst>
                          <a:tab pos="0" algn="l"/>
                        </a:tabLst>
                      </a:pPr>
                      <a:r>
                        <a:rPr lang="ja-JP" sz="1800" b="0" strike="noStrike" spc="-1">
                          <a:solidFill>
                            <a:srgbClr val="000000"/>
                          </a:solidFill>
                          <a:latin typeface="Segoe UI"/>
                          <a:ea typeface="Meiryo UI"/>
                        </a:rPr>
                        <a:t>内部統制への対応</a:t>
                      </a:r>
                      <a:endParaRPr lang="en-US" sz="1800" b="0" strike="noStrike" spc="-1">
                        <a:latin typeface="Arial"/>
                      </a:endParaRPr>
                    </a:p>
                    <a:p>
                      <a:pPr marL="180000" lvl="1" indent="-71280">
                        <a:lnSpc>
                          <a:spcPct val="90000"/>
                        </a:lnSpc>
                        <a:buClr>
                          <a:srgbClr val="CCECFF"/>
                        </a:buClr>
                        <a:buFont typeface="Arial"/>
                        <a:buChar char="•"/>
                        <a:tabLst>
                          <a:tab pos="0" algn="l"/>
                        </a:tabLst>
                      </a:pPr>
                      <a:r>
                        <a:rPr lang="ja-JP" sz="1600" b="0" strike="noStrike" spc="-1">
                          <a:solidFill>
                            <a:srgbClr val="000000"/>
                          </a:solidFill>
                          <a:latin typeface="Segoe UI"/>
                          <a:ea typeface="Meiryo UI"/>
                        </a:rPr>
                        <a:t>計画～承認～実行の情報保持</a:t>
                      </a:r>
                      <a:endParaRPr lang="en-US" sz="1600" b="0" strike="noStrike" spc="-1">
                        <a:latin typeface="Arial"/>
                      </a:endParaRPr>
                    </a:p>
                    <a:p>
                      <a:pPr marL="180000" lvl="1" indent="-71280">
                        <a:lnSpc>
                          <a:spcPct val="90000"/>
                        </a:lnSpc>
                        <a:buClr>
                          <a:srgbClr val="CCECFF"/>
                        </a:buClr>
                        <a:buFont typeface="Arial"/>
                        <a:buChar char="•"/>
                        <a:tabLst>
                          <a:tab pos="0" algn="l"/>
                        </a:tabLst>
                      </a:pPr>
                      <a:r>
                        <a:rPr lang="ja-JP" sz="1600" b="0" strike="noStrike" spc="-1">
                          <a:solidFill>
                            <a:srgbClr val="000000"/>
                          </a:solidFill>
                          <a:latin typeface="Segoe UI"/>
                          <a:ea typeface="Meiryo UI"/>
                        </a:rPr>
                        <a:t>個人の判断から企業としての判断へ</a:t>
                      </a:r>
                      <a:endParaRPr lang="en-US" sz="16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2"/>
                  </a:ext>
                </a:extLst>
              </a:tr>
            </a:tbl>
          </a:graphicData>
        </a:graphic>
      </p:graphicFrame>
      <p:sp>
        <p:nvSpPr>
          <p:cNvPr id="626" name="CustomShape 6"/>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P320</a:t>
            </a:r>
            <a:endParaRPr lang="en-US" sz="18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841320" y="2450520"/>
            <a:ext cx="1956240" cy="1956240"/>
          </a:xfrm>
          <a:prstGeom prst="ellipse">
            <a:avLst/>
          </a:prstGeom>
          <a:solidFill>
            <a:schemeClr val="bg1">
              <a:lumMod val="75000"/>
              <a:alpha val="20000"/>
            </a:schemeClr>
          </a:solidFill>
          <a:ln w="28575">
            <a:noFill/>
          </a:ln>
        </p:spPr>
        <p:style>
          <a:lnRef idx="0">
            <a:scrgbClr r="0" g="0" b="0"/>
          </a:lnRef>
          <a:fillRef idx="0">
            <a:scrgbClr r="0" g="0" b="0"/>
          </a:fillRef>
          <a:effectRef idx="0">
            <a:scrgbClr r="0" g="0" b="0"/>
          </a:effectRef>
          <a:fontRef idx="minor"/>
        </p:style>
        <p:txBody>
          <a:bodyPr wrap="none" lIns="63720" tIns="360000" rIns="1116000" bIns="63720">
            <a:noAutofit/>
          </a:bodyPr>
          <a:lstStyle/>
          <a:p>
            <a:pPr algn="ctr">
              <a:lnSpc>
                <a:spcPct val="100000"/>
              </a:lnSpc>
            </a:pPr>
            <a:r>
              <a:rPr lang="ja-JP" sz="1600" b="1" strike="noStrike" spc="-1">
                <a:solidFill>
                  <a:srgbClr val="58595B"/>
                </a:solidFill>
                <a:latin typeface="Segoe UI"/>
                <a:ea typeface="Meiryo UI"/>
              </a:rPr>
              <a:t>仕事が好き</a:t>
            </a:r>
            <a:endParaRPr lang="en-US" sz="1600" b="0" strike="noStrike" spc="-1">
              <a:latin typeface="Arial"/>
            </a:endParaRPr>
          </a:p>
        </p:txBody>
      </p:sp>
      <p:sp>
        <p:nvSpPr>
          <p:cNvPr id="628" name="CustomShape 2"/>
          <p:cNvSpPr/>
          <p:nvPr/>
        </p:nvSpPr>
        <p:spPr>
          <a:xfrm>
            <a:off x="977400" y="2725200"/>
            <a:ext cx="1619280" cy="1619280"/>
          </a:xfrm>
          <a:prstGeom prst="arc">
            <a:avLst>
              <a:gd name="adj1" fmla="val 16200000"/>
              <a:gd name="adj2" fmla="val 9810450"/>
            </a:avLst>
          </a:prstGeom>
          <a:noFill/>
          <a:ln w="254000">
            <a:solidFill>
              <a:schemeClr val="bg2">
                <a:lumMod val="25000"/>
              </a:schemeClr>
            </a:solidFill>
            <a:round/>
          </a:ln>
        </p:spPr>
        <p:style>
          <a:lnRef idx="0">
            <a:scrgbClr r="0" g="0" b="0"/>
          </a:lnRef>
          <a:fillRef idx="0">
            <a:scrgbClr r="0" g="0" b="0"/>
          </a:fillRef>
          <a:effectRef idx="0">
            <a:scrgbClr r="0" g="0" b="0"/>
          </a:effectRef>
          <a:fontRef idx="minor"/>
        </p:style>
      </p:sp>
      <p:sp>
        <p:nvSpPr>
          <p:cNvPr id="629" name="CustomShape 3"/>
          <p:cNvSpPr/>
          <p:nvPr/>
        </p:nvSpPr>
        <p:spPr>
          <a:xfrm>
            <a:off x="707400" y="2455560"/>
            <a:ext cx="2159280" cy="2159280"/>
          </a:xfrm>
          <a:prstGeom prst="arc">
            <a:avLst>
              <a:gd name="adj1" fmla="val 16200000"/>
              <a:gd name="adj2" fmla="val 9739600"/>
            </a:avLst>
          </a:prstGeom>
          <a:noFill/>
          <a:ln w="254000">
            <a:solidFill>
              <a:schemeClr val="accent2">
                <a:lumMod val="75000"/>
              </a:schemeClr>
            </a:solidFill>
            <a:round/>
          </a:ln>
        </p:spPr>
        <p:style>
          <a:lnRef idx="0">
            <a:scrgbClr r="0" g="0" b="0"/>
          </a:lnRef>
          <a:fillRef idx="0">
            <a:scrgbClr r="0" g="0" b="0"/>
          </a:fillRef>
          <a:effectRef idx="0">
            <a:scrgbClr r="0" g="0" b="0"/>
          </a:effectRef>
          <a:fontRef idx="minor"/>
        </p:style>
      </p:sp>
      <p:sp>
        <p:nvSpPr>
          <p:cNvPr id="630" name="CustomShape 4"/>
          <p:cNvSpPr/>
          <p:nvPr/>
        </p:nvSpPr>
        <p:spPr>
          <a:xfrm>
            <a:off x="1365840" y="3543480"/>
            <a:ext cx="874440" cy="304920"/>
          </a:xfrm>
          <a:prstGeom prst="rect">
            <a:avLst/>
          </a:prstGeom>
          <a:noFill/>
          <a:ln w="0">
            <a:noFill/>
          </a:ln>
        </p:spPr>
        <p:style>
          <a:lnRef idx="0">
            <a:scrgbClr r="0" g="0" b="0"/>
          </a:lnRef>
          <a:fillRef idx="0">
            <a:scrgbClr r="0" g="0" b="0"/>
          </a:fillRef>
          <a:effectRef idx="0">
            <a:scrgbClr r="0" g="0" b="0"/>
          </a:effectRef>
          <a:fontRef idx="minor"/>
        </p:style>
        <p:txBody>
          <a:bodyPr lIns="90000" tIns="0" rIns="0" bIns="0">
            <a:spAutoFit/>
          </a:bodyPr>
          <a:lstStyle/>
          <a:p>
            <a:pPr algn="r">
              <a:lnSpc>
                <a:spcPts val="2401"/>
              </a:lnSpc>
              <a:spcAft>
                <a:spcPts val="601"/>
              </a:spcAft>
            </a:pPr>
            <a:r>
              <a:rPr lang="en-US" sz="4000" b="0" strike="noStrike" spc="-1">
                <a:solidFill>
                  <a:srgbClr val="002060"/>
                </a:solidFill>
                <a:latin typeface="Segoe UI"/>
                <a:ea typeface="Meiryo UI"/>
              </a:rPr>
              <a:t>70</a:t>
            </a:r>
            <a:r>
              <a:rPr lang="en-US" sz="3200" b="0" strike="noStrike" spc="-1" baseline="-25000">
                <a:solidFill>
                  <a:srgbClr val="002060"/>
                </a:solidFill>
                <a:latin typeface="Segoe UI"/>
                <a:ea typeface="Meiryo UI"/>
              </a:rPr>
              <a:t>%</a:t>
            </a:r>
            <a:r>
              <a:rPr lang="en-US" sz="3200" b="0" strike="noStrike" spc="-1">
                <a:solidFill>
                  <a:srgbClr val="002060"/>
                </a:solidFill>
                <a:latin typeface="Segoe UI"/>
                <a:ea typeface="Meiryo UI"/>
              </a:rPr>
              <a:t> </a:t>
            </a:r>
            <a:endParaRPr lang="en-US" sz="3200" b="0" strike="noStrike" spc="-1">
              <a:latin typeface="Arial"/>
            </a:endParaRPr>
          </a:p>
        </p:txBody>
      </p:sp>
      <p:sp>
        <p:nvSpPr>
          <p:cNvPr id="631" name="CustomShape 5"/>
          <p:cNvSpPr/>
          <p:nvPr/>
        </p:nvSpPr>
        <p:spPr>
          <a:xfrm>
            <a:off x="2687400" y="2268000"/>
            <a:ext cx="1135800" cy="304920"/>
          </a:xfrm>
          <a:prstGeom prst="rect">
            <a:avLst/>
          </a:prstGeom>
          <a:noFill/>
          <a:ln w="0">
            <a:noFill/>
          </a:ln>
        </p:spPr>
        <p:style>
          <a:lnRef idx="0">
            <a:scrgbClr r="0" g="0" b="0"/>
          </a:lnRef>
          <a:fillRef idx="0">
            <a:scrgbClr r="0" g="0" b="0"/>
          </a:fillRef>
          <a:effectRef idx="0">
            <a:scrgbClr r="0" g="0" b="0"/>
          </a:effectRef>
          <a:fontRef idx="minor"/>
        </p:style>
        <p:txBody>
          <a:bodyPr lIns="90000" tIns="0" rIns="0" bIns="0">
            <a:spAutoFit/>
          </a:bodyPr>
          <a:lstStyle/>
          <a:p>
            <a:pPr>
              <a:lnSpc>
                <a:spcPts val="2401"/>
              </a:lnSpc>
              <a:spcAft>
                <a:spcPts val="601"/>
              </a:spcAft>
            </a:pPr>
            <a:r>
              <a:rPr lang="en-US" sz="4000" b="0" strike="noStrike" spc="-1">
                <a:solidFill>
                  <a:srgbClr val="12B2EB"/>
                </a:solidFill>
                <a:latin typeface="Segoe UI"/>
                <a:ea typeface="Meiryo UI"/>
              </a:rPr>
              <a:t>69</a:t>
            </a:r>
            <a:r>
              <a:rPr lang="en-US" sz="3600" b="0" strike="noStrike" spc="-1" baseline="-25000">
                <a:solidFill>
                  <a:srgbClr val="12B2EB"/>
                </a:solidFill>
                <a:latin typeface="Segoe UI"/>
                <a:ea typeface="Meiryo UI"/>
              </a:rPr>
              <a:t>%</a:t>
            </a:r>
            <a:r>
              <a:rPr lang="en-US" sz="4400" b="0" strike="noStrike" spc="-1" baseline="-25000">
                <a:solidFill>
                  <a:srgbClr val="12B2EB"/>
                </a:solidFill>
                <a:latin typeface="Segoe UI"/>
                <a:ea typeface="Meiryo UI"/>
              </a:rPr>
              <a:t> </a:t>
            </a:r>
            <a:endParaRPr lang="en-US" sz="4400" b="0" strike="noStrike" spc="-1">
              <a:latin typeface="Arial"/>
            </a:endParaRPr>
          </a:p>
        </p:txBody>
      </p:sp>
      <p:sp>
        <p:nvSpPr>
          <p:cNvPr id="632" name="CustomShape 6"/>
          <p:cNvSpPr/>
          <p:nvPr/>
        </p:nvSpPr>
        <p:spPr>
          <a:xfrm>
            <a:off x="5007240" y="2450520"/>
            <a:ext cx="1956240" cy="1956240"/>
          </a:xfrm>
          <a:prstGeom prst="ellipse">
            <a:avLst/>
          </a:prstGeom>
          <a:solidFill>
            <a:schemeClr val="bg1">
              <a:lumMod val="75000"/>
              <a:alpha val="20000"/>
            </a:schemeClr>
          </a:solidFill>
          <a:ln w="28575">
            <a:noFill/>
          </a:ln>
        </p:spPr>
        <p:style>
          <a:lnRef idx="0">
            <a:scrgbClr r="0" g="0" b="0"/>
          </a:lnRef>
          <a:fillRef idx="0">
            <a:scrgbClr r="0" g="0" b="0"/>
          </a:fillRef>
          <a:effectRef idx="0">
            <a:scrgbClr r="0" g="0" b="0"/>
          </a:effectRef>
          <a:fontRef idx="minor"/>
        </p:style>
        <p:txBody>
          <a:bodyPr wrap="none" lIns="63720" tIns="360000" rIns="864000" bIns="63720">
            <a:noAutofit/>
          </a:bodyPr>
          <a:lstStyle/>
          <a:p>
            <a:pPr algn="ctr">
              <a:lnSpc>
                <a:spcPct val="100000"/>
              </a:lnSpc>
            </a:pPr>
            <a:r>
              <a:rPr lang="ja-JP" sz="1600" b="1" strike="noStrike" spc="-1">
                <a:solidFill>
                  <a:srgbClr val="58595B"/>
                </a:solidFill>
                <a:latin typeface="Segoe UI"/>
                <a:ea typeface="Meiryo UI"/>
              </a:rPr>
              <a:t>仕事を続けたい</a:t>
            </a:r>
            <a:endParaRPr lang="en-US" sz="1600" b="0" strike="noStrike" spc="-1">
              <a:latin typeface="Arial"/>
            </a:endParaRPr>
          </a:p>
        </p:txBody>
      </p:sp>
      <p:sp>
        <p:nvSpPr>
          <p:cNvPr id="633" name="CustomShape 7"/>
          <p:cNvSpPr/>
          <p:nvPr/>
        </p:nvSpPr>
        <p:spPr>
          <a:xfrm>
            <a:off x="5175720" y="2725200"/>
            <a:ext cx="1619280" cy="1619280"/>
          </a:xfrm>
          <a:prstGeom prst="arc">
            <a:avLst>
              <a:gd name="adj1" fmla="val 16200000"/>
              <a:gd name="adj2" fmla="val 8930732"/>
            </a:avLst>
          </a:prstGeom>
          <a:noFill/>
          <a:ln w="254000">
            <a:solidFill>
              <a:schemeClr val="bg2">
                <a:lumMod val="25000"/>
              </a:schemeClr>
            </a:solidFill>
            <a:round/>
          </a:ln>
        </p:spPr>
        <p:style>
          <a:lnRef idx="0">
            <a:scrgbClr r="0" g="0" b="0"/>
          </a:lnRef>
          <a:fillRef idx="0">
            <a:scrgbClr r="0" g="0" b="0"/>
          </a:fillRef>
          <a:effectRef idx="0">
            <a:scrgbClr r="0" g="0" b="0"/>
          </a:effectRef>
          <a:fontRef idx="minor"/>
        </p:style>
      </p:sp>
      <p:sp>
        <p:nvSpPr>
          <p:cNvPr id="634" name="CustomShape 8"/>
          <p:cNvSpPr/>
          <p:nvPr/>
        </p:nvSpPr>
        <p:spPr>
          <a:xfrm>
            <a:off x="4905720" y="2455560"/>
            <a:ext cx="2159280" cy="2159280"/>
          </a:xfrm>
          <a:prstGeom prst="arc">
            <a:avLst>
              <a:gd name="adj1" fmla="val 16200000"/>
              <a:gd name="adj2" fmla="val 9739600"/>
            </a:avLst>
          </a:prstGeom>
          <a:noFill/>
          <a:ln w="254000">
            <a:solidFill>
              <a:schemeClr val="accent2">
                <a:lumMod val="75000"/>
              </a:schemeClr>
            </a:solidFill>
            <a:round/>
            <a:tailEnd type="triangle" w="sm" len="sm"/>
          </a:ln>
        </p:spPr>
        <p:style>
          <a:lnRef idx="0">
            <a:scrgbClr r="0" g="0" b="0"/>
          </a:lnRef>
          <a:fillRef idx="0">
            <a:scrgbClr r="0" g="0" b="0"/>
          </a:fillRef>
          <a:effectRef idx="0">
            <a:scrgbClr r="0" g="0" b="0"/>
          </a:effectRef>
          <a:fontRef idx="minor"/>
        </p:style>
      </p:sp>
      <p:sp>
        <p:nvSpPr>
          <p:cNvPr id="635" name="CustomShape 9"/>
          <p:cNvSpPr/>
          <p:nvPr/>
        </p:nvSpPr>
        <p:spPr>
          <a:xfrm>
            <a:off x="5547960" y="3543480"/>
            <a:ext cx="874440" cy="304920"/>
          </a:xfrm>
          <a:prstGeom prst="rect">
            <a:avLst/>
          </a:prstGeom>
          <a:noFill/>
          <a:ln w="0">
            <a:noFill/>
          </a:ln>
        </p:spPr>
        <p:style>
          <a:lnRef idx="0">
            <a:scrgbClr r="0" g="0" b="0"/>
          </a:lnRef>
          <a:fillRef idx="0">
            <a:scrgbClr r="0" g="0" b="0"/>
          </a:fillRef>
          <a:effectRef idx="0">
            <a:scrgbClr r="0" g="0" b="0"/>
          </a:effectRef>
          <a:fontRef idx="minor"/>
        </p:style>
        <p:txBody>
          <a:bodyPr lIns="90000" tIns="0" rIns="0" bIns="0">
            <a:spAutoFit/>
          </a:bodyPr>
          <a:lstStyle/>
          <a:p>
            <a:pPr algn="r">
              <a:lnSpc>
                <a:spcPts val="2401"/>
              </a:lnSpc>
              <a:spcAft>
                <a:spcPts val="601"/>
              </a:spcAft>
            </a:pPr>
            <a:r>
              <a:rPr lang="en-US" sz="4000" b="0" strike="noStrike" spc="-1">
                <a:solidFill>
                  <a:srgbClr val="002060"/>
                </a:solidFill>
                <a:latin typeface="Segoe UI"/>
                <a:ea typeface="Meiryo UI"/>
              </a:rPr>
              <a:t>64</a:t>
            </a:r>
            <a:r>
              <a:rPr lang="en-US" sz="3200" b="0" strike="noStrike" spc="-1" baseline="-25000">
                <a:solidFill>
                  <a:srgbClr val="002060"/>
                </a:solidFill>
                <a:latin typeface="Segoe UI"/>
                <a:ea typeface="Meiryo UI"/>
              </a:rPr>
              <a:t>%</a:t>
            </a:r>
            <a:r>
              <a:rPr lang="en-US" sz="3200" b="0" strike="noStrike" spc="-1">
                <a:solidFill>
                  <a:srgbClr val="002060"/>
                </a:solidFill>
                <a:latin typeface="Segoe UI"/>
                <a:ea typeface="Meiryo UI"/>
              </a:rPr>
              <a:t> </a:t>
            </a:r>
            <a:endParaRPr lang="en-US" sz="3200" b="0" strike="noStrike" spc="-1">
              <a:latin typeface="Arial"/>
            </a:endParaRPr>
          </a:p>
        </p:txBody>
      </p:sp>
      <p:sp>
        <p:nvSpPr>
          <p:cNvPr id="636" name="CustomShape 10"/>
          <p:cNvSpPr/>
          <p:nvPr/>
        </p:nvSpPr>
        <p:spPr>
          <a:xfrm>
            <a:off x="6739560" y="2268000"/>
            <a:ext cx="1135800" cy="304920"/>
          </a:xfrm>
          <a:prstGeom prst="rect">
            <a:avLst/>
          </a:prstGeom>
          <a:noFill/>
          <a:ln w="0">
            <a:noFill/>
          </a:ln>
        </p:spPr>
        <p:style>
          <a:lnRef idx="0">
            <a:scrgbClr r="0" g="0" b="0"/>
          </a:lnRef>
          <a:fillRef idx="0">
            <a:scrgbClr r="0" g="0" b="0"/>
          </a:fillRef>
          <a:effectRef idx="0">
            <a:scrgbClr r="0" g="0" b="0"/>
          </a:effectRef>
          <a:fontRef idx="minor"/>
        </p:style>
        <p:txBody>
          <a:bodyPr lIns="90000" tIns="0" rIns="0" bIns="0">
            <a:spAutoFit/>
          </a:bodyPr>
          <a:lstStyle/>
          <a:p>
            <a:pPr>
              <a:lnSpc>
                <a:spcPts val="2401"/>
              </a:lnSpc>
              <a:spcAft>
                <a:spcPts val="601"/>
              </a:spcAft>
            </a:pPr>
            <a:r>
              <a:rPr lang="en-US" sz="4000" b="0" strike="noStrike" spc="-1">
                <a:solidFill>
                  <a:srgbClr val="12B2EB"/>
                </a:solidFill>
                <a:latin typeface="Segoe UI"/>
                <a:ea typeface="Meiryo UI"/>
              </a:rPr>
              <a:t>69</a:t>
            </a:r>
            <a:r>
              <a:rPr lang="en-US" sz="3600" b="0" strike="noStrike" spc="-1" baseline="-25000">
                <a:solidFill>
                  <a:srgbClr val="12B2EB"/>
                </a:solidFill>
                <a:latin typeface="Segoe UI"/>
                <a:ea typeface="Meiryo UI"/>
              </a:rPr>
              <a:t>%</a:t>
            </a:r>
            <a:r>
              <a:rPr lang="en-US" sz="4400" b="0" strike="noStrike" spc="-1" baseline="-25000">
                <a:solidFill>
                  <a:srgbClr val="880061"/>
                </a:solidFill>
                <a:latin typeface="Segoe UI"/>
                <a:ea typeface="Meiryo UI"/>
              </a:rPr>
              <a:t> </a:t>
            </a:r>
            <a:endParaRPr lang="en-US" sz="4400" b="0" strike="noStrike" spc="-1">
              <a:latin typeface="Arial"/>
            </a:endParaRPr>
          </a:p>
        </p:txBody>
      </p:sp>
      <p:sp>
        <p:nvSpPr>
          <p:cNvPr id="637" name="CustomShape 11"/>
          <p:cNvSpPr/>
          <p:nvPr/>
        </p:nvSpPr>
        <p:spPr>
          <a:xfrm>
            <a:off x="8945280" y="2450520"/>
            <a:ext cx="1956240" cy="1956240"/>
          </a:xfrm>
          <a:prstGeom prst="ellipse">
            <a:avLst/>
          </a:prstGeom>
          <a:solidFill>
            <a:schemeClr val="bg1">
              <a:lumMod val="75000"/>
              <a:alpha val="20000"/>
            </a:schemeClr>
          </a:solidFill>
          <a:ln w="28575">
            <a:noFill/>
          </a:ln>
        </p:spPr>
        <p:style>
          <a:lnRef idx="0">
            <a:scrgbClr r="0" g="0" b="0"/>
          </a:lnRef>
          <a:fillRef idx="0">
            <a:scrgbClr r="0" g="0" b="0"/>
          </a:fillRef>
          <a:effectRef idx="0">
            <a:scrgbClr r="0" g="0" b="0"/>
          </a:effectRef>
          <a:fontRef idx="minor"/>
        </p:style>
        <p:txBody>
          <a:bodyPr wrap="none" lIns="63720" tIns="360000" rIns="648000" bIns="63720">
            <a:noAutofit/>
          </a:bodyPr>
          <a:lstStyle/>
          <a:p>
            <a:pPr algn="ctr">
              <a:lnSpc>
                <a:spcPct val="100000"/>
              </a:lnSpc>
            </a:pPr>
            <a:r>
              <a:rPr lang="ja-JP" sz="1600" b="1" strike="noStrike" spc="-1">
                <a:solidFill>
                  <a:srgbClr val="58595B"/>
                </a:solidFill>
                <a:latin typeface="Segoe UI"/>
                <a:ea typeface="Meiryo UI"/>
              </a:rPr>
              <a:t>管理職になりたい</a:t>
            </a:r>
            <a:endParaRPr lang="en-US" sz="1600" b="0" strike="noStrike" spc="-1">
              <a:latin typeface="Arial"/>
            </a:endParaRPr>
          </a:p>
        </p:txBody>
      </p:sp>
      <p:sp>
        <p:nvSpPr>
          <p:cNvPr id="638" name="CustomShape 12"/>
          <p:cNvSpPr/>
          <p:nvPr/>
        </p:nvSpPr>
        <p:spPr>
          <a:xfrm>
            <a:off x="9081000" y="2725200"/>
            <a:ext cx="1619280" cy="1619280"/>
          </a:xfrm>
          <a:prstGeom prst="arc">
            <a:avLst>
              <a:gd name="adj1" fmla="val 16200000"/>
              <a:gd name="adj2" fmla="val 4266334"/>
            </a:avLst>
          </a:prstGeom>
          <a:noFill/>
          <a:ln w="254000">
            <a:solidFill>
              <a:schemeClr val="bg2">
                <a:lumMod val="25000"/>
              </a:schemeClr>
            </a:solidFill>
            <a:round/>
          </a:ln>
        </p:spPr>
        <p:style>
          <a:lnRef idx="0">
            <a:scrgbClr r="0" g="0" b="0"/>
          </a:lnRef>
          <a:fillRef idx="0">
            <a:scrgbClr r="0" g="0" b="0"/>
          </a:fillRef>
          <a:effectRef idx="0">
            <a:scrgbClr r="0" g="0" b="0"/>
          </a:effectRef>
          <a:fontRef idx="minor"/>
        </p:style>
      </p:sp>
      <p:sp>
        <p:nvSpPr>
          <p:cNvPr id="639" name="CustomShape 13"/>
          <p:cNvSpPr/>
          <p:nvPr/>
        </p:nvSpPr>
        <p:spPr>
          <a:xfrm>
            <a:off x="8811000" y="2455560"/>
            <a:ext cx="2159280" cy="2159280"/>
          </a:xfrm>
          <a:prstGeom prst="arc">
            <a:avLst>
              <a:gd name="adj1" fmla="val 16200000"/>
              <a:gd name="adj2" fmla="val 993096"/>
            </a:avLst>
          </a:prstGeom>
          <a:noFill/>
          <a:ln w="254000">
            <a:solidFill>
              <a:schemeClr val="accent2">
                <a:lumMod val="75000"/>
              </a:schemeClr>
            </a:solidFill>
            <a:round/>
          </a:ln>
        </p:spPr>
        <p:style>
          <a:lnRef idx="0">
            <a:scrgbClr r="0" g="0" b="0"/>
          </a:lnRef>
          <a:fillRef idx="0">
            <a:scrgbClr r="0" g="0" b="0"/>
          </a:fillRef>
          <a:effectRef idx="0">
            <a:scrgbClr r="0" g="0" b="0"/>
          </a:effectRef>
          <a:fontRef idx="minor"/>
        </p:style>
      </p:sp>
      <p:sp>
        <p:nvSpPr>
          <p:cNvPr id="640" name="CustomShape 14"/>
          <p:cNvSpPr/>
          <p:nvPr/>
        </p:nvSpPr>
        <p:spPr>
          <a:xfrm>
            <a:off x="9469800" y="3543480"/>
            <a:ext cx="874440" cy="304920"/>
          </a:xfrm>
          <a:prstGeom prst="rect">
            <a:avLst/>
          </a:prstGeom>
          <a:noFill/>
          <a:ln w="0">
            <a:noFill/>
          </a:ln>
        </p:spPr>
        <p:style>
          <a:lnRef idx="0">
            <a:scrgbClr r="0" g="0" b="0"/>
          </a:lnRef>
          <a:fillRef idx="0">
            <a:scrgbClr r="0" g="0" b="0"/>
          </a:fillRef>
          <a:effectRef idx="0">
            <a:scrgbClr r="0" g="0" b="0"/>
          </a:effectRef>
          <a:fontRef idx="minor"/>
        </p:style>
        <p:txBody>
          <a:bodyPr lIns="90000" tIns="0" rIns="0" bIns="0">
            <a:spAutoFit/>
          </a:bodyPr>
          <a:lstStyle/>
          <a:p>
            <a:pPr algn="r">
              <a:lnSpc>
                <a:spcPts val="2401"/>
              </a:lnSpc>
              <a:spcAft>
                <a:spcPts val="601"/>
              </a:spcAft>
            </a:pPr>
            <a:r>
              <a:rPr lang="en-US" sz="4000" b="0" strike="noStrike" spc="-1">
                <a:solidFill>
                  <a:srgbClr val="002060"/>
                </a:solidFill>
                <a:latin typeface="Segoe UI"/>
                <a:ea typeface="Meiryo UI"/>
              </a:rPr>
              <a:t>37</a:t>
            </a:r>
            <a:r>
              <a:rPr lang="en-US" sz="3200" b="0" strike="noStrike" spc="-1" baseline="-25000">
                <a:solidFill>
                  <a:srgbClr val="002060"/>
                </a:solidFill>
                <a:latin typeface="Segoe UI"/>
                <a:ea typeface="Meiryo UI"/>
              </a:rPr>
              <a:t>%</a:t>
            </a:r>
            <a:r>
              <a:rPr lang="en-US" sz="3200" b="0" strike="noStrike" spc="-1">
                <a:solidFill>
                  <a:srgbClr val="002060"/>
                </a:solidFill>
                <a:latin typeface="Segoe UI"/>
                <a:ea typeface="Meiryo UI"/>
              </a:rPr>
              <a:t> </a:t>
            </a:r>
            <a:endParaRPr lang="en-US" sz="3200" b="0" strike="noStrike" spc="-1">
              <a:latin typeface="Arial"/>
            </a:endParaRPr>
          </a:p>
        </p:txBody>
      </p:sp>
      <p:sp>
        <p:nvSpPr>
          <p:cNvPr id="641" name="CustomShape 15"/>
          <p:cNvSpPr/>
          <p:nvPr/>
        </p:nvSpPr>
        <p:spPr>
          <a:xfrm>
            <a:off x="10791360" y="2268000"/>
            <a:ext cx="1135800" cy="571320"/>
          </a:xfrm>
          <a:prstGeom prst="rect">
            <a:avLst/>
          </a:prstGeom>
          <a:noFill/>
          <a:ln w="0">
            <a:noFill/>
          </a:ln>
        </p:spPr>
        <p:style>
          <a:lnRef idx="0">
            <a:scrgbClr r="0" g="0" b="0"/>
          </a:lnRef>
          <a:fillRef idx="0">
            <a:scrgbClr r="0" g="0" b="0"/>
          </a:fillRef>
          <a:effectRef idx="0">
            <a:scrgbClr r="0" g="0" b="0"/>
          </a:effectRef>
          <a:fontRef idx="minor"/>
        </p:style>
        <p:txBody>
          <a:bodyPr lIns="90000" tIns="0" rIns="0" bIns="0">
            <a:spAutoFit/>
          </a:bodyPr>
          <a:lstStyle/>
          <a:p>
            <a:pPr>
              <a:lnSpc>
                <a:spcPts val="2401"/>
              </a:lnSpc>
              <a:spcAft>
                <a:spcPts val="601"/>
              </a:spcAft>
            </a:pPr>
            <a:r>
              <a:rPr lang="en-US" sz="4000" b="0" strike="noStrike" spc="-1">
                <a:solidFill>
                  <a:srgbClr val="12B2EB"/>
                </a:solidFill>
                <a:latin typeface="Segoe UI"/>
                <a:ea typeface="Meiryo UI"/>
              </a:rPr>
              <a:t>30</a:t>
            </a:r>
            <a:r>
              <a:rPr lang="en-US" sz="3600" b="0" strike="noStrike" spc="-1" baseline="-25000">
                <a:solidFill>
                  <a:srgbClr val="12B2EB"/>
                </a:solidFill>
                <a:latin typeface="Segoe UI"/>
                <a:ea typeface="Meiryo UI"/>
              </a:rPr>
              <a:t>%</a:t>
            </a:r>
            <a:r>
              <a:rPr lang="en-US" sz="4400" b="0" strike="noStrike" spc="-1" baseline="-25000">
                <a:solidFill>
                  <a:srgbClr val="12B2EB"/>
                </a:solidFill>
                <a:latin typeface="Segoe UI"/>
                <a:ea typeface="Meiryo UI"/>
              </a:rPr>
              <a:t> </a:t>
            </a:r>
            <a:endParaRPr lang="en-US" sz="4400" b="0" strike="noStrike" spc="-1">
              <a:latin typeface="Arial"/>
            </a:endParaRPr>
          </a:p>
          <a:p>
            <a:pPr>
              <a:lnSpc>
                <a:spcPts val="1500"/>
              </a:lnSpc>
              <a:spcAft>
                <a:spcPts val="601"/>
              </a:spcAft>
            </a:pPr>
            <a:endParaRPr lang="en-US" sz="4400" b="0" strike="noStrike" spc="-1">
              <a:latin typeface="Arial"/>
            </a:endParaRPr>
          </a:p>
        </p:txBody>
      </p:sp>
      <p:sp>
        <p:nvSpPr>
          <p:cNvPr id="642" name="CustomShape 16"/>
          <p:cNvSpPr/>
          <p:nvPr/>
        </p:nvSpPr>
        <p:spPr>
          <a:xfrm>
            <a:off x="8231400" y="5040000"/>
            <a:ext cx="3695760" cy="9356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nSpc>
                <a:spcPts val="2401"/>
              </a:lnSpc>
              <a:spcAft>
                <a:spcPts val="601"/>
              </a:spcAft>
            </a:pPr>
            <a:r>
              <a:rPr lang="en-US" sz="5400" b="0" strike="noStrike" spc="-1">
                <a:solidFill>
                  <a:srgbClr val="808080"/>
                </a:solidFill>
                <a:latin typeface="Segoe UI"/>
                <a:ea typeface="Meiryo UI"/>
              </a:rPr>
              <a:t>-</a:t>
            </a:r>
            <a:r>
              <a:rPr lang="en-US" sz="4800" b="0" strike="noStrike" spc="-1">
                <a:solidFill>
                  <a:srgbClr val="808080"/>
                </a:solidFill>
                <a:latin typeface="Segoe UI"/>
                <a:ea typeface="Meiryo UI"/>
              </a:rPr>
              <a:t>39</a:t>
            </a:r>
            <a:r>
              <a:rPr lang="en-US" sz="4000" b="0" strike="noStrike" spc="-1" baseline="-25000">
                <a:solidFill>
                  <a:srgbClr val="808080"/>
                </a:solidFill>
                <a:latin typeface="Segoe UI"/>
                <a:ea typeface="Meiryo UI"/>
              </a:rPr>
              <a:t>%</a:t>
            </a:r>
            <a:r>
              <a:rPr lang="en-US" sz="5400" b="0" strike="noStrike" spc="-1" baseline="-25000">
                <a:solidFill>
                  <a:srgbClr val="808080"/>
                </a:solidFill>
                <a:latin typeface="Segoe UI"/>
                <a:ea typeface="Meiryo UI"/>
              </a:rPr>
              <a:t> </a:t>
            </a:r>
            <a:endParaRPr lang="en-US" sz="5400" b="0" strike="noStrike" spc="-1">
              <a:latin typeface="Arial"/>
            </a:endParaRPr>
          </a:p>
          <a:p>
            <a:pPr>
              <a:lnSpc>
                <a:spcPct val="100000"/>
              </a:lnSpc>
              <a:spcAft>
                <a:spcPts val="601"/>
              </a:spcAft>
            </a:pPr>
            <a:r>
              <a:rPr lang="ja-JP" sz="3200" b="0" strike="noStrike" spc="-1" baseline="-25000">
                <a:solidFill>
                  <a:srgbClr val="808080"/>
                </a:solidFill>
                <a:latin typeface="Segoe UI"/>
                <a:ea typeface="Meiryo UI"/>
              </a:rPr>
              <a:t>管理職に魅力を感じていない</a:t>
            </a:r>
            <a:r>
              <a:rPr lang="en-US" sz="3200" b="0" strike="noStrike" spc="-1" baseline="-25000">
                <a:solidFill>
                  <a:srgbClr val="808080"/>
                </a:solidFill>
                <a:latin typeface="Segoe UI"/>
                <a:ea typeface="Meiryo UI"/>
              </a:rPr>
              <a:t>?</a:t>
            </a:r>
            <a:endParaRPr lang="en-US" sz="3200" b="0" strike="noStrike" spc="-1">
              <a:latin typeface="Arial"/>
            </a:endParaRPr>
          </a:p>
        </p:txBody>
      </p:sp>
      <p:sp>
        <p:nvSpPr>
          <p:cNvPr id="643" name="CustomShape 17"/>
          <p:cNvSpPr/>
          <p:nvPr/>
        </p:nvSpPr>
        <p:spPr>
          <a:xfrm>
            <a:off x="486360" y="2311920"/>
            <a:ext cx="1342080" cy="2804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ts val="1500"/>
              </a:lnSpc>
              <a:spcAft>
                <a:spcPts val="601"/>
              </a:spcAft>
            </a:pPr>
            <a:r>
              <a:rPr lang="ja-JP" sz="1800" b="0" strike="noStrike" spc="-1">
                <a:solidFill>
                  <a:srgbClr val="5ECCF3"/>
                </a:solidFill>
                <a:latin typeface="Segoe UI"/>
                <a:ea typeface="Meiryo UI"/>
              </a:rPr>
              <a:t>～</a:t>
            </a:r>
            <a:r>
              <a:rPr lang="en-US" sz="1800" b="0" strike="noStrike" spc="-1">
                <a:solidFill>
                  <a:srgbClr val="5ECCF3"/>
                </a:solidFill>
                <a:latin typeface="Segoe UI"/>
                <a:ea typeface="Meiryo UI"/>
              </a:rPr>
              <a:t>30</a:t>
            </a:r>
            <a:r>
              <a:rPr lang="ja-JP" sz="1800" b="0" strike="noStrike" spc="-1">
                <a:solidFill>
                  <a:srgbClr val="5ECCF3"/>
                </a:solidFill>
                <a:latin typeface="Segoe UI"/>
                <a:ea typeface="Meiryo UI"/>
              </a:rPr>
              <a:t>代社員</a:t>
            </a:r>
            <a:endParaRPr lang="en-US" sz="1800" b="0" strike="noStrike" spc="-1">
              <a:latin typeface="Arial"/>
            </a:endParaRPr>
          </a:p>
        </p:txBody>
      </p:sp>
      <p:sp>
        <p:nvSpPr>
          <p:cNvPr id="644" name="CustomShape 18"/>
          <p:cNvSpPr/>
          <p:nvPr/>
        </p:nvSpPr>
        <p:spPr>
          <a:xfrm>
            <a:off x="486360" y="2599560"/>
            <a:ext cx="1342080" cy="2804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ts val="1500"/>
              </a:lnSpc>
              <a:spcAft>
                <a:spcPts val="601"/>
              </a:spcAft>
            </a:pPr>
            <a:r>
              <a:rPr lang="en-US" sz="1800" b="0" strike="noStrike" spc="-1">
                <a:solidFill>
                  <a:srgbClr val="073C65"/>
                </a:solidFill>
                <a:latin typeface="Segoe UI"/>
                <a:ea typeface="Meiryo UI"/>
              </a:rPr>
              <a:t>40</a:t>
            </a:r>
            <a:r>
              <a:rPr lang="ja-JP" sz="1800" b="0" strike="noStrike" spc="-1">
                <a:solidFill>
                  <a:srgbClr val="073C65"/>
                </a:solidFill>
                <a:latin typeface="Segoe UI"/>
                <a:ea typeface="Meiryo UI"/>
              </a:rPr>
              <a:t>代～社員</a:t>
            </a:r>
            <a:endParaRPr lang="en-US" sz="1800" b="0" strike="noStrike" spc="-1">
              <a:latin typeface="Arial"/>
            </a:endParaRPr>
          </a:p>
        </p:txBody>
      </p:sp>
      <p:sp>
        <p:nvSpPr>
          <p:cNvPr id="645" name="CustomShape 19"/>
          <p:cNvSpPr/>
          <p:nvPr/>
        </p:nvSpPr>
        <p:spPr>
          <a:xfrm>
            <a:off x="8746200" y="2331000"/>
            <a:ext cx="2272680" cy="2272680"/>
          </a:xfrm>
          <a:prstGeom prst="arc">
            <a:avLst>
              <a:gd name="adj1" fmla="val 1193914"/>
              <a:gd name="adj2" fmla="val 9739600"/>
            </a:avLst>
          </a:prstGeom>
          <a:noFill/>
          <a:ln w="254000">
            <a:solidFill>
              <a:schemeClr val="bg1">
                <a:lumMod val="50000"/>
                <a:alpha val="50000"/>
              </a:schemeClr>
            </a:solidFill>
            <a:round/>
            <a:headEnd type="triangle" w="sm" len="sm"/>
          </a:ln>
        </p:spPr>
        <p:style>
          <a:lnRef idx="0">
            <a:scrgbClr r="0" g="0" b="0"/>
          </a:lnRef>
          <a:fillRef idx="0">
            <a:scrgbClr r="0" g="0" b="0"/>
          </a:fillRef>
          <a:effectRef idx="0">
            <a:scrgbClr r="0" g="0" b="0"/>
          </a:effectRef>
          <a:fontRef idx="minor"/>
        </p:style>
      </p:sp>
      <p:sp>
        <p:nvSpPr>
          <p:cNvPr id="646" name="CustomShape 20"/>
          <p:cNvSpPr/>
          <p:nvPr/>
        </p:nvSpPr>
        <p:spPr>
          <a:xfrm>
            <a:off x="252000" y="828000"/>
            <a:ext cx="11591280" cy="359280"/>
          </a:xfrm>
          <a:prstGeom prst="rect">
            <a:avLst/>
          </a:prstGeom>
          <a:solidFill>
            <a:srgbClr val="DFF5FD"/>
          </a:solidFill>
          <a:ln w="0">
            <a:noFill/>
          </a:ln>
        </p:spPr>
        <p:style>
          <a:lnRef idx="0">
            <a:scrgbClr r="0" g="0" b="0"/>
          </a:lnRef>
          <a:fillRef idx="0">
            <a:scrgbClr r="0" g="0" b="0"/>
          </a:fillRef>
          <a:effectRef idx="0">
            <a:scrgbClr r="0" g="0" b="0"/>
          </a:effectRef>
          <a:fontRef idx="minor"/>
        </p:style>
        <p:txBody>
          <a:bodyPr lIns="36000" tIns="45000" rIns="36000" bIns="45000" anchor="ctr">
            <a:noAutofit/>
          </a:bodyPr>
          <a:lstStyle/>
          <a:p>
            <a:pPr>
              <a:lnSpc>
                <a:spcPct val="90000"/>
              </a:lnSpc>
              <a:tabLst>
                <a:tab pos="0" algn="l"/>
              </a:tabLst>
            </a:pPr>
            <a:r>
              <a:rPr lang="ja-JP" sz="1400" b="0" strike="noStrike" spc="-1">
                <a:solidFill>
                  <a:srgbClr val="808080"/>
                </a:solidFill>
                <a:latin typeface="Segoe UI"/>
                <a:ea typeface="Meiryo UI"/>
              </a:rPr>
              <a:t>社員の意識改革に注力し、デジタル変革を加速させます。</a:t>
            </a:r>
            <a:endParaRPr lang="en-US" sz="1400" b="0" strike="noStrike" spc="-1">
              <a:latin typeface="Arial"/>
            </a:endParaRPr>
          </a:p>
        </p:txBody>
      </p:sp>
      <p:sp>
        <p:nvSpPr>
          <p:cNvPr id="647" name="CustomShape 21"/>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3. </a:t>
            </a:r>
            <a:r>
              <a:rPr lang="ja-JP" sz="1200" b="0" strike="noStrike" spc="-1">
                <a:solidFill>
                  <a:srgbClr val="000000"/>
                </a:solidFill>
                <a:latin typeface="Segoe UI"/>
                <a:ea typeface="Meiryo UI"/>
              </a:rPr>
              <a:t>社内改革</a:t>
            </a:r>
            <a:endParaRPr lang="en-US" sz="1200" b="0" strike="noStrike" spc="-1">
              <a:latin typeface="Arial"/>
            </a:endParaRPr>
          </a:p>
        </p:txBody>
      </p:sp>
      <p:sp>
        <p:nvSpPr>
          <p:cNvPr id="648" name="CustomShape 22"/>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rmAutofit/>
          </a:bodyPr>
          <a:lstStyle/>
          <a:p>
            <a:pPr>
              <a:lnSpc>
                <a:spcPct val="90000"/>
              </a:lnSpc>
            </a:pPr>
            <a:r>
              <a:rPr lang="en-US" sz="2400" b="1" strike="noStrike" spc="-1">
                <a:solidFill>
                  <a:srgbClr val="0D79CA"/>
                </a:solidFill>
                <a:latin typeface="Segoe UI Semibold"/>
                <a:ea typeface="Meiryo UI"/>
              </a:rPr>
              <a:t>3. </a:t>
            </a:r>
            <a:r>
              <a:rPr lang="ja-JP" sz="2400" b="1" strike="noStrike" spc="-1">
                <a:solidFill>
                  <a:srgbClr val="0D79CA"/>
                </a:solidFill>
                <a:latin typeface="Segoe UI Semibold"/>
                <a:ea typeface="Meiryo UI"/>
              </a:rPr>
              <a:t>社員意識調査</a:t>
            </a:r>
            <a:endParaRPr lang="en-US" sz="2400" b="0" strike="noStrike" spc="-1">
              <a:latin typeface="Arial"/>
            </a:endParaRPr>
          </a:p>
        </p:txBody>
      </p:sp>
      <p:sp>
        <p:nvSpPr>
          <p:cNvPr id="649" name="CustomShape 23"/>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P348</a:t>
            </a:r>
            <a:endParaRPr lang="en-US" sz="1800" b="0"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 name="CustomShape 1"/>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en-US" sz="2400" b="1" strike="noStrike" spc="-1">
                <a:solidFill>
                  <a:srgbClr val="0D79CA"/>
                </a:solidFill>
                <a:latin typeface="Segoe UI Semibold"/>
                <a:ea typeface="Meiryo UI"/>
              </a:rPr>
              <a:t>1. </a:t>
            </a:r>
            <a:r>
              <a:rPr lang="ja-JP" sz="2400" b="1" strike="noStrike" spc="-1">
                <a:solidFill>
                  <a:srgbClr val="0D79CA"/>
                </a:solidFill>
                <a:latin typeface="Segoe UI Semibold"/>
                <a:ea typeface="Meiryo UI"/>
              </a:rPr>
              <a:t>現状の課題とプロジェクトの実行方針</a:t>
            </a:r>
            <a:endParaRPr lang="en-US" sz="2400" b="0" strike="noStrike" spc="-1">
              <a:latin typeface="Arial"/>
            </a:endParaRPr>
          </a:p>
        </p:txBody>
      </p:sp>
      <p:sp>
        <p:nvSpPr>
          <p:cNvPr id="651" name="CustomShape 2"/>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4. </a:t>
            </a:r>
            <a:r>
              <a:rPr lang="ja-JP" sz="1200" b="0" strike="noStrike" spc="-1">
                <a:solidFill>
                  <a:srgbClr val="000000"/>
                </a:solidFill>
                <a:latin typeface="Segoe UI"/>
                <a:ea typeface="Meiryo UI"/>
              </a:rPr>
              <a:t>実行方針</a:t>
            </a:r>
            <a:endParaRPr lang="en-US" sz="1200" b="0" strike="noStrike" spc="-1">
              <a:latin typeface="Arial"/>
            </a:endParaRPr>
          </a:p>
        </p:txBody>
      </p:sp>
      <p:sp>
        <p:nvSpPr>
          <p:cNvPr id="652" name="CustomShape 3"/>
          <p:cNvSpPr/>
          <p:nvPr/>
        </p:nvSpPr>
        <p:spPr>
          <a:xfrm>
            <a:off x="0" y="5949000"/>
            <a:ext cx="12192480" cy="683280"/>
          </a:xfrm>
          <a:prstGeom prst="rect">
            <a:avLst/>
          </a:prstGeom>
          <a:solidFill>
            <a:schemeClr val="bg2">
              <a:lumMod val="25000"/>
            </a:schemeClr>
          </a:solidFill>
          <a:ln w="12700">
            <a:noFill/>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90000"/>
              </a:lnSpc>
            </a:pPr>
            <a:r>
              <a:rPr lang="ja-JP" sz="2400" b="0" strike="noStrike" spc="-1">
                <a:solidFill>
                  <a:srgbClr val="FFFFFF"/>
                </a:solidFill>
                <a:latin typeface="Meiryo UI"/>
                <a:ea typeface="Meiryo UI"/>
              </a:rPr>
              <a:t>収益拡大に向けて、データを効果的に活用し、業務を効率的に実施するための基盤を構築する</a:t>
            </a:r>
            <a:endParaRPr lang="en-US" sz="2400" b="0" strike="noStrike" spc="-1">
              <a:latin typeface="Arial"/>
            </a:endParaRPr>
          </a:p>
        </p:txBody>
      </p:sp>
      <p:graphicFrame>
        <p:nvGraphicFramePr>
          <p:cNvPr id="653" name="Table 4"/>
          <p:cNvGraphicFramePr/>
          <p:nvPr/>
        </p:nvGraphicFramePr>
        <p:xfrm>
          <a:off x="252000" y="1440000"/>
          <a:ext cx="4743720" cy="3707640"/>
        </p:xfrm>
        <a:graphic>
          <a:graphicData uri="http://schemas.openxmlformats.org/drawingml/2006/table">
            <a:tbl>
              <a:tblPr/>
              <a:tblGrid>
                <a:gridCol w="218880">
                  <a:extLst>
                    <a:ext uri="{9D8B030D-6E8A-4147-A177-3AD203B41FA5}">
                      <a16:colId xmlns:a16="http://schemas.microsoft.com/office/drawing/2014/main" val="20000"/>
                    </a:ext>
                  </a:extLst>
                </a:gridCol>
                <a:gridCol w="4524840">
                  <a:extLst>
                    <a:ext uri="{9D8B030D-6E8A-4147-A177-3AD203B41FA5}">
                      <a16:colId xmlns:a16="http://schemas.microsoft.com/office/drawing/2014/main" val="20001"/>
                    </a:ext>
                  </a:extLst>
                </a:gridCol>
              </a:tblGrid>
              <a:tr h="360000">
                <a:tc rowSpan="2">
                  <a:txBody>
                    <a:bodyPr/>
                    <a:lstStyle/>
                    <a:p>
                      <a:endParaRPr lang="ja-JP"/>
                    </a:p>
                  </a:txBody>
                  <a:tcPr marL="18000">
                    <a:lnL w="12240">
                      <a:noFill/>
                    </a:lnL>
                    <a:lnR w="12240">
                      <a:noFill/>
                    </a:lnR>
                    <a:lnT w="12240">
                      <a:noFill/>
                    </a:lnT>
                    <a:lnB w="12240">
                      <a:noFill/>
                    </a:lnB>
                    <a:solidFill>
                      <a:srgbClr val="B4DCFA"/>
                    </a:solidFill>
                  </a:tcPr>
                </a:tc>
                <a:tc>
                  <a:txBody>
                    <a:bodyPr/>
                    <a:lstStyle/>
                    <a:p>
                      <a:pPr>
                        <a:lnSpc>
                          <a:spcPct val="90000"/>
                        </a:lnSpc>
                        <a:tabLst>
                          <a:tab pos="0" algn="l"/>
                        </a:tabLst>
                      </a:pPr>
                      <a:r>
                        <a:rPr lang="ja-JP" sz="2000" b="1" strike="noStrike" spc="-1">
                          <a:solidFill>
                            <a:srgbClr val="0070C0"/>
                          </a:solidFill>
                          <a:latin typeface="Segoe UI"/>
                          <a:ea typeface="Meiryo UI"/>
                        </a:rPr>
                        <a:t>課題</a:t>
                      </a:r>
                      <a:endParaRPr lang="en-US" sz="2000" b="0" strike="noStrike" spc="-1">
                        <a:latin typeface="Arial"/>
                      </a:endParaRPr>
                    </a:p>
                  </a:txBody>
                  <a:tcPr marL="18000">
                    <a:lnL w="12240">
                      <a:noFill/>
                    </a:lnL>
                    <a:lnR w="12240">
                      <a:noFill/>
                    </a:lnR>
                    <a:lnT w="12240">
                      <a:noFill/>
                    </a:lnT>
                    <a:lnB w="12240">
                      <a:noFill/>
                    </a:lnB>
                    <a:noFill/>
                  </a:tcPr>
                </a:tc>
                <a:extLst>
                  <a:ext uri="{0D108BD9-81ED-4DB2-BD59-A6C34878D82A}">
                    <a16:rowId xmlns:a16="http://schemas.microsoft.com/office/drawing/2014/main" val="10000"/>
                  </a:ext>
                </a:extLst>
              </a:tr>
              <a:tr h="1620000">
                <a:tc vMerge="1">
                  <a:txBody>
                    <a:bodyPr/>
                    <a:lstStyle/>
                    <a:p>
                      <a:endParaRPr lang="ja-JP"/>
                    </a:p>
                  </a:txBody>
                  <a:tcPr marL="90000" marR="90000">
                    <a:solidFill>
                      <a:srgbClr val="729FCF"/>
                    </a:solidFill>
                  </a:tcPr>
                </a:tc>
                <a:tc>
                  <a:txBody>
                    <a:bodyPr/>
                    <a:lstStyle/>
                    <a:p>
                      <a:pPr marL="142920" indent="-14220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社内に情報が分散し、重要情報が見逃されてしまう</a:t>
                      </a:r>
                      <a:endParaRPr lang="en-US" sz="1600" b="0" strike="noStrike" spc="-1">
                        <a:latin typeface="Arial"/>
                      </a:endParaRPr>
                    </a:p>
                    <a:p>
                      <a:pPr marL="142920" indent="-14220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必要な情報の取得に時間がかかる</a:t>
                      </a:r>
                      <a:endParaRPr lang="en-US" sz="1600" b="0" strike="noStrike" spc="-1">
                        <a:latin typeface="Arial"/>
                      </a:endParaRPr>
                    </a:p>
                    <a:p>
                      <a:pPr marL="142920" indent="-14220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モバイル端末で閲覧できる情報が制限されている</a:t>
                      </a:r>
                      <a:endParaRPr lang="en-US" sz="1600" b="0" strike="noStrike" spc="-1">
                        <a:latin typeface="Arial"/>
                      </a:endParaRPr>
                    </a:p>
                    <a:p>
                      <a:pPr marL="142920" indent="-14220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運用ルールが未整備である</a:t>
                      </a:r>
                      <a:endParaRPr lang="en-US" sz="1600" b="0" strike="noStrike" spc="-1">
                        <a:latin typeface="Arial"/>
                      </a:endParaRPr>
                    </a:p>
                    <a:p>
                      <a:pPr marL="142920" indent="-142200">
                        <a:lnSpc>
                          <a:spcPct val="90000"/>
                        </a:lnSpc>
                        <a:spcAft>
                          <a:spcPts val="601"/>
                        </a:spcAft>
                        <a:buClr>
                          <a:srgbClr val="CCECFF"/>
                        </a:buClr>
                        <a:buFont typeface="Wingdings" charset="2"/>
                        <a:buChar char=""/>
                      </a:pPr>
                      <a:r>
                        <a:rPr lang="en-US" sz="1600" b="0" strike="noStrike" spc="-1">
                          <a:solidFill>
                            <a:srgbClr val="000000"/>
                          </a:solidFill>
                          <a:latin typeface="Segoe UI"/>
                          <a:ea typeface="Meiryo UI"/>
                        </a:rPr>
                        <a:t>KPI</a:t>
                      </a:r>
                      <a:r>
                        <a:rPr lang="ja-JP" sz="1600" b="0" strike="noStrike" spc="-1">
                          <a:solidFill>
                            <a:srgbClr val="000000"/>
                          </a:solidFill>
                          <a:latin typeface="Segoe UI"/>
                          <a:ea typeface="Meiryo UI"/>
                        </a:rPr>
                        <a:t>マネジメントが不十分である</a:t>
                      </a:r>
                      <a:endParaRPr lang="en-US" sz="1600" b="0" strike="noStrike" spc="-1">
                        <a:latin typeface="Arial"/>
                      </a:endParaRPr>
                    </a:p>
                  </a:txBody>
                  <a:tcPr marL="18000">
                    <a:lnL w="12240">
                      <a:noFill/>
                    </a:lnL>
                    <a:lnR w="12240">
                      <a:noFill/>
                    </a:lnR>
                    <a:lnT w="12240">
                      <a:noFill/>
                    </a:lnT>
                    <a:lnB w="12240">
                      <a:noFill/>
                    </a:lnB>
                    <a:noFill/>
                  </a:tcPr>
                </a:tc>
                <a:extLst>
                  <a:ext uri="{0D108BD9-81ED-4DB2-BD59-A6C34878D82A}">
                    <a16:rowId xmlns:a16="http://schemas.microsoft.com/office/drawing/2014/main" val="10001"/>
                  </a:ext>
                </a:extLst>
              </a:tr>
              <a:tr h="360000">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extLst>
                  <a:ext uri="{0D108BD9-81ED-4DB2-BD59-A6C34878D82A}">
                    <a16:rowId xmlns:a16="http://schemas.microsoft.com/office/drawing/2014/main" val="10002"/>
                  </a:ext>
                </a:extLst>
              </a:tr>
              <a:tr h="360000">
                <a:tc rowSpan="2">
                  <a:txBody>
                    <a:bodyPr/>
                    <a:lstStyle/>
                    <a:p>
                      <a:endParaRPr lang="ja-JP"/>
                    </a:p>
                  </a:txBody>
                  <a:tcPr marL="18000">
                    <a:lnL w="12240">
                      <a:noFill/>
                    </a:lnL>
                    <a:lnR w="12240">
                      <a:noFill/>
                    </a:lnR>
                    <a:lnT w="12240">
                      <a:noFill/>
                    </a:lnT>
                    <a:lnB w="12240">
                      <a:noFill/>
                    </a:lnB>
                    <a:solidFill>
                      <a:srgbClr val="B4DCFA"/>
                    </a:solidFill>
                  </a:tcPr>
                </a:tc>
                <a:tc>
                  <a:txBody>
                    <a:bodyPr/>
                    <a:lstStyle/>
                    <a:p>
                      <a:pPr>
                        <a:lnSpc>
                          <a:spcPct val="90000"/>
                        </a:lnSpc>
                        <a:tabLst>
                          <a:tab pos="0" algn="l"/>
                        </a:tabLst>
                      </a:pPr>
                      <a:r>
                        <a:rPr lang="ja-JP" sz="2000" b="1" strike="noStrike" spc="-1">
                          <a:solidFill>
                            <a:srgbClr val="0070C0"/>
                          </a:solidFill>
                          <a:latin typeface="Segoe UI"/>
                          <a:ea typeface="Meiryo UI"/>
                        </a:rPr>
                        <a:t>要件</a:t>
                      </a:r>
                      <a:endParaRPr lang="en-US" sz="2000" b="0" strike="noStrike" spc="-1">
                        <a:latin typeface="Arial"/>
                      </a:endParaRPr>
                    </a:p>
                  </a:txBody>
                  <a:tcPr marL="18000">
                    <a:lnL w="12240">
                      <a:noFill/>
                    </a:lnL>
                    <a:lnR w="12240">
                      <a:noFill/>
                    </a:lnR>
                    <a:lnT w="12240">
                      <a:noFill/>
                    </a:lnT>
                    <a:lnB w="12240">
                      <a:noFill/>
                    </a:lnB>
                    <a:noFill/>
                  </a:tcPr>
                </a:tc>
                <a:extLst>
                  <a:ext uri="{0D108BD9-81ED-4DB2-BD59-A6C34878D82A}">
                    <a16:rowId xmlns:a16="http://schemas.microsoft.com/office/drawing/2014/main" val="10003"/>
                  </a:ext>
                </a:extLst>
              </a:tr>
              <a:tr h="1008000">
                <a:tc vMerge="1">
                  <a:txBody>
                    <a:bodyPr/>
                    <a:lstStyle/>
                    <a:p>
                      <a:endParaRPr lang="ja-JP"/>
                    </a:p>
                  </a:txBody>
                  <a:tcPr marL="90000" marR="90000">
                    <a:solidFill>
                      <a:srgbClr val="729FCF"/>
                    </a:solidFill>
                  </a:tcPr>
                </a:tc>
                <a:tc>
                  <a:txBody>
                    <a:bodyPr/>
                    <a:lstStyle/>
                    <a:p>
                      <a:pPr marL="142920" lvl="2" indent="-14220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会社からの重要情報を確実に社員に届けることを実現</a:t>
                      </a:r>
                      <a:endParaRPr lang="en-US" sz="1600" b="0" strike="noStrike" spc="-1">
                        <a:latin typeface="Arial"/>
                      </a:endParaRPr>
                    </a:p>
                    <a:p>
                      <a:pPr marL="142920" lvl="2" indent="-14220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情報の一元化と検索時間の短縮、必要な情報の短時間で確実</a:t>
                      </a:r>
                      <a:endParaRPr lang="en-US" sz="1600" b="0" strike="noStrike" spc="-1">
                        <a:latin typeface="Arial"/>
                      </a:endParaRPr>
                    </a:p>
                    <a:p>
                      <a:pPr marL="142920" lvl="2" indent="-14220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モバイル対応で情報へのアクセシビリティ向上</a:t>
                      </a:r>
                      <a:endParaRPr lang="en-US" sz="1600" b="0" strike="noStrike" spc="-1">
                        <a:latin typeface="Arial"/>
                      </a:endParaRPr>
                    </a:p>
                    <a:p>
                      <a:pPr marL="142920" lvl="2" indent="-14220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社員のモチベーションに繋がるプロジェクト</a:t>
                      </a:r>
                      <a:endParaRPr lang="en-US" sz="1600" b="0" strike="noStrike" spc="-1">
                        <a:latin typeface="Arial"/>
                      </a:endParaRPr>
                    </a:p>
                  </a:txBody>
                  <a:tcPr marL="18000">
                    <a:lnL w="12240">
                      <a:noFill/>
                    </a:lnL>
                    <a:lnR w="12240">
                      <a:noFill/>
                    </a:lnR>
                    <a:lnT w="12240">
                      <a:noFill/>
                    </a:lnT>
                    <a:lnB w="12240">
                      <a:noFill/>
                    </a:lnB>
                    <a:noFill/>
                  </a:tcPr>
                </a:tc>
                <a:extLst>
                  <a:ext uri="{0D108BD9-81ED-4DB2-BD59-A6C34878D82A}">
                    <a16:rowId xmlns:a16="http://schemas.microsoft.com/office/drawing/2014/main" val="10004"/>
                  </a:ext>
                </a:extLst>
              </a:tr>
            </a:tbl>
          </a:graphicData>
        </a:graphic>
      </p:graphicFrame>
      <p:sp>
        <p:nvSpPr>
          <p:cNvPr id="654" name="CustomShape 5"/>
          <p:cNvSpPr/>
          <p:nvPr/>
        </p:nvSpPr>
        <p:spPr>
          <a:xfrm>
            <a:off x="259920" y="900000"/>
            <a:ext cx="1588680" cy="419040"/>
          </a:xfrm>
          <a:prstGeom prst="rect">
            <a:avLst/>
          </a:prstGeom>
          <a:noFill/>
          <a:ln w="0">
            <a:noFill/>
          </a:ln>
        </p:spPr>
        <p:style>
          <a:lnRef idx="0">
            <a:scrgbClr r="0" g="0" b="0"/>
          </a:lnRef>
          <a:fillRef idx="0">
            <a:scrgbClr r="0" g="0" b="0"/>
          </a:fillRef>
          <a:effectRef idx="0">
            <a:scrgbClr r="0" g="0" b="0"/>
          </a:effectRef>
          <a:fontRef idx="minor"/>
        </p:style>
        <p:txBody>
          <a:bodyPr wrap="none" lIns="0" tIns="45000" rIns="90000" bIns="45000">
            <a:spAutoFit/>
          </a:bodyPr>
          <a:lstStyle/>
          <a:p>
            <a:pPr>
              <a:lnSpc>
                <a:spcPct val="90000"/>
              </a:lnSpc>
              <a:tabLst>
                <a:tab pos="561960" algn="l"/>
              </a:tabLst>
            </a:pPr>
            <a:r>
              <a:rPr lang="ja-JP" sz="2400" b="1" strike="noStrike" spc="-1">
                <a:solidFill>
                  <a:srgbClr val="A6A6A6"/>
                </a:solidFill>
                <a:latin typeface="Meiryo UI"/>
                <a:ea typeface="Meiryo UI"/>
              </a:rPr>
              <a:t>現状の課題</a:t>
            </a:r>
            <a:endParaRPr lang="en-US" sz="2400" b="0" strike="noStrike" spc="-1">
              <a:latin typeface="Arial"/>
            </a:endParaRPr>
          </a:p>
        </p:txBody>
      </p:sp>
      <p:graphicFrame>
        <p:nvGraphicFramePr>
          <p:cNvPr id="655" name="Table 6"/>
          <p:cNvGraphicFramePr/>
          <p:nvPr/>
        </p:nvGraphicFramePr>
        <p:xfrm>
          <a:off x="6264000" y="1432800"/>
          <a:ext cx="5579640" cy="1747080"/>
        </p:xfrm>
        <a:graphic>
          <a:graphicData uri="http://schemas.openxmlformats.org/drawingml/2006/table">
            <a:tbl>
              <a:tblPr/>
              <a:tblGrid>
                <a:gridCol w="5580000">
                  <a:extLst>
                    <a:ext uri="{9D8B030D-6E8A-4147-A177-3AD203B41FA5}">
                      <a16:colId xmlns:a16="http://schemas.microsoft.com/office/drawing/2014/main" val="20000"/>
                    </a:ext>
                  </a:extLst>
                </a:gridCol>
              </a:tblGrid>
              <a:tr h="658080">
                <a:tc>
                  <a:txBody>
                    <a:bodyPr/>
                    <a:lstStyle/>
                    <a:p>
                      <a:pPr>
                        <a:lnSpc>
                          <a:spcPct val="90000"/>
                        </a:lnSpc>
                        <a:tabLst>
                          <a:tab pos="0" algn="l"/>
                        </a:tabLst>
                      </a:pPr>
                      <a:r>
                        <a:rPr lang="en-US" sz="4800" b="1" strike="noStrike" spc="-1">
                          <a:solidFill>
                            <a:srgbClr val="4FADF3">
                              <a:alpha val="30000"/>
                            </a:srgbClr>
                          </a:solidFill>
                          <a:latin typeface="Segoe UI"/>
                          <a:ea typeface="Meiryo UI"/>
                        </a:rPr>
                        <a:t>1</a:t>
                      </a:r>
                      <a:endParaRPr lang="en-US" sz="48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366120">
                <a:tc>
                  <a:txBody>
                    <a:bodyPr/>
                    <a:lstStyle/>
                    <a:p>
                      <a:pPr>
                        <a:lnSpc>
                          <a:spcPct val="90000"/>
                        </a:lnSpc>
                        <a:tabLst>
                          <a:tab pos="0" algn="l"/>
                        </a:tabLst>
                      </a:pPr>
                      <a:r>
                        <a:rPr lang="ja-JP" sz="2000" b="1" strike="noStrike" spc="-1">
                          <a:solidFill>
                            <a:srgbClr val="1D2088"/>
                          </a:solidFill>
                          <a:latin typeface="Segoe UI"/>
                          <a:ea typeface="Meiryo UI"/>
                        </a:rPr>
                        <a:t>最新技術の活用による業務継続性向上</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1"/>
                  </a:ext>
                </a:extLst>
              </a:tr>
              <a:tr h="723240">
                <a:tc>
                  <a:txBody>
                    <a:bodyPr/>
                    <a:lstStyle/>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今回のプロジェクトを契機に、仕事の仕方を見直し、業務改革を推進</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情報アクセス向上にともなう業務標準化や先進</a:t>
                      </a:r>
                      <a:r>
                        <a:rPr lang="en-US" sz="1400" b="0" strike="noStrike" spc="-1">
                          <a:solidFill>
                            <a:srgbClr val="000000"/>
                          </a:solidFill>
                          <a:latin typeface="Segoe UI"/>
                          <a:ea typeface="Meiryo UI"/>
                        </a:rPr>
                        <a:t>IT</a:t>
                      </a:r>
                      <a:r>
                        <a:rPr lang="ja-JP" sz="1400" b="0" strike="noStrike" spc="-1">
                          <a:solidFill>
                            <a:srgbClr val="000000"/>
                          </a:solidFill>
                          <a:latin typeface="Segoe UI"/>
                          <a:ea typeface="Meiryo UI"/>
                        </a:rPr>
                        <a:t>活用により、業務プロセスを効率化</a:t>
                      </a: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2"/>
                  </a:ext>
                </a:extLst>
              </a:tr>
            </a:tbl>
          </a:graphicData>
        </a:graphic>
      </p:graphicFrame>
      <p:graphicFrame>
        <p:nvGraphicFramePr>
          <p:cNvPr id="656" name="Table 7"/>
          <p:cNvGraphicFramePr/>
          <p:nvPr/>
        </p:nvGraphicFramePr>
        <p:xfrm>
          <a:off x="6264000" y="3429000"/>
          <a:ext cx="5579640" cy="1500840"/>
        </p:xfrm>
        <a:graphic>
          <a:graphicData uri="http://schemas.openxmlformats.org/drawingml/2006/table">
            <a:tbl>
              <a:tblPr/>
              <a:tblGrid>
                <a:gridCol w="5580000">
                  <a:extLst>
                    <a:ext uri="{9D8B030D-6E8A-4147-A177-3AD203B41FA5}">
                      <a16:colId xmlns:a16="http://schemas.microsoft.com/office/drawing/2014/main" val="20000"/>
                    </a:ext>
                  </a:extLst>
                </a:gridCol>
              </a:tblGrid>
              <a:tr h="603360">
                <a:tc>
                  <a:txBody>
                    <a:bodyPr/>
                    <a:lstStyle/>
                    <a:p>
                      <a:pPr>
                        <a:lnSpc>
                          <a:spcPct val="90000"/>
                        </a:lnSpc>
                        <a:tabLst>
                          <a:tab pos="0" algn="l"/>
                        </a:tabLst>
                      </a:pPr>
                      <a:r>
                        <a:rPr lang="en-US" sz="4400" b="1" strike="noStrike" spc="-1">
                          <a:solidFill>
                            <a:srgbClr val="4FADF3">
                              <a:alpha val="30000"/>
                            </a:srgbClr>
                          </a:solidFill>
                          <a:latin typeface="Segoe UI"/>
                          <a:ea typeface="Meiryo UI"/>
                        </a:rPr>
                        <a:t>2</a:t>
                      </a:r>
                      <a:endParaRPr lang="en-US" sz="44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366120">
                <a:tc>
                  <a:txBody>
                    <a:bodyPr/>
                    <a:lstStyle/>
                    <a:p>
                      <a:pPr>
                        <a:lnSpc>
                          <a:spcPct val="90000"/>
                        </a:lnSpc>
                        <a:tabLst>
                          <a:tab pos="0" algn="l"/>
                        </a:tabLst>
                      </a:pPr>
                      <a:r>
                        <a:rPr lang="ja-JP" sz="2000" b="1" strike="noStrike" spc="-1">
                          <a:solidFill>
                            <a:srgbClr val="1D2088"/>
                          </a:solidFill>
                          <a:latin typeface="Segoe UI"/>
                          <a:ea typeface="Meiryo UI"/>
                        </a:rPr>
                        <a:t>更なる経営管理の高度化</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1"/>
                  </a:ext>
                </a:extLst>
              </a:tr>
              <a:tr h="531720">
                <a:tc>
                  <a:txBody>
                    <a:bodyPr/>
                    <a:lstStyle/>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財務情報、売上情報、重要情報などをタイムリーに把握</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二重投資の回避と今後の展開・拡張性を意識したビジネスインフラを整備</a:t>
                      </a: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2"/>
                  </a:ext>
                </a:extLst>
              </a:tr>
            </a:tbl>
          </a:graphicData>
        </a:graphic>
      </p:graphicFrame>
      <p:sp>
        <p:nvSpPr>
          <p:cNvPr id="657" name="CustomShape 8"/>
          <p:cNvSpPr/>
          <p:nvPr/>
        </p:nvSpPr>
        <p:spPr>
          <a:xfrm>
            <a:off x="6126120" y="900000"/>
            <a:ext cx="1310040" cy="419040"/>
          </a:xfrm>
          <a:prstGeom prst="rect">
            <a:avLst/>
          </a:prstGeom>
          <a:noFill/>
          <a:ln w="0">
            <a:noFill/>
          </a:ln>
        </p:spPr>
        <p:style>
          <a:lnRef idx="0">
            <a:scrgbClr r="0" g="0" b="0"/>
          </a:lnRef>
          <a:fillRef idx="0">
            <a:scrgbClr r="0" g="0" b="0"/>
          </a:fillRef>
          <a:effectRef idx="0">
            <a:scrgbClr r="0" g="0" b="0"/>
          </a:effectRef>
          <a:fontRef idx="minor"/>
        </p:style>
        <p:txBody>
          <a:bodyPr wrap="none" lIns="0" tIns="45000" rIns="90000" bIns="45000">
            <a:spAutoFit/>
          </a:bodyPr>
          <a:lstStyle/>
          <a:p>
            <a:pPr>
              <a:lnSpc>
                <a:spcPct val="90000"/>
              </a:lnSpc>
              <a:tabLst>
                <a:tab pos="561960" algn="l"/>
              </a:tabLst>
            </a:pPr>
            <a:r>
              <a:rPr lang="ja-JP" sz="2400" b="1" strike="noStrike" spc="-1">
                <a:solidFill>
                  <a:srgbClr val="A6A6A6"/>
                </a:solidFill>
                <a:latin typeface="Meiryo UI"/>
                <a:ea typeface="Meiryo UI"/>
              </a:rPr>
              <a:t>実行方針</a:t>
            </a:r>
            <a:endParaRPr lang="en-US" sz="2400" b="0" strike="noStrike" spc="-1">
              <a:latin typeface="Arial"/>
            </a:endParaRPr>
          </a:p>
        </p:txBody>
      </p:sp>
      <p:sp>
        <p:nvSpPr>
          <p:cNvPr id="658" name="CustomShape 9"/>
          <p:cNvSpPr/>
          <p:nvPr/>
        </p:nvSpPr>
        <p:spPr>
          <a:xfrm rot="10800000">
            <a:off x="8766720" y="5157720"/>
            <a:ext cx="575280" cy="575280"/>
          </a:xfrm>
          <a:prstGeom prst="triangle">
            <a:avLst>
              <a:gd name="adj" fmla="val 50000"/>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659" name="CustomShape 10"/>
          <p:cNvSpPr/>
          <p:nvPr/>
        </p:nvSpPr>
        <p:spPr>
          <a:xfrm>
            <a:off x="1872000" y="1080000"/>
            <a:ext cx="4103280" cy="360"/>
          </a:xfrm>
          <a:custGeom>
            <a:avLst/>
            <a:gdLst/>
            <a:ahLst/>
            <a:cxnLst/>
            <a:rect l="l" t="t" r="r" b="b"/>
            <a:pathLst>
              <a:path w="21600" h="21600">
                <a:moveTo>
                  <a:pt x="0" y="0"/>
                </a:moveTo>
                <a:lnTo>
                  <a:pt x="21600" y="21600"/>
                </a:lnTo>
              </a:path>
            </a:pathLst>
          </a:custGeom>
          <a:noFill/>
          <a:ln w="53975">
            <a:solidFill>
              <a:schemeClr val="bg2">
                <a:lumMod val="90000"/>
              </a:schemeClr>
            </a:solidFill>
            <a:tailEnd type="triangle" w="med" len="med"/>
          </a:ln>
        </p:spPr>
        <p:style>
          <a:lnRef idx="1">
            <a:schemeClr val="accent1"/>
          </a:lnRef>
          <a:fillRef idx="0">
            <a:schemeClr val="accent1"/>
          </a:fillRef>
          <a:effectRef idx="0">
            <a:schemeClr val="accent1"/>
          </a:effectRef>
          <a:fontRef idx="minor"/>
        </p:style>
      </p:sp>
      <p:sp>
        <p:nvSpPr>
          <p:cNvPr id="660" name="CustomShape 11"/>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P214</a:t>
            </a:r>
            <a:endParaRPr lang="en-US" sz="1800" b="0" strike="noStrike" spc="-1">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 name="CustomShape 1"/>
          <p:cNvSpPr/>
          <p:nvPr/>
        </p:nvSpPr>
        <p:spPr>
          <a:xfrm>
            <a:off x="252000" y="5580000"/>
            <a:ext cx="11519280" cy="755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ja-JP" sz="4000" b="1" strike="noStrike" spc="-1">
                <a:solidFill>
                  <a:srgbClr val="0D79CA"/>
                </a:solidFill>
                <a:latin typeface="Segoe UI Semibold"/>
                <a:ea typeface="Meiryo UI"/>
              </a:rPr>
              <a:t>実行方針</a:t>
            </a:r>
            <a:endParaRPr lang="en-US" sz="4000" b="0" strike="noStrike" spc="-1">
              <a:latin typeface="Arial"/>
            </a:endParaRPr>
          </a:p>
        </p:txBody>
      </p:sp>
      <p:sp>
        <p:nvSpPr>
          <p:cNvPr id="662" name="CustomShape 2"/>
          <p:cNvSpPr/>
          <p:nvPr/>
        </p:nvSpPr>
        <p:spPr>
          <a:xfrm>
            <a:off x="252360" y="1989000"/>
            <a:ext cx="4679280" cy="3402720"/>
          </a:xfrm>
          <a:prstGeom prst="rect">
            <a:avLst/>
          </a:prstGeom>
          <a:noFill/>
          <a:ln w="0">
            <a:noFill/>
          </a:ln>
        </p:spPr>
        <p:style>
          <a:lnRef idx="0">
            <a:scrgbClr r="0" g="0" b="0"/>
          </a:lnRef>
          <a:fillRef idx="0">
            <a:scrgbClr r="0" g="0" b="0"/>
          </a:fillRef>
          <a:effectRef idx="0">
            <a:scrgbClr r="0" g="0" b="0"/>
          </a:effectRef>
          <a:fontRef idx="minor"/>
        </p:style>
        <p:txBody>
          <a:bodyPr lIns="0" tIns="45000" rIns="72000" bIns="0" anchor="b">
            <a:noAutofit/>
          </a:bodyPr>
          <a:lstStyle/>
          <a:p>
            <a:pPr>
              <a:lnSpc>
                <a:spcPct val="90000"/>
              </a:lnSpc>
              <a:spcBef>
                <a:spcPts val="1001"/>
              </a:spcBef>
              <a:tabLst>
                <a:tab pos="0" algn="l"/>
              </a:tabLst>
            </a:pPr>
            <a:r>
              <a:rPr lang="en-US" sz="16600" b="1" strike="noStrike" spc="-1">
                <a:solidFill>
                  <a:srgbClr val="FFFFFF"/>
                </a:solidFill>
                <a:latin typeface="Segoe UI"/>
                <a:ea typeface="Meiryo UI"/>
              </a:rPr>
              <a:t>4</a:t>
            </a:r>
            <a:endParaRPr lang="en-US" sz="166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 name="CustomShape 1"/>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en-US" sz="2400" b="1" strike="noStrike" spc="-1">
                <a:solidFill>
                  <a:srgbClr val="0D79CA"/>
                </a:solidFill>
                <a:latin typeface="Segoe UI Semibold"/>
                <a:ea typeface="Meiryo UI"/>
              </a:rPr>
              <a:t>2. </a:t>
            </a:r>
            <a:r>
              <a:rPr lang="ja-JP" sz="2400" b="1" strike="noStrike" spc="-1">
                <a:solidFill>
                  <a:srgbClr val="0D79CA"/>
                </a:solidFill>
                <a:latin typeface="Segoe UI Semibold"/>
                <a:ea typeface="Meiryo UI"/>
              </a:rPr>
              <a:t>業務課題に対する解決の方向性</a:t>
            </a:r>
            <a:endParaRPr lang="en-US" sz="2400" b="0" strike="noStrike" spc="-1">
              <a:latin typeface="Arial"/>
            </a:endParaRPr>
          </a:p>
        </p:txBody>
      </p:sp>
      <p:sp>
        <p:nvSpPr>
          <p:cNvPr id="664" name="CustomShape 2"/>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4. </a:t>
            </a:r>
            <a:r>
              <a:rPr lang="ja-JP" sz="1200" b="0" strike="noStrike" spc="-1">
                <a:solidFill>
                  <a:srgbClr val="000000"/>
                </a:solidFill>
                <a:latin typeface="Segoe UI"/>
                <a:ea typeface="Meiryo UI"/>
              </a:rPr>
              <a:t>実行方針</a:t>
            </a:r>
            <a:endParaRPr lang="en-US" sz="1200" b="0" strike="noStrike" spc="-1">
              <a:latin typeface="Arial"/>
            </a:endParaRPr>
          </a:p>
        </p:txBody>
      </p:sp>
      <p:sp>
        <p:nvSpPr>
          <p:cNvPr id="665" name="CustomShape 3"/>
          <p:cNvSpPr/>
          <p:nvPr/>
        </p:nvSpPr>
        <p:spPr>
          <a:xfrm>
            <a:off x="-227160" y="924120"/>
            <a:ext cx="2221560" cy="364320"/>
          </a:xfrm>
          <a:prstGeom prst="rect">
            <a:avLst/>
          </a:prstGeom>
          <a:noFill/>
          <a:ln w="0">
            <a:noFill/>
          </a:ln>
        </p:spPr>
        <p:style>
          <a:lnRef idx="0">
            <a:scrgbClr r="0" g="0" b="0"/>
          </a:lnRef>
          <a:fillRef idx="0">
            <a:scrgbClr r="0" g="0" b="0"/>
          </a:fillRef>
          <a:effectRef idx="0">
            <a:scrgbClr r="0" g="0" b="0"/>
          </a:effectRef>
          <a:fontRef idx="minor"/>
        </p:style>
        <p:txBody>
          <a:bodyPr wrap="none" lIns="0" tIns="45000" rIns="90000" bIns="45000">
            <a:spAutoFit/>
          </a:bodyPr>
          <a:lstStyle/>
          <a:p>
            <a:pPr marL="457200" indent="-550080">
              <a:lnSpc>
                <a:spcPct val="100000"/>
              </a:lnSpc>
              <a:tabLst>
                <a:tab pos="0" algn="l"/>
              </a:tabLst>
            </a:pPr>
            <a:r>
              <a:rPr lang="ja-JP" sz="1800" b="1" strike="noStrike" spc="-1">
                <a:solidFill>
                  <a:srgbClr val="808080"/>
                </a:solidFill>
                <a:latin typeface="Segoe UI"/>
                <a:ea typeface="Meiryo UI"/>
              </a:rPr>
              <a:t>業務の課題</a:t>
            </a:r>
            <a:endParaRPr lang="en-US" sz="1800" b="0" strike="noStrike" spc="-1">
              <a:latin typeface="Arial"/>
            </a:endParaRPr>
          </a:p>
        </p:txBody>
      </p:sp>
      <p:graphicFrame>
        <p:nvGraphicFramePr>
          <p:cNvPr id="666" name="Table 4"/>
          <p:cNvGraphicFramePr/>
          <p:nvPr/>
        </p:nvGraphicFramePr>
        <p:xfrm>
          <a:off x="252000" y="1307880"/>
          <a:ext cx="5067720" cy="1662840"/>
        </p:xfrm>
        <a:graphic>
          <a:graphicData uri="http://schemas.openxmlformats.org/drawingml/2006/table">
            <a:tbl>
              <a:tblPr/>
              <a:tblGrid>
                <a:gridCol w="218880">
                  <a:extLst>
                    <a:ext uri="{9D8B030D-6E8A-4147-A177-3AD203B41FA5}">
                      <a16:colId xmlns:a16="http://schemas.microsoft.com/office/drawing/2014/main" val="20000"/>
                    </a:ext>
                  </a:extLst>
                </a:gridCol>
                <a:gridCol w="4848840">
                  <a:extLst>
                    <a:ext uri="{9D8B030D-6E8A-4147-A177-3AD203B41FA5}">
                      <a16:colId xmlns:a16="http://schemas.microsoft.com/office/drawing/2014/main" val="20001"/>
                    </a:ext>
                  </a:extLst>
                </a:gridCol>
              </a:tblGrid>
              <a:tr h="396000">
                <a:tc gridSpan="2">
                  <a:txBody>
                    <a:bodyPr/>
                    <a:lstStyle/>
                    <a:p>
                      <a:pPr>
                        <a:lnSpc>
                          <a:spcPct val="90000"/>
                        </a:lnSpc>
                        <a:tabLst>
                          <a:tab pos="0" algn="l"/>
                        </a:tabLst>
                      </a:pPr>
                      <a:r>
                        <a:rPr lang="ja-JP" sz="1400" b="0" strike="noStrike" spc="-1">
                          <a:solidFill>
                            <a:srgbClr val="FFFFFF"/>
                          </a:solidFill>
                          <a:latin typeface="Segoe UI"/>
                          <a:ea typeface="Meiryo UI"/>
                        </a:rPr>
                        <a:t>人手でのデータ入力・収集が多い業務報告業務</a:t>
                      </a:r>
                      <a:endParaRPr lang="en-US" sz="1400" b="0" strike="noStrike" spc="-1">
                        <a:latin typeface="Arial"/>
                      </a:endParaRPr>
                    </a:p>
                  </a:txBody>
                  <a:tcPr marL="36000">
                    <a:lnL w="12240">
                      <a:noFill/>
                    </a:lnL>
                    <a:lnR w="12240">
                      <a:noFill/>
                    </a:lnR>
                    <a:lnT w="12240">
                      <a:noFill/>
                    </a:lnT>
                    <a:lnB w="12240">
                      <a:noFill/>
                    </a:lnB>
                    <a:solidFill>
                      <a:srgbClr val="808080"/>
                    </a:solidFill>
                  </a:tcPr>
                </a:tc>
                <a:tc hMerge="1">
                  <a:txBody>
                    <a:bodyPr/>
                    <a:lstStyle/>
                    <a:p>
                      <a:endParaRPr lang="ja-JP"/>
                    </a:p>
                  </a:txBody>
                  <a:tcPr marL="90000" marR="90000">
                    <a:solidFill>
                      <a:srgbClr val="729FCF"/>
                    </a:solidFill>
                  </a:tcPr>
                </a:tc>
                <a:extLst>
                  <a:ext uri="{0D108BD9-81ED-4DB2-BD59-A6C34878D82A}">
                    <a16:rowId xmlns:a16="http://schemas.microsoft.com/office/drawing/2014/main" val="10000"/>
                  </a:ext>
                </a:extLst>
              </a:tr>
              <a:tr h="475200">
                <a:tc>
                  <a:txBody>
                    <a:bodyPr/>
                    <a:lstStyle/>
                    <a:p>
                      <a:endParaRPr lang="ja-JP"/>
                    </a:p>
                  </a:txBody>
                  <a:tcPr>
                    <a:lnL w="12240">
                      <a:noFill/>
                    </a:lnL>
                    <a:lnR w="12240">
                      <a:noFill/>
                    </a:lnR>
                    <a:lnT w="12240">
                      <a:noFill/>
                    </a:lnT>
                    <a:lnB w="12240">
                      <a:noFill/>
                    </a:lnB>
                    <a:solidFill>
                      <a:srgbClr val="808080"/>
                    </a:solidFill>
                  </a:tcPr>
                </a:tc>
                <a:tc>
                  <a:txBody>
                    <a:bodyPr/>
                    <a:lstStyle/>
                    <a:p>
                      <a:pPr>
                        <a:lnSpc>
                          <a:spcPct val="90000"/>
                        </a:lnSpc>
                        <a:tabLst>
                          <a:tab pos="0" algn="l"/>
                        </a:tabLst>
                      </a:pPr>
                      <a:r>
                        <a:rPr lang="ja-JP" sz="1600" b="1" strike="noStrike" spc="-1">
                          <a:solidFill>
                            <a:srgbClr val="595959"/>
                          </a:solidFill>
                          <a:latin typeface="Segoe UI"/>
                          <a:ea typeface="Meiryo UI"/>
                        </a:rPr>
                        <a:t>データ入力・収集業務で忙殺され、</a:t>
                      </a:r>
                      <a:endParaRPr lang="en-US" sz="1600" b="0" strike="noStrike" spc="-1">
                        <a:latin typeface="Arial"/>
                      </a:endParaRPr>
                    </a:p>
                    <a:p>
                      <a:pPr>
                        <a:lnSpc>
                          <a:spcPct val="90000"/>
                        </a:lnSpc>
                        <a:tabLst>
                          <a:tab pos="0" algn="l"/>
                        </a:tabLst>
                      </a:pPr>
                      <a:r>
                        <a:rPr lang="ja-JP" sz="1600" b="1" strike="noStrike" spc="-1">
                          <a:solidFill>
                            <a:srgbClr val="595959"/>
                          </a:solidFill>
                          <a:latin typeface="Segoe UI"/>
                          <a:ea typeface="Meiryo UI"/>
                        </a:rPr>
                        <a:t>価値創造的</a:t>
                      </a:r>
                      <a:r>
                        <a:rPr lang="en-US" sz="1600" b="1" strike="noStrike" spc="-1">
                          <a:solidFill>
                            <a:srgbClr val="595959"/>
                          </a:solidFill>
                          <a:latin typeface="Segoe UI"/>
                          <a:ea typeface="Meiryo UI"/>
                        </a:rPr>
                        <a:t>Work</a:t>
                      </a:r>
                      <a:r>
                        <a:rPr lang="ja-JP" sz="1600" b="1" strike="noStrike" spc="-1">
                          <a:solidFill>
                            <a:srgbClr val="595959"/>
                          </a:solidFill>
                          <a:latin typeface="Segoe UI"/>
                          <a:ea typeface="Meiryo UI"/>
                        </a:rPr>
                        <a:t>にあてる時間がない</a:t>
                      </a:r>
                      <a:endParaRPr lang="en-US" sz="16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r h="792000">
                <a:tc>
                  <a:txBody>
                    <a:bodyPr/>
                    <a:lstStyle/>
                    <a:p>
                      <a:endParaRPr lang="ja-JP"/>
                    </a:p>
                  </a:txBody>
                  <a:tcPr>
                    <a:lnL w="12240">
                      <a:noFill/>
                    </a:lnL>
                    <a:lnR w="12240">
                      <a:noFill/>
                    </a:lnR>
                    <a:lnT w="12240">
                      <a:noFill/>
                    </a:lnT>
                    <a:lnB w="12240">
                      <a:noFill/>
                    </a:lnB>
                    <a:solidFill>
                      <a:srgbClr val="808080"/>
                    </a:solidFill>
                  </a:tcPr>
                </a:tc>
                <a:tc>
                  <a:txBody>
                    <a:bodyPr/>
                    <a:lstStyle/>
                    <a:p>
                      <a:pPr marL="144000" indent="-143280">
                        <a:lnSpc>
                          <a:spcPct val="90000"/>
                        </a:lnSpc>
                        <a:spcAft>
                          <a:spcPts val="300"/>
                        </a:spcAft>
                        <a:buClr>
                          <a:srgbClr val="D9D9D9"/>
                        </a:buClr>
                        <a:buFont typeface="Wingdings" charset="2"/>
                        <a:buChar char=""/>
                      </a:pPr>
                      <a:r>
                        <a:rPr lang="ja-JP" sz="1400" b="0" strike="noStrike" spc="-1">
                          <a:solidFill>
                            <a:srgbClr val="212745"/>
                          </a:solidFill>
                          <a:latin typeface="Segoe UI"/>
                          <a:ea typeface="Meiryo UI"/>
                        </a:rPr>
                        <a:t>業務上のデータは、手作業で入力・収集するしなければならない</a:t>
                      </a:r>
                      <a:endParaRPr lang="en-US" sz="1400" b="0" strike="noStrike" spc="-1">
                        <a:latin typeface="Arial"/>
                      </a:endParaRPr>
                    </a:p>
                    <a:p>
                      <a:pPr marL="144000" indent="-143280">
                        <a:lnSpc>
                          <a:spcPct val="90000"/>
                        </a:lnSpc>
                        <a:spcAft>
                          <a:spcPts val="300"/>
                        </a:spcAft>
                        <a:buClr>
                          <a:srgbClr val="D9D9D9"/>
                        </a:buClr>
                        <a:buFont typeface="Wingdings" charset="2"/>
                        <a:buChar char=""/>
                      </a:pPr>
                      <a:r>
                        <a:rPr lang="ja-JP" sz="1400" b="0" strike="noStrike" spc="-1">
                          <a:solidFill>
                            <a:srgbClr val="212745"/>
                          </a:solidFill>
                          <a:latin typeface="Segoe UI"/>
                          <a:ea typeface="Meiryo UI"/>
                        </a:rPr>
                        <a:t>作業に多くの時間を要し、新たに価値を創造する</a:t>
                      </a:r>
                      <a:r>
                        <a:rPr lang="en-US" sz="1400" b="0" strike="noStrike" spc="-1">
                          <a:solidFill>
                            <a:srgbClr val="212745"/>
                          </a:solidFill>
                          <a:latin typeface="Segoe UI"/>
                          <a:ea typeface="Meiryo UI"/>
                        </a:rPr>
                        <a:t>Work</a:t>
                      </a:r>
                      <a:r>
                        <a:rPr lang="ja-JP" sz="1400" b="0" strike="noStrike" spc="-1">
                          <a:solidFill>
                            <a:srgbClr val="212745"/>
                          </a:solidFill>
                          <a:latin typeface="Segoe UI"/>
                          <a:ea typeface="Meiryo UI"/>
                        </a:rPr>
                        <a:t>にあてるワークロードがない</a:t>
                      </a:r>
                      <a:endParaRPr lang="en-US" sz="14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2"/>
                  </a:ext>
                </a:extLst>
              </a:tr>
            </a:tbl>
          </a:graphicData>
        </a:graphic>
      </p:graphicFrame>
      <p:graphicFrame>
        <p:nvGraphicFramePr>
          <p:cNvPr id="667" name="Table 5"/>
          <p:cNvGraphicFramePr/>
          <p:nvPr/>
        </p:nvGraphicFramePr>
        <p:xfrm>
          <a:off x="252000" y="3076200"/>
          <a:ext cx="5067720" cy="1662840"/>
        </p:xfrm>
        <a:graphic>
          <a:graphicData uri="http://schemas.openxmlformats.org/drawingml/2006/table">
            <a:tbl>
              <a:tblPr/>
              <a:tblGrid>
                <a:gridCol w="218880">
                  <a:extLst>
                    <a:ext uri="{9D8B030D-6E8A-4147-A177-3AD203B41FA5}">
                      <a16:colId xmlns:a16="http://schemas.microsoft.com/office/drawing/2014/main" val="20000"/>
                    </a:ext>
                  </a:extLst>
                </a:gridCol>
                <a:gridCol w="4848840">
                  <a:extLst>
                    <a:ext uri="{9D8B030D-6E8A-4147-A177-3AD203B41FA5}">
                      <a16:colId xmlns:a16="http://schemas.microsoft.com/office/drawing/2014/main" val="20001"/>
                    </a:ext>
                  </a:extLst>
                </a:gridCol>
              </a:tblGrid>
              <a:tr h="396000">
                <a:tc gridSpan="2">
                  <a:txBody>
                    <a:bodyPr/>
                    <a:lstStyle/>
                    <a:p>
                      <a:pPr>
                        <a:lnSpc>
                          <a:spcPct val="90000"/>
                        </a:lnSpc>
                        <a:tabLst>
                          <a:tab pos="0" algn="l"/>
                        </a:tabLst>
                      </a:pPr>
                      <a:r>
                        <a:rPr lang="ja-JP" sz="1400" b="0" strike="noStrike" spc="-1">
                          <a:solidFill>
                            <a:srgbClr val="FFFFFF"/>
                          </a:solidFill>
                          <a:latin typeface="Segoe UI"/>
                          <a:ea typeface="Meiryo UI"/>
                        </a:rPr>
                        <a:t>情報連携・情報共有に人が介在し、業務負荷を上げている</a:t>
                      </a:r>
                      <a:endParaRPr lang="en-US" sz="1400" b="0" strike="noStrike" spc="-1">
                        <a:latin typeface="Arial"/>
                      </a:endParaRPr>
                    </a:p>
                  </a:txBody>
                  <a:tcPr marL="36000">
                    <a:lnL w="12240">
                      <a:noFill/>
                    </a:lnL>
                    <a:lnR w="12240">
                      <a:noFill/>
                    </a:lnR>
                    <a:lnT w="12240">
                      <a:noFill/>
                    </a:lnT>
                    <a:lnB w="12240">
                      <a:noFill/>
                    </a:lnB>
                    <a:solidFill>
                      <a:srgbClr val="808080"/>
                    </a:solidFill>
                  </a:tcPr>
                </a:tc>
                <a:tc hMerge="1">
                  <a:txBody>
                    <a:bodyPr/>
                    <a:lstStyle/>
                    <a:p>
                      <a:endParaRPr lang="ja-JP"/>
                    </a:p>
                  </a:txBody>
                  <a:tcPr marL="90000" marR="90000">
                    <a:solidFill>
                      <a:srgbClr val="729FCF"/>
                    </a:solidFill>
                  </a:tcPr>
                </a:tc>
                <a:extLst>
                  <a:ext uri="{0D108BD9-81ED-4DB2-BD59-A6C34878D82A}">
                    <a16:rowId xmlns:a16="http://schemas.microsoft.com/office/drawing/2014/main" val="10000"/>
                  </a:ext>
                </a:extLst>
              </a:tr>
              <a:tr h="475200">
                <a:tc>
                  <a:txBody>
                    <a:bodyPr/>
                    <a:lstStyle/>
                    <a:p>
                      <a:endParaRPr lang="ja-JP"/>
                    </a:p>
                  </a:txBody>
                  <a:tcPr>
                    <a:lnL w="12240">
                      <a:noFill/>
                    </a:lnL>
                    <a:lnR w="12240">
                      <a:noFill/>
                    </a:lnR>
                    <a:lnT w="12240">
                      <a:noFill/>
                    </a:lnT>
                    <a:lnB w="12240">
                      <a:noFill/>
                    </a:lnB>
                    <a:solidFill>
                      <a:srgbClr val="808080"/>
                    </a:solidFill>
                  </a:tcPr>
                </a:tc>
                <a:tc>
                  <a:txBody>
                    <a:bodyPr/>
                    <a:lstStyle/>
                    <a:p>
                      <a:pPr>
                        <a:lnSpc>
                          <a:spcPct val="90000"/>
                        </a:lnSpc>
                        <a:tabLst>
                          <a:tab pos="0" algn="l"/>
                        </a:tabLst>
                      </a:pPr>
                      <a:r>
                        <a:rPr lang="ja-JP" sz="1600" b="1" strike="noStrike" spc="-1">
                          <a:solidFill>
                            <a:srgbClr val="595959"/>
                          </a:solidFill>
                          <a:latin typeface="Segoe UI"/>
                          <a:ea typeface="Meiryo UI"/>
                        </a:rPr>
                        <a:t>本社・支社間の</a:t>
                      </a:r>
                      <a:br/>
                      <a:r>
                        <a:rPr lang="ja-JP" sz="1600" b="1" strike="noStrike" spc="-1">
                          <a:solidFill>
                            <a:srgbClr val="595959"/>
                          </a:solidFill>
                          <a:latin typeface="Segoe UI"/>
                          <a:ea typeface="Meiryo UI"/>
                        </a:rPr>
                        <a:t>コミュニケーションロスが発生している</a:t>
                      </a:r>
                      <a:endParaRPr lang="en-US" sz="16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r h="792000">
                <a:tc>
                  <a:txBody>
                    <a:bodyPr/>
                    <a:lstStyle/>
                    <a:p>
                      <a:endParaRPr lang="ja-JP"/>
                    </a:p>
                  </a:txBody>
                  <a:tcPr>
                    <a:lnL w="12240">
                      <a:noFill/>
                    </a:lnL>
                    <a:lnR w="12240">
                      <a:noFill/>
                    </a:lnR>
                    <a:lnT w="12240">
                      <a:noFill/>
                    </a:lnT>
                    <a:lnB w="12240">
                      <a:noFill/>
                    </a:lnB>
                    <a:solidFill>
                      <a:srgbClr val="808080"/>
                    </a:solidFill>
                  </a:tcPr>
                </a:tc>
                <a:tc>
                  <a:txBody>
                    <a:bodyPr/>
                    <a:lstStyle/>
                    <a:p>
                      <a:pPr marL="144000" indent="-143280">
                        <a:lnSpc>
                          <a:spcPct val="90000"/>
                        </a:lnSpc>
                        <a:spcAft>
                          <a:spcPts val="300"/>
                        </a:spcAft>
                        <a:buClr>
                          <a:srgbClr val="D9D9D9"/>
                        </a:buClr>
                        <a:buFont typeface="Wingdings" charset="2"/>
                        <a:buChar char=""/>
                      </a:pPr>
                      <a:r>
                        <a:rPr lang="ja-JP" sz="1400" b="0" strike="noStrike" spc="-1">
                          <a:solidFill>
                            <a:srgbClr val="212745"/>
                          </a:solidFill>
                          <a:latin typeface="Segoe UI"/>
                          <a:ea typeface="Meiryo UI"/>
                        </a:rPr>
                        <a:t>本部と支社間のデータに齟齬があり、調整作業に多くの時間を要している</a:t>
                      </a:r>
                      <a:endParaRPr lang="en-US" sz="1400" b="0" strike="noStrike" spc="-1">
                        <a:latin typeface="Arial"/>
                      </a:endParaRPr>
                    </a:p>
                    <a:p>
                      <a:pPr marL="144000" indent="-143280">
                        <a:lnSpc>
                          <a:spcPct val="90000"/>
                        </a:lnSpc>
                        <a:spcAft>
                          <a:spcPts val="300"/>
                        </a:spcAft>
                        <a:buClr>
                          <a:srgbClr val="D9D9D9"/>
                        </a:buClr>
                        <a:buFont typeface="Wingdings" charset="2"/>
                        <a:buChar char=""/>
                      </a:pPr>
                      <a:r>
                        <a:rPr lang="ja-JP" sz="1400" b="0" strike="noStrike" spc="-1">
                          <a:solidFill>
                            <a:srgbClr val="212745"/>
                          </a:solidFill>
                          <a:latin typeface="Segoe UI"/>
                          <a:ea typeface="Meiryo UI"/>
                        </a:rPr>
                        <a:t>重要情報がうまく伝わっておらず、人手でカバーしているため、支社間によるバラつきが発生している</a:t>
                      </a:r>
                      <a:endParaRPr lang="en-US" sz="14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2"/>
                  </a:ext>
                </a:extLst>
              </a:tr>
            </a:tbl>
          </a:graphicData>
        </a:graphic>
      </p:graphicFrame>
      <p:graphicFrame>
        <p:nvGraphicFramePr>
          <p:cNvPr id="668" name="Table 6"/>
          <p:cNvGraphicFramePr/>
          <p:nvPr/>
        </p:nvGraphicFramePr>
        <p:xfrm>
          <a:off x="252000" y="4930920"/>
          <a:ext cx="5067720" cy="1662840"/>
        </p:xfrm>
        <a:graphic>
          <a:graphicData uri="http://schemas.openxmlformats.org/drawingml/2006/table">
            <a:tbl>
              <a:tblPr/>
              <a:tblGrid>
                <a:gridCol w="218880">
                  <a:extLst>
                    <a:ext uri="{9D8B030D-6E8A-4147-A177-3AD203B41FA5}">
                      <a16:colId xmlns:a16="http://schemas.microsoft.com/office/drawing/2014/main" val="20000"/>
                    </a:ext>
                  </a:extLst>
                </a:gridCol>
                <a:gridCol w="4848840">
                  <a:extLst>
                    <a:ext uri="{9D8B030D-6E8A-4147-A177-3AD203B41FA5}">
                      <a16:colId xmlns:a16="http://schemas.microsoft.com/office/drawing/2014/main" val="20001"/>
                    </a:ext>
                  </a:extLst>
                </a:gridCol>
              </a:tblGrid>
              <a:tr h="396000">
                <a:tc gridSpan="2">
                  <a:txBody>
                    <a:bodyPr/>
                    <a:lstStyle/>
                    <a:p>
                      <a:pPr>
                        <a:lnSpc>
                          <a:spcPct val="90000"/>
                        </a:lnSpc>
                        <a:tabLst>
                          <a:tab pos="0" algn="l"/>
                        </a:tabLst>
                      </a:pPr>
                      <a:r>
                        <a:rPr lang="ja-JP" sz="1400" b="0" strike="noStrike" spc="-1">
                          <a:solidFill>
                            <a:srgbClr val="FFFFFF"/>
                          </a:solidFill>
                          <a:latin typeface="Segoe UI"/>
                          <a:ea typeface="Meiryo UI"/>
                        </a:rPr>
                        <a:t>分断化されたシステムがオペレーション負荷を上げる状態になっている</a:t>
                      </a:r>
                      <a:endParaRPr lang="en-US" sz="1400" b="0" strike="noStrike" spc="-1">
                        <a:latin typeface="Arial"/>
                      </a:endParaRPr>
                    </a:p>
                  </a:txBody>
                  <a:tcPr marL="36000">
                    <a:lnL w="12240">
                      <a:noFill/>
                    </a:lnL>
                    <a:lnR w="12240">
                      <a:noFill/>
                    </a:lnR>
                    <a:lnT w="12240">
                      <a:noFill/>
                    </a:lnT>
                    <a:lnB w="12240">
                      <a:noFill/>
                    </a:lnB>
                    <a:solidFill>
                      <a:srgbClr val="808080"/>
                    </a:solidFill>
                  </a:tcPr>
                </a:tc>
                <a:tc hMerge="1">
                  <a:txBody>
                    <a:bodyPr/>
                    <a:lstStyle/>
                    <a:p>
                      <a:endParaRPr lang="ja-JP"/>
                    </a:p>
                  </a:txBody>
                  <a:tcPr marL="90000" marR="90000">
                    <a:solidFill>
                      <a:srgbClr val="729FCF"/>
                    </a:solidFill>
                  </a:tcPr>
                </a:tc>
                <a:extLst>
                  <a:ext uri="{0D108BD9-81ED-4DB2-BD59-A6C34878D82A}">
                    <a16:rowId xmlns:a16="http://schemas.microsoft.com/office/drawing/2014/main" val="10000"/>
                  </a:ext>
                </a:extLst>
              </a:tr>
              <a:tr h="475200">
                <a:tc>
                  <a:txBody>
                    <a:bodyPr/>
                    <a:lstStyle/>
                    <a:p>
                      <a:endParaRPr lang="ja-JP"/>
                    </a:p>
                  </a:txBody>
                  <a:tcPr>
                    <a:lnL w="12240">
                      <a:noFill/>
                    </a:lnL>
                    <a:lnR w="12240">
                      <a:noFill/>
                    </a:lnR>
                    <a:lnT w="12240">
                      <a:noFill/>
                    </a:lnT>
                    <a:lnB w="12240">
                      <a:noFill/>
                    </a:lnB>
                    <a:solidFill>
                      <a:srgbClr val="808080"/>
                    </a:solidFill>
                  </a:tcPr>
                </a:tc>
                <a:tc>
                  <a:txBody>
                    <a:bodyPr/>
                    <a:lstStyle/>
                    <a:p>
                      <a:pPr>
                        <a:lnSpc>
                          <a:spcPct val="90000"/>
                        </a:lnSpc>
                        <a:tabLst>
                          <a:tab pos="0" algn="l"/>
                        </a:tabLst>
                      </a:pPr>
                      <a:r>
                        <a:rPr lang="ja-JP" sz="1600" b="1" strike="noStrike" spc="-1">
                          <a:solidFill>
                            <a:srgbClr val="595959"/>
                          </a:solidFill>
                          <a:latin typeface="Segoe UI"/>
                          <a:ea typeface="Meiryo UI"/>
                        </a:rPr>
                        <a:t>データカテゴリや条件などで</a:t>
                      </a:r>
                      <a:br/>
                      <a:r>
                        <a:rPr lang="ja-JP" sz="1600" b="1" strike="noStrike" spc="-1">
                          <a:solidFill>
                            <a:srgbClr val="595959"/>
                          </a:solidFill>
                          <a:latin typeface="Segoe UI"/>
                          <a:ea typeface="Meiryo UI"/>
                        </a:rPr>
                        <a:t>システムを使い分けなくてはならない</a:t>
                      </a:r>
                      <a:endParaRPr lang="en-US" sz="16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r h="792000">
                <a:tc>
                  <a:txBody>
                    <a:bodyPr/>
                    <a:lstStyle/>
                    <a:p>
                      <a:endParaRPr lang="ja-JP"/>
                    </a:p>
                  </a:txBody>
                  <a:tcPr>
                    <a:lnL w="12240">
                      <a:noFill/>
                    </a:lnL>
                    <a:lnR w="12240">
                      <a:noFill/>
                    </a:lnR>
                    <a:lnT w="12240">
                      <a:noFill/>
                    </a:lnT>
                    <a:lnB w="12240">
                      <a:noFill/>
                    </a:lnB>
                    <a:solidFill>
                      <a:srgbClr val="808080"/>
                    </a:solidFill>
                  </a:tcPr>
                </a:tc>
                <a:tc>
                  <a:txBody>
                    <a:bodyPr/>
                    <a:lstStyle/>
                    <a:p>
                      <a:pPr marL="144000" indent="-143280">
                        <a:lnSpc>
                          <a:spcPct val="90000"/>
                        </a:lnSpc>
                        <a:spcAft>
                          <a:spcPts val="300"/>
                        </a:spcAft>
                        <a:buClr>
                          <a:srgbClr val="D9D9D9"/>
                        </a:buClr>
                        <a:buFont typeface="Wingdings" charset="2"/>
                        <a:buChar char=""/>
                      </a:pPr>
                      <a:r>
                        <a:rPr lang="ja-JP" sz="1400" b="0" strike="noStrike" spc="-1">
                          <a:solidFill>
                            <a:srgbClr val="212745"/>
                          </a:solidFill>
                          <a:latin typeface="Segoe UI"/>
                          <a:ea typeface="Meiryo UI"/>
                        </a:rPr>
                        <a:t>データカテゴリーごとにシステムの使い分けが発生し、</a:t>
                      </a:r>
                      <a:br/>
                      <a:r>
                        <a:rPr lang="ja-JP" sz="1400" b="0" strike="noStrike" spc="-1">
                          <a:solidFill>
                            <a:srgbClr val="212745"/>
                          </a:solidFill>
                          <a:latin typeface="Segoe UI"/>
                          <a:ea typeface="Meiryo UI"/>
                        </a:rPr>
                        <a:t>オペレーションが複雑になっている</a:t>
                      </a:r>
                      <a:endParaRPr lang="en-US" sz="1400" b="0" strike="noStrike" spc="-1">
                        <a:latin typeface="Arial"/>
                      </a:endParaRPr>
                    </a:p>
                    <a:p>
                      <a:pPr marL="144000" indent="-143280">
                        <a:lnSpc>
                          <a:spcPct val="90000"/>
                        </a:lnSpc>
                        <a:spcAft>
                          <a:spcPts val="300"/>
                        </a:spcAft>
                        <a:buClr>
                          <a:srgbClr val="D9D9D9"/>
                        </a:buClr>
                        <a:buFont typeface="Wingdings" charset="2"/>
                        <a:buChar char=""/>
                      </a:pPr>
                      <a:r>
                        <a:rPr lang="ja-JP" sz="1400" b="0" strike="noStrike" spc="-1">
                          <a:solidFill>
                            <a:srgbClr val="212745"/>
                          </a:solidFill>
                          <a:latin typeface="Segoe UI"/>
                          <a:ea typeface="Meiryo UI"/>
                        </a:rPr>
                        <a:t>システムの使い分けに必要な操作マニュアルなどの参照先も点在していて、探すだけで時間がかかってしまう</a:t>
                      </a:r>
                      <a:endParaRPr lang="en-US" sz="14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2"/>
                  </a:ext>
                </a:extLst>
              </a:tr>
            </a:tbl>
          </a:graphicData>
        </a:graphic>
      </p:graphicFrame>
      <p:graphicFrame>
        <p:nvGraphicFramePr>
          <p:cNvPr id="669" name="Table 7"/>
          <p:cNvGraphicFramePr/>
          <p:nvPr/>
        </p:nvGraphicFramePr>
        <p:xfrm>
          <a:off x="6923880" y="1420200"/>
          <a:ext cx="4931640" cy="2129040"/>
        </p:xfrm>
        <a:graphic>
          <a:graphicData uri="http://schemas.openxmlformats.org/drawingml/2006/table">
            <a:tbl>
              <a:tblPr/>
              <a:tblGrid>
                <a:gridCol w="4932000">
                  <a:extLst>
                    <a:ext uri="{9D8B030D-6E8A-4147-A177-3AD203B41FA5}">
                      <a16:colId xmlns:a16="http://schemas.microsoft.com/office/drawing/2014/main" val="20000"/>
                    </a:ext>
                  </a:extLst>
                </a:gridCol>
              </a:tblGrid>
              <a:tr h="822600">
                <a:tc>
                  <a:txBody>
                    <a:bodyPr/>
                    <a:lstStyle/>
                    <a:p>
                      <a:pPr>
                        <a:lnSpc>
                          <a:spcPct val="90000"/>
                        </a:lnSpc>
                        <a:tabLst>
                          <a:tab pos="0" algn="l"/>
                        </a:tabLst>
                      </a:pPr>
                      <a:r>
                        <a:rPr lang="en-US" sz="5400" b="1" strike="noStrike" spc="-1">
                          <a:solidFill>
                            <a:srgbClr val="073C65"/>
                          </a:solidFill>
                          <a:latin typeface="Segoe UI"/>
                          <a:ea typeface="Meiryo UI"/>
                        </a:rPr>
                        <a:t>1</a:t>
                      </a:r>
                      <a:endParaRPr lang="en-US" sz="5400" b="0" strike="noStrike" spc="-1">
                        <a:latin typeface="Arial"/>
                      </a:endParaRPr>
                    </a:p>
                  </a:txBody>
                  <a:tcPr marL="36000" marR="36000">
                    <a:lnL w="12240">
                      <a:noFill/>
                    </a:lnL>
                    <a:lnR w="12240">
                      <a:noFill/>
                    </a:lnR>
                    <a:lnT w="12240">
                      <a:noFill/>
                    </a:lnT>
                    <a:lnB w="12240">
                      <a:noFill/>
                    </a:lnB>
                    <a:noFill/>
                  </a:tcPr>
                </a:tc>
                <a:extLst>
                  <a:ext uri="{0D108BD9-81ED-4DB2-BD59-A6C34878D82A}">
                    <a16:rowId xmlns:a16="http://schemas.microsoft.com/office/drawing/2014/main" val="10000"/>
                  </a:ext>
                </a:extLst>
              </a:tr>
              <a:tr h="640440">
                <a:tc>
                  <a:txBody>
                    <a:bodyPr/>
                    <a:lstStyle/>
                    <a:p>
                      <a:pPr>
                        <a:lnSpc>
                          <a:spcPct val="90000"/>
                        </a:lnSpc>
                        <a:tabLst>
                          <a:tab pos="0" algn="l"/>
                        </a:tabLst>
                      </a:pPr>
                      <a:r>
                        <a:rPr lang="ja-JP" sz="2000" b="1" strike="noStrike" spc="-1">
                          <a:solidFill>
                            <a:srgbClr val="FFFFFF"/>
                          </a:solidFill>
                          <a:latin typeface="Segoe UI"/>
                          <a:ea typeface="Meiryo UI"/>
                        </a:rPr>
                        <a:t>デジタル化の抜本改革による</a:t>
                      </a:r>
                      <a:br/>
                      <a:r>
                        <a:rPr lang="ja-JP" sz="2000" b="1" strike="noStrike" spc="-1">
                          <a:solidFill>
                            <a:srgbClr val="FFFFFF"/>
                          </a:solidFill>
                          <a:latin typeface="Segoe UI"/>
                          <a:ea typeface="Meiryo UI"/>
                        </a:rPr>
                        <a:t>業務・システムの高度化を図る</a:t>
                      </a:r>
                      <a:endParaRPr lang="en-US" sz="2000" b="0" strike="noStrike" spc="-1">
                        <a:latin typeface="Arial"/>
                      </a:endParaRPr>
                    </a:p>
                  </a:txBody>
                  <a:tcPr marL="36000" marR="36000">
                    <a:lnL w="12240">
                      <a:noFill/>
                    </a:lnL>
                    <a:lnR w="12240">
                      <a:noFill/>
                    </a:lnR>
                    <a:lnT w="12240">
                      <a:noFill/>
                    </a:lnT>
                    <a:lnB w="12240">
                      <a:noFill/>
                    </a:lnB>
                    <a:solidFill>
                      <a:srgbClr val="0070C0"/>
                    </a:solidFill>
                  </a:tcPr>
                </a:tc>
                <a:extLst>
                  <a:ext uri="{0D108BD9-81ED-4DB2-BD59-A6C34878D82A}">
                    <a16:rowId xmlns:a16="http://schemas.microsoft.com/office/drawing/2014/main" val="10001"/>
                  </a:ext>
                </a:extLst>
              </a:tr>
              <a:tr h="666360">
                <a:tc>
                  <a:txBody>
                    <a:bodyPr/>
                    <a:lstStyle/>
                    <a:p>
                      <a:pPr>
                        <a:lnSpc>
                          <a:spcPct val="90000"/>
                        </a:lnSpc>
                      </a:pPr>
                      <a:r>
                        <a:rPr lang="ja-JP" sz="1400" b="0" strike="noStrike" spc="-1">
                          <a:solidFill>
                            <a:srgbClr val="212745"/>
                          </a:solidFill>
                          <a:latin typeface="Segoe UI"/>
                          <a:ea typeface="Meiryo UI"/>
                        </a:rPr>
                        <a:t>クラウドや</a:t>
                      </a:r>
                      <a:r>
                        <a:rPr lang="en-US" sz="1400" b="0" strike="noStrike" spc="-1">
                          <a:solidFill>
                            <a:srgbClr val="212745"/>
                          </a:solidFill>
                          <a:latin typeface="Segoe UI"/>
                          <a:ea typeface="Meiryo UI"/>
                        </a:rPr>
                        <a:t>AI</a:t>
                      </a:r>
                      <a:r>
                        <a:rPr lang="ja-JP" sz="1400" b="0" strike="noStrike" spc="-1">
                          <a:solidFill>
                            <a:srgbClr val="212745"/>
                          </a:solidFill>
                          <a:latin typeface="Segoe UI"/>
                          <a:ea typeface="Meiryo UI"/>
                        </a:rPr>
                        <a:t>など最新テクノロジーを活用し、現行システム改修を急務として検討する。システムの刷新により、業務改革を推進し不具合の排除を目指す。</a:t>
                      </a:r>
                      <a:endParaRPr lang="en-US" sz="1400" b="0" strike="noStrike" spc="-1">
                        <a:latin typeface="Arial"/>
                      </a:endParaRPr>
                    </a:p>
                  </a:txBody>
                  <a:tcPr marL="36000" marR="36000">
                    <a:lnL w="12240">
                      <a:noFill/>
                    </a:lnL>
                    <a:lnR w="12240">
                      <a:noFill/>
                    </a:lnR>
                    <a:lnT w="12240">
                      <a:noFill/>
                    </a:lnT>
                    <a:lnB w="12240">
                      <a:noFill/>
                    </a:lnB>
                    <a:noFill/>
                  </a:tcPr>
                </a:tc>
                <a:extLst>
                  <a:ext uri="{0D108BD9-81ED-4DB2-BD59-A6C34878D82A}">
                    <a16:rowId xmlns:a16="http://schemas.microsoft.com/office/drawing/2014/main" val="10002"/>
                  </a:ext>
                </a:extLst>
              </a:tr>
            </a:tbl>
          </a:graphicData>
        </a:graphic>
      </p:graphicFrame>
      <p:sp>
        <p:nvSpPr>
          <p:cNvPr id="670" name="CustomShape 8"/>
          <p:cNvSpPr/>
          <p:nvPr/>
        </p:nvSpPr>
        <p:spPr>
          <a:xfrm>
            <a:off x="6427080" y="924120"/>
            <a:ext cx="4233240" cy="364320"/>
          </a:xfrm>
          <a:prstGeom prst="rect">
            <a:avLst/>
          </a:prstGeom>
          <a:noFill/>
          <a:ln w="0">
            <a:noFill/>
          </a:ln>
        </p:spPr>
        <p:style>
          <a:lnRef idx="0">
            <a:scrgbClr r="0" g="0" b="0"/>
          </a:lnRef>
          <a:fillRef idx="0">
            <a:scrgbClr r="0" g="0" b="0"/>
          </a:fillRef>
          <a:effectRef idx="0">
            <a:scrgbClr r="0" g="0" b="0"/>
          </a:effectRef>
          <a:fontRef idx="minor"/>
        </p:style>
        <p:txBody>
          <a:bodyPr wrap="none" lIns="0" tIns="45000" rIns="90000" bIns="45000">
            <a:spAutoFit/>
          </a:bodyPr>
          <a:lstStyle/>
          <a:p>
            <a:pPr marL="457200" indent="-550080">
              <a:lnSpc>
                <a:spcPct val="100000"/>
              </a:lnSpc>
              <a:tabLst>
                <a:tab pos="0" algn="l"/>
              </a:tabLst>
            </a:pPr>
            <a:r>
              <a:rPr lang="ja-JP" sz="1800" b="1" strike="noStrike" spc="-1">
                <a:solidFill>
                  <a:srgbClr val="0D79CA"/>
                </a:solidFill>
                <a:latin typeface="Segoe UI"/>
                <a:ea typeface="Meiryo UI"/>
              </a:rPr>
              <a:t>デジタル化に向けた解決の方向性</a:t>
            </a:r>
            <a:endParaRPr lang="en-US" sz="1800" b="0" strike="noStrike" spc="-1">
              <a:latin typeface="Arial"/>
            </a:endParaRPr>
          </a:p>
        </p:txBody>
      </p:sp>
      <p:graphicFrame>
        <p:nvGraphicFramePr>
          <p:cNvPr id="671" name="Table 9"/>
          <p:cNvGraphicFramePr/>
          <p:nvPr/>
        </p:nvGraphicFramePr>
        <p:xfrm>
          <a:off x="6923880" y="4047480"/>
          <a:ext cx="4931640" cy="2138760"/>
        </p:xfrm>
        <a:graphic>
          <a:graphicData uri="http://schemas.openxmlformats.org/drawingml/2006/table">
            <a:tbl>
              <a:tblPr/>
              <a:tblGrid>
                <a:gridCol w="4932000">
                  <a:extLst>
                    <a:ext uri="{9D8B030D-6E8A-4147-A177-3AD203B41FA5}">
                      <a16:colId xmlns:a16="http://schemas.microsoft.com/office/drawing/2014/main" val="20000"/>
                    </a:ext>
                  </a:extLst>
                </a:gridCol>
              </a:tblGrid>
              <a:tr h="832320">
                <a:tc>
                  <a:txBody>
                    <a:bodyPr/>
                    <a:lstStyle/>
                    <a:p>
                      <a:pPr>
                        <a:lnSpc>
                          <a:spcPct val="90000"/>
                        </a:lnSpc>
                        <a:tabLst>
                          <a:tab pos="0" algn="l"/>
                        </a:tabLst>
                      </a:pPr>
                      <a:r>
                        <a:rPr lang="en-US" sz="5400" b="1" strike="noStrike" spc="-1">
                          <a:solidFill>
                            <a:srgbClr val="002060"/>
                          </a:solidFill>
                          <a:latin typeface="Segoe UI"/>
                          <a:ea typeface="Meiryo UI"/>
                        </a:rPr>
                        <a:t>2</a:t>
                      </a:r>
                      <a:endParaRPr lang="en-US" sz="54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640440">
                <a:tc>
                  <a:txBody>
                    <a:bodyPr/>
                    <a:lstStyle/>
                    <a:p>
                      <a:pPr>
                        <a:lnSpc>
                          <a:spcPct val="90000"/>
                        </a:lnSpc>
                        <a:tabLst>
                          <a:tab pos="0" algn="l"/>
                        </a:tabLst>
                      </a:pPr>
                      <a:r>
                        <a:rPr lang="ja-JP" sz="2000" b="1" strike="noStrike" spc="-1">
                          <a:solidFill>
                            <a:srgbClr val="FFFFFF"/>
                          </a:solidFill>
                          <a:latin typeface="Segoe UI"/>
                          <a:ea typeface="Meiryo UI"/>
                        </a:rPr>
                        <a:t>将来ビジョンを具体的に描き</a:t>
                      </a:r>
                      <a:endParaRPr lang="en-US" sz="2000" b="0" strike="noStrike" spc="-1">
                        <a:latin typeface="Arial"/>
                      </a:endParaRPr>
                    </a:p>
                    <a:p>
                      <a:pPr>
                        <a:lnSpc>
                          <a:spcPct val="90000"/>
                        </a:lnSpc>
                        <a:tabLst>
                          <a:tab pos="0" algn="l"/>
                        </a:tabLst>
                      </a:pPr>
                      <a:r>
                        <a:rPr lang="ja-JP" sz="2000" b="1" strike="noStrike" spc="-1">
                          <a:solidFill>
                            <a:srgbClr val="FFFFFF"/>
                          </a:solidFill>
                          <a:latin typeface="Segoe UI"/>
                          <a:ea typeface="Meiryo UI"/>
                        </a:rPr>
                        <a:t>プロジェクトの恩恵を体感できるようにする</a:t>
                      </a:r>
                      <a:endParaRPr lang="en-US" sz="2000" b="0" strike="noStrike" spc="-1">
                        <a:latin typeface="Arial"/>
                      </a:endParaRPr>
                    </a:p>
                  </a:txBody>
                  <a:tcPr marL="36000">
                    <a:lnL w="12240">
                      <a:noFill/>
                    </a:lnL>
                    <a:lnR w="12240">
                      <a:noFill/>
                    </a:lnR>
                    <a:lnT w="12240">
                      <a:noFill/>
                    </a:lnT>
                    <a:lnB w="12240">
                      <a:noFill/>
                    </a:lnB>
                    <a:solidFill>
                      <a:srgbClr val="0070C0"/>
                    </a:solidFill>
                  </a:tcPr>
                </a:tc>
                <a:extLst>
                  <a:ext uri="{0D108BD9-81ED-4DB2-BD59-A6C34878D82A}">
                    <a16:rowId xmlns:a16="http://schemas.microsoft.com/office/drawing/2014/main" val="10001"/>
                  </a:ext>
                </a:extLst>
              </a:tr>
              <a:tr h="666360">
                <a:tc>
                  <a:txBody>
                    <a:bodyPr/>
                    <a:lstStyle/>
                    <a:p>
                      <a:pPr>
                        <a:lnSpc>
                          <a:spcPct val="90000"/>
                        </a:lnSpc>
                      </a:pPr>
                      <a:r>
                        <a:rPr lang="ja-JP" sz="1400" b="0" strike="noStrike" spc="-1">
                          <a:solidFill>
                            <a:srgbClr val="212745"/>
                          </a:solidFill>
                          <a:latin typeface="Segoe UI"/>
                          <a:ea typeface="Meiryo UI"/>
                        </a:rPr>
                        <a:t>組織、機能、ツールの横断的なシステムを前提とし、シンプルな業務を目指すことで、具体的な将来ビジョンを社員が体感できるプロジェクトを目指す。</a:t>
                      </a:r>
                      <a:endParaRPr lang="en-US" sz="14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2"/>
                  </a:ext>
                </a:extLst>
              </a:tr>
            </a:tbl>
          </a:graphicData>
        </a:graphic>
      </p:graphicFrame>
      <p:pic>
        <p:nvPicPr>
          <p:cNvPr id="672" name="グラフィックス 17" descr="サーバー"/>
          <p:cNvPicPr/>
          <p:nvPr/>
        </p:nvPicPr>
        <p:blipFill>
          <a:blip r:embed="rId2"/>
          <a:stretch/>
        </p:blipFill>
        <p:spPr>
          <a:xfrm>
            <a:off x="10440000" y="1168560"/>
            <a:ext cx="1079280" cy="1079280"/>
          </a:xfrm>
          <a:prstGeom prst="rect">
            <a:avLst/>
          </a:prstGeom>
          <a:ln w="0">
            <a:noFill/>
          </a:ln>
        </p:spPr>
      </p:pic>
      <p:pic>
        <p:nvPicPr>
          <p:cNvPr id="673" name="グラフィックス 19" descr="グループでのブレーンストーミング"/>
          <p:cNvPicPr/>
          <p:nvPr/>
        </p:nvPicPr>
        <p:blipFill>
          <a:blip r:embed="rId3"/>
          <a:stretch/>
        </p:blipFill>
        <p:spPr>
          <a:xfrm>
            <a:off x="10440000" y="3789000"/>
            <a:ext cx="1079280" cy="1079280"/>
          </a:xfrm>
          <a:prstGeom prst="rect">
            <a:avLst/>
          </a:prstGeom>
          <a:ln w="0">
            <a:noFill/>
          </a:ln>
        </p:spPr>
      </p:pic>
      <p:sp>
        <p:nvSpPr>
          <p:cNvPr id="674" name="CustomShape 10"/>
          <p:cNvSpPr/>
          <p:nvPr/>
        </p:nvSpPr>
        <p:spPr>
          <a:xfrm rot="5400000">
            <a:off x="5065200" y="3474720"/>
            <a:ext cx="1966680" cy="647280"/>
          </a:xfrm>
          <a:prstGeom prst="triangle">
            <a:avLst>
              <a:gd name="adj" fmla="val 50000"/>
            </a:avLst>
          </a:prstGeom>
          <a:gradFill rotWithShape="0">
            <a:gsLst>
              <a:gs pos="0">
                <a:srgbClr val="BFEBFA"/>
              </a:gs>
              <a:gs pos="100000">
                <a:srgbClr val="FFFFFF"/>
              </a:gs>
            </a:gsLst>
            <a:lin ang="10800000"/>
          </a:gradFill>
          <a:ln>
            <a:noFill/>
          </a:ln>
        </p:spPr>
        <p:style>
          <a:lnRef idx="2">
            <a:schemeClr val="accent1">
              <a:shade val="50000"/>
            </a:schemeClr>
          </a:lnRef>
          <a:fillRef idx="1">
            <a:schemeClr val="accent1"/>
          </a:fillRef>
          <a:effectRef idx="0">
            <a:schemeClr val="accent1"/>
          </a:effectRef>
          <a:fontRef idx="minor"/>
        </p:style>
      </p:sp>
      <p:sp>
        <p:nvSpPr>
          <p:cNvPr id="675" name="CustomShape 11"/>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P283</a:t>
            </a:r>
            <a:endParaRPr lang="en-US" sz="1800" b="0" strike="noStrike" spc="-1">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 name="CustomShape 1"/>
          <p:cNvSpPr/>
          <p:nvPr/>
        </p:nvSpPr>
        <p:spPr>
          <a:xfrm>
            <a:off x="336600" y="5373720"/>
            <a:ext cx="7199280" cy="1294560"/>
          </a:xfrm>
          <a:prstGeom prst="rect">
            <a:avLst/>
          </a:prstGeom>
          <a:noFill/>
          <a:ln w="0">
            <a:noFill/>
          </a:ln>
        </p:spPr>
        <p:style>
          <a:lnRef idx="0">
            <a:scrgbClr r="0" g="0" b="0"/>
          </a:lnRef>
          <a:fillRef idx="0">
            <a:scrgbClr r="0" g="0" b="0"/>
          </a:fillRef>
          <a:effectRef idx="0">
            <a:scrgbClr r="0" g="0" b="0"/>
          </a:effectRef>
          <a:fontRef idx="minor"/>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1"/>
          <p:cNvSpPr/>
          <p:nvPr/>
        </p:nvSpPr>
        <p:spPr>
          <a:xfrm>
            <a:off x="277560" y="108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en-US" sz="2400" b="1" strike="noStrike" spc="-1">
                <a:solidFill>
                  <a:srgbClr val="0D79CA"/>
                </a:solidFill>
                <a:latin typeface="Segoe UI Semibold"/>
                <a:ea typeface="Meiryo UI"/>
              </a:rPr>
              <a:t>1. DX</a:t>
            </a:r>
            <a:r>
              <a:rPr lang="ja-JP" sz="2400" b="1" strike="noStrike" spc="-1">
                <a:solidFill>
                  <a:srgbClr val="0D79CA"/>
                </a:solidFill>
                <a:latin typeface="Segoe UI Semibold"/>
                <a:ea typeface="Meiryo UI"/>
              </a:rPr>
              <a:t>導入計画</a:t>
            </a:r>
            <a:r>
              <a:rPr lang="en-US" sz="2400" b="1" strike="noStrike" spc="-1">
                <a:solidFill>
                  <a:srgbClr val="0D79CA"/>
                </a:solidFill>
                <a:latin typeface="Segoe UI Semibold"/>
                <a:ea typeface="Meiryo UI"/>
              </a:rPr>
              <a:t>(3/3)</a:t>
            </a:r>
            <a:endParaRPr lang="en-US" sz="2400" b="0" strike="noStrike" spc="-1">
              <a:latin typeface="Arial"/>
            </a:endParaRPr>
          </a:p>
        </p:txBody>
      </p:sp>
      <p:sp>
        <p:nvSpPr>
          <p:cNvPr id="461" name="CustomShape 2"/>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P214</a:t>
            </a:r>
            <a:endParaRPr lang="en-US" sz="1800" b="0" strike="noStrike" spc="-1">
              <a:latin typeface="Arial"/>
            </a:endParaRPr>
          </a:p>
        </p:txBody>
      </p:sp>
      <p:sp>
        <p:nvSpPr>
          <p:cNvPr id="462" name="CustomShape 3"/>
          <p:cNvSpPr/>
          <p:nvPr/>
        </p:nvSpPr>
        <p:spPr>
          <a:xfrm>
            <a:off x="10620000" y="0"/>
            <a:ext cx="1571760" cy="899640"/>
          </a:xfrm>
          <a:prstGeom prst="rect">
            <a:avLst/>
          </a:prstGeom>
          <a:solidFill>
            <a:srgbClr val="FFFFFF"/>
          </a:solidFill>
          <a:ln w="0">
            <a:noFill/>
          </a:ln>
        </p:spPr>
        <p:style>
          <a:lnRef idx="0">
            <a:scrgbClr r="0" g="0" b="0"/>
          </a:lnRef>
          <a:fillRef idx="0">
            <a:scrgbClr r="0" g="0" b="0"/>
          </a:fillRef>
          <a:effectRef idx="0">
            <a:scrgbClr r="0" g="0" b="0"/>
          </a:effectRef>
          <a:fontRef idx="minor"/>
        </p:style>
      </p:sp>
      <p:graphicFrame>
        <p:nvGraphicFramePr>
          <p:cNvPr id="463" name="Table 4"/>
          <p:cNvGraphicFramePr/>
          <p:nvPr/>
        </p:nvGraphicFramePr>
        <p:xfrm>
          <a:off x="363240" y="755640"/>
          <a:ext cx="11465640" cy="1454256"/>
        </p:xfrm>
        <a:graphic>
          <a:graphicData uri="http://schemas.openxmlformats.org/drawingml/2006/table">
            <a:tbl>
              <a:tblPr/>
              <a:tblGrid>
                <a:gridCol w="1146564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sz="2000" b="1" strike="noStrike" spc="-1">
                          <a:solidFill>
                            <a:srgbClr val="1D2088"/>
                          </a:solidFill>
                          <a:latin typeface="Segoe UI"/>
                          <a:ea typeface="Meiryo UI"/>
                        </a:rPr>
                        <a:t>9.</a:t>
                      </a:r>
                      <a:r>
                        <a:rPr lang="ja-JP" sz="2000" b="1" strike="noStrike" spc="-1">
                          <a:solidFill>
                            <a:srgbClr val="1D2088"/>
                          </a:solidFill>
                          <a:latin typeface="Segoe UI"/>
                          <a:ea typeface="Meiryo UI"/>
                        </a:rPr>
                        <a:t>業務プロセスの変更</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571680">
                <a:tc>
                  <a:txBody>
                    <a:bodyPr/>
                    <a:lstStyle/>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毎月月末に、翌々月以降の定期便トラック台数を検討・決定するためのシミュレーション作業を追加する。</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配送業務担当がシミュレーション結果を副社長に報告し、副社長の承認をもって、翌々月以降に契約するトラック定期便台数を決定する。</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毎月月初に前月実績を集計し、前年同月実績と比較すうｒ。比較・考察結果を副社長に報告する。</a:t>
                      </a:r>
                      <a:endParaRPr lang="en-US" sz="1400" b="0" strike="noStrike" spc="-1">
                        <a:latin typeface="Arial"/>
                      </a:endParaRPr>
                    </a:p>
                    <a:p>
                      <a:pPr marL="180000" indent="-179280">
                        <a:lnSpc>
                          <a:spcPct val="90000"/>
                        </a:lnSpc>
                        <a:spcAft>
                          <a:spcPts val="601"/>
                        </a:spcAft>
                        <a:buClr>
                          <a:srgbClr val="BFEBFA"/>
                        </a:buClr>
                        <a:buFont typeface="Wingdings" charset="2"/>
                        <a:buChar char=""/>
                      </a:pP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464" name="Table 5"/>
          <p:cNvGraphicFramePr/>
          <p:nvPr/>
        </p:nvGraphicFramePr>
        <p:xfrm>
          <a:off x="4030560" y="7045560"/>
          <a:ext cx="5542560" cy="1178640"/>
        </p:xfrm>
        <a:graphic>
          <a:graphicData uri="http://schemas.openxmlformats.org/drawingml/2006/table">
            <a:tbl>
              <a:tblPr/>
              <a:tblGrid>
                <a:gridCol w="5542560">
                  <a:extLst>
                    <a:ext uri="{9D8B030D-6E8A-4147-A177-3AD203B41FA5}">
                      <a16:colId xmlns:a16="http://schemas.microsoft.com/office/drawing/2014/main" val="20000"/>
                    </a:ext>
                  </a:extLst>
                </a:gridCol>
              </a:tblGrid>
              <a:tr h="1178640">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bl>
          </a:graphicData>
        </a:graphic>
      </p:graphicFrame>
      <p:graphicFrame>
        <p:nvGraphicFramePr>
          <p:cNvPr id="465" name="Table 6"/>
          <p:cNvGraphicFramePr/>
          <p:nvPr>
            <p:extLst>
              <p:ext uri="{D42A27DB-BD31-4B8C-83A1-F6EECF244321}">
                <p14:modId xmlns:p14="http://schemas.microsoft.com/office/powerpoint/2010/main" val="2846391837"/>
              </p:ext>
            </p:extLst>
          </p:nvPr>
        </p:nvGraphicFramePr>
        <p:xfrm>
          <a:off x="370800" y="2169000"/>
          <a:ext cx="11465640" cy="3331824"/>
        </p:xfrm>
        <a:graphic>
          <a:graphicData uri="http://schemas.openxmlformats.org/drawingml/2006/table">
            <a:tbl>
              <a:tblPr/>
              <a:tblGrid>
                <a:gridCol w="1146564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sz="2000" b="1" strike="noStrike" spc="-1">
                          <a:solidFill>
                            <a:srgbClr val="1D2088"/>
                          </a:solidFill>
                          <a:latin typeface="Segoe UI"/>
                          <a:ea typeface="Meiryo UI"/>
                        </a:rPr>
                        <a:t>10.</a:t>
                      </a:r>
                      <a:r>
                        <a:rPr lang="ja-JP" sz="2000" b="1" strike="noStrike" spc="-1">
                          <a:solidFill>
                            <a:srgbClr val="1D2088"/>
                          </a:solidFill>
                          <a:latin typeface="Segoe UI"/>
                          <a:ea typeface="Meiryo UI"/>
                        </a:rPr>
                        <a:t>具体的な検証方法</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571680">
                <a:tc>
                  <a:txBody>
                    <a:bodyPr/>
                    <a:lstStyle/>
                    <a:p>
                      <a:pPr marL="180000" indent="-179280">
                        <a:lnSpc>
                          <a:spcPct val="90000"/>
                        </a:lnSpc>
                        <a:spcAft>
                          <a:spcPts val="601"/>
                        </a:spcAft>
                        <a:buClr>
                          <a:srgbClr val="BFEBFA"/>
                        </a:buClr>
                        <a:buFont typeface="Wingdings" charset="2"/>
                        <a:buChar char=""/>
                      </a:pPr>
                      <a:r>
                        <a:rPr lang="ja-JP" sz="1400" b="0" strike="noStrike" spc="-1" dirty="0">
                          <a:solidFill>
                            <a:srgbClr val="000000"/>
                          </a:solidFill>
                          <a:latin typeface="Segoe UI"/>
                          <a:ea typeface="Meiryo UI"/>
                        </a:rPr>
                        <a:t>定量効果の算出</a:t>
                      </a:r>
                      <a:endParaRPr lang="en-US" sz="1400" b="0" strike="noStrike" spc="-1" dirty="0">
                        <a:latin typeface="Arial"/>
                      </a:endParaRPr>
                    </a:p>
                    <a:p>
                      <a:pPr>
                        <a:lnSpc>
                          <a:spcPct val="90000"/>
                        </a:lnSpc>
                        <a:spcAft>
                          <a:spcPts val="601"/>
                        </a:spcAft>
                      </a:pP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月当たりの、定期便費用計</a:t>
                      </a: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定期便単価</a:t>
                      </a:r>
                      <a:r>
                        <a:rPr lang="en-US" sz="1400" b="0" strike="noStrike" spc="-1" dirty="0">
                          <a:solidFill>
                            <a:srgbClr val="000000"/>
                          </a:solidFill>
                          <a:latin typeface="Segoe UI"/>
                          <a:ea typeface="Meiryo UI"/>
                        </a:rPr>
                        <a:t>] x [</a:t>
                      </a:r>
                      <a:r>
                        <a:rPr lang="ja-JP" sz="1400" b="0" strike="noStrike" spc="-1" dirty="0">
                          <a:solidFill>
                            <a:srgbClr val="000000"/>
                          </a:solidFill>
                          <a:latin typeface="Segoe UI"/>
                          <a:ea typeface="Meiryo UI"/>
                        </a:rPr>
                        <a:t>契約台数</a:t>
                      </a:r>
                      <a:r>
                        <a:rPr lang="en-US" sz="1400" b="0" strike="noStrike" spc="-1" dirty="0">
                          <a:solidFill>
                            <a:srgbClr val="000000"/>
                          </a:solidFill>
                          <a:latin typeface="Segoe UI"/>
                          <a:ea typeface="Meiryo UI"/>
                        </a:rPr>
                        <a:t>]</a:t>
                      </a:r>
                      <a:endParaRPr lang="en-US" sz="1400" b="0" strike="noStrike" spc="-1" dirty="0">
                        <a:solidFill>
                          <a:schemeClr val="tx1"/>
                        </a:solidFill>
                        <a:latin typeface="Arial"/>
                        <a:ea typeface="+mn-ea"/>
                      </a:endParaRPr>
                    </a:p>
                    <a:p>
                      <a:pPr>
                        <a:lnSpc>
                          <a:spcPct val="90000"/>
                        </a:lnSpc>
                        <a:spcAft>
                          <a:spcPts val="601"/>
                        </a:spcAft>
                      </a:pPr>
                      <a:r>
                        <a:rPr lang="en-US" sz="1400" b="0" strike="noStrike" spc="-1" dirty="0">
                          <a:solidFill>
                            <a:schemeClr val="tx1"/>
                          </a:solidFill>
                          <a:latin typeface="Arial"/>
                          <a:ea typeface="+mn-ea"/>
                        </a:rPr>
                        <a:t>    </a:t>
                      </a:r>
                      <a:r>
                        <a:rPr lang="en-US" sz="1400" b="0" strike="noStrike" spc="-1" dirty="0">
                          <a:solidFill>
                            <a:srgbClr val="000000"/>
                          </a:solidFill>
                          <a:latin typeface="Segoe UI"/>
                          <a:ea typeface="Meiryo UI"/>
                        </a:rPr>
                        <a:t>- [</a:t>
                      </a:r>
                      <a:r>
                        <a:rPr lang="ja-JP" sz="1400" b="0" strike="noStrike" spc="-1" dirty="0">
                          <a:solidFill>
                            <a:srgbClr val="000000"/>
                          </a:solidFill>
                          <a:latin typeface="Segoe UI"/>
                          <a:ea typeface="Meiryo UI"/>
                        </a:rPr>
                        <a:t>月当たりの、非定期便費用計</a:t>
                      </a: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非定期便単価</a:t>
                      </a:r>
                      <a:r>
                        <a:rPr lang="en-US" sz="1400" b="0" strike="noStrike" spc="-1" dirty="0">
                          <a:solidFill>
                            <a:srgbClr val="000000"/>
                          </a:solidFill>
                          <a:latin typeface="Segoe UI"/>
                          <a:ea typeface="Meiryo UI"/>
                        </a:rPr>
                        <a:t>] x [</a:t>
                      </a:r>
                      <a:r>
                        <a:rPr lang="ja-JP" sz="1400" b="0" strike="noStrike" spc="-1" dirty="0">
                          <a:solidFill>
                            <a:srgbClr val="000000"/>
                          </a:solidFill>
                          <a:latin typeface="Segoe UI"/>
                          <a:ea typeface="Meiryo UI"/>
                        </a:rPr>
                        <a:t>利用回数</a:t>
                      </a:r>
                      <a:r>
                        <a:rPr lang="en-US" sz="1400" b="0" strike="noStrike" spc="-1" dirty="0">
                          <a:solidFill>
                            <a:srgbClr val="000000"/>
                          </a:solidFill>
                          <a:latin typeface="Segoe UI"/>
                          <a:ea typeface="Meiryo UI"/>
                        </a:rPr>
                        <a:t>]</a:t>
                      </a:r>
                      <a:endParaRPr lang="en-US" sz="1400" b="0" strike="noStrike" spc="-1" dirty="0">
                        <a:solidFill>
                          <a:schemeClr val="tx1"/>
                        </a:solidFill>
                        <a:latin typeface="Arial"/>
                        <a:ea typeface="+mn-ea"/>
                      </a:endParaRPr>
                    </a:p>
                    <a:p>
                      <a:pPr>
                        <a:lnSpc>
                          <a:spcPct val="90000"/>
                        </a:lnSpc>
                        <a:spcAft>
                          <a:spcPts val="601"/>
                        </a:spcAft>
                      </a:pPr>
                      <a:r>
                        <a:rPr lang="en-US" sz="1400" b="0" strike="noStrike" spc="-1" dirty="0">
                          <a:solidFill>
                            <a:schemeClr val="tx1"/>
                          </a:solidFill>
                          <a:latin typeface="Arial"/>
                          <a:ea typeface="+mn-ea"/>
                        </a:rPr>
                        <a:t>    </a:t>
                      </a:r>
                      <a:r>
                        <a:rPr lang="en-US" sz="1400" b="0" strike="noStrike" spc="-1" dirty="0">
                          <a:solidFill>
                            <a:srgbClr val="000000"/>
                          </a:solidFill>
                          <a:latin typeface="Segoe UI"/>
                          <a:ea typeface="Meiryo UI"/>
                        </a:rPr>
                        <a:t>- [</a:t>
                      </a:r>
                      <a:r>
                        <a:rPr lang="ja-JP" sz="1400" b="0" strike="noStrike" spc="-1" dirty="0">
                          <a:solidFill>
                            <a:srgbClr val="000000"/>
                          </a:solidFill>
                          <a:latin typeface="Segoe UI"/>
                          <a:ea typeface="Meiryo UI"/>
                        </a:rPr>
                        <a:t>月当たりの、総配送費用</a:t>
                      </a: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月当たりの、定期便費用計</a:t>
                      </a: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月当たりの、非定期便費用計</a:t>
                      </a:r>
                      <a:r>
                        <a:rPr lang="en-US" sz="1400" b="0" strike="noStrike" spc="-1" dirty="0">
                          <a:solidFill>
                            <a:srgbClr val="000000"/>
                          </a:solidFill>
                          <a:latin typeface="Segoe UI"/>
                          <a:ea typeface="Meiryo UI"/>
                        </a:rPr>
                        <a:t>]</a:t>
                      </a:r>
                      <a:endParaRPr lang="en-US" sz="1400" b="0" strike="noStrike" spc="-1" dirty="0">
                        <a:solidFill>
                          <a:schemeClr val="tx1"/>
                        </a:solidFill>
                        <a:latin typeface="Arial"/>
                        <a:ea typeface="+mn-ea"/>
                      </a:endParaRPr>
                    </a:p>
                    <a:p>
                      <a:pPr>
                        <a:lnSpc>
                          <a:spcPct val="90000"/>
                        </a:lnSpc>
                        <a:spcAft>
                          <a:spcPts val="601"/>
                        </a:spcAft>
                      </a:pPr>
                      <a:r>
                        <a:rPr lang="en-US" sz="1400" b="0" strike="noStrike" spc="-1" dirty="0">
                          <a:solidFill>
                            <a:schemeClr val="tx1"/>
                          </a:solidFill>
                          <a:latin typeface="Arial"/>
                          <a:ea typeface="+mn-ea"/>
                        </a:rPr>
                        <a:t>    </a:t>
                      </a:r>
                      <a:r>
                        <a:rPr lang="en-US" sz="1400" b="0" strike="noStrike" spc="-1" dirty="0">
                          <a:solidFill>
                            <a:srgbClr val="000000"/>
                          </a:solidFill>
                          <a:latin typeface="Segoe UI"/>
                          <a:ea typeface="Meiryo UI"/>
                        </a:rPr>
                        <a:t>- [</a:t>
                      </a:r>
                      <a:r>
                        <a:rPr lang="ja-JP" sz="1400" b="0" strike="noStrike" spc="-1" dirty="0">
                          <a:solidFill>
                            <a:srgbClr val="000000"/>
                          </a:solidFill>
                          <a:latin typeface="Segoe UI"/>
                          <a:ea typeface="Meiryo UI"/>
                        </a:rPr>
                        <a:t>輸送費割合の、前年同月比較</a:t>
                      </a: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当年総配送費用</a:t>
                      </a: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当年売上</a:t>
                      </a: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前年総配送費用</a:t>
                      </a: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前年売上</a:t>
                      </a:r>
                      <a:r>
                        <a:rPr lang="en-US" sz="1400" b="0" strike="noStrike" spc="-1" dirty="0">
                          <a:solidFill>
                            <a:srgbClr val="000000"/>
                          </a:solidFill>
                          <a:latin typeface="Segoe UI"/>
                          <a:ea typeface="Meiryo UI"/>
                        </a:rPr>
                        <a:t>]) x100</a:t>
                      </a:r>
                      <a:endParaRPr lang="en-US" sz="1400" b="0" strike="noStrike" spc="-1" dirty="0">
                        <a:latin typeface="Arial"/>
                      </a:endParaRPr>
                    </a:p>
                    <a:p>
                      <a:pPr marL="180000" indent="-179280">
                        <a:lnSpc>
                          <a:spcPct val="90000"/>
                        </a:lnSpc>
                        <a:spcAft>
                          <a:spcPts val="601"/>
                        </a:spcAft>
                        <a:buClr>
                          <a:srgbClr val="BFEBFA"/>
                        </a:buClr>
                        <a:buFont typeface="Wingdings" charset="2"/>
                        <a:buChar char=""/>
                      </a:pPr>
                      <a:r>
                        <a:rPr lang="ja-JP" sz="1400" b="0" strike="noStrike" spc="-1" dirty="0">
                          <a:solidFill>
                            <a:srgbClr val="000000"/>
                          </a:solidFill>
                          <a:latin typeface="Segoe UI"/>
                          <a:ea typeface="Meiryo UI"/>
                        </a:rPr>
                        <a:t>定期便契約台数の妥当性検証</a:t>
                      </a:r>
                      <a:endParaRPr lang="en-US" sz="1400" b="0" strike="noStrike" spc="-1" dirty="0">
                        <a:latin typeface="Arial"/>
                      </a:endParaRPr>
                    </a:p>
                    <a:p>
                      <a:pPr marL="720" indent="0">
                        <a:lnSpc>
                          <a:spcPct val="90000"/>
                        </a:lnSpc>
                        <a:spcAft>
                          <a:spcPts val="601"/>
                        </a:spcAft>
                        <a:buClr>
                          <a:srgbClr val="BFEBFA"/>
                        </a:buClr>
                        <a:buFont typeface="Wingdings" charset="2"/>
                        <a:buNone/>
                      </a:pPr>
                      <a:r>
                        <a:rPr lang="en-US" sz="1400" b="0" strike="noStrike" spc="-1" dirty="0">
                          <a:solidFill>
                            <a:srgbClr val="000000"/>
                          </a:solidFill>
                          <a:latin typeface="Segoe UI"/>
                          <a:ea typeface="Meiryo UI"/>
                        </a:rPr>
                        <a:t>    - 1.</a:t>
                      </a:r>
                      <a:r>
                        <a:rPr lang="ja-JP" sz="1400" b="0" strike="noStrike" spc="-1" dirty="0">
                          <a:solidFill>
                            <a:srgbClr val="000000"/>
                          </a:solidFill>
                          <a:latin typeface="Segoe UI"/>
                          <a:ea typeface="Meiryo UI"/>
                        </a:rPr>
                        <a:t>直近需要量</a:t>
                      </a:r>
                      <a:r>
                        <a:rPr lang="en-US" sz="1400" b="0" strike="noStrike" spc="-1" dirty="0">
                          <a:solidFill>
                            <a:srgbClr val="000000"/>
                          </a:solidFill>
                          <a:latin typeface="Segoe UI"/>
                          <a:ea typeface="Meiryo UI"/>
                        </a:rPr>
                        <a:t>(2</a:t>
                      </a:r>
                      <a:r>
                        <a:rPr lang="ja-JP" sz="1400" b="0" strike="noStrike" spc="-1" dirty="0">
                          <a:solidFill>
                            <a:srgbClr val="000000"/>
                          </a:solidFill>
                          <a:latin typeface="Segoe UI"/>
                          <a:ea typeface="Meiryo UI"/>
                        </a:rPr>
                        <a:t>ヵ月前内示数量</a:t>
                      </a:r>
                      <a:r>
                        <a:rPr lang="en-US" sz="1400" b="0" strike="noStrike" spc="-1" dirty="0">
                          <a:solidFill>
                            <a:srgbClr val="000000"/>
                          </a:solidFill>
                          <a:latin typeface="Segoe UI"/>
                          <a:ea typeface="Meiryo UI"/>
                        </a:rPr>
                        <a:t>)</a:t>
                      </a:r>
                      <a:r>
                        <a:rPr lang="ja-JP" sz="1400" b="0" strike="noStrike" spc="-1" dirty="0">
                          <a:solidFill>
                            <a:srgbClr val="000000"/>
                          </a:solidFill>
                          <a:latin typeface="Segoe UI"/>
                          <a:ea typeface="Meiryo UI"/>
                        </a:rPr>
                        <a:t>の確認</a:t>
                      </a:r>
                      <a:endParaRPr lang="en-US" sz="1400" b="0" strike="noStrike" spc="-1" dirty="0">
                        <a:latin typeface="Arial"/>
                      </a:endParaRPr>
                    </a:p>
                    <a:p>
                      <a:pPr marL="720" indent="0">
                        <a:lnSpc>
                          <a:spcPct val="90000"/>
                        </a:lnSpc>
                        <a:spcAft>
                          <a:spcPts val="601"/>
                        </a:spcAft>
                        <a:buClr>
                          <a:srgbClr val="BFEBFA"/>
                        </a:buClr>
                        <a:buFont typeface="Wingdings" charset="2"/>
                        <a:buNone/>
                      </a:pPr>
                      <a:r>
                        <a:rPr lang="en-US" sz="1400" b="0" strike="noStrike" spc="-1" dirty="0">
                          <a:solidFill>
                            <a:srgbClr val="000000"/>
                          </a:solidFill>
                          <a:latin typeface="Segoe UI"/>
                          <a:ea typeface="Meiryo UI"/>
                        </a:rPr>
                        <a:t>    - 2.</a:t>
                      </a:r>
                      <a:r>
                        <a:rPr lang="ja-JP" sz="1400" b="0" strike="noStrike" spc="-1" dirty="0">
                          <a:solidFill>
                            <a:srgbClr val="000000"/>
                          </a:solidFill>
                          <a:latin typeface="Segoe UI"/>
                          <a:ea typeface="Meiryo UI"/>
                        </a:rPr>
                        <a:t>翌々月以降の定期便契約台数の試算</a:t>
                      </a:r>
                      <a:r>
                        <a:rPr lang="en-US" sz="1400" b="0" strike="noStrike" spc="-1" dirty="0">
                          <a:solidFill>
                            <a:srgbClr val="000000"/>
                          </a:solidFill>
                          <a:latin typeface="Segoe UI"/>
                          <a:ea typeface="Meiryo UI"/>
                        </a:rPr>
                        <a:t>(</a:t>
                      </a:r>
                      <a:r>
                        <a:rPr lang="ja-JP" sz="1400" b="0" strike="noStrike" spc="-1" dirty="0">
                          <a:solidFill>
                            <a:srgbClr val="000000"/>
                          </a:solidFill>
                          <a:latin typeface="Segoe UI"/>
                          <a:ea typeface="Meiryo UI"/>
                        </a:rPr>
                        <a:t>シミュレーション確認</a:t>
                      </a:r>
                      <a:r>
                        <a:rPr lang="en-US" sz="1400" b="0" strike="noStrike" spc="-1" dirty="0">
                          <a:solidFill>
                            <a:srgbClr val="000000"/>
                          </a:solidFill>
                          <a:latin typeface="Segoe UI"/>
                          <a:ea typeface="Meiryo UI"/>
                        </a:rPr>
                        <a:t>)</a:t>
                      </a:r>
                      <a:endParaRPr lang="en-US" sz="1400" b="0" strike="noStrike" spc="-1" dirty="0">
                        <a:latin typeface="Arial"/>
                      </a:endParaRPr>
                    </a:p>
                    <a:p>
                      <a:pPr marL="720" indent="0">
                        <a:lnSpc>
                          <a:spcPct val="90000"/>
                        </a:lnSpc>
                        <a:spcAft>
                          <a:spcPts val="601"/>
                        </a:spcAft>
                        <a:buClr>
                          <a:srgbClr val="BFEBFA"/>
                        </a:buClr>
                        <a:buFont typeface="Wingdings" charset="2"/>
                        <a:buNone/>
                      </a:pPr>
                      <a:r>
                        <a:rPr lang="en-US" sz="1400" b="0" strike="noStrike" spc="-1" dirty="0">
                          <a:solidFill>
                            <a:srgbClr val="000000"/>
                          </a:solidFill>
                          <a:latin typeface="Segoe UI"/>
                          <a:ea typeface="Meiryo UI"/>
                        </a:rPr>
                        <a:t>    - 3.</a:t>
                      </a:r>
                      <a:r>
                        <a:rPr lang="ja-JP" sz="1400" b="0" strike="noStrike" spc="-1" dirty="0">
                          <a:solidFill>
                            <a:srgbClr val="000000"/>
                          </a:solidFill>
                          <a:latin typeface="Segoe UI"/>
                          <a:ea typeface="Meiryo UI"/>
                        </a:rPr>
                        <a:t>トラック使用台数データ</a:t>
                      </a:r>
                      <a:r>
                        <a:rPr lang="en-US" sz="1400" b="0" strike="noStrike" spc="-1" dirty="0">
                          <a:solidFill>
                            <a:srgbClr val="000000"/>
                          </a:solidFill>
                          <a:latin typeface="Segoe UI"/>
                          <a:ea typeface="Meiryo UI"/>
                        </a:rPr>
                        <a:t>(</a:t>
                      </a:r>
                      <a:r>
                        <a:rPr lang="ja-JP" sz="1400" b="0" strike="noStrike" spc="-1" dirty="0">
                          <a:solidFill>
                            <a:srgbClr val="000000"/>
                          </a:solidFill>
                          <a:latin typeface="Segoe UI"/>
                          <a:ea typeface="Meiryo UI"/>
                        </a:rPr>
                        <a:t>定期便・非定期便の使用実績</a:t>
                      </a:r>
                      <a:r>
                        <a:rPr lang="en-US" sz="1400" b="0" strike="noStrike" spc="-1" dirty="0">
                          <a:solidFill>
                            <a:srgbClr val="000000"/>
                          </a:solidFill>
                          <a:latin typeface="Segoe UI"/>
                          <a:ea typeface="Meiryo UI"/>
                        </a:rPr>
                        <a:t>)</a:t>
                      </a:r>
                      <a:r>
                        <a:rPr lang="ja-JP" sz="1400" b="0" strike="noStrike" spc="-1" dirty="0">
                          <a:solidFill>
                            <a:srgbClr val="000000"/>
                          </a:solidFill>
                          <a:latin typeface="Segoe UI"/>
                          <a:ea typeface="Meiryo UI"/>
                        </a:rPr>
                        <a:t>の確認</a:t>
                      </a:r>
                      <a:endParaRPr lang="en-US" sz="1400" b="0" strike="noStrike" spc="-1" dirty="0">
                        <a:latin typeface="Arial"/>
                      </a:endParaRPr>
                    </a:p>
                    <a:p>
                      <a:pPr marL="720" indent="0">
                        <a:lnSpc>
                          <a:spcPct val="90000"/>
                        </a:lnSpc>
                        <a:spcAft>
                          <a:spcPts val="601"/>
                        </a:spcAft>
                        <a:buClr>
                          <a:srgbClr val="BFEBFA"/>
                        </a:buClr>
                        <a:buFont typeface="Wingdings" charset="2"/>
                        <a:buNone/>
                      </a:pP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上記</a:t>
                      </a:r>
                      <a:r>
                        <a:rPr lang="en-US" sz="1400" b="0" strike="noStrike" spc="-1" dirty="0">
                          <a:solidFill>
                            <a:srgbClr val="000000"/>
                          </a:solidFill>
                          <a:latin typeface="Segoe UI"/>
                          <a:ea typeface="Meiryo UI"/>
                        </a:rPr>
                        <a:t>1.2.3</a:t>
                      </a:r>
                      <a:r>
                        <a:rPr lang="ja-JP" sz="1400" b="0" strike="noStrike" spc="-1" dirty="0">
                          <a:solidFill>
                            <a:srgbClr val="000000"/>
                          </a:solidFill>
                          <a:latin typeface="Segoe UI"/>
                          <a:ea typeface="Meiryo UI"/>
                        </a:rPr>
                        <a:t>を考慮した場合のトラック予測台数の妥当性検証 ※コロナパンデミックによる売上減少の影響も考慮</a:t>
                      </a:r>
                      <a:endParaRPr lang="en-US" sz="1400" b="0" strike="noStrike" spc="-1" dirty="0">
                        <a:latin typeface="Arial"/>
                      </a:endParaRPr>
                    </a:p>
                    <a:p>
                      <a:pPr>
                        <a:lnSpc>
                          <a:spcPct val="90000"/>
                        </a:lnSpc>
                        <a:spcAft>
                          <a:spcPts val="601"/>
                        </a:spcAft>
                      </a:pPr>
                      <a:endParaRPr lang="en-US" sz="1400" b="0" strike="noStrike" spc="-1" dirty="0">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466" name="Table 7"/>
          <p:cNvGraphicFramePr/>
          <p:nvPr/>
        </p:nvGraphicFramePr>
        <p:xfrm>
          <a:off x="358920" y="5585400"/>
          <a:ext cx="11465640" cy="968040"/>
        </p:xfrm>
        <a:graphic>
          <a:graphicData uri="http://schemas.openxmlformats.org/drawingml/2006/table">
            <a:tbl>
              <a:tblPr/>
              <a:tblGrid>
                <a:gridCol w="11465640">
                  <a:extLst>
                    <a:ext uri="{9D8B030D-6E8A-4147-A177-3AD203B41FA5}">
                      <a16:colId xmlns:a16="http://schemas.microsoft.com/office/drawing/2014/main" val="20000"/>
                    </a:ext>
                  </a:extLst>
                </a:gridCol>
              </a:tblGrid>
              <a:tr h="396360">
                <a:tc>
                  <a:txBody>
                    <a:bodyPr/>
                    <a:lstStyle/>
                    <a:p>
                      <a:pPr>
                        <a:lnSpc>
                          <a:spcPct val="90000"/>
                        </a:lnSpc>
                        <a:tabLst>
                          <a:tab pos="0" algn="l"/>
                        </a:tabLst>
                      </a:pPr>
                      <a:r>
                        <a:rPr lang="en-US" sz="2000" b="1" strike="noStrike" spc="-1">
                          <a:solidFill>
                            <a:srgbClr val="1D2088"/>
                          </a:solidFill>
                          <a:latin typeface="Segoe UI"/>
                          <a:ea typeface="Meiryo UI"/>
                        </a:rPr>
                        <a:t>11.</a:t>
                      </a:r>
                      <a:r>
                        <a:rPr lang="ja-JP" sz="2000" b="1" strike="noStrike" spc="-1">
                          <a:solidFill>
                            <a:srgbClr val="1D2088"/>
                          </a:solidFill>
                          <a:latin typeface="Segoe UI"/>
                          <a:ea typeface="Meiryo UI"/>
                        </a:rPr>
                        <a:t>本プロジェクト以降の展開計画に向けて検討すべきこと</a:t>
                      </a:r>
                      <a:r>
                        <a:rPr lang="en-US" sz="2000" b="1" strike="noStrike" spc="-1">
                          <a:solidFill>
                            <a:srgbClr val="1D2088"/>
                          </a:solidFill>
                          <a:latin typeface="Segoe UI"/>
                          <a:ea typeface="Meiryo UI"/>
                        </a:rPr>
                        <a:t>(</a:t>
                      </a:r>
                      <a:r>
                        <a:rPr lang="ja-JP" sz="2000" b="1" strike="noStrike" spc="-1">
                          <a:solidFill>
                            <a:srgbClr val="1D2088"/>
                          </a:solidFill>
                          <a:latin typeface="Segoe UI"/>
                          <a:ea typeface="Meiryo UI"/>
                        </a:rPr>
                        <a:t>参考</a:t>
                      </a:r>
                      <a:r>
                        <a:rPr lang="en-US" sz="2000" b="1" strike="noStrike" spc="-1">
                          <a:solidFill>
                            <a:srgbClr val="1D2088"/>
                          </a:solidFill>
                          <a:latin typeface="Segoe UI"/>
                          <a:ea typeface="Meiryo UI"/>
                        </a:rPr>
                        <a:t>)</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571680">
                <a:tc>
                  <a:txBody>
                    <a:bodyPr/>
                    <a:lstStyle/>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トラック使用台数データ</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定期便</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非定期便の使用実績</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の、より効果的なデータ収集、蓄積方法の検討</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例</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データベース化など</a:t>
                      </a:r>
                      <a:r>
                        <a:rPr lang="en-US" sz="1400" b="0" strike="noStrike" spc="-1">
                          <a:solidFill>
                            <a:srgbClr val="000000"/>
                          </a:solidFill>
                          <a:latin typeface="Segoe UI"/>
                          <a:ea typeface="Meiryo UI"/>
                        </a:rPr>
                        <a:t>)</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トラック台数予測の際に用いる</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倍率</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の妥当性の継続検証、見直し</a:t>
                      </a: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CustomShape 1"/>
          <p:cNvSpPr/>
          <p:nvPr/>
        </p:nvSpPr>
        <p:spPr>
          <a:xfrm>
            <a:off x="277560" y="108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en-US" sz="2400" b="1" strike="noStrike" spc="-1">
                <a:solidFill>
                  <a:srgbClr val="0D79CA"/>
                </a:solidFill>
                <a:latin typeface="Segoe UI Semibold"/>
                <a:ea typeface="Meiryo UI"/>
              </a:rPr>
              <a:t>2. DX</a:t>
            </a:r>
            <a:r>
              <a:rPr lang="ja-JP" sz="2400" b="1" strike="noStrike" spc="-1">
                <a:solidFill>
                  <a:srgbClr val="0D79CA"/>
                </a:solidFill>
                <a:latin typeface="Segoe UI Semibold"/>
                <a:ea typeface="Meiryo UI"/>
              </a:rPr>
              <a:t>展開計画</a:t>
            </a:r>
            <a:endParaRPr lang="en-US" sz="2400" b="0" strike="noStrike" spc="-1">
              <a:latin typeface="Arial"/>
            </a:endParaRPr>
          </a:p>
        </p:txBody>
      </p:sp>
      <p:sp>
        <p:nvSpPr>
          <p:cNvPr id="468" name="CustomShape 2"/>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P214</a:t>
            </a:r>
            <a:endParaRPr lang="en-US" sz="1800" b="0" strike="noStrike" spc="-1">
              <a:latin typeface="Arial"/>
            </a:endParaRPr>
          </a:p>
        </p:txBody>
      </p:sp>
      <p:sp>
        <p:nvSpPr>
          <p:cNvPr id="469" name="CustomShape 3"/>
          <p:cNvSpPr/>
          <p:nvPr/>
        </p:nvSpPr>
        <p:spPr>
          <a:xfrm>
            <a:off x="10620000" y="0"/>
            <a:ext cx="1571760" cy="899640"/>
          </a:xfrm>
          <a:prstGeom prst="rect">
            <a:avLst/>
          </a:prstGeom>
          <a:solidFill>
            <a:srgbClr val="FFFFFF"/>
          </a:solidFill>
          <a:ln w="0">
            <a:noFill/>
          </a:ln>
        </p:spPr>
        <p:style>
          <a:lnRef idx="0">
            <a:scrgbClr r="0" g="0" b="0"/>
          </a:lnRef>
          <a:fillRef idx="0">
            <a:scrgbClr r="0" g="0" b="0"/>
          </a:fillRef>
          <a:effectRef idx="0">
            <a:scrgbClr r="0" g="0" b="0"/>
          </a:effectRef>
          <a:fontRef idx="minor"/>
        </p:style>
      </p:sp>
      <p:graphicFrame>
        <p:nvGraphicFramePr>
          <p:cNvPr id="470" name="Table 4"/>
          <p:cNvGraphicFramePr/>
          <p:nvPr>
            <p:extLst>
              <p:ext uri="{D42A27DB-BD31-4B8C-83A1-F6EECF244321}">
                <p14:modId xmlns:p14="http://schemas.microsoft.com/office/powerpoint/2010/main" val="3887754189"/>
              </p:ext>
            </p:extLst>
          </p:nvPr>
        </p:nvGraphicFramePr>
        <p:xfrm>
          <a:off x="363240" y="755640"/>
          <a:ext cx="11465640" cy="3112008"/>
        </p:xfrm>
        <a:graphic>
          <a:graphicData uri="http://schemas.openxmlformats.org/drawingml/2006/table">
            <a:tbl>
              <a:tblPr/>
              <a:tblGrid>
                <a:gridCol w="11465640">
                  <a:extLst>
                    <a:ext uri="{9D8B030D-6E8A-4147-A177-3AD203B41FA5}">
                      <a16:colId xmlns:a16="http://schemas.microsoft.com/office/drawing/2014/main" val="20000"/>
                    </a:ext>
                  </a:extLst>
                </a:gridCol>
              </a:tblGrid>
              <a:tr h="296463">
                <a:tc>
                  <a:txBody>
                    <a:bodyPr/>
                    <a:lstStyle/>
                    <a:p>
                      <a:pPr>
                        <a:lnSpc>
                          <a:spcPct val="90000"/>
                        </a:lnSpc>
                        <a:tabLst>
                          <a:tab pos="0" algn="l"/>
                        </a:tabLst>
                      </a:pPr>
                      <a:r>
                        <a:rPr lang="en-US" sz="2000" b="1" strike="noStrike" spc="-1">
                          <a:solidFill>
                            <a:srgbClr val="1D2088"/>
                          </a:solidFill>
                          <a:latin typeface="Segoe UI"/>
                          <a:ea typeface="Meiryo UI"/>
                        </a:rPr>
                        <a:t>1.</a:t>
                      </a:r>
                      <a:r>
                        <a:rPr lang="ja-JP" sz="2000" b="1" strike="noStrike" spc="-1">
                          <a:solidFill>
                            <a:srgbClr val="1D2088"/>
                          </a:solidFill>
                          <a:latin typeface="Segoe UI"/>
                          <a:ea typeface="Meiryo UI"/>
                        </a:rPr>
                        <a:t>大方針</a:t>
                      </a:r>
                      <a:endParaRPr lang="en-US" sz="2000" b="0" strike="noStrike" spc="-1">
                        <a:latin typeface="Times New Roman"/>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2223757">
                <a:tc>
                  <a:txBody>
                    <a:bodyPr/>
                    <a:lstStyle/>
                    <a:p>
                      <a:pPr marL="180000" indent="-179280">
                        <a:lnSpc>
                          <a:spcPct val="90000"/>
                        </a:lnSpc>
                        <a:spcAft>
                          <a:spcPts val="601"/>
                        </a:spcAft>
                        <a:buClr>
                          <a:srgbClr val="BFEBFA"/>
                        </a:buClr>
                        <a:buFont typeface="Wingdings" charset="2"/>
                        <a:buChar char=""/>
                      </a:pPr>
                      <a:r>
                        <a:rPr lang="ja-JP" sz="1400" b="0" strike="noStrike" spc="-1" dirty="0">
                          <a:solidFill>
                            <a:srgbClr val="000000"/>
                          </a:solidFill>
                          <a:latin typeface="Segoe UI"/>
                          <a:ea typeface="Meiryo UI"/>
                        </a:rPr>
                        <a:t>方針①：打ち手の進化、横展開</a:t>
                      </a:r>
                      <a:endParaRPr lang="en-US" sz="1400" b="0" strike="noStrike" spc="-1" dirty="0">
                        <a:latin typeface="Times New Roman"/>
                      </a:endParaRPr>
                    </a:p>
                    <a:p>
                      <a:pPr marL="720" indent="0">
                        <a:lnSpc>
                          <a:spcPct val="90000"/>
                        </a:lnSpc>
                        <a:spcAft>
                          <a:spcPts val="601"/>
                        </a:spcAft>
                        <a:buClr>
                          <a:srgbClr val="BFEBFA"/>
                        </a:buClr>
                        <a:buFont typeface="Wingdings" charset="2"/>
                        <a:buNone/>
                      </a:pPr>
                      <a:r>
                        <a:rPr lang="en-US" sz="1400" b="0" strike="noStrike" spc="-1" dirty="0">
                          <a:solidFill>
                            <a:srgbClr val="000000"/>
                          </a:solidFill>
                          <a:latin typeface="Segoe UI"/>
                          <a:ea typeface="Meiryo UI"/>
                        </a:rPr>
                        <a:t>     - 1.</a:t>
                      </a:r>
                      <a:r>
                        <a:rPr lang="ja-JP" sz="1400" b="0" strike="noStrike" spc="-1" dirty="0">
                          <a:solidFill>
                            <a:srgbClr val="000000"/>
                          </a:solidFill>
                          <a:latin typeface="Segoe UI"/>
                          <a:ea typeface="Meiryo UI"/>
                        </a:rPr>
                        <a:t>精度向上：トラック使用台数データ</a:t>
                      </a:r>
                      <a:r>
                        <a:rPr lang="en-US" sz="1400" b="0" strike="noStrike" spc="-1" dirty="0">
                          <a:solidFill>
                            <a:srgbClr val="000000"/>
                          </a:solidFill>
                          <a:latin typeface="Segoe UI"/>
                          <a:ea typeface="Meiryo UI"/>
                        </a:rPr>
                        <a:t>(</a:t>
                      </a:r>
                      <a:r>
                        <a:rPr lang="ja-JP" sz="1400" b="0" strike="noStrike" spc="-1" dirty="0">
                          <a:solidFill>
                            <a:srgbClr val="000000"/>
                          </a:solidFill>
                          <a:latin typeface="Segoe UI"/>
                          <a:ea typeface="Meiryo UI"/>
                        </a:rPr>
                        <a:t>定期便</a:t>
                      </a:r>
                      <a:r>
                        <a:rPr lang="en-US" sz="1400" b="0" strike="noStrike" spc="-1" dirty="0">
                          <a:solidFill>
                            <a:srgbClr val="000000"/>
                          </a:solidFill>
                          <a:latin typeface="Segoe UI"/>
                          <a:ea typeface="Meiryo UI"/>
                        </a:rPr>
                        <a:t>/</a:t>
                      </a:r>
                      <a:r>
                        <a:rPr lang="ja-JP" sz="1400" b="0" strike="noStrike" spc="-1" dirty="0">
                          <a:solidFill>
                            <a:srgbClr val="000000"/>
                          </a:solidFill>
                          <a:latin typeface="Segoe UI"/>
                          <a:ea typeface="Meiryo UI"/>
                        </a:rPr>
                        <a:t>非定期便の使用実績</a:t>
                      </a:r>
                      <a:r>
                        <a:rPr lang="en-US" sz="1400" b="0" strike="noStrike" spc="-1" dirty="0">
                          <a:solidFill>
                            <a:srgbClr val="000000"/>
                          </a:solidFill>
                          <a:latin typeface="Segoe UI"/>
                          <a:ea typeface="Meiryo UI"/>
                        </a:rPr>
                        <a:t>)</a:t>
                      </a:r>
                      <a:r>
                        <a:rPr lang="ja-JP" sz="1400" b="0" strike="noStrike" spc="-1" dirty="0">
                          <a:solidFill>
                            <a:srgbClr val="000000"/>
                          </a:solidFill>
                          <a:latin typeface="Segoe UI"/>
                          <a:ea typeface="Meiryo UI"/>
                        </a:rPr>
                        <a:t>を蓄積し、より効果的なトラック台数予測の方法を模索する。</a:t>
                      </a:r>
                      <a:endParaRPr lang="en-US" sz="1400" b="0" strike="noStrike" spc="-1" dirty="0">
                        <a:latin typeface="Times New Roman"/>
                      </a:endParaRPr>
                    </a:p>
                    <a:p>
                      <a:pPr marL="720" indent="0">
                        <a:lnSpc>
                          <a:spcPct val="90000"/>
                        </a:lnSpc>
                        <a:spcAft>
                          <a:spcPts val="601"/>
                        </a:spcAft>
                        <a:buClr>
                          <a:srgbClr val="BFEBFA"/>
                        </a:buClr>
                        <a:buFont typeface="Wingdings" charset="2"/>
                        <a:buNone/>
                      </a:pPr>
                      <a:r>
                        <a:rPr lang="en-US" sz="1400" b="0" strike="noStrike" spc="-1" dirty="0">
                          <a:solidFill>
                            <a:srgbClr val="000000"/>
                          </a:solidFill>
                          <a:latin typeface="Segoe UI"/>
                          <a:ea typeface="Meiryo UI"/>
                        </a:rPr>
                        <a:t>     - 2.</a:t>
                      </a:r>
                      <a:r>
                        <a:rPr lang="ja-JP" sz="1400" b="0" strike="noStrike" spc="-1" dirty="0">
                          <a:solidFill>
                            <a:srgbClr val="000000"/>
                          </a:solidFill>
                          <a:latin typeface="Segoe UI"/>
                          <a:ea typeface="Meiryo UI"/>
                        </a:rPr>
                        <a:t>システム化：１年程度の運用期間を経て効果が確認できた場合に、データ取集・蓄積・台数予測・配送業者への依頼の一連の業務プロセスを</a:t>
                      </a:r>
                      <a:endParaRPr lang="en-US" sz="1400" b="0" strike="noStrike" spc="-1" dirty="0">
                        <a:latin typeface="Times New Roman"/>
                      </a:endParaRPr>
                    </a:p>
                    <a:p>
                      <a:pPr marL="720" indent="0">
                        <a:lnSpc>
                          <a:spcPct val="90000"/>
                        </a:lnSpc>
                        <a:spcAft>
                          <a:spcPts val="601"/>
                        </a:spcAft>
                        <a:buClr>
                          <a:srgbClr val="BFEBFA"/>
                        </a:buClr>
                        <a:buFont typeface="Wingdings" charset="2"/>
                        <a:buNone/>
                      </a:pPr>
                      <a:r>
                        <a:rPr lang="en-US" altLang="ja-JP" sz="1400" b="0" strike="noStrike" spc="-1" dirty="0">
                          <a:solidFill>
                            <a:srgbClr val="000000"/>
                          </a:solidFill>
                          <a:latin typeface="Segoe UI"/>
                          <a:ea typeface="Meiryo UI"/>
                        </a:rPr>
                        <a:t>     </a:t>
                      </a:r>
                      <a:r>
                        <a:rPr lang="ja-JP" sz="1400" b="0" strike="noStrike" spc="-1" dirty="0">
                          <a:solidFill>
                            <a:srgbClr val="000000"/>
                          </a:solidFill>
                          <a:latin typeface="Segoe UI"/>
                          <a:ea typeface="Meiryo UI"/>
                        </a:rPr>
                        <a:t>　　　　　　　　　　自動化する方法を検討する。</a:t>
                      </a:r>
                      <a:r>
                        <a:rPr lang="en-US" sz="1400" b="0" strike="noStrike" spc="-1" dirty="0">
                          <a:solidFill>
                            <a:srgbClr val="000000"/>
                          </a:solidFill>
                          <a:latin typeface="Segoe UI"/>
                          <a:ea typeface="Meiryo UI"/>
                        </a:rPr>
                        <a:t>(※</a:t>
                      </a:r>
                      <a:r>
                        <a:rPr lang="ja-JP" sz="1400" b="0" strike="noStrike" spc="-1" dirty="0">
                          <a:solidFill>
                            <a:srgbClr val="000000"/>
                          </a:solidFill>
                          <a:latin typeface="Segoe UI"/>
                          <a:ea typeface="Meiryo UI"/>
                        </a:rPr>
                        <a:t>ただし、</a:t>
                      </a:r>
                      <a:r>
                        <a:rPr lang="en-US" sz="1400" b="0" strike="noStrike" spc="-1" dirty="0">
                          <a:solidFill>
                            <a:srgbClr val="000000"/>
                          </a:solidFill>
                          <a:latin typeface="Segoe UI"/>
                          <a:ea typeface="Meiryo UI"/>
                        </a:rPr>
                        <a:t>ROI</a:t>
                      </a:r>
                      <a:r>
                        <a:rPr lang="ja-JP" sz="1400" b="0" strike="noStrike" spc="-1" dirty="0">
                          <a:solidFill>
                            <a:srgbClr val="000000"/>
                          </a:solidFill>
                          <a:latin typeface="Segoe UI"/>
                          <a:ea typeface="Meiryo UI"/>
                        </a:rPr>
                        <a:t>を検証し、中期的に投資回収が見込まれる場合のみ</a:t>
                      </a:r>
                      <a:r>
                        <a:rPr lang="en-US" sz="1400" b="0" strike="noStrike" spc="-1" dirty="0">
                          <a:solidFill>
                            <a:srgbClr val="000000"/>
                          </a:solidFill>
                          <a:latin typeface="Segoe UI"/>
                          <a:ea typeface="Meiryo UI"/>
                        </a:rPr>
                        <a:t>)</a:t>
                      </a:r>
                      <a:endParaRPr lang="en-US" sz="1400" b="0" strike="noStrike" spc="-1" dirty="0">
                        <a:latin typeface="Times New Roman"/>
                      </a:endParaRPr>
                    </a:p>
                    <a:p>
                      <a:pPr marL="180000" indent="-179280">
                        <a:lnSpc>
                          <a:spcPct val="90000"/>
                        </a:lnSpc>
                        <a:spcAft>
                          <a:spcPts val="601"/>
                        </a:spcAft>
                        <a:buClr>
                          <a:srgbClr val="BFEBFA"/>
                        </a:buClr>
                        <a:buFont typeface="Wingdings" charset="2"/>
                        <a:buChar char=""/>
                      </a:pPr>
                      <a:r>
                        <a:rPr lang="ja-JP" sz="1400" b="0" strike="noStrike" spc="-1" dirty="0">
                          <a:solidFill>
                            <a:srgbClr val="000000"/>
                          </a:solidFill>
                          <a:latin typeface="Segoe UI"/>
                          <a:ea typeface="Meiryo UI"/>
                        </a:rPr>
                        <a:t>方針②：その他</a:t>
                      </a:r>
                      <a:r>
                        <a:rPr lang="en-US" sz="1400" b="0" strike="noStrike" spc="-1" dirty="0">
                          <a:solidFill>
                            <a:srgbClr val="000000"/>
                          </a:solidFill>
                          <a:latin typeface="Segoe UI"/>
                          <a:ea typeface="Meiryo UI"/>
                        </a:rPr>
                        <a:t>DX</a:t>
                      </a:r>
                      <a:r>
                        <a:rPr lang="ja-JP" sz="1400" b="0" strike="noStrike" spc="-1" dirty="0">
                          <a:solidFill>
                            <a:srgbClr val="000000"/>
                          </a:solidFill>
                          <a:latin typeface="Segoe UI"/>
                          <a:ea typeface="Meiryo UI"/>
                        </a:rPr>
                        <a:t>施策の実施</a:t>
                      </a:r>
                      <a:endParaRPr lang="en-US" sz="1400" b="0" strike="noStrike" spc="-1" dirty="0">
                        <a:latin typeface="Times New Roman"/>
                      </a:endParaRPr>
                    </a:p>
                    <a:p>
                      <a:r>
                        <a:rPr lang="en-US" sz="1400" b="0" strike="noStrike" spc="-1" dirty="0">
                          <a:solidFill>
                            <a:srgbClr val="000000"/>
                          </a:solidFill>
                          <a:latin typeface="Segoe UI"/>
                          <a:ea typeface="Meiryo UI"/>
                        </a:rPr>
                        <a:t>     - 1.</a:t>
                      </a:r>
                      <a:r>
                        <a:rPr lang="ja-JP" altLang="en-US" sz="1400" b="0" strike="noStrike" spc="-1" dirty="0">
                          <a:solidFill>
                            <a:srgbClr val="000000"/>
                          </a:solidFill>
                          <a:latin typeface="Segoe UI"/>
                          <a:ea typeface="Meiryo UI"/>
                        </a:rPr>
                        <a:t>社内データの一元管理</a:t>
                      </a:r>
                      <a:r>
                        <a:rPr lang="ja-JP" sz="1400" b="0" strike="noStrike" spc="-1" dirty="0">
                          <a:solidFill>
                            <a:srgbClr val="000000"/>
                          </a:solidFill>
                          <a:latin typeface="Segoe UI"/>
                          <a:ea typeface="Meiryo UI"/>
                        </a:rPr>
                        <a:t>：</a:t>
                      </a:r>
                      <a:r>
                        <a:rPr lang="ja-JP" altLang="en-US" sz="1400" b="0" strike="noStrike" spc="-1" dirty="0">
                          <a:solidFill>
                            <a:srgbClr val="000000"/>
                          </a:solidFill>
                          <a:latin typeface="Segoe UI"/>
                          <a:ea typeface="Meiryo UI"/>
                        </a:rPr>
                        <a:t>現在、</a:t>
                      </a:r>
                      <a:r>
                        <a:rPr lang="en-US" altLang="ja-JP" sz="1400" b="0" strike="noStrike" spc="-1" dirty="0">
                          <a:solidFill>
                            <a:srgbClr val="000000"/>
                          </a:solidFill>
                          <a:latin typeface="Segoe UI"/>
                          <a:ea typeface="Meiryo UI"/>
                        </a:rPr>
                        <a:t>Excel</a:t>
                      </a:r>
                      <a:r>
                        <a:rPr lang="ja-JP" altLang="en-US" sz="1400" b="0" strike="noStrike" spc="-1" dirty="0">
                          <a:solidFill>
                            <a:srgbClr val="000000"/>
                          </a:solidFill>
                          <a:latin typeface="Segoe UI"/>
                          <a:ea typeface="Meiryo UI"/>
                        </a:rPr>
                        <a:t>等で手作業にて記録・管理している種々のデータをデータ基盤にて一元管理する。</a:t>
                      </a:r>
                      <a:endParaRPr lang="en-US" sz="1400" b="0" strike="noStrike" spc="-1" dirty="0">
                        <a:latin typeface="Arial"/>
                      </a:endParaRPr>
                    </a:p>
                    <a:p>
                      <a:pPr>
                        <a:lnSpc>
                          <a:spcPct val="100000"/>
                        </a:lnSpc>
                      </a:pPr>
                      <a:r>
                        <a:rPr lang="en-US" sz="1400" b="0" strike="noStrike" spc="-1" dirty="0">
                          <a:solidFill>
                            <a:srgbClr val="000000"/>
                          </a:solidFill>
                          <a:latin typeface="Segoe UI"/>
                          <a:ea typeface="Meiryo UI"/>
                        </a:rPr>
                        <a:t>     - 2.</a:t>
                      </a:r>
                      <a:r>
                        <a:rPr lang="ja-JP" altLang="en-US" sz="1400" b="0" strike="noStrike" spc="-1" dirty="0">
                          <a:solidFill>
                            <a:srgbClr val="000000"/>
                          </a:solidFill>
                          <a:latin typeface="Segoe UI"/>
                          <a:ea typeface="Meiryo UI"/>
                        </a:rPr>
                        <a:t>その他</a:t>
                      </a:r>
                      <a:r>
                        <a:rPr lang="en-US" altLang="ja-JP" sz="1400" b="0" strike="noStrike" spc="-1" dirty="0">
                          <a:solidFill>
                            <a:srgbClr val="000000"/>
                          </a:solidFill>
                          <a:latin typeface="Segoe UI"/>
                          <a:ea typeface="Meiryo UI"/>
                        </a:rPr>
                        <a:t>DX</a:t>
                      </a:r>
                      <a:r>
                        <a:rPr lang="ja-JP" altLang="en-US" sz="1400" b="0" strike="noStrike" spc="-1" dirty="0">
                          <a:solidFill>
                            <a:srgbClr val="000000"/>
                          </a:solidFill>
                          <a:latin typeface="Segoe UI"/>
                          <a:ea typeface="Meiryo UI"/>
                        </a:rPr>
                        <a:t>施策の検討</a:t>
                      </a:r>
                      <a:r>
                        <a:rPr lang="ja-JP" sz="1400" b="0" strike="noStrike" spc="-1" dirty="0">
                          <a:solidFill>
                            <a:srgbClr val="000000"/>
                          </a:solidFill>
                          <a:latin typeface="Segoe UI"/>
                          <a:ea typeface="Meiryo UI"/>
                        </a:rPr>
                        <a:t>：</a:t>
                      </a:r>
                      <a:r>
                        <a:rPr lang="ja-JP" altLang="en-US" sz="1400" b="0" strike="noStrike" spc="-1" dirty="0">
                          <a:solidFill>
                            <a:srgbClr val="000000"/>
                          </a:solidFill>
                          <a:latin typeface="Segoe UI"/>
                          <a:ea typeface="Meiryo UI"/>
                        </a:rPr>
                        <a:t>すでに顕在化しているその他業務課題の解決策を模索する。データ基盤を整えている間、各部から業務改善アイディアを募り</a:t>
                      </a:r>
                      <a:endParaRPr lang="en-US" altLang="ja-JP" sz="1400" b="0" strike="noStrike" spc="-1" dirty="0">
                        <a:solidFill>
                          <a:srgbClr val="000000"/>
                        </a:solidFill>
                        <a:latin typeface="Segoe UI"/>
                        <a:ea typeface="Meiryo UI"/>
                      </a:endParaRPr>
                    </a:p>
                    <a:p>
                      <a:pPr>
                        <a:lnSpc>
                          <a:spcPct val="100000"/>
                        </a:lnSpc>
                      </a:pPr>
                      <a:r>
                        <a:rPr lang="ja-JP" altLang="en-US" sz="1400" b="0" strike="noStrike" spc="-1" dirty="0">
                          <a:solidFill>
                            <a:srgbClr val="000000"/>
                          </a:solidFill>
                          <a:latin typeface="Segoe UI"/>
                          <a:ea typeface="Meiryo UI"/>
                        </a:rPr>
                        <a:t>　　　　　　　　　　　　　　　　　　　具体化に向けて検証を行う。</a:t>
                      </a:r>
                      <a:endParaRPr lang="en-US" sz="1400" b="0" strike="noStrike" spc="-1" dirty="0">
                        <a:latin typeface="Arial"/>
                      </a:endParaRPr>
                    </a:p>
                    <a:p>
                      <a:r>
                        <a:rPr lang="en-US" sz="1400" b="0" strike="noStrike" spc="-1" dirty="0">
                          <a:solidFill>
                            <a:srgbClr val="000000"/>
                          </a:solidFill>
                          <a:latin typeface="Segoe UI"/>
                          <a:ea typeface="Meiryo UI"/>
                        </a:rPr>
                        <a:t> </a:t>
                      </a:r>
                      <a:endParaRPr lang="en-US" sz="1400" b="0" strike="noStrike" spc="-1" dirty="0">
                        <a:latin typeface="Arial"/>
                      </a:endParaRPr>
                    </a:p>
                    <a:p>
                      <a:pPr marL="180000" indent="-179280">
                        <a:lnSpc>
                          <a:spcPct val="90000"/>
                        </a:lnSpc>
                        <a:spcAft>
                          <a:spcPts val="601"/>
                        </a:spcAft>
                        <a:buClr>
                          <a:srgbClr val="BFEBFA"/>
                        </a:buClr>
                        <a:buFont typeface="Wingdings" charset="2"/>
                        <a:buChar char=""/>
                      </a:pPr>
                      <a:endParaRPr lang="en-US" sz="1400" b="0" strike="noStrike" spc="-1" dirty="0">
                        <a:latin typeface="Times New Roman"/>
                      </a:endParaRPr>
                    </a:p>
                    <a:p>
                      <a:pPr marL="720" indent="0">
                        <a:lnSpc>
                          <a:spcPct val="90000"/>
                        </a:lnSpc>
                        <a:spcAft>
                          <a:spcPts val="601"/>
                        </a:spcAft>
                        <a:buClr>
                          <a:srgbClr val="BFEBFA"/>
                        </a:buClr>
                        <a:buFont typeface="Wingdings" charset="2"/>
                        <a:buNone/>
                      </a:pPr>
                      <a:endParaRPr lang="en-US" sz="1400" b="0" strike="noStrike" spc="-1" dirty="0">
                        <a:latin typeface="Times New Roman"/>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471" name="Table 5"/>
          <p:cNvGraphicFramePr/>
          <p:nvPr/>
        </p:nvGraphicFramePr>
        <p:xfrm>
          <a:off x="4030560" y="7045560"/>
          <a:ext cx="5542560" cy="1178640"/>
        </p:xfrm>
        <a:graphic>
          <a:graphicData uri="http://schemas.openxmlformats.org/drawingml/2006/table">
            <a:tbl>
              <a:tblPr/>
              <a:tblGrid>
                <a:gridCol w="5542560">
                  <a:extLst>
                    <a:ext uri="{9D8B030D-6E8A-4147-A177-3AD203B41FA5}">
                      <a16:colId xmlns:a16="http://schemas.microsoft.com/office/drawing/2014/main" val="20000"/>
                    </a:ext>
                  </a:extLst>
                </a:gridCol>
              </a:tblGrid>
              <a:tr h="1178640">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bl>
          </a:graphicData>
        </a:graphic>
      </p:graphicFrame>
      <p:graphicFrame>
        <p:nvGraphicFramePr>
          <p:cNvPr id="472" name="Table 6"/>
          <p:cNvGraphicFramePr/>
          <p:nvPr>
            <p:extLst>
              <p:ext uri="{D42A27DB-BD31-4B8C-83A1-F6EECF244321}">
                <p14:modId xmlns:p14="http://schemas.microsoft.com/office/powerpoint/2010/main" val="2676778084"/>
              </p:ext>
            </p:extLst>
          </p:nvPr>
        </p:nvGraphicFramePr>
        <p:xfrm>
          <a:off x="390617" y="3507840"/>
          <a:ext cx="11478223" cy="2258942"/>
        </p:xfrm>
        <a:graphic>
          <a:graphicData uri="http://schemas.openxmlformats.org/drawingml/2006/table">
            <a:tbl>
              <a:tblPr/>
              <a:tblGrid>
                <a:gridCol w="11478223">
                  <a:extLst>
                    <a:ext uri="{9D8B030D-6E8A-4147-A177-3AD203B41FA5}">
                      <a16:colId xmlns:a16="http://schemas.microsoft.com/office/drawing/2014/main" val="20000"/>
                    </a:ext>
                  </a:extLst>
                </a:gridCol>
              </a:tblGrid>
              <a:tr h="218543">
                <a:tc>
                  <a:txBody>
                    <a:bodyPr/>
                    <a:lstStyle/>
                    <a:p>
                      <a:pPr>
                        <a:lnSpc>
                          <a:spcPct val="90000"/>
                        </a:lnSpc>
                        <a:tabLst>
                          <a:tab pos="0" algn="l"/>
                        </a:tabLst>
                      </a:pPr>
                      <a:r>
                        <a:rPr lang="ja-JP" altLang="en-US" sz="2000" b="1" strike="noStrike" spc="-1" dirty="0">
                          <a:solidFill>
                            <a:srgbClr val="1D2088"/>
                          </a:solidFill>
                          <a:latin typeface="Segoe UI"/>
                          <a:ea typeface="Meiryo UI"/>
                        </a:rPr>
                        <a:t>補足</a:t>
                      </a:r>
                      <a:r>
                        <a:rPr lang="en-US" altLang="ja-JP" sz="2000" b="1" strike="noStrike" spc="-1" dirty="0">
                          <a:solidFill>
                            <a:srgbClr val="1D2088"/>
                          </a:solidFill>
                          <a:latin typeface="Segoe UI"/>
                          <a:ea typeface="Meiryo UI"/>
                        </a:rPr>
                        <a:t>.</a:t>
                      </a:r>
                      <a:r>
                        <a:rPr lang="ja-JP" altLang="en-US" sz="2000" b="1" strike="noStrike" spc="-1" dirty="0">
                          <a:solidFill>
                            <a:srgbClr val="1D2088"/>
                          </a:solidFill>
                          <a:latin typeface="Segoe UI"/>
                          <a:ea typeface="Meiryo UI"/>
                        </a:rPr>
                        <a:t>上記方針の意図</a:t>
                      </a:r>
                      <a:endParaRPr lang="en-US" sz="2000" b="0" strike="noStrike" spc="-1" dirty="0">
                        <a:latin typeface="Times New Roman"/>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1893182">
                <a:tc>
                  <a:txBody>
                    <a:bodyPr/>
                    <a:lstStyle/>
                    <a:p>
                      <a:pPr marL="180000" indent="-179280">
                        <a:lnSpc>
                          <a:spcPct val="90000"/>
                        </a:lnSpc>
                        <a:spcAft>
                          <a:spcPts val="601"/>
                        </a:spcAft>
                        <a:buClr>
                          <a:srgbClr val="BFEBFA"/>
                        </a:buClr>
                        <a:buFont typeface="Wingdings" charset="2"/>
                        <a:buChar char=""/>
                      </a:pPr>
                      <a:r>
                        <a:rPr lang="ja-JP" altLang="en-US" sz="1400" b="0" strike="noStrike" spc="-1" dirty="0">
                          <a:solidFill>
                            <a:srgbClr val="000000"/>
                          </a:solidFill>
                          <a:latin typeface="Segoe UI"/>
                          <a:ea typeface="Meiryo UI"/>
                        </a:rPr>
                        <a:t>①</a:t>
                      </a:r>
                      <a:r>
                        <a:rPr lang="en-US" altLang="ja-JP" sz="1400" b="0" strike="noStrike" spc="-1" dirty="0">
                          <a:solidFill>
                            <a:srgbClr val="000000"/>
                          </a:solidFill>
                          <a:latin typeface="Segoe UI"/>
                          <a:ea typeface="Meiryo UI"/>
                        </a:rPr>
                        <a:t>-1.</a:t>
                      </a:r>
                      <a:r>
                        <a:rPr lang="ja-JP" altLang="en-US" sz="1400" b="0" strike="noStrike" spc="-1" dirty="0">
                          <a:solidFill>
                            <a:srgbClr val="000000"/>
                          </a:solidFill>
                          <a:latin typeface="Segoe UI"/>
                          <a:ea typeface="Meiryo UI"/>
                        </a:rPr>
                        <a:t>現状のトラック台数予測ロジックは、限られたデータを用いたルールベースの試算であり、データ追加や、他手法により改善の余地がある。</a:t>
                      </a:r>
                      <a:endParaRPr lang="en-US" sz="1400" b="0" strike="noStrike" spc="-1" dirty="0">
                        <a:latin typeface="Times New Roman"/>
                      </a:endParaRPr>
                    </a:p>
                    <a:p>
                      <a:pPr marL="180000" indent="-179280">
                        <a:lnSpc>
                          <a:spcPct val="90000"/>
                        </a:lnSpc>
                        <a:spcAft>
                          <a:spcPts val="601"/>
                        </a:spcAft>
                        <a:buClr>
                          <a:srgbClr val="BFEBFA"/>
                        </a:buClr>
                        <a:buFont typeface="Wingdings" charset="2"/>
                        <a:buChar char=""/>
                      </a:pPr>
                      <a:r>
                        <a:rPr lang="ja-JP" altLang="en-US" sz="1400" b="0" strike="noStrike" spc="-1" dirty="0">
                          <a:solidFill>
                            <a:srgbClr val="000000"/>
                          </a:solidFill>
                          <a:latin typeface="Segoe UI"/>
                          <a:ea typeface="Meiryo UI"/>
                        </a:rPr>
                        <a:t>①</a:t>
                      </a:r>
                      <a:r>
                        <a:rPr lang="en-US" altLang="ja-JP" sz="1400" b="0" strike="noStrike" spc="-1" dirty="0">
                          <a:solidFill>
                            <a:srgbClr val="000000"/>
                          </a:solidFill>
                          <a:latin typeface="Segoe UI"/>
                          <a:ea typeface="Meiryo UI"/>
                        </a:rPr>
                        <a:t>-2.</a:t>
                      </a:r>
                      <a:r>
                        <a:rPr lang="ja-JP" altLang="en-US" sz="1400" b="0" strike="noStrike" spc="-1" dirty="0">
                          <a:solidFill>
                            <a:srgbClr val="000000"/>
                          </a:solidFill>
                          <a:latin typeface="Segoe UI"/>
                          <a:ea typeface="Meiryo UI"/>
                        </a:rPr>
                        <a:t>今後数年の継続運用が見込まれる場合、</a:t>
                      </a:r>
                      <a:r>
                        <a:rPr lang="en-US" altLang="ja-JP" sz="1400" b="0" strike="noStrike" spc="-1" dirty="0">
                          <a:solidFill>
                            <a:srgbClr val="000000"/>
                          </a:solidFill>
                          <a:latin typeface="Segoe UI"/>
                          <a:ea typeface="Meiryo UI"/>
                        </a:rPr>
                        <a:t>SaaS</a:t>
                      </a:r>
                      <a:r>
                        <a:rPr lang="ja-JP" altLang="en-US" sz="1400" b="0" strike="noStrike" spc="-1" dirty="0">
                          <a:solidFill>
                            <a:srgbClr val="000000"/>
                          </a:solidFill>
                          <a:latin typeface="Segoe UI"/>
                          <a:ea typeface="Meiryo UI"/>
                        </a:rPr>
                        <a:t>等のシステムを導入したほうが中長期的にメリットがあると判断した場合、システム化を実施検討。</a:t>
                      </a:r>
                      <a:endParaRPr lang="en-US" sz="1400" b="0" strike="noStrike" spc="-1" dirty="0">
                        <a:latin typeface="Times New Roman"/>
                      </a:endParaRPr>
                    </a:p>
                    <a:p>
                      <a:pPr marL="180000" indent="-179280">
                        <a:lnSpc>
                          <a:spcPct val="90000"/>
                        </a:lnSpc>
                        <a:spcAft>
                          <a:spcPts val="601"/>
                        </a:spcAft>
                        <a:buClr>
                          <a:srgbClr val="BFEBFA"/>
                        </a:buClr>
                        <a:buFont typeface="Wingdings" charset="2"/>
                        <a:buChar char=""/>
                      </a:pPr>
                      <a:r>
                        <a:rPr lang="ja-JP" altLang="en-US" sz="1400" b="0" strike="noStrike" spc="-1" dirty="0">
                          <a:solidFill>
                            <a:srgbClr val="000000"/>
                          </a:solidFill>
                          <a:latin typeface="Segoe UI"/>
                          <a:ea typeface="Meiryo UI"/>
                        </a:rPr>
                        <a:t>②</a:t>
                      </a:r>
                      <a:r>
                        <a:rPr lang="en-US" altLang="ja-JP" sz="1400" b="0" strike="noStrike" spc="-1" dirty="0">
                          <a:solidFill>
                            <a:srgbClr val="000000"/>
                          </a:solidFill>
                          <a:latin typeface="Segoe UI"/>
                          <a:ea typeface="Meiryo UI"/>
                        </a:rPr>
                        <a:t>-1.</a:t>
                      </a:r>
                      <a:r>
                        <a:rPr lang="ja-JP" altLang="en-US" sz="1400" b="0" strike="noStrike" spc="-1" dirty="0">
                          <a:solidFill>
                            <a:srgbClr val="000000"/>
                          </a:solidFill>
                          <a:latin typeface="Segoe UI"/>
                          <a:ea typeface="Meiryo UI"/>
                        </a:rPr>
                        <a:t>より良い事業運営のためには、各拠点に点在したデータを一元管理し、データ分析による仮設</a:t>
                      </a:r>
                      <a:r>
                        <a:rPr lang="en-US" altLang="ja-JP" sz="1400" b="0" strike="noStrike" spc="-1" dirty="0">
                          <a:solidFill>
                            <a:srgbClr val="000000"/>
                          </a:solidFill>
                          <a:latin typeface="Segoe UI"/>
                          <a:ea typeface="Meiryo UI"/>
                        </a:rPr>
                        <a:t>/</a:t>
                      </a:r>
                      <a:r>
                        <a:rPr lang="ja-JP" altLang="en-US" sz="1400" b="0" strike="noStrike" spc="-1" dirty="0">
                          <a:solidFill>
                            <a:srgbClr val="000000"/>
                          </a:solidFill>
                          <a:latin typeface="Segoe UI"/>
                          <a:ea typeface="Meiryo UI"/>
                        </a:rPr>
                        <a:t>検証</a:t>
                      </a:r>
                      <a:r>
                        <a:rPr lang="en-US" altLang="ja-JP" sz="1400" b="0" strike="noStrike" spc="-1" dirty="0">
                          <a:solidFill>
                            <a:srgbClr val="000000"/>
                          </a:solidFill>
                          <a:latin typeface="Segoe UI"/>
                          <a:ea typeface="Meiryo UI"/>
                        </a:rPr>
                        <a:t>/</a:t>
                      </a:r>
                      <a:r>
                        <a:rPr lang="ja-JP" altLang="en-US" sz="1400" b="0" strike="noStrike" spc="-1" dirty="0">
                          <a:solidFill>
                            <a:srgbClr val="000000"/>
                          </a:solidFill>
                          <a:latin typeface="Segoe UI"/>
                          <a:ea typeface="Meiryo UI"/>
                        </a:rPr>
                        <a:t>実行を今後も継続すべきであるため。</a:t>
                      </a:r>
                      <a:endParaRPr lang="en-US" sz="1400" b="0" strike="noStrike" spc="-1" dirty="0">
                        <a:latin typeface="Times New Roman"/>
                      </a:endParaRPr>
                    </a:p>
                    <a:p>
                      <a:pPr marL="180000" indent="-179280">
                        <a:lnSpc>
                          <a:spcPct val="90000"/>
                        </a:lnSpc>
                        <a:spcAft>
                          <a:spcPts val="601"/>
                        </a:spcAft>
                        <a:buClr>
                          <a:srgbClr val="BFEBFA"/>
                        </a:buClr>
                        <a:buFont typeface="Wingdings" charset="2"/>
                        <a:buChar char=""/>
                      </a:pPr>
                      <a:r>
                        <a:rPr lang="ja-JP" altLang="en-US" sz="1400" b="0" strike="noStrike" spc="-1" dirty="0">
                          <a:solidFill>
                            <a:srgbClr val="000000"/>
                          </a:solidFill>
                          <a:latin typeface="Segoe UI"/>
                          <a:ea typeface="Meiryo UI"/>
                        </a:rPr>
                        <a:t>②</a:t>
                      </a:r>
                      <a:r>
                        <a:rPr lang="en-US" sz="1400" b="0" strike="noStrike" spc="-1" dirty="0">
                          <a:solidFill>
                            <a:srgbClr val="000000"/>
                          </a:solidFill>
                          <a:latin typeface="Segoe UI"/>
                          <a:ea typeface="Meiryo UI"/>
                        </a:rPr>
                        <a:t>-2.</a:t>
                      </a:r>
                      <a:r>
                        <a:rPr lang="ja-JP" altLang="en-US" sz="1400" b="0" strike="noStrike" spc="-1" dirty="0">
                          <a:solidFill>
                            <a:srgbClr val="000000"/>
                          </a:solidFill>
                          <a:latin typeface="Segoe UI"/>
                          <a:ea typeface="Meiryo UI"/>
                        </a:rPr>
                        <a:t>中長期的な視点で「会社のあるべき姿」を従業員皆で検討することで、データを活用した打ち手の検討プロセスに慣れていただき、帰属意識を高めていくため。</a:t>
                      </a:r>
                      <a:endParaRPr lang="en-US" sz="1400" b="0" strike="noStrike" spc="-1" dirty="0">
                        <a:latin typeface="Times New Roman"/>
                      </a:endParaRPr>
                    </a:p>
                    <a:p>
                      <a:pPr marL="720" indent="0">
                        <a:lnSpc>
                          <a:spcPct val="90000"/>
                        </a:lnSpc>
                        <a:spcAft>
                          <a:spcPts val="601"/>
                        </a:spcAft>
                        <a:buClr>
                          <a:srgbClr val="BFEBFA"/>
                        </a:buClr>
                        <a:buFont typeface="Wingdings" charset="2"/>
                        <a:buNone/>
                      </a:pPr>
                      <a:endParaRPr lang="en-US" sz="1400" b="0" strike="noStrike" spc="-1" dirty="0">
                        <a:latin typeface="Times New Roman"/>
                      </a:endParaRPr>
                    </a:p>
                    <a:p>
                      <a:pPr>
                        <a:lnSpc>
                          <a:spcPct val="90000"/>
                        </a:lnSpc>
                        <a:spcAft>
                          <a:spcPts val="601"/>
                        </a:spcAft>
                      </a:pPr>
                      <a:endParaRPr lang="en-US" sz="1400" b="0" strike="noStrike" spc="-1" dirty="0">
                        <a:latin typeface="Times New Roman"/>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CustomShape 1"/>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ja-JP" altLang="en-US" sz="2400" b="1" spc="-1" dirty="0">
                <a:solidFill>
                  <a:srgbClr val="0D79CA"/>
                </a:solidFill>
                <a:latin typeface="Segoe UI Semibold"/>
                <a:ea typeface="Meiryo UI"/>
              </a:rPr>
              <a:t>別紙①投資計画の策定</a:t>
            </a:r>
            <a:endParaRPr lang="en-US" sz="2400" b="0" strike="noStrike" spc="-1" dirty="0">
              <a:latin typeface="Arial"/>
            </a:endParaRPr>
          </a:p>
        </p:txBody>
      </p:sp>
      <p:sp>
        <p:nvSpPr>
          <p:cNvPr id="474" name="CustomShape 2"/>
          <p:cNvSpPr/>
          <p:nvPr/>
        </p:nvSpPr>
        <p:spPr>
          <a:xfrm>
            <a:off x="803694" y="2785885"/>
            <a:ext cx="2392088" cy="3292813"/>
          </a:xfrm>
          <a:prstGeom prst="rect">
            <a:avLst/>
          </a:prstGeom>
          <a:noFill/>
          <a:ln w="0">
            <a:solidFill>
              <a:schemeClr val="accent1">
                <a:shade val="95000"/>
                <a:satMod val="105000"/>
              </a:schemeClr>
            </a:solidFill>
            <a:prstDash val="sysDot"/>
          </a:ln>
        </p:spPr>
        <p:style>
          <a:lnRef idx="0">
            <a:scrgbClr r="0" g="0" b="0"/>
          </a:lnRef>
          <a:fillRef idx="0">
            <a:scrgbClr r="0" g="0" b="0"/>
          </a:fillRef>
          <a:effectRef idx="0">
            <a:scrgbClr r="0" g="0" b="0"/>
          </a:effectRef>
          <a:fontRef idx="minor"/>
        </p:style>
        <p:txBody>
          <a:bodyPr lIns="0" tIns="45000" rIns="0" bIns="45000">
            <a:noAutofit/>
          </a:bodyPr>
          <a:lstStyle/>
          <a:p>
            <a:pPr marL="720">
              <a:lnSpc>
                <a:spcPct val="90000"/>
              </a:lnSpc>
              <a:spcAft>
                <a:spcPts val="601"/>
              </a:spcAft>
              <a:buClr>
                <a:srgbClr val="9EE0F8"/>
              </a:buClr>
            </a:pPr>
            <a:r>
              <a:rPr lang="ja-JP" altLang="en-US" sz="1000" b="0" strike="noStrike" spc="-1" dirty="0">
                <a:solidFill>
                  <a:srgbClr val="000000"/>
                </a:solidFill>
                <a:latin typeface="Segoe UI"/>
                <a:ea typeface="Meiryo UI"/>
              </a:rPr>
              <a:t>投資費用</a:t>
            </a:r>
            <a:endParaRPr lang="en-US" altLang="ja-JP" sz="1000" b="0" strike="noStrike" spc="-1" dirty="0">
              <a:solidFill>
                <a:srgbClr val="000000"/>
              </a:solidFill>
              <a:latin typeface="Segoe UI"/>
              <a:ea typeface="Meiryo UI"/>
            </a:endParaRPr>
          </a:p>
          <a:p>
            <a:pPr marL="81000" indent="-80280">
              <a:lnSpc>
                <a:spcPct val="90000"/>
              </a:lnSpc>
              <a:spcAft>
                <a:spcPts val="601"/>
              </a:spcAft>
              <a:buClr>
                <a:srgbClr val="9EE0F8"/>
              </a:buClr>
              <a:buFont typeface="Arial"/>
              <a:buChar char="•"/>
            </a:pPr>
            <a:r>
              <a:rPr lang="ja-JP" altLang="en-US" sz="1000" spc="-1" dirty="0">
                <a:solidFill>
                  <a:srgbClr val="000000"/>
                </a:solidFill>
                <a:latin typeface="Segoe UI"/>
                <a:ea typeface="Meiryo UI"/>
              </a:rPr>
              <a:t>必要人件費</a:t>
            </a:r>
            <a:endParaRPr lang="en-US" altLang="ja-JP" sz="1000" spc="-1" dirty="0">
              <a:solidFill>
                <a:srgbClr val="000000"/>
              </a:solidFill>
              <a:latin typeface="Segoe UI"/>
              <a:ea typeface="Meiryo UI"/>
            </a:endParaRPr>
          </a:p>
          <a:p>
            <a:pPr marL="720">
              <a:lnSpc>
                <a:spcPct val="90000"/>
              </a:lnSpc>
              <a:spcAft>
                <a:spcPts val="601"/>
              </a:spcAft>
              <a:buClr>
                <a:srgbClr val="9EE0F8"/>
              </a:buClr>
            </a:pPr>
            <a:r>
              <a:rPr lang="en-US" altLang="ja-JP" sz="1000" spc="-1" dirty="0">
                <a:latin typeface="Arial"/>
                <a:ea typeface="Meiryo UI" panose="020B0604030504040204" pitchFamily="50" charset="-128"/>
              </a:rPr>
              <a:t> - </a:t>
            </a:r>
            <a:r>
              <a:rPr lang="ja-JP" altLang="en-US" sz="1000" b="0" strike="noStrike" spc="-1" dirty="0">
                <a:latin typeface="Meiryo UI" panose="020B0604030504040204" pitchFamily="50" charset="-128"/>
                <a:ea typeface="Meiryo UI" panose="020B0604030504040204" pitchFamily="50" charset="-128"/>
              </a:rPr>
              <a:t>シミュレーションシートのアップデート。</a:t>
            </a:r>
            <a:endParaRPr lang="en-US" altLang="ja-JP" sz="1000" spc="-1" dirty="0">
              <a:latin typeface="Meiryo UI" panose="020B0604030504040204" pitchFamily="50" charset="-128"/>
              <a:ea typeface="Meiryo UI" panose="020B0604030504040204" pitchFamily="50" charset="-128"/>
            </a:endParaRPr>
          </a:p>
          <a:p>
            <a:pPr marL="720">
              <a:lnSpc>
                <a:spcPct val="90000"/>
              </a:lnSpc>
              <a:spcAft>
                <a:spcPts val="601"/>
              </a:spcAft>
              <a:buClr>
                <a:srgbClr val="9EE0F8"/>
              </a:buClr>
            </a:pPr>
            <a:r>
              <a:rPr lang="en-US" altLang="ja-JP" sz="1000" b="0" strike="noStrike" spc="-1" dirty="0">
                <a:latin typeface="Meiryo UI" panose="020B0604030504040204" pitchFamily="50" charset="-128"/>
                <a:ea typeface="Meiryo UI" panose="020B0604030504040204" pitchFamily="50" charset="-128"/>
              </a:rPr>
              <a:t> </a:t>
            </a:r>
            <a:r>
              <a:rPr lang="en-US" altLang="ja-JP" sz="1000" spc="-1" dirty="0">
                <a:latin typeface="Arial"/>
                <a:ea typeface="Meiryo UI" panose="020B0604030504040204" pitchFamily="50" charset="-128"/>
              </a:rPr>
              <a:t> </a:t>
            </a:r>
            <a:r>
              <a:rPr lang="ja-JP" altLang="en-US" sz="1000" spc="-1" dirty="0">
                <a:latin typeface="Arial"/>
                <a:ea typeface="Meiryo UI" panose="020B0604030504040204" pitchFamily="50" charset="-128"/>
              </a:rPr>
              <a:t>→数日程度</a:t>
            </a:r>
            <a:endParaRPr lang="en-US" altLang="ja-JP" sz="1000" spc="-1" dirty="0">
              <a:latin typeface="Arial"/>
              <a:ea typeface="Meiryo UI" panose="020B0604030504040204" pitchFamily="50" charset="-128"/>
            </a:endParaRPr>
          </a:p>
          <a:p>
            <a:pPr marL="720">
              <a:lnSpc>
                <a:spcPct val="90000"/>
              </a:lnSpc>
              <a:spcAft>
                <a:spcPts val="601"/>
              </a:spcAft>
              <a:buClr>
                <a:srgbClr val="9EE0F8"/>
              </a:buClr>
            </a:pPr>
            <a:r>
              <a:rPr lang="ja-JP" altLang="en-US" sz="1000" spc="-1" dirty="0">
                <a:latin typeface="Arial"/>
                <a:ea typeface="Meiryo UI" panose="020B0604030504040204" pitchFamily="50" charset="-128"/>
              </a:rPr>
              <a:t> </a:t>
            </a:r>
            <a:r>
              <a:rPr lang="en-US" altLang="ja-JP" sz="1000" spc="-1" dirty="0">
                <a:latin typeface="Arial"/>
                <a:ea typeface="Meiryo UI" panose="020B0604030504040204" pitchFamily="50" charset="-128"/>
              </a:rPr>
              <a:t>- </a:t>
            </a:r>
            <a:r>
              <a:rPr lang="ja-JP" altLang="en-US" sz="1000" spc="-1" dirty="0">
                <a:latin typeface="Meiryo UI" panose="020B0604030504040204" pitchFamily="50" charset="-128"/>
                <a:ea typeface="Meiryo UI" panose="020B0604030504040204" pitchFamily="50" charset="-128"/>
              </a:rPr>
              <a:t>従業員への説明</a:t>
            </a:r>
            <a:r>
              <a:rPr lang="ja-JP" altLang="en-US" sz="1000" b="0" strike="noStrike" spc="-1" dirty="0">
                <a:latin typeface="Meiryo UI" panose="020B0604030504040204" pitchFamily="50" charset="-128"/>
                <a:ea typeface="Meiryo UI" panose="020B0604030504040204" pitchFamily="50" charset="-128"/>
              </a:rPr>
              <a:t>。</a:t>
            </a:r>
            <a:endParaRPr lang="en-US" altLang="ja-JP" sz="1000" b="0" strike="noStrike" spc="-1" dirty="0">
              <a:latin typeface="Meiryo UI" panose="020B0604030504040204" pitchFamily="50" charset="-128"/>
              <a:ea typeface="Meiryo UI" panose="020B0604030504040204" pitchFamily="50" charset="-128"/>
            </a:endParaRPr>
          </a:p>
          <a:p>
            <a:pPr marL="720">
              <a:lnSpc>
                <a:spcPct val="90000"/>
              </a:lnSpc>
              <a:spcAft>
                <a:spcPts val="601"/>
              </a:spcAft>
              <a:buClr>
                <a:srgbClr val="9EE0F8"/>
              </a:buClr>
            </a:pPr>
            <a:r>
              <a:rPr lang="en-US" altLang="ja-JP" sz="1000" spc="-1" dirty="0">
                <a:latin typeface="Arial"/>
                <a:ea typeface="Meiryo UI" panose="020B0604030504040204" pitchFamily="50" charset="-128"/>
              </a:rPr>
              <a:t>  </a:t>
            </a:r>
            <a:r>
              <a:rPr lang="ja-JP" altLang="en-US" sz="1000" spc="-1" dirty="0">
                <a:latin typeface="Arial"/>
                <a:ea typeface="Meiryo UI" panose="020B0604030504040204" pitchFamily="50" charset="-128"/>
              </a:rPr>
              <a:t>→数日程度</a:t>
            </a:r>
            <a:endParaRPr lang="en-US" sz="1000" b="0" strike="noStrike" spc="-1" dirty="0">
              <a:latin typeface="Arial"/>
            </a:endParaRPr>
          </a:p>
          <a:p>
            <a:pPr marL="81000" indent="-80280">
              <a:lnSpc>
                <a:spcPct val="90000"/>
              </a:lnSpc>
              <a:spcAft>
                <a:spcPts val="601"/>
              </a:spcAft>
              <a:buClr>
                <a:srgbClr val="9EE0F8"/>
              </a:buClr>
              <a:buFont typeface="Arial"/>
              <a:buChar char="•"/>
            </a:pPr>
            <a:r>
              <a:rPr lang="ja-JP" altLang="en-US" sz="1000" b="0" strike="noStrike" spc="-1" dirty="0">
                <a:solidFill>
                  <a:srgbClr val="000000"/>
                </a:solidFill>
                <a:latin typeface="Segoe UI"/>
                <a:ea typeface="Meiryo UI"/>
              </a:rPr>
              <a:t>イニシャルコスト</a:t>
            </a:r>
            <a:endParaRPr lang="en-US" altLang="ja-JP" sz="1000" b="0" strike="noStrike" spc="-1" dirty="0">
              <a:solidFill>
                <a:srgbClr val="000000"/>
              </a:solidFill>
              <a:latin typeface="Segoe UI"/>
              <a:ea typeface="Meiryo UI"/>
            </a:endParaRPr>
          </a:p>
          <a:p>
            <a:pPr marL="720">
              <a:lnSpc>
                <a:spcPct val="90000"/>
              </a:lnSpc>
              <a:spcAft>
                <a:spcPts val="601"/>
              </a:spcAft>
              <a:buClr>
                <a:srgbClr val="9EE0F8"/>
              </a:buClr>
            </a:pPr>
            <a:r>
              <a:rPr lang="en-US" sz="1000" spc="-1" dirty="0">
                <a:solidFill>
                  <a:srgbClr val="000000"/>
                </a:solidFill>
                <a:latin typeface="Segoe UI"/>
                <a:ea typeface="Meiryo UI"/>
              </a:rPr>
              <a:t> </a:t>
            </a:r>
            <a:r>
              <a:rPr lang="en-US" sz="1000" spc="-1" dirty="0">
                <a:solidFill>
                  <a:srgbClr val="000000"/>
                </a:solidFill>
                <a:latin typeface="Meiryo UI" panose="020B0604030504040204" pitchFamily="50" charset="-128"/>
                <a:ea typeface="Meiryo UI" panose="020B0604030504040204" pitchFamily="50" charset="-128"/>
              </a:rPr>
              <a:t>-</a:t>
            </a:r>
            <a:r>
              <a:rPr lang="en-US" sz="1000" spc="-1" dirty="0">
                <a:solidFill>
                  <a:srgbClr val="000000"/>
                </a:solidFill>
                <a:latin typeface="Segoe UI"/>
                <a:ea typeface="Meiryo UI"/>
              </a:rPr>
              <a:t> </a:t>
            </a:r>
            <a:r>
              <a:rPr lang="ja-JP" altLang="en-US" sz="1000" spc="-1" dirty="0">
                <a:solidFill>
                  <a:srgbClr val="000000"/>
                </a:solidFill>
                <a:latin typeface="Segoe UI"/>
                <a:ea typeface="Meiryo UI"/>
              </a:rPr>
              <a:t>既成</a:t>
            </a:r>
            <a:r>
              <a:rPr lang="en-US" altLang="ja-JP" sz="1000" spc="-1" dirty="0">
                <a:solidFill>
                  <a:srgbClr val="000000"/>
                </a:solidFill>
                <a:latin typeface="Segoe UI"/>
                <a:ea typeface="Meiryo UI"/>
              </a:rPr>
              <a:t>Excel</a:t>
            </a:r>
            <a:r>
              <a:rPr lang="ja-JP" altLang="en-US" sz="1000" spc="-1" dirty="0">
                <a:solidFill>
                  <a:srgbClr val="000000"/>
                </a:solidFill>
                <a:latin typeface="Segoe UI"/>
                <a:ea typeface="Meiryo UI"/>
              </a:rPr>
              <a:t>を継続運用する場合</a:t>
            </a:r>
            <a:endParaRPr lang="en-US" altLang="ja-JP" sz="1000" spc="-1" dirty="0">
              <a:solidFill>
                <a:srgbClr val="000000"/>
              </a:solidFill>
              <a:latin typeface="Segoe UI"/>
              <a:ea typeface="Meiryo UI"/>
            </a:endParaRPr>
          </a:p>
          <a:p>
            <a:pPr marL="720">
              <a:lnSpc>
                <a:spcPct val="90000"/>
              </a:lnSpc>
              <a:spcAft>
                <a:spcPts val="601"/>
              </a:spcAft>
              <a:buClr>
                <a:srgbClr val="9EE0F8"/>
              </a:buClr>
            </a:pPr>
            <a:r>
              <a:rPr lang="en-US" altLang="ja-JP" sz="1000" spc="-1" dirty="0">
                <a:latin typeface="Arial"/>
                <a:ea typeface="Meiryo UI" panose="020B0604030504040204" pitchFamily="50" charset="-128"/>
              </a:rPr>
              <a:t>  </a:t>
            </a:r>
            <a:r>
              <a:rPr lang="ja-JP" altLang="en-US" sz="1000" spc="-1" dirty="0">
                <a:latin typeface="Arial"/>
                <a:ea typeface="Meiryo UI" panose="020B0604030504040204" pitchFamily="50" charset="-128"/>
              </a:rPr>
              <a:t>→イニシャルコスト無し</a:t>
            </a:r>
            <a:endParaRPr lang="en-US" altLang="ja-JP" sz="1000" spc="-1" dirty="0">
              <a:solidFill>
                <a:srgbClr val="000000"/>
              </a:solidFill>
              <a:latin typeface="Segoe UI"/>
              <a:ea typeface="Meiryo UI"/>
            </a:endParaRPr>
          </a:p>
          <a:p>
            <a:pPr marL="720">
              <a:lnSpc>
                <a:spcPct val="90000"/>
              </a:lnSpc>
              <a:spcAft>
                <a:spcPts val="601"/>
              </a:spcAft>
              <a:buClr>
                <a:srgbClr val="9EE0F8"/>
              </a:buClr>
            </a:pPr>
            <a:r>
              <a:rPr lang="en-US" altLang="ja-JP" sz="1000" spc="-1" dirty="0">
                <a:solidFill>
                  <a:srgbClr val="000000"/>
                </a:solidFill>
                <a:latin typeface="Segoe UI"/>
                <a:ea typeface="Meiryo UI"/>
              </a:rPr>
              <a:t> </a:t>
            </a:r>
            <a:r>
              <a:rPr lang="en-US" altLang="ja-JP" sz="1000" spc="-1" dirty="0">
                <a:solidFill>
                  <a:srgbClr val="000000"/>
                </a:solidFill>
                <a:latin typeface="Meiryo UI" panose="020B0604030504040204" pitchFamily="50" charset="-128"/>
                <a:ea typeface="Meiryo UI" panose="020B0604030504040204" pitchFamily="50" charset="-128"/>
              </a:rPr>
              <a:t>-</a:t>
            </a:r>
            <a:r>
              <a:rPr lang="en-US" altLang="ja-JP" sz="1000" spc="-1" dirty="0">
                <a:solidFill>
                  <a:srgbClr val="000000"/>
                </a:solidFill>
                <a:latin typeface="Segoe UI"/>
                <a:ea typeface="Meiryo UI"/>
              </a:rPr>
              <a:t> </a:t>
            </a:r>
            <a:r>
              <a:rPr lang="ja-JP" altLang="en-US" sz="1000" spc="-1" dirty="0">
                <a:solidFill>
                  <a:srgbClr val="000000"/>
                </a:solidFill>
                <a:latin typeface="Segoe UI"/>
                <a:ea typeface="Meiryo UI"/>
              </a:rPr>
              <a:t>もしシステム化する場合</a:t>
            </a:r>
            <a:endParaRPr lang="en-US" altLang="ja-JP" sz="1000" spc="-1" dirty="0">
              <a:solidFill>
                <a:srgbClr val="000000"/>
              </a:solidFill>
              <a:latin typeface="Segoe UI"/>
              <a:ea typeface="Meiryo UI"/>
            </a:endParaRPr>
          </a:p>
          <a:p>
            <a:pPr marL="720">
              <a:lnSpc>
                <a:spcPct val="90000"/>
              </a:lnSpc>
              <a:spcAft>
                <a:spcPts val="601"/>
              </a:spcAft>
              <a:buClr>
                <a:srgbClr val="9EE0F8"/>
              </a:buClr>
            </a:pPr>
            <a:r>
              <a:rPr lang="en-US" altLang="ja-JP" sz="1000" spc="-1" dirty="0">
                <a:latin typeface="Arial"/>
                <a:ea typeface="Meiryo UI" panose="020B0604030504040204" pitchFamily="50" charset="-128"/>
              </a:rPr>
              <a:t>  </a:t>
            </a:r>
            <a:r>
              <a:rPr lang="ja-JP" altLang="en-US" sz="1000" spc="-1" dirty="0">
                <a:latin typeface="Arial"/>
                <a:ea typeface="Meiryo UI" panose="020B0604030504040204" pitchFamily="50" charset="-128"/>
              </a:rPr>
              <a:t>→エンジニア１人月</a:t>
            </a:r>
            <a:r>
              <a:rPr lang="en-US" altLang="ja-JP" sz="1000" spc="-1" dirty="0">
                <a:latin typeface="Arial"/>
                <a:ea typeface="Meiryo UI" panose="020B0604030504040204" pitchFamily="50" charset="-128"/>
              </a:rPr>
              <a:t>150</a:t>
            </a:r>
            <a:r>
              <a:rPr lang="ja-JP" altLang="en-US" sz="1000" spc="-1" dirty="0">
                <a:latin typeface="Arial"/>
                <a:ea typeface="Meiryo UI" panose="020B0604030504040204" pitchFamily="50" charset="-128"/>
              </a:rPr>
              <a:t>万として</a:t>
            </a:r>
            <a:endParaRPr lang="en-US" altLang="ja-JP" sz="1000" spc="-1" dirty="0">
              <a:latin typeface="Arial"/>
              <a:ea typeface="Meiryo UI" panose="020B0604030504040204" pitchFamily="50" charset="-128"/>
            </a:endParaRPr>
          </a:p>
          <a:p>
            <a:pPr marL="720">
              <a:lnSpc>
                <a:spcPct val="90000"/>
              </a:lnSpc>
              <a:spcAft>
                <a:spcPts val="601"/>
              </a:spcAft>
              <a:buClr>
                <a:srgbClr val="9EE0F8"/>
              </a:buClr>
            </a:pPr>
            <a:r>
              <a:rPr lang="ja-JP" altLang="en-US" sz="1000" spc="-1" dirty="0">
                <a:latin typeface="Arial"/>
                <a:ea typeface="Meiryo UI" panose="020B0604030504040204" pitchFamily="50" charset="-128"/>
              </a:rPr>
              <a:t>　　要件定義・設計 ：</a:t>
            </a:r>
            <a:r>
              <a:rPr lang="en-US" altLang="ja-JP" sz="1000" spc="-1" dirty="0">
                <a:latin typeface="Arial"/>
                <a:ea typeface="Meiryo UI" panose="020B0604030504040204" pitchFamily="50" charset="-128"/>
              </a:rPr>
              <a:t>2.0</a:t>
            </a:r>
            <a:r>
              <a:rPr lang="ja-JP" altLang="en-US" sz="1000" spc="-1" dirty="0">
                <a:latin typeface="Arial"/>
                <a:ea typeface="Meiryo UI" panose="020B0604030504040204" pitchFamily="50" charset="-128"/>
              </a:rPr>
              <a:t>人月</a:t>
            </a:r>
            <a:endParaRPr lang="en-US" altLang="ja-JP" sz="1000" spc="-1" dirty="0">
              <a:latin typeface="Arial"/>
              <a:ea typeface="Meiryo UI" panose="020B0604030504040204" pitchFamily="50" charset="-128"/>
            </a:endParaRPr>
          </a:p>
          <a:p>
            <a:pPr marL="720">
              <a:lnSpc>
                <a:spcPct val="90000"/>
              </a:lnSpc>
              <a:spcAft>
                <a:spcPts val="601"/>
              </a:spcAft>
              <a:buClr>
                <a:srgbClr val="9EE0F8"/>
              </a:buClr>
            </a:pPr>
            <a:r>
              <a:rPr lang="ja-JP" altLang="en-US" sz="1000" b="0" strike="noStrike" spc="-1" dirty="0">
                <a:latin typeface="Arial"/>
                <a:ea typeface="Meiryo UI" panose="020B0604030504040204" pitchFamily="50" charset="-128"/>
              </a:rPr>
              <a:t>　　開発・テスト：</a:t>
            </a:r>
            <a:r>
              <a:rPr lang="en-US" altLang="ja-JP" sz="1000" spc="-1" dirty="0">
                <a:latin typeface="Arial"/>
                <a:ea typeface="Meiryo UI" panose="020B0604030504040204" pitchFamily="50" charset="-128"/>
              </a:rPr>
              <a:t>4</a:t>
            </a:r>
            <a:r>
              <a:rPr lang="en-US" altLang="ja-JP" sz="1000" b="0" strike="noStrike" spc="-1" dirty="0">
                <a:latin typeface="Arial"/>
                <a:ea typeface="Meiryo UI" panose="020B0604030504040204" pitchFamily="50" charset="-128"/>
              </a:rPr>
              <a:t>.0</a:t>
            </a:r>
            <a:r>
              <a:rPr lang="ja-JP" altLang="en-US" sz="1000" b="0" strike="noStrike" spc="-1" dirty="0">
                <a:latin typeface="Arial"/>
                <a:ea typeface="Meiryo UI" panose="020B0604030504040204" pitchFamily="50" charset="-128"/>
              </a:rPr>
              <a:t>人月</a:t>
            </a:r>
            <a:endParaRPr lang="en-US" sz="1000" b="0" strike="noStrike" spc="-1" dirty="0">
              <a:latin typeface="Arial"/>
            </a:endParaRPr>
          </a:p>
        </p:txBody>
      </p:sp>
      <p:cxnSp>
        <p:nvCxnSpPr>
          <p:cNvPr id="3" name="直線矢印コネクタ 2">
            <a:extLst>
              <a:ext uri="{FF2B5EF4-FFF2-40B4-BE49-F238E27FC236}">
                <a16:creationId xmlns:a16="http://schemas.microsoft.com/office/drawing/2014/main" id="{4324D69F-57A2-44CC-B35E-AEFF39EA4871}"/>
              </a:ext>
            </a:extLst>
          </p:cNvPr>
          <p:cNvCxnSpPr>
            <a:cxnSpLocks/>
          </p:cNvCxnSpPr>
          <p:nvPr/>
        </p:nvCxnSpPr>
        <p:spPr>
          <a:xfrm>
            <a:off x="1100831" y="1366727"/>
            <a:ext cx="0" cy="808302"/>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0E91D098-586F-4821-8D9C-6631FEDFFCDF}"/>
              </a:ext>
            </a:extLst>
          </p:cNvPr>
          <p:cNvSpPr txBox="1"/>
          <p:nvPr/>
        </p:nvSpPr>
        <p:spPr>
          <a:xfrm>
            <a:off x="881291" y="870424"/>
            <a:ext cx="486722" cy="726358"/>
          </a:xfrm>
          <a:prstGeom prst="rect">
            <a:avLst/>
          </a:prstGeom>
          <a:noFill/>
        </p:spPr>
        <p:txBody>
          <a:bodyPr wrap="square" rtlCol="0">
            <a:spAutoFit/>
          </a:bodyPr>
          <a:lstStyle/>
          <a:p>
            <a:r>
              <a:rPr kumimoji="1" lang="ja-JP" altLang="en-US" sz="4000" dirty="0"/>
              <a:t>⊕</a:t>
            </a:r>
          </a:p>
        </p:txBody>
      </p:sp>
      <p:sp>
        <p:nvSpPr>
          <p:cNvPr id="7" name="テキスト ボックス 6">
            <a:extLst>
              <a:ext uri="{FF2B5EF4-FFF2-40B4-BE49-F238E27FC236}">
                <a16:creationId xmlns:a16="http://schemas.microsoft.com/office/drawing/2014/main" id="{D0489F21-D02E-4BF7-9B00-5B896AE7A7E3}"/>
              </a:ext>
            </a:extLst>
          </p:cNvPr>
          <p:cNvSpPr txBox="1"/>
          <p:nvPr/>
        </p:nvSpPr>
        <p:spPr>
          <a:xfrm>
            <a:off x="880259" y="2075754"/>
            <a:ext cx="957777" cy="400110"/>
          </a:xfrm>
          <a:prstGeom prst="rect">
            <a:avLst/>
          </a:prstGeom>
          <a:noFill/>
        </p:spPr>
        <p:txBody>
          <a:bodyPr wrap="square" rtlCol="0">
            <a:spAutoFit/>
          </a:bodyPr>
          <a:lstStyle/>
          <a:p>
            <a:r>
              <a:rPr lang="ja-JP" altLang="en-US" sz="2000" dirty="0"/>
              <a:t>⊝</a:t>
            </a:r>
            <a:endParaRPr kumimoji="1" lang="ja-JP" altLang="en-US" sz="2000" dirty="0"/>
          </a:p>
        </p:txBody>
      </p:sp>
      <p:sp>
        <p:nvSpPr>
          <p:cNvPr id="8" name="テキスト ボックス 7">
            <a:extLst>
              <a:ext uri="{FF2B5EF4-FFF2-40B4-BE49-F238E27FC236}">
                <a16:creationId xmlns:a16="http://schemas.microsoft.com/office/drawing/2014/main" id="{64A64855-9241-4A8C-867D-6293D0646BFF}"/>
              </a:ext>
            </a:extLst>
          </p:cNvPr>
          <p:cNvSpPr txBox="1"/>
          <p:nvPr/>
        </p:nvSpPr>
        <p:spPr>
          <a:xfrm>
            <a:off x="360348" y="1522110"/>
            <a:ext cx="620411" cy="461665"/>
          </a:xfrm>
          <a:prstGeom prst="rect">
            <a:avLst/>
          </a:prstGeom>
          <a:noFill/>
        </p:spPr>
        <p:txBody>
          <a:bodyPr wrap="square" rtlCol="0">
            <a:spAutoFit/>
          </a:bodyPr>
          <a:lstStyle/>
          <a:p>
            <a:r>
              <a:rPr kumimoji="1" lang="en-US" altLang="ja-JP" sz="2400" dirty="0">
                <a:latin typeface="Meiryo UI" panose="020B0604030504040204" pitchFamily="50" charset="-128"/>
                <a:ea typeface="Meiryo UI" panose="020B0604030504040204" pitchFamily="50" charset="-128"/>
              </a:rPr>
              <a:t>CF</a:t>
            </a:r>
            <a:endParaRPr kumimoji="1" lang="ja-JP" altLang="en-US" sz="2400" dirty="0">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DFAD57EF-DFBC-4F90-8CA0-A35F5F6880E1}"/>
              </a:ext>
            </a:extLst>
          </p:cNvPr>
          <p:cNvSpPr/>
          <p:nvPr/>
        </p:nvSpPr>
        <p:spPr>
          <a:xfrm>
            <a:off x="1416931" y="1807013"/>
            <a:ext cx="1579414" cy="78769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a:t>
            </a:r>
            <a:r>
              <a:rPr lang="en-US" altLang="ja-JP" dirty="0"/>
              <a:t>900</a:t>
            </a:r>
            <a:r>
              <a:rPr lang="ja-JP" altLang="en-US" dirty="0"/>
              <a:t>万円</a:t>
            </a:r>
            <a:endParaRPr lang="en-US" altLang="ja-JP" dirty="0"/>
          </a:p>
          <a:p>
            <a:pPr algn="ctr"/>
            <a:r>
              <a:rPr kumimoji="1" lang="en-US" altLang="ja-JP" dirty="0"/>
              <a:t>※</a:t>
            </a:r>
            <a:r>
              <a:rPr lang="ja-JP" altLang="en-US" dirty="0"/>
              <a:t>仮</a:t>
            </a:r>
            <a:endParaRPr kumimoji="1" lang="ja-JP" altLang="en-US" dirty="0"/>
          </a:p>
        </p:txBody>
      </p:sp>
      <p:cxnSp>
        <p:nvCxnSpPr>
          <p:cNvPr id="9" name="直線コネクタ 8">
            <a:extLst>
              <a:ext uri="{FF2B5EF4-FFF2-40B4-BE49-F238E27FC236}">
                <a16:creationId xmlns:a16="http://schemas.microsoft.com/office/drawing/2014/main" id="{69F130F6-2E4F-4700-A058-DF1F30E7CA6D}"/>
              </a:ext>
            </a:extLst>
          </p:cNvPr>
          <p:cNvCxnSpPr>
            <a:cxnSpLocks/>
          </p:cNvCxnSpPr>
          <p:nvPr/>
        </p:nvCxnSpPr>
        <p:spPr>
          <a:xfrm>
            <a:off x="2996345" y="2576239"/>
            <a:ext cx="68896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07A8F44E-CFB8-40DA-9658-629AEC239787}"/>
              </a:ext>
            </a:extLst>
          </p:cNvPr>
          <p:cNvSpPr/>
          <p:nvPr/>
        </p:nvSpPr>
        <p:spPr>
          <a:xfrm>
            <a:off x="3685845" y="2272785"/>
            <a:ext cx="1579414" cy="32256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r>
              <a:rPr kumimoji="1" lang="ja-JP" altLang="en-US" dirty="0"/>
              <a:t>年目</a:t>
            </a:r>
          </a:p>
        </p:txBody>
      </p:sp>
      <p:sp>
        <p:nvSpPr>
          <p:cNvPr id="13" name="正方形/長方形 12">
            <a:extLst>
              <a:ext uri="{FF2B5EF4-FFF2-40B4-BE49-F238E27FC236}">
                <a16:creationId xmlns:a16="http://schemas.microsoft.com/office/drawing/2014/main" id="{8E097608-4B06-44FA-95C7-F1B05B8B52EF}"/>
              </a:ext>
            </a:extLst>
          </p:cNvPr>
          <p:cNvSpPr/>
          <p:nvPr/>
        </p:nvSpPr>
        <p:spPr>
          <a:xfrm>
            <a:off x="5935751" y="1951803"/>
            <a:ext cx="1579414" cy="32256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２年目</a:t>
            </a:r>
          </a:p>
        </p:txBody>
      </p:sp>
      <p:cxnSp>
        <p:nvCxnSpPr>
          <p:cNvPr id="17" name="直線コネクタ 16">
            <a:extLst>
              <a:ext uri="{FF2B5EF4-FFF2-40B4-BE49-F238E27FC236}">
                <a16:creationId xmlns:a16="http://schemas.microsoft.com/office/drawing/2014/main" id="{9600B285-A0FE-4035-9F7B-16EF8C5B41E0}"/>
              </a:ext>
            </a:extLst>
          </p:cNvPr>
          <p:cNvCxnSpPr>
            <a:cxnSpLocks/>
          </p:cNvCxnSpPr>
          <p:nvPr/>
        </p:nvCxnSpPr>
        <p:spPr>
          <a:xfrm>
            <a:off x="5256023" y="2276696"/>
            <a:ext cx="68896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11A31739-C4E7-48EC-8CA0-10250F9D705B}"/>
              </a:ext>
            </a:extLst>
          </p:cNvPr>
          <p:cNvCxnSpPr>
            <a:cxnSpLocks/>
          </p:cNvCxnSpPr>
          <p:nvPr/>
        </p:nvCxnSpPr>
        <p:spPr>
          <a:xfrm>
            <a:off x="7515165" y="1951803"/>
            <a:ext cx="71990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A6E255D0-5738-4333-908B-F082FAF1F4E2}"/>
              </a:ext>
            </a:extLst>
          </p:cNvPr>
          <p:cNvCxnSpPr>
            <a:cxnSpLocks/>
          </p:cNvCxnSpPr>
          <p:nvPr/>
        </p:nvCxnSpPr>
        <p:spPr>
          <a:xfrm>
            <a:off x="1100831" y="1789893"/>
            <a:ext cx="889291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ECCA603B-EC7C-4CB0-AEE1-93C4C96B673A}"/>
              </a:ext>
            </a:extLst>
          </p:cNvPr>
          <p:cNvSpPr/>
          <p:nvPr/>
        </p:nvSpPr>
        <p:spPr>
          <a:xfrm>
            <a:off x="8235074" y="1628610"/>
            <a:ext cx="1579414" cy="32256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３年目</a:t>
            </a:r>
          </a:p>
        </p:txBody>
      </p:sp>
      <p:cxnSp>
        <p:nvCxnSpPr>
          <p:cNvPr id="28" name="直線コネクタ 27">
            <a:extLst>
              <a:ext uri="{FF2B5EF4-FFF2-40B4-BE49-F238E27FC236}">
                <a16:creationId xmlns:a16="http://schemas.microsoft.com/office/drawing/2014/main" id="{9D879E6C-D224-4B2D-9768-59E635F4C94D}"/>
              </a:ext>
            </a:extLst>
          </p:cNvPr>
          <p:cNvCxnSpPr>
            <a:cxnSpLocks/>
          </p:cNvCxnSpPr>
          <p:nvPr/>
        </p:nvCxnSpPr>
        <p:spPr>
          <a:xfrm>
            <a:off x="3685309" y="1366727"/>
            <a:ext cx="6129179" cy="0"/>
          </a:xfrm>
          <a:prstGeom prst="line">
            <a:avLst/>
          </a:prstGeom>
          <a:ln w="28575">
            <a:prstDash val="sysDash"/>
            <a:headEnd type="arrow"/>
            <a:tailEnd type="arrow"/>
          </a:ln>
        </p:spPr>
        <p:style>
          <a:lnRef idx="1">
            <a:schemeClr val="accent1"/>
          </a:lnRef>
          <a:fillRef idx="0">
            <a:schemeClr val="accent1"/>
          </a:fillRef>
          <a:effectRef idx="0">
            <a:schemeClr val="accent1"/>
          </a:effectRef>
          <a:fontRef idx="minor">
            <a:schemeClr val="tx1"/>
          </a:fontRef>
        </p:style>
      </p:cxnSp>
      <p:sp>
        <p:nvSpPr>
          <p:cNvPr id="29" name="CustomShape 3">
            <a:extLst>
              <a:ext uri="{FF2B5EF4-FFF2-40B4-BE49-F238E27FC236}">
                <a16:creationId xmlns:a16="http://schemas.microsoft.com/office/drawing/2014/main" id="{DDAB8C24-1647-4007-8C37-F6C42AF9B849}"/>
              </a:ext>
            </a:extLst>
          </p:cNvPr>
          <p:cNvSpPr/>
          <p:nvPr/>
        </p:nvSpPr>
        <p:spPr>
          <a:xfrm>
            <a:off x="10620000" y="0"/>
            <a:ext cx="1571760" cy="899640"/>
          </a:xfrm>
          <a:prstGeom prst="rect">
            <a:avLst/>
          </a:prstGeom>
          <a:solidFill>
            <a:srgbClr val="FFFFFF"/>
          </a:solidFill>
          <a:ln w="0">
            <a:noFill/>
          </a:ln>
        </p:spPr>
        <p:style>
          <a:lnRef idx="0">
            <a:scrgbClr r="0" g="0" b="0"/>
          </a:lnRef>
          <a:fillRef idx="0">
            <a:scrgbClr r="0" g="0" b="0"/>
          </a:fillRef>
          <a:effectRef idx="0">
            <a:scrgbClr r="0" g="0" b="0"/>
          </a:effectRef>
          <a:fontRef idx="minor"/>
        </p:style>
      </p:sp>
      <p:sp>
        <p:nvSpPr>
          <p:cNvPr id="33" name="テキスト ボックス 32">
            <a:extLst>
              <a:ext uri="{FF2B5EF4-FFF2-40B4-BE49-F238E27FC236}">
                <a16:creationId xmlns:a16="http://schemas.microsoft.com/office/drawing/2014/main" id="{A9FB8CD8-CDDD-4D15-BDB9-09BC46026219}"/>
              </a:ext>
            </a:extLst>
          </p:cNvPr>
          <p:cNvSpPr txBox="1"/>
          <p:nvPr/>
        </p:nvSpPr>
        <p:spPr>
          <a:xfrm>
            <a:off x="6096000" y="1077740"/>
            <a:ext cx="1334280" cy="307777"/>
          </a:xfrm>
          <a:prstGeom prst="rect">
            <a:avLst/>
          </a:prstGeom>
          <a:noFill/>
        </p:spPr>
        <p:txBody>
          <a:bodyPr wrap="square" rtlCol="0">
            <a:spAutoFit/>
          </a:bodyPr>
          <a:lstStyle/>
          <a:p>
            <a:r>
              <a:rPr lang="ja-JP" altLang="en-US" sz="1400" dirty="0">
                <a:latin typeface="Meiryo UI" panose="020B0604030504040204" pitchFamily="50" charset="-128"/>
                <a:ea typeface="Meiryo UI" panose="020B0604030504040204" pitchFamily="50" charset="-128"/>
              </a:rPr>
              <a:t>投資回収期間</a:t>
            </a:r>
            <a:endParaRPr kumimoji="1" lang="ja-JP" altLang="en-US" sz="1400" dirty="0">
              <a:latin typeface="Meiryo UI" panose="020B0604030504040204" pitchFamily="50" charset="-128"/>
              <a:ea typeface="Meiryo UI" panose="020B0604030504040204" pitchFamily="50" charset="-128"/>
            </a:endParaRPr>
          </a:p>
        </p:txBody>
      </p:sp>
      <p:sp>
        <p:nvSpPr>
          <p:cNvPr id="34" name="CustomShape 2">
            <a:extLst>
              <a:ext uri="{FF2B5EF4-FFF2-40B4-BE49-F238E27FC236}">
                <a16:creationId xmlns:a16="http://schemas.microsoft.com/office/drawing/2014/main" id="{CD822662-A6AD-4B18-B439-8D40C8590744}"/>
              </a:ext>
            </a:extLst>
          </p:cNvPr>
          <p:cNvSpPr/>
          <p:nvPr/>
        </p:nvSpPr>
        <p:spPr>
          <a:xfrm>
            <a:off x="3340828" y="2785885"/>
            <a:ext cx="6126446" cy="2189975"/>
          </a:xfrm>
          <a:prstGeom prst="rect">
            <a:avLst/>
          </a:prstGeom>
          <a:noFill/>
          <a:ln w="0">
            <a:solidFill>
              <a:schemeClr val="accent1">
                <a:shade val="95000"/>
                <a:satMod val="105000"/>
              </a:schemeClr>
            </a:solidFill>
            <a:prstDash val="sysDot"/>
          </a:ln>
        </p:spPr>
        <p:style>
          <a:lnRef idx="0">
            <a:scrgbClr r="0" g="0" b="0"/>
          </a:lnRef>
          <a:fillRef idx="0">
            <a:scrgbClr r="0" g="0" b="0"/>
          </a:fillRef>
          <a:effectRef idx="0">
            <a:scrgbClr r="0" g="0" b="0"/>
          </a:effectRef>
          <a:fontRef idx="minor"/>
        </p:style>
        <p:txBody>
          <a:bodyPr lIns="0" tIns="45000" rIns="0" bIns="45000">
            <a:noAutofit/>
          </a:bodyPr>
          <a:lstStyle/>
          <a:p>
            <a:pPr marL="720">
              <a:lnSpc>
                <a:spcPct val="90000"/>
              </a:lnSpc>
              <a:spcAft>
                <a:spcPts val="601"/>
              </a:spcAft>
              <a:buClr>
                <a:srgbClr val="9EE0F8"/>
              </a:buClr>
            </a:pPr>
            <a:r>
              <a:rPr lang="ja-JP" altLang="en-US" sz="1000" b="0" strike="noStrike" spc="-1" dirty="0">
                <a:solidFill>
                  <a:srgbClr val="000000"/>
                </a:solidFill>
                <a:latin typeface="Segoe UI"/>
                <a:ea typeface="Meiryo UI"/>
              </a:rPr>
              <a:t>リターン①</a:t>
            </a:r>
            <a:r>
              <a:rPr lang="en-US" altLang="ja-JP" sz="1000" b="0" strike="noStrike" spc="-1" dirty="0">
                <a:solidFill>
                  <a:srgbClr val="000000"/>
                </a:solidFill>
                <a:latin typeface="Segoe UI"/>
                <a:ea typeface="Meiryo UI"/>
              </a:rPr>
              <a:t>:</a:t>
            </a:r>
            <a:r>
              <a:rPr lang="ja-JP" altLang="en-US" sz="1000" b="0" strike="noStrike" spc="-1" dirty="0">
                <a:solidFill>
                  <a:srgbClr val="000000"/>
                </a:solidFill>
                <a:latin typeface="Segoe UI"/>
                <a:ea typeface="Meiryo UI"/>
              </a:rPr>
              <a:t>定量的な効果</a:t>
            </a:r>
            <a:endParaRPr lang="en-US" altLang="ja-JP" sz="1000" b="0" strike="noStrike" spc="-1" dirty="0">
              <a:solidFill>
                <a:srgbClr val="000000"/>
              </a:solidFill>
              <a:latin typeface="Segoe UI"/>
              <a:ea typeface="Meiryo UI"/>
            </a:endParaRPr>
          </a:p>
          <a:p>
            <a:pPr marL="81000" indent="-80280">
              <a:lnSpc>
                <a:spcPct val="90000"/>
              </a:lnSpc>
              <a:spcAft>
                <a:spcPts val="601"/>
              </a:spcAft>
              <a:buClr>
                <a:srgbClr val="9EE0F8"/>
              </a:buClr>
              <a:buFont typeface="Arial"/>
              <a:buChar char="•"/>
            </a:pPr>
            <a:r>
              <a:rPr lang="ja-JP" altLang="en-US" sz="1000" spc="-1" dirty="0">
                <a:solidFill>
                  <a:srgbClr val="000000"/>
                </a:solidFill>
                <a:latin typeface="Segoe UI"/>
                <a:ea typeface="Meiryo UI"/>
              </a:rPr>
              <a:t>「売上に占める輸送費の割合」を試算し、前年同月比と比較する。</a:t>
            </a:r>
            <a:endParaRPr lang="en-US" altLang="ja-JP" sz="1000" spc="-1" dirty="0">
              <a:solidFill>
                <a:srgbClr val="000000"/>
              </a:solidFill>
              <a:latin typeface="Segoe UI"/>
              <a:ea typeface="Meiryo UI"/>
            </a:endParaRPr>
          </a:p>
          <a:p>
            <a:pPr marL="720">
              <a:lnSpc>
                <a:spcPct val="90000"/>
              </a:lnSpc>
              <a:spcAft>
                <a:spcPts val="601"/>
              </a:spcAft>
              <a:buClr>
                <a:srgbClr val="9EE0F8"/>
              </a:buClr>
            </a:pPr>
            <a:r>
              <a:rPr lang="en-US" altLang="ja-JP" sz="1000" spc="-1" dirty="0">
                <a:latin typeface="Arial"/>
                <a:ea typeface="Meiryo UI" panose="020B0604030504040204" pitchFamily="50" charset="-128"/>
              </a:rPr>
              <a:t> - </a:t>
            </a:r>
            <a:r>
              <a:rPr lang="ja-JP" altLang="en-US" sz="1000" spc="-1" dirty="0">
                <a:latin typeface="Arial"/>
                <a:ea typeface="Meiryo UI" panose="020B0604030504040204" pitchFamily="50" charset="-128"/>
              </a:rPr>
              <a:t>予測したトラック台数における、月次の総支出を集計</a:t>
            </a:r>
            <a:endParaRPr lang="en-US" altLang="ja-JP" sz="1000" spc="-1" dirty="0">
              <a:latin typeface="Meiryo UI" panose="020B0604030504040204" pitchFamily="50" charset="-128"/>
              <a:ea typeface="Meiryo UI" panose="020B0604030504040204" pitchFamily="50" charset="-128"/>
            </a:endParaRPr>
          </a:p>
          <a:p>
            <a:pPr>
              <a:lnSpc>
                <a:spcPct val="90000"/>
              </a:lnSpc>
              <a:spcAft>
                <a:spcPts val="601"/>
              </a:spcAft>
            </a:pPr>
            <a:r>
              <a:rPr lang="ja-JP" altLang="en-US" sz="1000" spc="-1" dirty="0">
                <a:solidFill>
                  <a:srgbClr val="000000"/>
                </a:solidFill>
                <a:latin typeface="Segoe UI"/>
                <a:ea typeface="Meiryo UI"/>
              </a:rPr>
              <a:t>   </a:t>
            </a:r>
            <a:r>
              <a:rPr lang="en-US" altLang="ja-JP" sz="1000" b="0" strike="noStrike" spc="-1" dirty="0">
                <a:solidFill>
                  <a:srgbClr val="000000"/>
                </a:solidFill>
                <a:latin typeface="Segoe UI"/>
                <a:ea typeface="Meiryo UI"/>
              </a:rPr>
              <a:t>- [</a:t>
            </a:r>
            <a:r>
              <a:rPr lang="ja-JP" altLang="ja-JP" sz="1000" b="0" strike="noStrike" spc="-1" dirty="0">
                <a:solidFill>
                  <a:srgbClr val="000000"/>
                </a:solidFill>
                <a:latin typeface="Segoe UI"/>
                <a:ea typeface="Meiryo UI"/>
              </a:rPr>
              <a:t>月当たりの、定期便費用計</a:t>
            </a:r>
            <a:r>
              <a:rPr lang="en-US" altLang="ja-JP" sz="1000" b="0" strike="noStrike" spc="-1" dirty="0">
                <a:solidFill>
                  <a:srgbClr val="000000"/>
                </a:solidFill>
                <a:latin typeface="Segoe UI"/>
                <a:ea typeface="Meiryo UI"/>
              </a:rPr>
              <a:t>] = [</a:t>
            </a:r>
            <a:r>
              <a:rPr lang="ja-JP" altLang="ja-JP" sz="1000" b="0" strike="noStrike" spc="-1" dirty="0">
                <a:solidFill>
                  <a:srgbClr val="000000"/>
                </a:solidFill>
                <a:latin typeface="Segoe UI"/>
                <a:ea typeface="Meiryo UI"/>
              </a:rPr>
              <a:t>定期便単価</a:t>
            </a:r>
            <a:r>
              <a:rPr lang="en-US" altLang="ja-JP" sz="1000" b="0" strike="noStrike" spc="-1" dirty="0">
                <a:solidFill>
                  <a:srgbClr val="000000"/>
                </a:solidFill>
                <a:latin typeface="Segoe UI"/>
                <a:ea typeface="Meiryo UI"/>
              </a:rPr>
              <a:t>] x [</a:t>
            </a:r>
            <a:r>
              <a:rPr lang="ja-JP" altLang="ja-JP" sz="1000" b="0" strike="noStrike" spc="-1" dirty="0">
                <a:solidFill>
                  <a:srgbClr val="000000"/>
                </a:solidFill>
                <a:latin typeface="Segoe UI"/>
                <a:ea typeface="Meiryo UI"/>
              </a:rPr>
              <a:t>契約台数</a:t>
            </a:r>
            <a:r>
              <a:rPr lang="en-US" altLang="ja-JP" sz="1000" b="0" strike="noStrike" spc="-1" dirty="0">
                <a:solidFill>
                  <a:srgbClr val="000000"/>
                </a:solidFill>
                <a:latin typeface="Segoe UI"/>
                <a:ea typeface="Meiryo UI"/>
              </a:rPr>
              <a:t>]</a:t>
            </a:r>
            <a:endParaRPr lang="en-US" altLang="ja-JP" sz="1000" b="0" strike="noStrike" spc="-1" dirty="0">
              <a:solidFill>
                <a:schemeClr val="tx1"/>
              </a:solidFill>
              <a:latin typeface="Arial"/>
              <a:ea typeface="+mn-ea"/>
            </a:endParaRPr>
          </a:p>
          <a:p>
            <a:pPr>
              <a:lnSpc>
                <a:spcPct val="90000"/>
              </a:lnSpc>
              <a:spcAft>
                <a:spcPts val="601"/>
              </a:spcAft>
            </a:pPr>
            <a:r>
              <a:rPr lang="en-US" altLang="ja-JP" sz="1000" b="0" strike="noStrike" spc="-1" dirty="0">
                <a:solidFill>
                  <a:schemeClr val="tx1"/>
                </a:solidFill>
                <a:latin typeface="Arial"/>
                <a:ea typeface="+mn-ea"/>
              </a:rPr>
              <a:t>   </a:t>
            </a:r>
            <a:r>
              <a:rPr lang="en-US" altLang="ja-JP" sz="1000" b="0" strike="noStrike" spc="-1" dirty="0">
                <a:solidFill>
                  <a:srgbClr val="000000"/>
                </a:solidFill>
                <a:latin typeface="Segoe UI"/>
                <a:ea typeface="Meiryo UI"/>
              </a:rPr>
              <a:t>- [</a:t>
            </a:r>
            <a:r>
              <a:rPr lang="ja-JP" altLang="ja-JP" sz="1000" b="0" strike="noStrike" spc="-1" dirty="0">
                <a:solidFill>
                  <a:srgbClr val="000000"/>
                </a:solidFill>
                <a:latin typeface="Segoe UI"/>
                <a:ea typeface="Meiryo UI"/>
              </a:rPr>
              <a:t>月当たりの、非定期便費用計</a:t>
            </a:r>
            <a:r>
              <a:rPr lang="en-US" altLang="ja-JP" sz="1000" b="0" strike="noStrike" spc="-1" dirty="0">
                <a:solidFill>
                  <a:srgbClr val="000000"/>
                </a:solidFill>
                <a:latin typeface="Segoe UI"/>
                <a:ea typeface="Meiryo UI"/>
              </a:rPr>
              <a:t>] = [</a:t>
            </a:r>
            <a:r>
              <a:rPr lang="ja-JP" altLang="ja-JP" sz="1000" b="0" strike="noStrike" spc="-1" dirty="0">
                <a:solidFill>
                  <a:srgbClr val="000000"/>
                </a:solidFill>
                <a:latin typeface="Segoe UI"/>
                <a:ea typeface="Meiryo UI"/>
              </a:rPr>
              <a:t>非定期便単価</a:t>
            </a:r>
            <a:r>
              <a:rPr lang="en-US" altLang="ja-JP" sz="1000" b="0" strike="noStrike" spc="-1" dirty="0">
                <a:solidFill>
                  <a:srgbClr val="000000"/>
                </a:solidFill>
                <a:latin typeface="Segoe UI"/>
                <a:ea typeface="Meiryo UI"/>
              </a:rPr>
              <a:t>] x [</a:t>
            </a:r>
            <a:r>
              <a:rPr lang="ja-JP" altLang="ja-JP" sz="1000" b="0" strike="noStrike" spc="-1" dirty="0">
                <a:solidFill>
                  <a:srgbClr val="000000"/>
                </a:solidFill>
                <a:latin typeface="Segoe UI"/>
                <a:ea typeface="Meiryo UI"/>
              </a:rPr>
              <a:t>利用回数</a:t>
            </a:r>
            <a:r>
              <a:rPr lang="en-US" altLang="ja-JP" sz="1000" b="0" strike="noStrike" spc="-1" dirty="0">
                <a:solidFill>
                  <a:srgbClr val="000000"/>
                </a:solidFill>
                <a:latin typeface="Segoe UI"/>
                <a:ea typeface="Meiryo UI"/>
              </a:rPr>
              <a:t>]</a:t>
            </a:r>
            <a:endParaRPr lang="en-US" altLang="ja-JP" sz="1000" b="0" strike="noStrike" spc="-1" dirty="0">
              <a:solidFill>
                <a:schemeClr val="tx1"/>
              </a:solidFill>
              <a:latin typeface="Arial"/>
              <a:ea typeface="+mn-ea"/>
            </a:endParaRPr>
          </a:p>
          <a:p>
            <a:pPr>
              <a:lnSpc>
                <a:spcPct val="90000"/>
              </a:lnSpc>
              <a:spcAft>
                <a:spcPts val="601"/>
              </a:spcAft>
            </a:pPr>
            <a:r>
              <a:rPr lang="en-US" altLang="ja-JP" sz="1000" b="0" strike="noStrike" spc="-1" dirty="0">
                <a:solidFill>
                  <a:schemeClr val="tx1"/>
                </a:solidFill>
                <a:latin typeface="Arial"/>
                <a:ea typeface="+mn-ea"/>
              </a:rPr>
              <a:t>   </a:t>
            </a:r>
            <a:r>
              <a:rPr lang="en-US" altLang="ja-JP" sz="1000" b="0" strike="noStrike" spc="-1" dirty="0">
                <a:solidFill>
                  <a:srgbClr val="000000"/>
                </a:solidFill>
                <a:latin typeface="Segoe UI"/>
                <a:ea typeface="Meiryo UI"/>
              </a:rPr>
              <a:t>- [</a:t>
            </a:r>
            <a:r>
              <a:rPr lang="ja-JP" altLang="ja-JP" sz="1000" b="0" strike="noStrike" spc="-1" dirty="0">
                <a:solidFill>
                  <a:srgbClr val="000000"/>
                </a:solidFill>
                <a:latin typeface="Segoe UI"/>
                <a:ea typeface="Meiryo UI"/>
              </a:rPr>
              <a:t>月当たりの、総配送費用</a:t>
            </a:r>
            <a:r>
              <a:rPr lang="en-US" altLang="ja-JP" sz="1000" b="0" strike="noStrike" spc="-1" dirty="0">
                <a:solidFill>
                  <a:srgbClr val="000000"/>
                </a:solidFill>
                <a:latin typeface="Segoe UI"/>
                <a:ea typeface="Meiryo UI"/>
              </a:rPr>
              <a:t>] = [</a:t>
            </a:r>
            <a:r>
              <a:rPr lang="ja-JP" altLang="ja-JP" sz="1000" b="0" strike="noStrike" spc="-1" dirty="0">
                <a:solidFill>
                  <a:srgbClr val="000000"/>
                </a:solidFill>
                <a:latin typeface="Segoe UI"/>
                <a:ea typeface="Meiryo UI"/>
              </a:rPr>
              <a:t>月当たりの、定期便費用計</a:t>
            </a:r>
            <a:r>
              <a:rPr lang="en-US" altLang="ja-JP" sz="1000" b="0" strike="noStrike" spc="-1" dirty="0">
                <a:solidFill>
                  <a:srgbClr val="000000"/>
                </a:solidFill>
                <a:latin typeface="Segoe UI"/>
                <a:ea typeface="Meiryo UI"/>
              </a:rPr>
              <a:t>] + [</a:t>
            </a:r>
            <a:r>
              <a:rPr lang="ja-JP" altLang="ja-JP" sz="1000" b="0" strike="noStrike" spc="-1" dirty="0">
                <a:solidFill>
                  <a:srgbClr val="000000"/>
                </a:solidFill>
                <a:latin typeface="Segoe UI"/>
                <a:ea typeface="Meiryo UI"/>
              </a:rPr>
              <a:t>月当たりの、非定期便費用計</a:t>
            </a:r>
            <a:r>
              <a:rPr lang="en-US" altLang="ja-JP" sz="1000" b="0" strike="noStrike" spc="-1" dirty="0">
                <a:solidFill>
                  <a:srgbClr val="000000"/>
                </a:solidFill>
                <a:latin typeface="Segoe UI"/>
                <a:ea typeface="Meiryo UI"/>
              </a:rPr>
              <a:t>]</a:t>
            </a:r>
          </a:p>
          <a:p>
            <a:pPr>
              <a:lnSpc>
                <a:spcPct val="90000"/>
              </a:lnSpc>
              <a:spcAft>
                <a:spcPts val="601"/>
              </a:spcAft>
            </a:pPr>
            <a:r>
              <a:rPr lang="en-US" altLang="ja-JP" sz="1000" b="0" strike="noStrike" spc="-1" dirty="0">
                <a:solidFill>
                  <a:srgbClr val="000000"/>
                </a:solidFill>
                <a:latin typeface="Segoe UI"/>
                <a:ea typeface="Meiryo UI"/>
              </a:rPr>
              <a:t>   - [</a:t>
            </a:r>
            <a:r>
              <a:rPr lang="ja-JP" altLang="ja-JP" sz="1000" b="0" strike="noStrike" spc="-1" dirty="0">
                <a:solidFill>
                  <a:srgbClr val="000000"/>
                </a:solidFill>
                <a:latin typeface="Segoe UI"/>
                <a:ea typeface="Meiryo UI"/>
              </a:rPr>
              <a:t>輸送費割合の、前年同月比較</a:t>
            </a:r>
            <a:r>
              <a:rPr lang="en-US" altLang="ja-JP" sz="1000" b="0" strike="noStrike" spc="-1" dirty="0">
                <a:solidFill>
                  <a:srgbClr val="000000"/>
                </a:solidFill>
                <a:latin typeface="Segoe UI"/>
                <a:ea typeface="Meiryo UI"/>
              </a:rPr>
              <a:t>] = ([</a:t>
            </a:r>
            <a:r>
              <a:rPr lang="ja-JP" altLang="ja-JP" sz="1000" b="0" strike="noStrike" spc="-1" dirty="0">
                <a:solidFill>
                  <a:srgbClr val="000000"/>
                </a:solidFill>
                <a:latin typeface="Segoe UI"/>
                <a:ea typeface="Meiryo UI"/>
              </a:rPr>
              <a:t>当年総配送費用</a:t>
            </a:r>
            <a:r>
              <a:rPr lang="en-US" altLang="ja-JP" sz="1000" b="0" strike="noStrike" spc="-1" dirty="0">
                <a:solidFill>
                  <a:srgbClr val="000000"/>
                </a:solidFill>
                <a:latin typeface="Segoe UI"/>
                <a:ea typeface="Meiryo UI"/>
              </a:rPr>
              <a:t>] ÷ [</a:t>
            </a:r>
            <a:r>
              <a:rPr lang="ja-JP" altLang="ja-JP" sz="1000" b="0" strike="noStrike" spc="-1" dirty="0">
                <a:solidFill>
                  <a:srgbClr val="000000"/>
                </a:solidFill>
                <a:latin typeface="Segoe UI"/>
                <a:ea typeface="Meiryo UI"/>
              </a:rPr>
              <a:t>当年売上</a:t>
            </a:r>
            <a:r>
              <a:rPr lang="en-US" altLang="ja-JP" sz="1000" b="0" strike="noStrike" spc="-1" dirty="0">
                <a:solidFill>
                  <a:srgbClr val="000000"/>
                </a:solidFill>
                <a:latin typeface="Segoe UI"/>
                <a:ea typeface="Meiryo UI"/>
              </a:rPr>
              <a:t>]) ÷ ([</a:t>
            </a:r>
            <a:r>
              <a:rPr lang="ja-JP" altLang="ja-JP" sz="1000" b="0" strike="noStrike" spc="-1" dirty="0">
                <a:solidFill>
                  <a:srgbClr val="000000"/>
                </a:solidFill>
                <a:latin typeface="Segoe UI"/>
                <a:ea typeface="Meiryo UI"/>
              </a:rPr>
              <a:t>前年総配送費用</a:t>
            </a:r>
            <a:r>
              <a:rPr lang="en-US" altLang="ja-JP" sz="1000" b="0" strike="noStrike" spc="-1" dirty="0">
                <a:solidFill>
                  <a:srgbClr val="000000"/>
                </a:solidFill>
                <a:latin typeface="Segoe UI"/>
                <a:ea typeface="Meiryo UI"/>
              </a:rPr>
              <a:t>] ÷ [</a:t>
            </a:r>
            <a:r>
              <a:rPr lang="ja-JP" altLang="ja-JP" sz="1000" b="0" strike="noStrike" spc="-1" dirty="0">
                <a:solidFill>
                  <a:srgbClr val="000000"/>
                </a:solidFill>
                <a:latin typeface="Segoe UI"/>
                <a:ea typeface="Meiryo UI"/>
              </a:rPr>
              <a:t>前年売上</a:t>
            </a:r>
            <a:r>
              <a:rPr lang="en-US" altLang="ja-JP" sz="1000" b="0" strike="noStrike" spc="-1" dirty="0">
                <a:solidFill>
                  <a:srgbClr val="000000"/>
                </a:solidFill>
                <a:latin typeface="Segoe UI"/>
                <a:ea typeface="Meiryo UI"/>
              </a:rPr>
              <a:t>]) x100</a:t>
            </a:r>
          </a:p>
          <a:p>
            <a:pPr>
              <a:lnSpc>
                <a:spcPct val="90000"/>
              </a:lnSpc>
              <a:spcAft>
                <a:spcPts val="601"/>
              </a:spcAft>
            </a:pPr>
            <a:r>
              <a:rPr lang="en-US" altLang="ja-JP" sz="1000" spc="-1" dirty="0">
                <a:solidFill>
                  <a:srgbClr val="000000"/>
                </a:solidFill>
                <a:latin typeface="Segoe UI"/>
                <a:ea typeface="Meiryo UI"/>
              </a:rPr>
              <a:t>  </a:t>
            </a:r>
            <a:r>
              <a:rPr lang="ja-JP" altLang="en-US" sz="1000" spc="-1" dirty="0">
                <a:solidFill>
                  <a:srgbClr val="000000"/>
                </a:solidFill>
                <a:latin typeface="Segoe UI"/>
                <a:ea typeface="Meiryo UI"/>
              </a:rPr>
              <a:t> </a:t>
            </a:r>
            <a:r>
              <a:rPr lang="en-US" altLang="ja-JP" sz="1000" b="0" strike="noStrike" spc="-1" dirty="0">
                <a:solidFill>
                  <a:srgbClr val="000000"/>
                </a:solidFill>
                <a:latin typeface="Segoe UI"/>
                <a:ea typeface="Meiryo UI"/>
              </a:rPr>
              <a:t>-</a:t>
            </a:r>
            <a:r>
              <a:rPr lang="ja-JP" altLang="en-US" sz="1000" spc="-1" dirty="0">
                <a:solidFill>
                  <a:srgbClr val="000000"/>
                </a:solidFill>
                <a:latin typeface="Segoe UI"/>
                <a:ea typeface="Meiryo UI"/>
              </a:rPr>
              <a:t> </a:t>
            </a:r>
            <a:r>
              <a:rPr lang="ja-JP" altLang="en-US" sz="1000" b="0" strike="noStrike" spc="-1" dirty="0">
                <a:solidFill>
                  <a:srgbClr val="000000"/>
                </a:solidFill>
                <a:latin typeface="Segoe UI"/>
                <a:ea typeface="Meiryo UI"/>
              </a:rPr>
              <a:t>輸送</a:t>
            </a:r>
            <a:r>
              <a:rPr lang="ja-JP" altLang="en-US" sz="1000" spc="-1" dirty="0">
                <a:solidFill>
                  <a:srgbClr val="000000"/>
                </a:solidFill>
                <a:latin typeface="Segoe UI"/>
                <a:ea typeface="Meiryo UI"/>
              </a:rPr>
              <a:t>費割合が前年に比べて減少している場合、コスト削減できたと見なす。</a:t>
            </a:r>
            <a:endParaRPr lang="en-US" altLang="ja-JP" sz="1000" spc="-1" dirty="0">
              <a:solidFill>
                <a:srgbClr val="000000"/>
              </a:solidFill>
              <a:latin typeface="Segoe UI"/>
              <a:ea typeface="Meiryo UI"/>
            </a:endParaRPr>
          </a:p>
          <a:p>
            <a:pPr>
              <a:lnSpc>
                <a:spcPct val="90000"/>
              </a:lnSpc>
              <a:spcAft>
                <a:spcPts val="601"/>
              </a:spcAft>
            </a:pPr>
            <a:r>
              <a:rPr lang="ja-JP" altLang="en-US" sz="1000" spc="-1" dirty="0">
                <a:latin typeface="Arial"/>
                <a:ea typeface="Meiryo UI" panose="020B0604030504040204" pitchFamily="50" charset="-128"/>
              </a:rPr>
              <a:t>   →削減効果</a:t>
            </a:r>
            <a:r>
              <a:rPr lang="en-US" altLang="ja-JP" sz="1000" spc="-1" dirty="0">
                <a:latin typeface="Arial"/>
                <a:ea typeface="Meiryo UI" panose="020B0604030504040204" pitchFamily="50" charset="-128"/>
              </a:rPr>
              <a:t>XX</a:t>
            </a:r>
            <a:r>
              <a:rPr lang="ja-JP" altLang="en-US" sz="1000" spc="-1" dirty="0">
                <a:latin typeface="Arial"/>
                <a:ea typeface="Meiryo UI" panose="020B0604030504040204" pitchFamily="50" charset="-128"/>
              </a:rPr>
              <a:t>万円</a:t>
            </a:r>
            <a:r>
              <a:rPr lang="en-US" altLang="ja-JP" sz="1000" spc="-1" dirty="0">
                <a:latin typeface="Arial"/>
                <a:ea typeface="Meiryo UI" panose="020B0604030504040204" pitchFamily="50" charset="-128"/>
              </a:rPr>
              <a:t>x12</a:t>
            </a:r>
            <a:r>
              <a:rPr lang="ja-JP" altLang="en-US" sz="1000" spc="-1" dirty="0">
                <a:latin typeface="Arial"/>
                <a:ea typeface="Meiryo UI" panose="020B0604030504040204" pitchFamily="50" charset="-128"/>
              </a:rPr>
              <a:t>か月</a:t>
            </a:r>
            <a:r>
              <a:rPr lang="en-US" altLang="ja-JP" sz="1000" spc="-1" dirty="0">
                <a:latin typeface="Arial"/>
                <a:ea typeface="Meiryo UI" panose="020B0604030504040204" pitchFamily="50" charset="-128"/>
              </a:rPr>
              <a:t>x3</a:t>
            </a:r>
            <a:r>
              <a:rPr lang="ja-JP" altLang="en-US" sz="1000" spc="-1" dirty="0">
                <a:latin typeface="Arial"/>
                <a:ea typeface="Meiryo UI" panose="020B0604030504040204" pitchFamily="50" charset="-128"/>
              </a:rPr>
              <a:t>年</a:t>
            </a:r>
            <a:r>
              <a:rPr lang="en-US" altLang="ja-JP" sz="1000" spc="-1" dirty="0">
                <a:latin typeface="Arial"/>
                <a:ea typeface="Meiryo UI" panose="020B0604030504040204" pitchFamily="50" charset="-128"/>
              </a:rPr>
              <a:t>=XXX(</a:t>
            </a:r>
            <a:r>
              <a:rPr lang="ja-JP" altLang="en-US" sz="1000" spc="-1" dirty="0">
                <a:latin typeface="Arial"/>
                <a:ea typeface="Meiryo UI" panose="020B0604030504040204" pitchFamily="50" charset="-128"/>
              </a:rPr>
              <a:t>想定</a:t>
            </a:r>
            <a:r>
              <a:rPr lang="en-US" altLang="ja-JP" sz="1000" spc="-1" dirty="0">
                <a:latin typeface="Arial"/>
                <a:ea typeface="Meiryo UI" panose="020B0604030504040204" pitchFamily="50" charset="-128"/>
              </a:rPr>
              <a:t>Return)</a:t>
            </a:r>
            <a:endParaRPr lang="en-US" altLang="ja-JP" sz="1000" b="0" strike="noStrike" spc="-1" dirty="0">
              <a:solidFill>
                <a:schemeClr val="tx1"/>
              </a:solidFill>
              <a:latin typeface="Arial"/>
              <a:ea typeface="+mn-ea"/>
            </a:endParaRPr>
          </a:p>
          <a:p>
            <a:pPr marL="81000" indent="-80280">
              <a:lnSpc>
                <a:spcPct val="90000"/>
              </a:lnSpc>
              <a:spcAft>
                <a:spcPts val="601"/>
              </a:spcAft>
              <a:buClr>
                <a:srgbClr val="9EE0F8"/>
              </a:buClr>
              <a:buFont typeface="Arial"/>
              <a:buChar char="•"/>
            </a:pPr>
            <a:r>
              <a:rPr lang="ja-JP" altLang="en-US" sz="1000" b="0" strike="noStrike" spc="-1" dirty="0">
                <a:solidFill>
                  <a:srgbClr val="000000"/>
                </a:solidFill>
                <a:latin typeface="Segoe UI"/>
                <a:ea typeface="Meiryo UI"/>
              </a:rPr>
              <a:t>ランニングコスト：毎月の上記検証作業に</a:t>
            </a:r>
            <a:r>
              <a:rPr lang="en-US" altLang="ja-JP" sz="1000" b="0" strike="noStrike" spc="-1" dirty="0">
                <a:solidFill>
                  <a:srgbClr val="000000"/>
                </a:solidFill>
                <a:latin typeface="Segoe UI"/>
                <a:ea typeface="Meiryo UI"/>
              </a:rPr>
              <a:t>3</a:t>
            </a:r>
            <a:r>
              <a:rPr lang="ja-JP" altLang="en-US" sz="1000" b="0" strike="noStrike" spc="-1" dirty="0">
                <a:solidFill>
                  <a:srgbClr val="000000"/>
                </a:solidFill>
                <a:latin typeface="Segoe UI"/>
                <a:ea typeface="Meiryo UI"/>
              </a:rPr>
              <a:t>人日程度</a:t>
            </a:r>
            <a:endParaRPr lang="en-US" altLang="ja-JP" sz="1000" spc="-1" dirty="0">
              <a:solidFill>
                <a:srgbClr val="000000"/>
              </a:solidFill>
              <a:latin typeface="Segoe UI"/>
              <a:ea typeface="Meiryo UI"/>
            </a:endParaRPr>
          </a:p>
          <a:p>
            <a:pPr marL="720">
              <a:lnSpc>
                <a:spcPct val="90000"/>
              </a:lnSpc>
              <a:spcAft>
                <a:spcPts val="601"/>
              </a:spcAft>
              <a:buClr>
                <a:srgbClr val="9EE0F8"/>
              </a:buClr>
            </a:pPr>
            <a:endParaRPr lang="en-US" altLang="ja-JP" sz="1000" b="0" strike="noStrike" spc="-1" dirty="0">
              <a:solidFill>
                <a:srgbClr val="000000"/>
              </a:solidFill>
              <a:latin typeface="Segoe UI"/>
              <a:ea typeface="Meiryo UI"/>
            </a:endParaRPr>
          </a:p>
        </p:txBody>
      </p:sp>
      <p:sp>
        <p:nvSpPr>
          <p:cNvPr id="20" name="CustomShape 2">
            <a:extLst>
              <a:ext uri="{FF2B5EF4-FFF2-40B4-BE49-F238E27FC236}">
                <a16:creationId xmlns:a16="http://schemas.microsoft.com/office/drawing/2014/main" id="{16A949E2-0CD8-48CD-A2D3-758691CE3F8D}"/>
              </a:ext>
            </a:extLst>
          </p:cNvPr>
          <p:cNvSpPr/>
          <p:nvPr/>
        </p:nvSpPr>
        <p:spPr>
          <a:xfrm>
            <a:off x="6001659" y="5006340"/>
            <a:ext cx="3470761" cy="1733547"/>
          </a:xfrm>
          <a:prstGeom prst="rect">
            <a:avLst/>
          </a:prstGeom>
          <a:noFill/>
          <a:ln w="0">
            <a:solidFill>
              <a:schemeClr val="accent1">
                <a:shade val="95000"/>
                <a:satMod val="105000"/>
              </a:schemeClr>
            </a:solidFill>
            <a:prstDash val="sysDot"/>
          </a:ln>
        </p:spPr>
        <p:style>
          <a:lnRef idx="0">
            <a:scrgbClr r="0" g="0" b="0"/>
          </a:lnRef>
          <a:fillRef idx="0">
            <a:scrgbClr r="0" g="0" b="0"/>
          </a:fillRef>
          <a:effectRef idx="0">
            <a:scrgbClr r="0" g="0" b="0"/>
          </a:effectRef>
          <a:fontRef idx="minor"/>
        </p:style>
        <p:txBody>
          <a:bodyPr lIns="0" tIns="45000" rIns="0" bIns="45000">
            <a:noAutofit/>
          </a:bodyPr>
          <a:lstStyle/>
          <a:p>
            <a:pPr marL="720">
              <a:lnSpc>
                <a:spcPct val="90000"/>
              </a:lnSpc>
              <a:spcAft>
                <a:spcPts val="601"/>
              </a:spcAft>
              <a:buClr>
                <a:srgbClr val="9EE0F8"/>
              </a:buClr>
            </a:pPr>
            <a:r>
              <a:rPr lang="ja-JP" altLang="en-US" sz="1000" b="0" strike="noStrike" spc="-1" dirty="0">
                <a:solidFill>
                  <a:srgbClr val="000000"/>
                </a:solidFill>
                <a:latin typeface="Segoe UI"/>
                <a:ea typeface="Meiryo UI"/>
              </a:rPr>
              <a:t>リターン②</a:t>
            </a:r>
            <a:r>
              <a:rPr lang="en-US" altLang="ja-JP" sz="1000" b="0" strike="noStrike" spc="-1" dirty="0">
                <a:solidFill>
                  <a:srgbClr val="000000"/>
                </a:solidFill>
                <a:latin typeface="Segoe UI"/>
                <a:ea typeface="Meiryo UI"/>
              </a:rPr>
              <a:t>:</a:t>
            </a:r>
            <a:r>
              <a:rPr lang="ja-JP" altLang="en-US" sz="1000" spc="-1" dirty="0">
                <a:solidFill>
                  <a:srgbClr val="000000"/>
                </a:solidFill>
                <a:latin typeface="Segoe UI"/>
                <a:ea typeface="Meiryo UI"/>
              </a:rPr>
              <a:t>本打ち手導入による副次的な効果</a:t>
            </a:r>
            <a:endParaRPr lang="en-US" altLang="ja-JP" sz="1000" b="0" strike="noStrike" spc="-1" dirty="0">
              <a:solidFill>
                <a:srgbClr val="000000"/>
              </a:solidFill>
              <a:latin typeface="Segoe UI"/>
              <a:ea typeface="Meiryo UI"/>
            </a:endParaRPr>
          </a:p>
          <a:p>
            <a:pPr marL="81000" indent="-80280">
              <a:lnSpc>
                <a:spcPct val="90000"/>
              </a:lnSpc>
              <a:spcAft>
                <a:spcPts val="601"/>
              </a:spcAft>
              <a:buClr>
                <a:srgbClr val="9EE0F8"/>
              </a:buClr>
              <a:buFont typeface="Arial"/>
              <a:buChar char="•"/>
            </a:pPr>
            <a:r>
              <a:rPr lang="ja-JP" altLang="en-US" sz="1000" spc="-1" dirty="0">
                <a:solidFill>
                  <a:srgbClr val="000000"/>
                </a:solidFill>
                <a:latin typeface="Segoe UI"/>
                <a:ea typeface="Meiryo UI"/>
              </a:rPr>
              <a:t>価値観・組織風土の改善</a:t>
            </a:r>
            <a:endParaRPr lang="en-US" altLang="ja-JP" sz="1000" spc="-1" dirty="0">
              <a:solidFill>
                <a:srgbClr val="000000"/>
              </a:solidFill>
              <a:latin typeface="Segoe UI"/>
              <a:ea typeface="Meiryo UI"/>
            </a:endParaRPr>
          </a:p>
          <a:p>
            <a:pPr marL="720">
              <a:lnSpc>
                <a:spcPct val="90000"/>
              </a:lnSpc>
              <a:spcAft>
                <a:spcPts val="601"/>
              </a:spcAft>
              <a:buClr>
                <a:srgbClr val="9EE0F8"/>
              </a:buClr>
            </a:pPr>
            <a:r>
              <a:rPr lang="ja-JP" altLang="en-US" sz="1000" spc="-1" dirty="0">
                <a:solidFill>
                  <a:srgbClr val="000000"/>
                </a:solidFill>
                <a:latin typeface="Segoe UI"/>
                <a:ea typeface="Meiryo UI"/>
              </a:rPr>
              <a:t>　</a:t>
            </a:r>
            <a:r>
              <a:rPr lang="en-US" altLang="ja-JP" sz="1000" spc="-1" dirty="0">
                <a:solidFill>
                  <a:srgbClr val="000000"/>
                </a:solidFill>
                <a:latin typeface="Segoe UI"/>
                <a:ea typeface="Meiryo UI"/>
              </a:rPr>
              <a:t>- </a:t>
            </a:r>
            <a:r>
              <a:rPr lang="ja-JP" altLang="en-US" sz="1000" spc="-1" dirty="0">
                <a:solidFill>
                  <a:srgbClr val="000000"/>
                </a:solidFill>
                <a:latin typeface="Segoe UI"/>
                <a:ea typeface="Meiryo UI"/>
              </a:rPr>
              <a:t>「データに基づく意思決定」業務の進め方が定着する。</a:t>
            </a:r>
            <a:endParaRPr lang="en-US" altLang="ja-JP" sz="1000" spc="-1" dirty="0">
              <a:solidFill>
                <a:srgbClr val="000000"/>
              </a:solidFill>
              <a:latin typeface="Segoe UI"/>
              <a:ea typeface="Meiryo UI"/>
            </a:endParaRPr>
          </a:p>
          <a:p>
            <a:pPr marL="81000" indent="-80280">
              <a:lnSpc>
                <a:spcPct val="90000"/>
              </a:lnSpc>
              <a:spcAft>
                <a:spcPts val="601"/>
              </a:spcAft>
              <a:buClr>
                <a:srgbClr val="9EE0F8"/>
              </a:buClr>
              <a:buFont typeface="Arial"/>
              <a:buChar char="•"/>
            </a:pPr>
            <a:r>
              <a:rPr lang="ja-JP" altLang="en-US" sz="1000" spc="-1" dirty="0">
                <a:solidFill>
                  <a:srgbClr val="000000"/>
                </a:solidFill>
                <a:latin typeface="Segoe UI"/>
                <a:ea typeface="Meiryo UI"/>
              </a:rPr>
              <a:t>人材育成</a:t>
            </a:r>
            <a:endParaRPr lang="en-US" altLang="ja-JP" sz="1000" spc="-1" dirty="0">
              <a:solidFill>
                <a:srgbClr val="000000"/>
              </a:solidFill>
              <a:latin typeface="Segoe UI"/>
              <a:ea typeface="Meiryo UI"/>
            </a:endParaRPr>
          </a:p>
          <a:p>
            <a:pPr marL="720">
              <a:lnSpc>
                <a:spcPct val="90000"/>
              </a:lnSpc>
              <a:spcAft>
                <a:spcPts val="601"/>
              </a:spcAft>
              <a:buClr>
                <a:srgbClr val="9EE0F8"/>
              </a:buClr>
            </a:pPr>
            <a:r>
              <a:rPr lang="en-US" altLang="ja-JP" sz="1000" spc="-1" dirty="0">
                <a:solidFill>
                  <a:srgbClr val="000000"/>
                </a:solidFill>
                <a:latin typeface="Segoe UI"/>
                <a:ea typeface="Meiryo UI"/>
              </a:rPr>
              <a:t>  -</a:t>
            </a:r>
            <a:r>
              <a:rPr lang="ja-JP" altLang="en-US" sz="1000" spc="-1" dirty="0">
                <a:solidFill>
                  <a:srgbClr val="000000"/>
                </a:solidFill>
                <a:latin typeface="Segoe UI"/>
                <a:ea typeface="Meiryo UI"/>
              </a:rPr>
              <a:t>データを取り扱えるデータ人材が、最低</a:t>
            </a:r>
            <a:r>
              <a:rPr lang="en-US" altLang="ja-JP" sz="1000" spc="-1" dirty="0">
                <a:solidFill>
                  <a:srgbClr val="000000"/>
                </a:solidFill>
                <a:latin typeface="Segoe UI"/>
                <a:ea typeface="Meiryo UI"/>
              </a:rPr>
              <a:t>1</a:t>
            </a:r>
            <a:r>
              <a:rPr lang="ja-JP" altLang="en-US" sz="1000" spc="-1" dirty="0">
                <a:solidFill>
                  <a:srgbClr val="000000"/>
                </a:solidFill>
                <a:latin typeface="Segoe UI"/>
                <a:ea typeface="Meiryo UI"/>
              </a:rPr>
              <a:t>名以上育成できる。</a:t>
            </a:r>
            <a:endParaRPr lang="en-US" altLang="ja-JP" sz="1000" spc="-1" dirty="0">
              <a:solidFill>
                <a:srgbClr val="000000"/>
              </a:solidFill>
              <a:latin typeface="Segoe UI"/>
              <a:ea typeface="Meiryo UI"/>
            </a:endParaRPr>
          </a:p>
          <a:p>
            <a:pPr marL="81000" indent="-80280">
              <a:lnSpc>
                <a:spcPct val="90000"/>
              </a:lnSpc>
              <a:spcAft>
                <a:spcPts val="601"/>
              </a:spcAft>
              <a:buClr>
                <a:srgbClr val="9EE0F8"/>
              </a:buClr>
              <a:buFont typeface="Arial"/>
              <a:buChar char="•"/>
            </a:pPr>
            <a:r>
              <a:rPr lang="ja-JP" altLang="en-US" sz="1000" spc="-1" dirty="0">
                <a:solidFill>
                  <a:srgbClr val="000000"/>
                </a:solidFill>
                <a:latin typeface="Segoe UI"/>
                <a:ea typeface="Meiryo UI"/>
              </a:rPr>
              <a:t>データ</a:t>
            </a:r>
            <a:r>
              <a:rPr lang="en-US" altLang="ja-JP" sz="1000" spc="-1" dirty="0">
                <a:solidFill>
                  <a:srgbClr val="000000"/>
                </a:solidFill>
                <a:latin typeface="Segoe UI"/>
                <a:ea typeface="Meiryo UI"/>
              </a:rPr>
              <a:t>/</a:t>
            </a:r>
            <a:r>
              <a:rPr lang="ja-JP" altLang="en-US" sz="1000" spc="-1" dirty="0">
                <a:solidFill>
                  <a:srgbClr val="000000"/>
                </a:solidFill>
                <a:latin typeface="Segoe UI"/>
                <a:ea typeface="Meiryo UI"/>
              </a:rPr>
              <a:t>システム環境の改善</a:t>
            </a:r>
            <a:endParaRPr lang="en-US" altLang="ja-JP" sz="1000" spc="-1" dirty="0">
              <a:solidFill>
                <a:srgbClr val="000000"/>
              </a:solidFill>
              <a:latin typeface="Segoe UI"/>
              <a:ea typeface="Meiryo UI"/>
            </a:endParaRPr>
          </a:p>
          <a:p>
            <a:pPr marL="720">
              <a:lnSpc>
                <a:spcPct val="90000"/>
              </a:lnSpc>
              <a:spcAft>
                <a:spcPts val="601"/>
              </a:spcAft>
              <a:buClr>
                <a:srgbClr val="9EE0F8"/>
              </a:buClr>
            </a:pPr>
            <a:r>
              <a:rPr lang="en-US" altLang="ja-JP" sz="1000" spc="-1" dirty="0">
                <a:solidFill>
                  <a:srgbClr val="000000"/>
                </a:solidFill>
                <a:latin typeface="Segoe UI"/>
                <a:ea typeface="Meiryo UI"/>
              </a:rPr>
              <a:t> - </a:t>
            </a:r>
            <a:r>
              <a:rPr lang="ja-JP" altLang="en-US" sz="1000" spc="-1" dirty="0">
                <a:solidFill>
                  <a:srgbClr val="000000"/>
                </a:solidFill>
                <a:latin typeface="Segoe UI"/>
                <a:ea typeface="Meiryo UI"/>
              </a:rPr>
              <a:t>トラック台数の予測結果、利用実績データが蓄積されることで、</a:t>
            </a:r>
            <a:endParaRPr lang="en-US" altLang="ja-JP" sz="1000" spc="-1" dirty="0">
              <a:solidFill>
                <a:srgbClr val="000000"/>
              </a:solidFill>
              <a:latin typeface="Segoe UI"/>
              <a:ea typeface="Meiryo UI"/>
            </a:endParaRPr>
          </a:p>
          <a:p>
            <a:pPr marL="720">
              <a:lnSpc>
                <a:spcPct val="90000"/>
              </a:lnSpc>
              <a:spcAft>
                <a:spcPts val="601"/>
              </a:spcAft>
              <a:buClr>
                <a:srgbClr val="9EE0F8"/>
              </a:buClr>
            </a:pPr>
            <a:r>
              <a:rPr lang="ja-JP" altLang="en-US" sz="1000" spc="-1" dirty="0">
                <a:solidFill>
                  <a:srgbClr val="000000"/>
                </a:solidFill>
                <a:latin typeface="Segoe UI"/>
                <a:ea typeface="Meiryo UI"/>
              </a:rPr>
              <a:t>　　将来的には</a:t>
            </a:r>
            <a:r>
              <a:rPr lang="en-US" altLang="ja-JP" sz="1000" spc="-1" dirty="0">
                <a:solidFill>
                  <a:srgbClr val="000000"/>
                </a:solidFill>
                <a:latin typeface="Segoe UI"/>
                <a:ea typeface="Meiryo UI"/>
              </a:rPr>
              <a:t>XXX</a:t>
            </a:r>
            <a:r>
              <a:rPr lang="ja-JP" altLang="en-US" sz="1000" spc="-1" dirty="0">
                <a:solidFill>
                  <a:srgbClr val="000000"/>
                </a:solidFill>
                <a:latin typeface="Segoe UI"/>
                <a:ea typeface="Meiryo UI"/>
              </a:rPr>
              <a:t>などへの活用が考える。</a:t>
            </a:r>
            <a:endParaRPr lang="en-US" altLang="ja-JP" sz="1000" spc="-1" dirty="0">
              <a:solidFill>
                <a:srgbClr val="000000"/>
              </a:solidFill>
              <a:latin typeface="Segoe UI"/>
              <a:ea typeface="Meiryo UI"/>
            </a:endParaRPr>
          </a:p>
          <a:p>
            <a:pPr marL="81000" indent="-80280">
              <a:lnSpc>
                <a:spcPct val="90000"/>
              </a:lnSpc>
              <a:spcAft>
                <a:spcPts val="601"/>
              </a:spcAft>
              <a:buClr>
                <a:srgbClr val="9EE0F8"/>
              </a:buClr>
              <a:buFont typeface="Arial"/>
              <a:buChar char="•"/>
            </a:pPr>
            <a:endParaRPr lang="en-US" altLang="ja-JP" sz="1000" spc="-1" dirty="0">
              <a:solidFill>
                <a:srgbClr val="000000"/>
              </a:solidFill>
              <a:latin typeface="Segoe UI"/>
              <a:ea typeface="Meiryo UI"/>
            </a:endParaRPr>
          </a:p>
          <a:p>
            <a:pPr marL="720">
              <a:lnSpc>
                <a:spcPct val="90000"/>
              </a:lnSpc>
              <a:spcAft>
                <a:spcPts val="601"/>
              </a:spcAft>
              <a:buClr>
                <a:srgbClr val="9EE0F8"/>
              </a:buClr>
            </a:pPr>
            <a:endParaRPr lang="en-US" altLang="ja-JP" sz="1000" b="0" strike="noStrike" spc="-1" dirty="0">
              <a:solidFill>
                <a:srgbClr val="000000"/>
              </a:solidFill>
              <a:latin typeface="Segoe UI"/>
              <a:ea typeface="Meiryo UI"/>
            </a:endParaRPr>
          </a:p>
        </p:txBody>
      </p:sp>
      <p:sp>
        <p:nvSpPr>
          <p:cNvPr id="21" name="CustomShape 2">
            <a:extLst>
              <a:ext uri="{FF2B5EF4-FFF2-40B4-BE49-F238E27FC236}">
                <a16:creationId xmlns:a16="http://schemas.microsoft.com/office/drawing/2014/main" id="{1454C4AE-364E-487A-A423-74A8DDC079B5}"/>
              </a:ext>
            </a:extLst>
          </p:cNvPr>
          <p:cNvSpPr/>
          <p:nvPr/>
        </p:nvSpPr>
        <p:spPr>
          <a:xfrm>
            <a:off x="9508524" y="2785884"/>
            <a:ext cx="1345240" cy="3953997"/>
          </a:xfrm>
          <a:prstGeom prst="rect">
            <a:avLst/>
          </a:prstGeom>
          <a:noFill/>
          <a:ln w="0">
            <a:solidFill>
              <a:schemeClr val="accent1">
                <a:shade val="95000"/>
                <a:satMod val="105000"/>
              </a:schemeClr>
            </a:solidFill>
            <a:prstDash val="sysDot"/>
          </a:ln>
        </p:spPr>
        <p:style>
          <a:lnRef idx="0">
            <a:scrgbClr r="0" g="0" b="0"/>
          </a:lnRef>
          <a:fillRef idx="0">
            <a:scrgbClr r="0" g="0" b="0"/>
          </a:fillRef>
          <a:effectRef idx="0">
            <a:scrgbClr r="0" g="0" b="0"/>
          </a:effectRef>
          <a:fontRef idx="minor"/>
        </p:style>
        <p:txBody>
          <a:bodyPr lIns="0" tIns="45000" rIns="0" bIns="45000">
            <a:noAutofit/>
          </a:bodyPr>
          <a:lstStyle/>
          <a:p>
            <a:pPr marL="720">
              <a:lnSpc>
                <a:spcPct val="90000"/>
              </a:lnSpc>
              <a:spcAft>
                <a:spcPts val="601"/>
              </a:spcAft>
              <a:buClr>
                <a:srgbClr val="9EE0F8"/>
              </a:buClr>
            </a:pPr>
            <a:r>
              <a:rPr lang="en-US" altLang="ja-JP" sz="1000" spc="-1" dirty="0">
                <a:solidFill>
                  <a:srgbClr val="000000"/>
                </a:solidFill>
                <a:latin typeface="Segoe UI"/>
                <a:ea typeface="Meiryo UI"/>
              </a:rPr>
              <a:t>ROI</a:t>
            </a:r>
            <a:endParaRPr lang="en-US" altLang="ja-JP" sz="1000" b="0" strike="noStrike" spc="-1" dirty="0">
              <a:solidFill>
                <a:srgbClr val="000000"/>
              </a:solidFill>
              <a:latin typeface="Segoe UI"/>
              <a:ea typeface="Meiryo UI"/>
            </a:endParaRPr>
          </a:p>
          <a:p>
            <a:pPr marL="81000" indent="-80280">
              <a:lnSpc>
                <a:spcPct val="90000"/>
              </a:lnSpc>
              <a:spcAft>
                <a:spcPts val="601"/>
              </a:spcAft>
              <a:buClr>
                <a:srgbClr val="9EE0F8"/>
              </a:buClr>
              <a:buFont typeface="Arial"/>
              <a:buChar char="•"/>
            </a:pPr>
            <a:r>
              <a:rPr lang="en-US" altLang="ja-JP" sz="1000" spc="-1" dirty="0">
                <a:solidFill>
                  <a:srgbClr val="000000"/>
                </a:solidFill>
                <a:latin typeface="Segoe UI"/>
                <a:ea typeface="Meiryo UI"/>
              </a:rPr>
              <a:t>Return</a:t>
            </a:r>
          </a:p>
          <a:p>
            <a:pPr marL="720">
              <a:lnSpc>
                <a:spcPct val="90000"/>
              </a:lnSpc>
              <a:spcAft>
                <a:spcPts val="601"/>
              </a:spcAft>
              <a:buClr>
                <a:srgbClr val="9EE0F8"/>
              </a:buClr>
            </a:pPr>
            <a:r>
              <a:rPr lang="ja-JP" altLang="en-US" sz="1000" spc="-1" dirty="0">
                <a:solidFill>
                  <a:srgbClr val="000000"/>
                </a:solidFill>
                <a:latin typeface="Segoe UI"/>
                <a:ea typeface="Meiryo UI"/>
              </a:rPr>
              <a:t>　</a:t>
            </a:r>
            <a:r>
              <a:rPr lang="en-US" altLang="ja-JP" sz="1000" spc="-1" dirty="0">
                <a:solidFill>
                  <a:srgbClr val="000000"/>
                </a:solidFill>
                <a:latin typeface="Segoe UI"/>
                <a:ea typeface="Meiryo UI"/>
              </a:rPr>
              <a:t>- (</a:t>
            </a:r>
            <a:r>
              <a:rPr lang="ja-JP" altLang="en-US" sz="1000" spc="-1" dirty="0">
                <a:solidFill>
                  <a:srgbClr val="000000"/>
                </a:solidFill>
                <a:latin typeface="Segoe UI"/>
                <a:ea typeface="Meiryo UI"/>
              </a:rPr>
              <a:t>３年</a:t>
            </a:r>
            <a:r>
              <a:rPr lang="en-US" altLang="ja-JP" sz="1000" spc="-1" dirty="0">
                <a:solidFill>
                  <a:srgbClr val="000000"/>
                </a:solidFill>
                <a:latin typeface="Segoe UI"/>
                <a:ea typeface="Meiryo UI"/>
              </a:rPr>
              <a:t>)=XXX</a:t>
            </a:r>
          </a:p>
          <a:p>
            <a:pPr marL="81000" indent="-80280">
              <a:lnSpc>
                <a:spcPct val="90000"/>
              </a:lnSpc>
              <a:spcAft>
                <a:spcPts val="601"/>
              </a:spcAft>
              <a:buClr>
                <a:srgbClr val="9EE0F8"/>
              </a:buClr>
              <a:buFont typeface="Arial"/>
              <a:buChar char="•"/>
            </a:pPr>
            <a:r>
              <a:rPr lang="en-US" altLang="ja-JP" sz="1000" spc="-1" dirty="0">
                <a:solidFill>
                  <a:srgbClr val="000000"/>
                </a:solidFill>
                <a:latin typeface="Segoe UI"/>
                <a:ea typeface="Meiryo UI"/>
              </a:rPr>
              <a:t>Invest</a:t>
            </a:r>
          </a:p>
          <a:p>
            <a:pPr marL="720">
              <a:lnSpc>
                <a:spcPct val="90000"/>
              </a:lnSpc>
              <a:spcAft>
                <a:spcPts val="601"/>
              </a:spcAft>
              <a:buClr>
                <a:srgbClr val="9EE0F8"/>
              </a:buClr>
            </a:pPr>
            <a:r>
              <a:rPr lang="en-US" altLang="ja-JP" sz="1000" spc="-1" dirty="0">
                <a:solidFill>
                  <a:srgbClr val="000000"/>
                </a:solidFill>
                <a:latin typeface="Segoe UI"/>
                <a:ea typeface="Meiryo UI"/>
              </a:rPr>
              <a:t>  -1000+</a:t>
            </a:r>
            <a:r>
              <a:rPr lang="ja-JP" altLang="en-US" sz="1000" spc="-1" dirty="0">
                <a:solidFill>
                  <a:srgbClr val="000000"/>
                </a:solidFill>
                <a:latin typeface="Segoe UI"/>
                <a:ea typeface="Meiryo UI"/>
              </a:rPr>
              <a:t>人件費</a:t>
            </a:r>
            <a:r>
              <a:rPr lang="en-US" altLang="ja-JP" sz="1000" spc="-1" dirty="0">
                <a:solidFill>
                  <a:srgbClr val="000000"/>
                </a:solidFill>
                <a:latin typeface="Segoe UI"/>
                <a:ea typeface="Meiryo UI"/>
              </a:rPr>
              <a:t>XX</a:t>
            </a:r>
            <a:r>
              <a:rPr lang="ja-JP" altLang="en-US" sz="1000" spc="-1" dirty="0">
                <a:solidFill>
                  <a:srgbClr val="000000"/>
                </a:solidFill>
                <a:latin typeface="Segoe UI"/>
                <a:ea typeface="Meiryo UI"/>
              </a:rPr>
              <a:t>人月</a:t>
            </a:r>
            <a:endParaRPr lang="en-US" altLang="ja-JP" sz="1000" spc="-1" dirty="0">
              <a:solidFill>
                <a:srgbClr val="000000"/>
              </a:solidFill>
              <a:latin typeface="Segoe UI"/>
              <a:ea typeface="Meiryo UI"/>
            </a:endParaRPr>
          </a:p>
          <a:p>
            <a:pPr marL="81000" indent="-80280">
              <a:lnSpc>
                <a:spcPct val="90000"/>
              </a:lnSpc>
              <a:spcAft>
                <a:spcPts val="601"/>
              </a:spcAft>
              <a:buClr>
                <a:srgbClr val="9EE0F8"/>
              </a:buClr>
              <a:buFont typeface="Arial"/>
              <a:buChar char="•"/>
            </a:pPr>
            <a:r>
              <a:rPr lang="en-US" altLang="ja-JP" sz="1000" spc="-1" dirty="0">
                <a:solidFill>
                  <a:srgbClr val="000000"/>
                </a:solidFill>
                <a:latin typeface="Segoe UI"/>
                <a:ea typeface="Meiryo UI"/>
              </a:rPr>
              <a:t>ROI</a:t>
            </a:r>
          </a:p>
          <a:p>
            <a:pPr marL="720">
              <a:lnSpc>
                <a:spcPct val="90000"/>
              </a:lnSpc>
              <a:spcAft>
                <a:spcPts val="601"/>
              </a:spcAft>
              <a:buClr>
                <a:srgbClr val="9EE0F8"/>
              </a:buClr>
            </a:pPr>
            <a:r>
              <a:rPr lang="en-US" altLang="ja-JP" sz="1000" spc="-1" dirty="0">
                <a:solidFill>
                  <a:srgbClr val="000000"/>
                </a:solidFill>
                <a:latin typeface="Segoe UI"/>
                <a:ea typeface="Meiryo UI"/>
              </a:rPr>
              <a:t> - XXX/1,000 = XXX%</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CustomShape 1"/>
          <p:cNvSpPr/>
          <p:nvPr/>
        </p:nvSpPr>
        <p:spPr>
          <a:xfrm>
            <a:off x="275664" y="148184"/>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ja-JP" altLang="en-US" sz="2400" b="1" spc="-1" dirty="0">
                <a:solidFill>
                  <a:srgbClr val="0D79CA"/>
                </a:solidFill>
                <a:latin typeface="Segoe UI Semibold"/>
                <a:ea typeface="Meiryo UI"/>
              </a:rPr>
              <a:t>別紙②業務フローの変更</a:t>
            </a:r>
            <a:endParaRPr lang="en-US" sz="2400" b="0" strike="noStrike" spc="-1" dirty="0">
              <a:latin typeface="Arial"/>
            </a:endParaRPr>
          </a:p>
        </p:txBody>
      </p:sp>
      <p:sp>
        <p:nvSpPr>
          <p:cNvPr id="5" name="正方形/長方形 4">
            <a:extLst>
              <a:ext uri="{FF2B5EF4-FFF2-40B4-BE49-F238E27FC236}">
                <a16:creationId xmlns:a16="http://schemas.microsoft.com/office/drawing/2014/main" id="{DFAD57EF-DFBC-4F90-8CA0-A35F5F6880E1}"/>
              </a:ext>
            </a:extLst>
          </p:cNvPr>
          <p:cNvSpPr/>
          <p:nvPr/>
        </p:nvSpPr>
        <p:spPr>
          <a:xfrm>
            <a:off x="471716" y="2813427"/>
            <a:ext cx="534233" cy="252276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latin typeface="Meiryo UI" panose="020B0604030504040204" pitchFamily="50" charset="-128"/>
                <a:ea typeface="Meiryo UI" panose="020B0604030504040204" pitchFamily="50" charset="-128"/>
              </a:rPr>
              <a:t>自社</a:t>
            </a:r>
            <a:endParaRPr lang="en-US" altLang="ja-JP" sz="1400" dirty="0">
              <a:latin typeface="Meiryo UI" panose="020B0604030504040204" pitchFamily="50" charset="-128"/>
              <a:ea typeface="Meiryo UI" panose="020B0604030504040204" pitchFamily="50" charset="-128"/>
            </a:endParaRPr>
          </a:p>
        </p:txBody>
      </p:sp>
      <p:sp>
        <p:nvSpPr>
          <p:cNvPr id="12" name="正方形/長方形 11">
            <a:extLst>
              <a:ext uri="{FF2B5EF4-FFF2-40B4-BE49-F238E27FC236}">
                <a16:creationId xmlns:a16="http://schemas.microsoft.com/office/drawing/2014/main" id="{07A8F44E-CFB8-40DA-9658-629AEC239787}"/>
              </a:ext>
            </a:extLst>
          </p:cNvPr>
          <p:cNvSpPr/>
          <p:nvPr/>
        </p:nvSpPr>
        <p:spPr>
          <a:xfrm>
            <a:off x="4290253" y="1449407"/>
            <a:ext cx="715013" cy="999485"/>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需要量</a:t>
            </a: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確定</a:t>
            </a: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の受領</a:t>
            </a:r>
          </a:p>
        </p:txBody>
      </p:sp>
      <p:sp>
        <p:nvSpPr>
          <p:cNvPr id="29" name="CustomShape 3">
            <a:extLst>
              <a:ext uri="{FF2B5EF4-FFF2-40B4-BE49-F238E27FC236}">
                <a16:creationId xmlns:a16="http://schemas.microsoft.com/office/drawing/2014/main" id="{DDAB8C24-1647-4007-8C37-F6C42AF9B849}"/>
              </a:ext>
            </a:extLst>
          </p:cNvPr>
          <p:cNvSpPr/>
          <p:nvPr/>
        </p:nvSpPr>
        <p:spPr>
          <a:xfrm>
            <a:off x="10620000" y="0"/>
            <a:ext cx="1571760" cy="899640"/>
          </a:xfrm>
          <a:prstGeom prst="rect">
            <a:avLst/>
          </a:prstGeom>
          <a:solidFill>
            <a:srgbClr val="FFFFFF"/>
          </a:solidFill>
          <a:ln w="0">
            <a:noFill/>
          </a:ln>
        </p:spPr>
        <p:style>
          <a:lnRef idx="0">
            <a:scrgbClr r="0" g="0" b="0"/>
          </a:lnRef>
          <a:fillRef idx="0">
            <a:scrgbClr r="0" g="0" b="0"/>
          </a:fillRef>
          <a:effectRef idx="0">
            <a:scrgbClr r="0" g="0" b="0"/>
          </a:effectRef>
          <a:fontRef idx="minor"/>
        </p:style>
      </p:sp>
      <p:sp>
        <p:nvSpPr>
          <p:cNvPr id="22" name="正方形/長方形 21">
            <a:extLst>
              <a:ext uri="{FF2B5EF4-FFF2-40B4-BE49-F238E27FC236}">
                <a16:creationId xmlns:a16="http://schemas.microsoft.com/office/drawing/2014/main" id="{DBFC8272-6B4D-43B2-9494-61E413C851A4}"/>
              </a:ext>
            </a:extLst>
          </p:cNvPr>
          <p:cNvSpPr/>
          <p:nvPr/>
        </p:nvSpPr>
        <p:spPr>
          <a:xfrm>
            <a:off x="1100869" y="2813427"/>
            <a:ext cx="367839" cy="101357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latin typeface="Meiryo UI" panose="020B0604030504040204" pitchFamily="50" charset="-128"/>
                <a:ea typeface="Meiryo UI" panose="020B0604030504040204" pitchFamily="50" charset="-128"/>
              </a:rPr>
              <a:t>製造組立部</a:t>
            </a:r>
            <a:endParaRPr lang="en-US" altLang="ja-JP" sz="1200" dirty="0">
              <a:latin typeface="Meiryo UI" panose="020B0604030504040204" pitchFamily="50" charset="-128"/>
              <a:ea typeface="Meiryo UI" panose="020B0604030504040204" pitchFamily="50" charset="-128"/>
            </a:endParaRPr>
          </a:p>
        </p:txBody>
      </p:sp>
      <p:sp>
        <p:nvSpPr>
          <p:cNvPr id="23" name="正方形/長方形 22">
            <a:extLst>
              <a:ext uri="{FF2B5EF4-FFF2-40B4-BE49-F238E27FC236}">
                <a16:creationId xmlns:a16="http://schemas.microsoft.com/office/drawing/2014/main" id="{8F2092F8-16BE-4FA4-9680-648F5B8B11B4}"/>
              </a:ext>
            </a:extLst>
          </p:cNvPr>
          <p:cNvSpPr/>
          <p:nvPr/>
        </p:nvSpPr>
        <p:spPr>
          <a:xfrm>
            <a:off x="1114500" y="4239075"/>
            <a:ext cx="367839" cy="108877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latin typeface="Meiryo UI" panose="020B0604030504040204" pitchFamily="50" charset="-128"/>
                <a:ea typeface="Meiryo UI" panose="020B0604030504040204" pitchFamily="50" charset="-128"/>
              </a:rPr>
              <a:t>物流管理部</a:t>
            </a:r>
            <a:endParaRPr lang="en-US" altLang="ja-JP" sz="1200" dirty="0">
              <a:latin typeface="Meiryo UI" panose="020B0604030504040204" pitchFamily="50" charset="-128"/>
              <a:ea typeface="Meiryo UI" panose="020B0604030504040204" pitchFamily="50" charset="-128"/>
            </a:endParaRPr>
          </a:p>
        </p:txBody>
      </p:sp>
      <p:sp>
        <p:nvSpPr>
          <p:cNvPr id="24" name="正方形/長方形 23">
            <a:extLst>
              <a:ext uri="{FF2B5EF4-FFF2-40B4-BE49-F238E27FC236}">
                <a16:creationId xmlns:a16="http://schemas.microsoft.com/office/drawing/2014/main" id="{C0741661-3A9A-4D08-AF96-2DE4A4D729C8}"/>
              </a:ext>
            </a:extLst>
          </p:cNvPr>
          <p:cNvSpPr/>
          <p:nvPr/>
        </p:nvSpPr>
        <p:spPr>
          <a:xfrm>
            <a:off x="471716" y="1449407"/>
            <a:ext cx="996992" cy="10224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latin typeface="Meiryo UI" panose="020B0604030504040204" pitchFamily="50" charset="-128"/>
                <a:ea typeface="Meiryo UI" panose="020B0604030504040204" pitchFamily="50" charset="-128"/>
              </a:rPr>
              <a:t>取引先</a:t>
            </a:r>
            <a:endParaRPr lang="en-US" altLang="ja-JP" sz="1400" dirty="0">
              <a:latin typeface="Meiryo UI" panose="020B0604030504040204" pitchFamily="50" charset="-128"/>
              <a:ea typeface="Meiryo UI" panose="020B0604030504040204" pitchFamily="50" charset="-128"/>
            </a:endParaRPr>
          </a:p>
        </p:txBody>
      </p:sp>
      <p:sp>
        <p:nvSpPr>
          <p:cNvPr id="25" name="正方形/長方形 24">
            <a:extLst>
              <a:ext uri="{FF2B5EF4-FFF2-40B4-BE49-F238E27FC236}">
                <a16:creationId xmlns:a16="http://schemas.microsoft.com/office/drawing/2014/main" id="{E639D738-59A0-437E-BB9A-E9447D93451D}"/>
              </a:ext>
            </a:extLst>
          </p:cNvPr>
          <p:cNvSpPr/>
          <p:nvPr/>
        </p:nvSpPr>
        <p:spPr>
          <a:xfrm>
            <a:off x="471716" y="5774050"/>
            <a:ext cx="1258306" cy="101357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latin typeface="Meiryo UI" panose="020B0604030504040204" pitchFamily="50" charset="-128"/>
                <a:ea typeface="Meiryo UI" panose="020B0604030504040204" pitchFamily="50" charset="-128"/>
              </a:rPr>
              <a:t>外部輸送</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業者</a:t>
            </a:r>
            <a:endParaRPr lang="en-US" altLang="ja-JP" sz="1400" dirty="0">
              <a:latin typeface="Meiryo UI" panose="020B0604030504040204" pitchFamily="50" charset="-128"/>
              <a:ea typeface="Meiryo UI" panose="020B0604030504040204" pitchFamily="50" charset="-128"/>
            </a:endParaRPr>
          </a:p>
        </p:txBody>
      </p:sp>
      <p:cxnSp>
        <p:nvCxnSpPr>
          <p:cNvPr id="6" name="直線コネクタ 5">
            <a:extLst>
              <a:ext uri="{FF2B5EF4-FFF2-40B4-BE49-F238E27FC236}">
                <a16:creationId xmlns:a16="http://schemas.microsoft.com/office/drawing/2014/main" id="{9140A7FE-E290-42CF-9640-5CAE9463854A}"/>
              </a:ext>
            </a:extLst>
          </p:cNvPr>
          <p:cNvCxnSpPr/>
          <p:nvPr/>
        </p:nvCxnSpPr>
        <p:spPr>
          <a:xfrm>
            <a:off x="471716" y="2654718"/>
            <a:ext cx="109341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5F5919AF-B480-4D0B-8EA2-5CB43D53A3D1}"/>
              </a:ext>
            </a:extLst>
          </p:cNvPr>
          <p:cNvCxnSpPr/>
          <p:nvPr/>
        </p:nvCxnSpPr>
        <p:spPr>
          <a:xfrm>
            <a:off x="471716" y="5596501"/>
            <a:ext cx="109341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2" name="正方形/長方形 31">
            <a:extLst>
              <a:ext uri="{FF2B5EF4-FFF2-40B4-BE49-F238E27FC236}">
                <a16:creationId xmlns:a16="http://schemas.microsoft.com/office/drawing/2014/main" id="{359A912E-B4B9-4067-A1F2-621A73721039}"/>
              </a:ext>
            </a:extLst>
          </p:cNvPr>
          <p:cNvSpPr/>
          <p:nvPr/>
        </p:nvSpPr>
        <p:spPr>
          <a:xfrm>
            <a:off x="1730022" y="2813427"/>
            <a:ext cx="733755" cy="1013572"/>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生産</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panose="020B0604030504040204" pitchFamily="50" charset="-128"/>
                <a:ea typeface="Meiryo UI" panose="020B0604030504040204" pitchFamily="50" charset="-128"/>
              </a:rPr>
              <a:t>計画の</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panose="020B0604030504040204" pitchFamily="50" charset="-128"/>
                <a:ea typeface="Meiryo UI" panose="020B0604030504040204" pitchFamily="50" charset="-128"/>
              </a:rPr>
              <a:t>仮定</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5" name="正方形/長方形 34">
            <a:extLst>
              <a:ext uri="{FF2B5EF4-FFF2-40B4-BE49-F238E27FC236}">
                <a16:creationId xmlns:a16="http://schemas.microsoft.com/office/drawing/2014/main" id="{BE110C71-7C1D-44A8-A811-95E5A387ABA0}"/>
              </a:ext>
            </a:extLst>
          </p:cNvPr>
          <p:cNvSpPr/>
          <p:nvPr/>
        </p:nvSpPr>
        <p:spPr>
          <a:xfrm>
            <a:off x="6543063" y="4314276"/>
            <a:ext cx="733755" cy="1013572"/>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月契約のトラック台数の設定</a:t>
            </a:r>
          </a:p>
        </p:txBody>
      </p:sp>
      <p:sp>
        <p:nvSpPr>
          <p:cNvPr id="36" name="正方形/長方形 35">
            <a:extLst>
              <a:ext uri="{FF2B5EF4-FFF2-40B4-BE49-F238E27FC236}">
                <a16:creationId xmlns:a16="http://schemas.microsoft.com/office/drawing/2014/main" id="{884C5359-B17D-4E40-AC1E-3B0182D3BB53}"/>
              </a:ext>
            </a:extLst>
          </p:cNvPr>
          <p:cNvSpPr/>
          <p:nvPr/>
        </p:nvSpPr>
        <p:spPr>
          <a:xfrm>
            <a:off x="3416638" y="5774050"/>
            <a:ext cx="735797" cy="1013572"/>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個別</a:t>
            </a:r>
            <a:endParaRPr kumimoji="1" lang="en-US" altLang="ja-JP" sz="1200" dirty="0">
              <a:solidFill>
                <a:schemeClr val="tx1"/>
              </a:solidFill>
              <a:latin typeface="Meiryo UI" panose="020B0604030504040204" pitchFamily="50" charset="-128"/>
              <a:ea typeface="Meiryo UI" panose="020B0604030504040204" pitchFamily="50" charset="-128"/>
            </a:endParaRPr>
          </a:p>
          <a:p>
            <a:pPr algn="ctr"/>
            <a:r>
              <a:rPr kumimoji="1" lang="ja-JP" altLang="en-US" sz="1200" dirty="0">
                <a:solidFill>
                  <a:schemeClr val="tx1"/>
                </a:solidFill>
                <a:latin typeface="Meiryo UI" panose="020B0604030504040204" pitchFamily="50" charset="-128"/>
                <a:ea typeface="Meiryo UI" panose="020B0604030504040204" pitchFamily="50" charset="-128"/>
              </a:rPr>
              <a:t>トラックの割り振り</a:t>
            </a:r>
          </a:p>
        </p:txBody>
      </p:sp>
      <p:sp>
        <p:nvSpPr>
          <p:cNvPr id="37" name="正方形/長方形 36">
            <a:extLst>
              <a:ext uri="{FF2B5EF4-FFF2-40B4-BE49-F238E27FC236}">
                <a16:creationId xmlns:a16="http://schemas.microsoft.com/office/drawing/2014/main" id="{E737845A-024D-4CFE-832C-35D803295EEF}"/>
              </a:ext>
            </a:extLst>
          </p:cNvPr>
          <p:cNvSpPr/>
          <p:nvPr/>
        </p:nvSpPr>
        <p:spPr>
          <a:xfrm>
            <a:off x="4271003" y="5774050"/>
            <a:ext cx="735797" cy="1013572"/>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実配車</a:t>
            </a:r>
          </a:p>
        </p:txBody>
      </p:sp>
      <p:sp>
        <p:nvSpPr>
          <p:cNvPr id="38" name="正方形/長方形 37">
            <a:extLst>
              <a:ext uri="{FF2B5EF4-FFF2-40B4-BE49-F238E27FC236}">
                <a16:creationId xmlns:a16="http://schemas.microsoft.com/office/drawing/2014/main" id="{C0C59334-6B36-4EE0-A89C-30A925B917D4}"/>
              </a:ext>
            </a:extLst>
          </p:cNvPr>
          <p:cNvSpPr/>
          <p:nvPr/>
        </p:nvSpPr>
        <p:spPr>
          <a:xfrm>
            <a:off x="7398931" y="4314276"/>
            <a:ext cx="733755" cy="1013572"/>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日</a:t>
            </a:r>
            <a:r>
              <a:rPr kumimoji="1" lang="ja-JP" altLang="en-US" sz="1200" dirty="0">
                <a:solidFill>
                  <a:schemeClr val="tx1"/>
                </a:solidFill>
                <a:latin typeface="Meiryo UI" panose="020B0604030504040204" pitchFamily="50" charset="-128"/>
                <a:ea typeface="Meiryo UI" panose="020B0604030504040204" pitchFamily="50" charset="-128"/>
              </a:rPr>
              <a:t>契約のトラック台数の設定</a:t>
            </a:r>
          </a:p>
        </p:txBody>
      </p:sp>
      <p:sp>
        <p:nvSpPr>
          <p:cNvPr id="39" name="正方形/長方形 38">
            <a:extLst>
              <a:ext uri="{FF2B5EF4-FFF2-40B4-BE49-F238E27FC236}">
                <a16:creationId xmlns:a16="http://schemas.microsoft.com/office/drawing/2014/main" id="{63DC62CE-C19A-45F7-ADF0-7D5604683D6D}"/>
              </a:ext>
            </a:extLst>
          </p:cNvPr>
          <p:cNvSpPr/>
          <p:nvPr/>
        </p:nvSpPr>
        <p:spPr>
          <a:xfrm>
            <a:off x="3418680" y="2813427"/>
            <a:ext cx="733755" cy="1013572"/>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生産</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panose="020B0604030504040204" pitchFamily="50" charset="-128"/>
                <a:ea typeface="Meiryo UI" panose="020B0604030504040204" pitchFamily="50" charset="-128"/>
              </a:rPr>
              <a:t>計画の</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panose="020B0604030504040204" pitchFamily="50" charset="-128"/>
                <a:ea typeface="Meiryo UI" panose="020B0604030504040204" pitchFamily="50" charset="-128"/>
              </a:rPr>
              <a:t>確定</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40" name="正方形/長方形 39">
            <a:extLst>
              <a:ext uri="{FF2B5EF4-FFF2-40B4-BE49-F238E27FC236}">
                <a16:creationId xmlns:a16="http://schemas.microsoft.com/office/drawing/2014/main" id="{B863B77A-86FC-42EC-A8A3-2B8E714FF0D9}"/>
              </a:ext>
            </a:extLst>
          </p:cNvPr>
          <p:cNvSpPr/>
          <p:nvPr/>
        </p:nvSpPr>
        <p:spPr>
          <a:xfrm>
            <a:off x="1739647" y="1449407"/>
            <a:ext cx="715013" cy="999485"/>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需要量</a:t>
            </a: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予測</a:t>
            </a:r>
            <a:r>
              <a:rPr kumimoji="1" lang="en-US" altLang="ja-JP" sz="1200" dirty="0">
                <a:solidFill>
                  <a:schemeClr val="tx1"/>
                </a:solidFill>
                <a:latin typeface="Meiryo UI" panose="020B0604030504040204" pitchFamily="50" charset="-128"/>
                <a:ea typeface="Meiryo UI" panose="020B0604030504040204" pitchFamily="50" charset="-128"/>
              </a:rPr>
              <a:t>)</a:t>
            </a:r>
          </a:p>
          <a:p>
            <a:pPr algn="ctr"/>
            <a:r>
              <a:rPr kumimoji="1" lang="ja-JP" altLang="en-US" sz="1200" dirty="0">
                <a:solidFill>
                  <a:schemeClr val="tx1"/>
                </a:solidFill>
                <a:latin typeface="Meiryo UI" panose="020B0604030504040204" pitchFamily="50" charset="-128"/>
                <a:ea typeface="Meiryo UI" panose="020B0604030504040204" pitchFamily="50" charset="-128"/>
              </a:rPr>
              <a:t>の受領</a:t>
            </a:r>
          </a:p>
        </p:txBody>
      </p:sp>
      <p:cxnSp>
        <p:nvCxnSpPr>
          <p:cNvPr id="15" name="直線コネクタ 14">
            <a:extLst>
              <a:ext uri="{FF2B5EF4-FFF2-40B4-BE49-F238E27FC236}">
                <a16:creationId xmlns:a16="http://schemas.microsoft.com/office/drawing/2014/main" id="{0BC843B8-8B70-4B6A-81ED-62AD863D2D59}"/>
              </a:ext>
            </a:extLst>
          </p:cNvPr>
          <p:cNvCxnSpPr>
            <a:cxnSpLocks/>
          </p:cNvCxnSpPr>
          <p:nvPr/>
        </p:nvCxnSpPr>
        <p:spPr>
          <a:xfrm>
            <a:off x="5153335" y="452614"/>
            <a:ext cx="9410" cy="6344244"/>
          </a:xfrm>
          <a:prstGeom prst="line">
            <a:avLst/>
          </a:prstGeom>
        </p:spPr>
        <p:style>
          <a:lnRef idx="1">
            <a:schemeClr val="accent1"/>
          </a:lnRef>
          <a:fillRef idx="0">
            <a:schemeClr val="accent1"/>
          </a:fillRef>
          <a:effectRef idx="0">
            <a:schemeClr val="accent1"/>
          </a:effectRef>
          <a:fontRef idx="minor">
            <a:schemeClr val="tx1"/>
          </a:fontRef>
        </p:style>
      </p:cxnSp>
      <p:sp>
        <p:nvSpPr>
          <p:cNvPr id="10" name="矢印: 山形 9">
            <a:extLst>
              <a:ext uri="{FF2B5EF4-FFF2-40B4-BE49-F238E27FC236}">
                <a16:creationId xmlns:a16="http://schemas.microsoft.com/office/drawing/2014/main" id="{B00C27E5-DC74-4E5A-937A-BCD495E108F4}"/>
              </a:ext>
            </a:extLst>
          </p:cNvPr>
          <p:cNvSpPr/>
          <p:nvPr/>
        </p:nvSpPr>
        <p:spPr>
          <a:xfrm>
            <a:off x="4909633" y="3904997"/>
            <a:ext cx="534233" cy="416360"/>
          </a:xfrm>
          <a:prstGeom prst="chevron">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1" name="正方形/長方形 40">
            <a:extLst>
              <a:ext uri="{FF2B5EF4-FFF2-40B4-BE49-F238E27FC236}">
                <a16:creationId xmlns:a16="http://schemas.microsoft.com/office/drawing/2014/main" id="{6662983A-8797-475E-A163-25974A4A7130}"/>
              </a:ext>
            </a:extLst>
          </p:cNvPr>
          <p:cNvSpPr/>
          <p:nvPr/>
        </p:nvSpPr>
        <p:spPr>
          <a:xfrm>
            <a:off x="5630150" y="2813427"/>
            <a:ext cx="733755" cy="1013572"/>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生産</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panose="020B0604030504040204" pitchFamily="50" charset="-128"/>
                <a:ea typeface="Meiryo UI" panose="020B0604030504040204" pitchFamily="50" charset="-128"/>
              </a:rPr>
              <a:t>計画の</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panose="020B0604030504040204" pitchFamily="50" charset="-128"/>
                <a:ea typeface="Meiryo UI" panose="020B0604030504040204" pitchFamily="50" charset="-128"/>
              </a:rPr>
              <a:t>仮定</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42" name="正方形/長方形 41">
            <a:extLst>
              <a:ext uri="{FF2B5EF4-FFF2-40B4-BE49-F238E27FC236}">
                <a16:creationId xmlns:a16="http://schemas.microsoft.com/office/drawing/2014/main" id="{751E8EE1-6181-4574-BD83-DEE54F6B0982}"/>
              </a:ext>
            </a:extLst>
          </p:cNvPr>
          <p:cNvSpPr/>
          <p:nvPr/>
        </p:nvSpPr>
        <p:spPr>
          <a:xfrm>
            <a:off x="5640164" y="1449407"/>
            <a:ext cx="715013" cy="999485"/>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需要量</a:t>
            </a: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予測</a:t>
            </a:r>
            <a:r>
              <a:rPr kumimoji="1" lang="en-US" altLang="ja-JP" sz="1200" dirty="0">
                <a:solidFill>
                  <a:schemeClr val="tx1"/>
                </a:solidFill>
                <a:latin typeface="Meiryo UI" panose="020B0604030504040204" pitchFamily="50" charset="-128"/>
                <a:ea typeface="Meiryo UI" panose="020B0604030504040204" pitchFamily="50" charset="-128"/>
              </a:rPr>
              <a:t>)</a:t>
            </a:r>
          </a:p>
          <a:p>
            <a:pPr algn="ctr"/>
            <a:r>
              <a:rPr kumimoji="1" lang="ja-JP" altLang="en-US" sz="1200" dirty="0">
                <a:solidFill>
                  <a:schemeClr val="tx1"/>
                </a:solidFill>
                <a:latin typeface="Meiryo UI" panose="020B0604030504040204" pitchFamily="50" charset="-128"/>
                <a:ea typeface="Meiryo UI" panose="020B0604030504040204" pitchFamily="50" charset="-128"/>
              </a:rPr>
              <a:t>の受領</a:t>
            </a:r>
          </a:p>
        </p:txBody>
      </p:sp>
      <p:sp>
        <p:nvSpPr>
          <p:cNvPr id="43" name="正方形/長方形 42">
            <a:extLst>
              <a:ext uri="{FF2B5EF4-FFF2-40B4-BE49-F238E27FC236}">
                <a16:creationId xmlns:a16="http://schemas.microsoft.com/office/drawing/2014/main" id="{36164A95-3DFB-4619-B72F-FAA067E76E98}"/>
              </a:ext>
            </a:extLst>
          </p:cNvPr>
          <p:cNvSpPr/>
          <p:nvPr/>
        </p:nvSpPr>
        <p:spPr>
          <a:xfrm>
            <a:off x="4284845" y="2813427"/>
            <a:ext cx="733755" cy="1013572"/>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生産</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panose="020B0604030504040204" pitchFamily="50" charset="-128"/>
                <a:ea typeface="Meiryo UI" panose="020B0604030504040204" pitchFamily="50" charset="-128"/>
              </a:rPr>
              <a:t>計画の</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panose="020B0604030504040204" pitchFamily="50" charset="-128"/>
                <a:ea typeface="Meiryo UI" panose="020B0604030504040204" pitchFamily="50" charset="-128"/>
              </a:rPr>
              <a:t>修正・</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panose="020B0604030504040204" pitchFamily="50" charset="-128"/>
                <a:ea typeface="Meiryo UI" panose="020B0604030504040204" pitchFamily="50" charset="-128"/>
              </a:rPr>
              <a:t>確定</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44" name="正方形/長方形 43">
            <a:extLst>
              <a:ext uri="{FF2B5EF4-FFF2-40B4-BE49-F238E27FC236}">
                <a16:creationId xmlns:a16="http://schemas.microsoft.com/office/drawing/2014/main" id="{E27A0998-0C75-4883-B58A-06A6FC11482E}"/>
              </a:ext>
            </a:extLst>
          </p:cNvPr>
          <p:cNvSpPr/>
          <p:nvPr/>
        </p:nvSpPr>
        <p:spPr>
          <a:xfrm>
            <a:off x="7392455" y="5774050"/>
            <a:ext cx="735797" cy="1013572"/>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個別</a:t>
            </a:r>
            <a:endParaRPr kumimoji="1" lang="en-US" altLang="ja-JP" sz="1200" dirty="0">
              <a:solidFill>
                <a:schemeClr val="tx1"/>
              </a:solidFill>
              <a:latin typeface="Meiryo UI" panose="020B0604030504040204" pitchFamily="50" charset="-128"/>
              <a:ea typeface="Meiryo UI" panose="020B0604030504040204" pitchFamily="50" charset="-128"/>
            </a:endParaRPr>
          </a:p>
          <a:p>
            <a:pPr algn="ctr"/>
            <a:r>
              <a:rPr kumimoji="1" lang="ja-JP" altLang="en-US" sz="1200" dirty="0">
                <a:solidFill>
                  <a:schemeClr val="tx1"/>
                </a:solidFill>
                <a:latin typeface="Meiryo UI" panose="020B0604030504040204" pitchFamily="50" charset="-128"/>
                <a:ea typeface="Meiryo UI" panose="020B0604030504040204" pitchFamily="50" charset="-128"/>
              </a:rPr>
              <a:t>トラックの割り振り</a:t>
            </a:r>
          </a:p>
        </p:txBody>
      </p:sp>
      <p:sp>
        <p:nvSpPr>
          <p:cNvPr id="45" name="正方形/長方形 44">
            <a:extLst>
              <a:ext uri="{FF2B5EF4-FFF2-40B4-BE49-F238E27FC236}">
                <a16:creationId xmlns:a16="http://schemas.microsoft.com/office/drawing/2014/main" id="{6B3F742F-62AF-4F6A-88BF-5C2956614332}"/>
              </a:ext>
            </a:extLst>
          </p:cNvPr>
          <p:cNvSpPr/>
          <p:nvPr/>
        </p:nvSpPr>
        <p:spPr>
          <a:xfrm>
            <a:off x="8246820" y="5774050"/>
            <a:ext cx="735797" cy="1013572"/>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実配車</a:t>
            </a:r>
          </a:p>
        </p:txBody>
      </p:sp>
      <p:sp>
        <p:nvSpPr>
          <p:cNvPr id="46" name="正方形/長方形 45">
            <a:extLst>
              <a:ext uri="{FF2B5EF4-FFF2-40B4-BE49-F238E27FC236}">
                <a16:creationId xmlns:a16="http://schemas.microsoft.com/office/drawing/2014/main" id="{E4EA2670-6FA5-47B3-AEBE-D86B0DFD96CF}"/>
              </a:ext>
            </a:extLst>
          </p:cNvPr>
          <p:cNvSpPr/>
          <p:nvPr/>
        </p:nvSpPr>
        <p:spPr>
          <a:xfrm>
            <a:off x="7402205" y="2813427"/>
            <a:ext cx="733755" cy="1013572"/>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生産</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panose="020B0604030504040204" pitchFamily="50" charset="-128"/>
                <a:ea typeface="Meiryo UI" panose="020B0604030504040204" pitchFamily="50" charset="-128"/>
              </a:rPr>
              <a:t>計画の</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panose="020B0604030504040204" pitchFamily="50" charset="-128"/>
                <a:ea typeface="Meiryo UI" panose="020B0604030504040204" pitchFamily="50" charset="-128"/>
              </a:rPr>
              <a:t>確定</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47" name="正方形/長方形 46">
            <a:extLst>
              <a:ext uri="{FF2B5EF4-FFF2-40B4-BE49-F238E27FC236}">
                <a16:creationId xmlns:a16="http://schemas.microsoft.com/office/drawing/2014/main" id="{D2538941-3CD1-45C8-8277-2742B31E21F3}"/>
              </a:ext>
            </a:extLst>
          </p:cNvPr>
          <p:cNvSpPr/>
          <p:nvPr/>
        </p:nvSpPr>
        <p:spPr>
          <a:xfrm>
            <a:off x="8249320" y="2813427"/>
            <a:ext cx="733755" cy="1013572"/>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生産</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panose="020B0604030504040204" pitchFamily="50" charset="-128"/>
                <a:ea typeface="Meiryo UI" panose="020B0604030504040204" pitchFamily="50" charset="-128"/>
              </a:rPr>
              <a:t>計画の</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panose="020B0604030504040204" pitchFamily="50" charset="-128"/>
                <a:ea typeface="Meiryo UI" panose="020B0604030504040204" pitchFamily="50" charset="-128"/>
              </a:rPr>
              <a:t>修正・</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panose="020B0604030504040204" pitchFamily="50" charset="-128"/>
                <a:ea typeface="Meiryo UI" panose="020B0604030504040204" pitchFamily="50" charset="-128"/>
              </a:rPr>
              <a:t>確定</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48" name="正方形/長方形 47">
            <a:extLst>
              <a:ext uri="{FF2B5EF4-FFF2-40B4-BE49-F238E27FC236}">
                <a16:creationId xmlns:a16="http://schemas.microsoft.com/office/drawing/2014/main" id="{B47F51DB-3D5C-4172-A45D-6FAE8DEACB24}"/>
              </a:ext>
            </a:extLst>
          </p:cNvPr>
          <p:cNvSpPr/>
          <p:nvPr/>
        </p:nvSpPr>
        <p:spPr>
          <a:xfrm>
            <a:off x="8262236" y="1449407"/>
            <a:ext cx="715013" cy="999485"/>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需要量</a:t>
            </a: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確定</a:t>
            </a: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の受領</a:t>
            </a:r>
          </a:p>
        </p:txBody>
      </p:sp>
      <p:sp>
        <p:nvSpPr>
          <p:cNvPr id="49" name="正方形/長方形 48">
            <a:extLst>
              <a:ext uri="{FF2B5EF4-FFF2-40B4-BE49-F238E27FC236}">
                <a16:creationId xmlns:a16="http://schemas.microsoft.com/office/drawing/2014/main" id="{19421248-620B-40F9-ACE0-6AEFDA27DE70}"/>
              </a:ext>
            </a:extLst>
          </p:cNvPr>
          <p:cNvSpPr/>
          <p:nvPr/>
        </p:nvSpPr>
        <p:spPr>
          <a:xfrm>
            <a:off x="5704427" y="4314276"/>
            <a:ext cx="733755" cy="1013572"/>
          </a:xfrm>
          <a:prstGeom prst="rect">
            <a:avLst/>
          </a:prstGeom>
          <a:solidFill>
            <a:schemeClr val="accent2">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Meiryo UI" panose="020B0604030504040204" pitchFamily="50" charset="-128"/>
                <a:ea typeface="Meiryo UI" panose="020B0604030504040204" pitchFamily="50" charset="-128"/>
              </a:rPr>
              <a:t>トラック台数</a:t>
            </a:r>
            <a:endParaRPr kumimoji="1" lang="en-US" altLang="ja-JP" sz="1200" dirty="0">
              <a:solidFill>
                <a:schemeClr val="bg1"/>
              </a:solidFill>
              <a:latin typeface="Meiryo UI" panose="020B0604030504040204" pitchFamily="50" charset="-128"/>
              <a:ea typeface="Meiryo UI" panose="020B0604030504040204" pitchFamily="50" charset="-128"/>
            </a:endParaRPr>
          </a:p>
          <a:p>
            <a:pPr algn="ctr"/>
            <a:r>
              <a:rPr kumimoji="1" lang="ja-JP" altLang="en-US" sz="1200" dirty="0">
                <a:solidFill>
                  <a:schemeClr val="bg1"/>
                </a:solidFill>
                <a:latin typeface="Meiryo UI" panose="020B0604030504040204" pitchFamily="50" charset="-128"/>
                <a:ea typeface="Meiryo UI" panose="020B0604030504040204" pitchFamily="50" charset="-128"/>
              </a:rPr>
              <a:t>の予測</a:t>
            </a:r>
          </a:p>
        </p:txBody>
      </p:sp>
      <p:sp>
        <p:nvSpPr>
          <p:cNvPr id="50" name="正方形/長方形 49">
            <a:extLst>
              <a:ext uri="{FF2B5EF4-FFF2-40B4-BE49-F238E27FC236}">
                <a16:creationId xmlns:a16="http://schemas.microsoft.com/office/drawing/2014/main" id="{1840AAB1-CC8F-49D7-8614-C3574C991D3B}"/>
              </a:ext>
            </a:extLst>
          </p:cNvPr>
          <p:cNvSpPr/>
          <p:nvPr/>
        </p:nvSpPr>
        <p:spPr>
          <a:xfrm>
            <a:off x="9090714" y="2803902"/>
            <a:ext cx="733755" cy="1013572"/>
          </a:xfrm>
          <a:prstGeom prst="rect">
            <a:avLst/>
          </a:prstGeom>
          <a:solidFill>
            <a:schemeClr val="accent2">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Meiryo UI" panose="020B0604030504040204" pitchFamily="50" charset="-128"/>
                <a:ea typeface="Meiryo UI" panose="020B0604030504040204" pitchFamily="50" charset="-128"/>
              </a:rPr>
              <a:t>トラック利用</a:t>
            </a:r>
            <a:endParaRPr kumimoji="1" lang="en-US" altLang="ja-JP" sz="1200" dirty="0">
              <a:solidFill>
                <a:schemeClr val="bg1"/>
              </a:solidFill>
              <a:latin typeface="Meiryo UI" panose="020B0604030504040204" pitchFamily="50" charset="-128"/>
              <a:ea typeface="Meiryo UI" panose="020B0604030504040204" pitchFamily="50" charset="-128"/>
            </a:endParaRPr>
          </a:p>
          <a:p>
            <a:pPr algn="ctr"/>
            <a:r>
              <a:rPr kumimoji="1" lang="ja-JP" altLang="en-US" sz="1200" dirty="0">
                <a:solidFill>
                  <a:schemeClr val="bg1"/>
                </a:solidFill>
                <a:latin typeface="Meiryo UI" panose="020B0604030504040204" pitchFamily="50" charset="-128"/>
                <a:ea typeface="Meiryo UI" panose="020B0604030504040204" pitchFamily="50" charset="-128"/>
              </a:rPr>
              <a:t>実績</a:t>
            </a:r>
            <a:endParaRPr kumimoji="1" lang="en-US" altLang="ja-JP" sz="1200" dirty="0">
              <a:solidFill>
                <a:schemeClr val="bg1"/>
              </a:solidFill>
              <a:latin typeface="Meiryo UI" panose="020B0604030504040204" pitchFamily="50" charset="-128"/>
              <a:ea typeface="Meiryo UI" panose="020B0604030504040204" pitchFamily="50" charset="-128"/>
            </a:endParaRPr>
          </a:p>
          <a:p>
            <a:pPr algn="ctr"/>
            <a:r>
              <a:rPr kumimoji="1" lang="ja-JP" altLang="en-US" sz="1200" dirty="0">
                <a:solidFill>
                  <a:schemeClr val="bg1"/>
                </a:solidFill>
                <a:latin typeface="Meiryo UI" panose="020B0604030504040204" pitchFamily="50" charset="-128"/>
                <a:ea typeface="Meiryo UI" panose="020B0604030504040204" pitchFamily="50" charset="-128"/>
              </a:rPr>
              <a:t>の記録</a:t>
            </a:r>
            <a:endParaRPr kumimoji="1" lang="en-US" altLang="ja-JP" sz="1200" dirty="0">
              <a:solidFill>
                <a:schemeClr val="bg1"/>
              </a:solidFill>
              <a:latin typeface="Meiryo UI" panose="020B0604030504040204" pitchFamily="50" charset="-128"/>
              <a:ea typeface="Meiryo UI" panose="020B0604030504040204" pitchFamily="50" charset="-128"/>
            </a:endParaRPr>
          </a:p>
        </p:txBody>
      </p:sp>
      <p:sp>
        <p:nvSpPr>
          <p:cNvPr id="51" name="正方形/長方形 50">
            <a:extLst>
              <a:ext uri="{FF2B5EF4-FFF2-40B4-BE49-F238E27FC236}">
                <a16:creationId xmlns:a16="http://schemas.microsoft.com/office/drawing/2014/main" id="{FE0246DB-9665-4212-BAC8-6B0E529411D8}"/>
              </a:ext>
            </a:extLst>
          </p:cNvPr>
          <p:cNvSpPr/>
          <p:nvPr/>
        </p:nvSpPr>
        <p:spPr>
          <a:xfrm>
            <a:off x="9931636" y="2794377"/>
            <a:ext cx="1193670" cy="1013572"/>
          </a:xfrm>
          <a:prstGeom prst="rect">
            <a:avLst/>
          </a:prstGeom>
          <a:solidFill>
            <a:schemeClr val="accent2">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Meiryo UI" panose="020B0604030504040204" pitchFamily="50" charset="-128"/>
                <a:ea typeface="Meiryo UI" panose="020B0604030504040204" pitchFamily="50" charset="-128"/>
              </a:rPr>
              <a:t>輸送費割合の試算、前年同月比較</a:t>
            </a:r>
            <a:endParaRPr kumimoji="1" lang="en-US" altLang="ja-JP" sz="1200" dirty="0">
              <a:solidFill>
                <a:schemeClr val="bg1"/>
              </a:solidFill>
              <a:latin typeface="Meiryo UI" panose="020B0604030504040204" pitchFamily="50" charset="-128"/>
              <a:ea typeface="Meiryo UI" panose="020B0604030504040204" pitchFamily="50" charset="-128"/>
            </a:endParaRPr>
          </a:p>
        </p:txBody>
      </p:sp>
      <p:sp>
        <p:nvSpPr>
          <p:cNvPr id="52" name="正方形/長方形 51">
            <a:extLst>
              <a:ext uri="{FF2B5EF4-FFF2-40B4-BE49-F238E27FC236}">
                <a16:creationId xmlns:a16="http://schemas.microsoft.com/office/drawing/2014/main" id="{4888EC15-F84D-49CC-90BA-842D6EF0183B}"/>
              </a:ext>
            </a:extLst>
          </p:cNvPr>
          <p:cNvSpPr/>
          <p:nvPr/>
        </p:nvSpPr>
        <p:spPr>
          <a:xfrm>
            <a:off x="9931636" y="4314276"/>
            <a:ext cx="1193670" cy="1013572"/>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毎月月初の定常オペレーションとする</a:t>
            </a:r>
            <a:endParaRPr kumimoji="1" lang="en-US" altLang="ja-JP" sz="1200" dirty="0">
              <a:solidFill>
                <a:schemeClr val="tx1"/>
              </a:solidFill>
              <a:latin typeface="Meiryo UI" panose="020B0604030504040204" pitchFamily="50" charset="-128"/>
              <a:ea typeface="Meiryo UI" panose="020B0604030504040204" pitchFamily="50" charset="-128"/>
            </a:endParaRPr>
          </a:p>
          <a:p>
            <a:pPr algn="ct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予測の精度を検証するため</a:t>
            </a:r>
            <a:r>
              <a:rPr kumimoji="1" lang="en-US" altLang="ja-JP" sz="1200" dirty="0">
                <a:solidFill>
                  <a:schemeClr val="tx1"/>
                </a:solidFill>
                <a:latin typeface="Meiryo UI" panose="020B0604030504040204" pitchFamily="50" charset="-128"/>
                <a:ea typeface="Meiryo UI" panose="020B0604030504040204" pitchFamily="50" charset="-128"/>
              </a:rPr>
              <a: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53" name="正方形/長方形 52">
            <a:extLst>
              <a:ext uri="{FF2B5EF4-FFF2-40B4-BE49-F238E27FC236}">
                <a16:creationId xmlns:a16="http://schemas.microsoft.com/office/drawing/2014/main" id="{995D7B20-DC62-4559-9419-E500A80BEF2D}"/>
              </a:ext>
            </a:extLst>
          </p:cNvPr>
          <p:cNvSpPr/>
          <p:nvPr/>
        </p:nvSpPr>
        <p:spPr>
          <a:xfrm>
            <a:off x="9873025" y="430980"/>
            <a:ext cx="1571760" cy="240163"/>
          </a:xfrm>
          <a:prstGeom prst="rect">
            <a:avLst/>
          </a:prstGeom>
          <a:solidFill>
            <a:schemeClr val="accent2">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Meiryo UI" panose="020B0604030504040204" pitchFamily="50" charset="-128"/>
                <a:ea typeface="Meiryo UI" panose="020B0604030504040204" pitchFamily="50" charset="-128"/>
              </a:rPr>
              <a:t>凡例：変更箇所</a:t>
            </a:r>
            <a:endParaRPr kumimoji="1" lang="en-US" altLang="ja-JP" sz="1200" dirty="0">
              <a:solidFill>
                <a:schemeClr val="bg1"/>
              </a:solidFill>
              <a:latin typeface="Meiryo UI" panose="020B0604030504040204" pitchFamily="50" charset="-128"/>
              <a:ea typeface="Meiryo UI" panose="020B0604030504040204" pitchFamily="50" charset="-128"/>
            </a:endParaRPr>
          </a:p>
        </p:txBody>
      </p:sp>
      <p:sp>
        <p:nvSpPr>
          <p:cNvPr id="54" name="正方形/長方形 53">
            <a:extLst>
              <a:ext uri="{FF2B5EF4-FFF2-40B4-BE49-F238E27FC236}">
                <a16:creationId xmlns:a16="http://schemas.microsoft.com/office/drawing/2014/main" id="{00968220-F31A-4D09-82A2-09285B43E91A}"/>
              </a:ext>
            </a:extLst>
          </p:cNvPr>
          <p:cNvSpPr/>
          <p:nvPr/>
        </p:nvSpPr>
        <p:spPr>
          <a:xfrm>
            <a:off x="1482340" y="772303"/>
            <a:ext cx="809388" cy="63441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latin typeface="Meiryo UI" panose="020B0604030504040204" pitchFamily="50" charset="-128"/>
                <a:ea typeface="Meiryo UI" panose="020B0604030504040204" pitchFamily="50" charset="-128"/>
              </a:rPr>
              <a:t>X</a:t>
            </a:r>
            <a:r>
              <a:rPr lang="ja-JP" altLang="en-US" sz="1400" dirty="0">
                <a:latin typeface="Meiryo UI" panose="020B0604030504040204" pitchFamily="50" charset="-128"/>
                <a:ea typeface="Meiryo UI" panose="020B0604030504040204" pitchFamily="50" charset="-128"/>
              </a:rPr>
              <a:t>カ月</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前</a:t>
            </a:r>
            <a:endParaRPr lang="en-US" altLang="ja-JP" sz="1400" dirty="0">
              <a:latin typeface="Meiryo UI" panose="020B0604030504040204" pitchFamily="50" charset="-128"/>
              <a:ea typeface="Meiryo UI" panose="020B0604030504040204" pitchFamily="50" charset="-128"/>
            </a:endParaRPr>
          </a:p>
        </p:txBody>
      </p:sp>
      <p:sp>
        <p:nvSpPr>
          <p:cNvPr id="55" name="正方形/長方形 54">
            <a:extLst>
              <a:ext uri="{FF2B5EF4-FFF2-40B4-BE49-F238E27FC236}">
                <a16:creationId xmlns:a16="http://schemas.microsoft.com/office/drawing/2014/main" id="{9414489A-06B6-417E-A05F-6E4B093E114C}"/>
              </a:ext>
            </a:extLst>
          </p:cNvPr>
          <p:cNvSpPr/>
          <p:nvPr/>
        </p:nvSpPr>
        <p:spPr>
          <a:xfrm>
            <a:off x="2351260" y="770025"/>
            <a:ext cx="809388" cy="63441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latin typeface="Meiryo UI" panose="020B0604030504040204" pitchFamily="50" charset="-128"/>
                <a:ea typeface="Meiryo UI" panose="020B0604030504040204" pitchFamily="50" charset="-128"/>
              </a:rPr>
              <a:t>2</a:t>
            </a:r>
            <a:r>
              <a:rPr lang="ja-JP" altLang="en-US" sz="1400" dirty="0">
                <a:latin typeface="Meiryo UI" panose="020B0604030504040204" pitchFamily="50" charset="-128"/>
                <a:ea typeface="Meiryo UI" panose="020B0604030504040204" pitchFamily="50" charset="-128"/>
              </a:rPr>
              <a:t>カ月</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前</a:t>
            </a:r>
            <a:endParaRPr lang="en-US" altLang="ja-JP" sz="1400" dirty="0">
              <a:latin typeface="Meiryo UI" panose="020B0604030504040204" pitchFamily="50" charset="-128"/>
              <a:ea typeface="Meiryo UI" panose="020B0604030504040204" pitchFamily="50" charset="-128"/>
            </a:endParaRPr>
          </a:p>
        </p:txBody>
      </p:sp>
      <p:sp>
        <p:nvSpPr>
          <p:cNvPr id="56" name="正方形/長方形 55">
            <a:extLst>
              <a:ext uri="{FF2B5EF4-FFF2-40B4-BE49-F238E27FC236}">
                <a16:creationId xmlns:a16="http://schemas.microsoft.com/office/drawing/2014/main" id="{5E2D528E-4748-497C-904D-FEC88EDBA8E7}"/>
              </a:ext>
            </a:extLst>
          </p:cNvPr>
          <p:cNvSpPr/>
          <p:nvPr/>
        </p:nvSpPr>
        <p:spPr>
          <a:xfrm>
            <a:off x="2544158" y="4314276"/>
            <a:ext cx="733755" cy="1013572"/>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月契約のトラック台数の設定</a:t>
            </a:r>
          </a:p>
        </p:txBody>
      </p:sp>
      <p:sp>
        <p:nvSpPr>
          <p:cNvPr id="57" name="正方形/長方形 56">
            <a:extLst>
              <a:ext uri="{FF2B5EF4-FFF2-40B4-BE49-F238E27FC236}">
                <a16:creationId xmlns:a16="http://schemas.microsoft.com/office/drawing/2014/main" id="{5CA3E15B-3308-4375-891A-1A23578D1057}"/>
              </a:ext>
            </a:extLst>
          </p:cNvPr>
          <p:cNvSpPr/>
          <p:nvPr/>
        </p:nvSpPr>
        <p:spPr>
          <a:xfrm>
            <a:off x="3419276" y="4314276"/>
            <a:ext cx="733755" cy="1013572"/>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日</a:t>
            </a:r>
            <a:r>
              <a:rPr kumimoji="1" lang="ja-JP" altLang="en-US" sz="1200" dirty="0">
                <a:solidFill>
                  <a:schemeClr val="tx1"/>
                </a:solidFill>
                <a:latin typeface="Meiryo UI" panose="020B0604030504040204" pitchFamily="50" charset="-128"/>
                <a:ea typeface="Meiryo UI" panose="020B0604030504040204" pitchFamily="50" charset="-128"/>
              </a:rPr>
              <a:t>契約のトラック台数の設定</a:t>
            </a:r>
          </a:p>
        </p:txBody>
      </p:sp>
      <p:sp>
        <p:nvSpPr>
          <p:cNvPr id="62" name="正方形/長方形 61">
            <a:extLst>
              <a:ext uri="{FF2B5EF4-FFF2-40B4-BE49-F238E27FC236}">
                <a16:creationId xmlns:a16="http://schemas.microsoft.com/office/drawing/2014/main" id="{46CB498E-1B2B-4FD5-BC47-2C7D17C35CB7}"/>
              </a:ext>
            </a:extLst>
          </p:cNvPr>
          <p:cNvSpPr/>
          <p:nvPr/>
        </p:nvSpPr>
        <p:spPr>
          <a:xfrm>
            <a:off x="3211470" y="770025"/>
            <a:ext cx="484631" cy="63441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latin typeface="Meiryo UI" panose="020B0604030504040204" pitchFamily="50" charset="-128"/>
                <a:ea typeface="Meiryo UI" panose="020B0604030504040204" pitchFamily="50" charset="-128"/>
              </a:rPr>
              <a:t>1</a:t>
            </a:r>
            <a:r>
              <a:rPr lang="ja-JP" altLang="en-US" sz="1400" dirty="0">
                <a:latin typeface="Meiryo UI" panose="020B0604030504040204" pitchFamily="50" charset="-128"/>
                <a:ea typeface="Meiryo UI" panose="020B0604030504040204" pitchFamily="50" charset="-128"/>
              </a:rPr>
              <a:t>カ月前</a:t>
            </a:r>
            <a:endParaRPr lang="en-US" altLang="ja-JP" sz="1400" dirty="0">
              <a:latin typeface="Meiryo UI" panose="020B0604030504040204" pitchFamily="50" charset="-128"/>
              <a:ea typeface="Meiryo UI" panose="020B0604030504040204" pitchFamily="50" charset="-128"/>
            </a:endParaRPr>
          </a:p>
        </p:txBody>
      </p:sp>
      <p:sp>
        <p:nvSpPr>
          <p:cNvPr id="63" name="正方形/長方形 62">
            <a:extLst>
              <a:ext uri="{FF2B5EF4-FFF2-40B4-BE49-F238E27FC236}">
                <a16:creationId xmlns:a16="http://schemas.microsoft.com/office/drawing/2014/main" id="{99C76064-DD93-4A79-929F-19C97649F6E8}"/>
              </a:ext>
            </a:extLst>
          </p:cNvPr>
          <p:cNvSpPr/>
          <p:nvPr/>
        </p:nvSpPr>
        <p:spPr>
          <a:xfrm>
            <a:off x="3767997" y="770024"/>
            <a:ext cx="1218019" cy="63441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latin typeface="Meiryo UI" panose="020B0604030504040204" pitchFamily="50" charset="-128"/>
                <a:ea typeface="Meiryo UI" panose="020B0604030504040204" pitchFamily="50" charset="-128"/>
              </a:rPr>
              <a:t>当月</a:t>
            </a:r>
            <a:endParaRPr lang="en-US" altLang="ja-JP" sz="1400" dirty="0">
              <a:latin typeface="Meiryo UI" panose="020B0604030504040204" pitchFamily="50" charset="-128"/>
              <a:ea typeface="Meiryo UI" panose="020B0604030504040204" pitchFamily="50" charset="-128"/>
            </a:endParaRPr>
          </a:p>
        </p:txBody>
      </p:sp>
      <p:sp>
        <p:nvSpPr>
          <p:cNvPr id="64" name="正方形/長方形 63">
            <a:extLst>
              <a:ext uri="{FF2B5EF4-FFF2-40B4-BE49-F238E27FC236}">
                <a16:creationId xmlns:a16="http://schemas.microsoft.com/office/drawing/2014/main" id="{F6CC34BC-68E1-4427-9ED0-D8A22BCBCCFA}"/>
              </a:ext>
            </a:extLst>
          </p:cNvPr>
          <p:cNvSpPr/>
          <p:nvPr/>
        </p:nvSpPr>
        <p:spPr>
          <a:xfrm>
            <a:off x="5326141" y="772303"/>
            <a:ext cx="809388" cy="63441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latin typeface="Meiryo UI" panose="020B0604030504040204" pitchFamily="50" charset="-128"/>
                <a:ea typeface="Meiryo UI" panose="020B0604030504040204" pitchFamily="50" charset="-128"/>
              </a:rPr>
              <a:t>X</a:t>
            </a:r>
            <a:r>
              <a:rPr lang="ja-JP" altLang="en-US" sz="1400" dirty="0">
                <a:latin typeface="Meiryo UI" panose="020B0604030504040204" pitchFamily="50" charset="-128"/>
                <a:ea typeface="Meiryo UI" panose="020B0604030504040204" pitchFamily="50" charset="-128"/>
              </a:rPr>
              <a:t>カ月</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前</a:t>
            </a:r>
            <a:endParaRPr lang="en-US" altLang="ja-JP" sz="1400" dirty="0">
              <a:latin typeface="Meiryo UI" panose="020B0604030504040204" pitchFamily="50" charset="-128"/>
              <a:ea typeface="Meiryo UI" panose="020B0604030504040204" pitchFamily="50" charset="-128"/>
            </a:endParaRPr>
          </a:p>
        </p:txBody>
      </p:sp>
      <p:sp>
        <p:nvSpPr>
          <p:cNvPr id="65" name="正方形/長方形 64">
            <a:extLst>
              <a:ext uri="{FF2B5EF4-FFF2-40B4-BE49-F238E27FC236}">
                <a16:creationId xmlns:a16="http://schemas.microsoft.com/office/drawing/2014/main" id="{9A9196F5-A433-455D-A08B-9C6C0F33E115}"/>
              </a:ext>
            </a:extLst>
          </p:cNvPr>
          <p:cNvSpPr/>
          <p:nvPr/>
        </p:nvSpPr>
        <p:spPr>
          <a:xfrm>
            <a:off x="6195061" y="770025"/>
            <a:ext cx="809388" cy="63441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latin typeface="Meiryo UI" panose="020B0604030504040204" pitchFamily="50" charset="-128"/>
                <a:ea typeface="Meiryo UI" panose="020B0604030504040204" pitchFamily="50" charset="-128"/>
              </a:rPr>
              <a:t>2</a:t>
            </a:r>
            <a:r>
              <a:rPr lang="ja-JP" altLang="en-US" sz="1400" dirty="0">
                <a:latin typeface="Meiryo UI" panose="020B0604030504040204" pitchFamily="50" charset="-128"/>
                <a:ea typeface="Meiryo UI" panose="020B0604030504040204" pitchFamily="50" charset="-128"/>
              </a:rPr>
              <a:t>カ月</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前</a:t>
            </a:r>
            <a:endParaRPr lang="en-US" altLang="ja-JP" sz="1400" dirty="0">
              <a:latin typeface="Meiryo UI" panose="020B0604030504040204" pitchFamily="50" charset="-128"/>
              <a:ea typeface="Meiryo UI" panose="020B0604030504040204" pitchFamily="50" charset="-128"/>
            </a:endParaRPr>
          </a:p>
        </p:txBody>
      </p:sp>
      <p:sp>
        <p:nvSpPr>
          <p:cNvPr id="66" name="正方形/長方形 65">
            <a:extLst>
              <a:ext uri="{FF2B5EF4-FFF2-40B4-BE49-F238E27FC236}">
                <a16:creationId xmlns:a16="http://schemas.microsoft.com/office/drawing/2014/main" id="{6D3FDD40-F147-41D0-8B51-871300E3EB25}"/>
              </a:ext>
            </a:extLst>
          </p:cNvPr>
          <p:cNvSpPr/>
          <p:nvPr/>
        </p:nvSpPr>
        <p:spPr>
          <a:xfrm>
            <a:off x="7091402" y="770025"/>
            <a:ext cx="891262" cy="63441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latin typeface="Meiryo UI" panose="020B0604030504040204" pitchFamily="50" charset="-128"/>
                <a:ea typeface="Meiryo UI" panose="020B0604030504040204" pitchFamily="50" charset="-128"/>
              </a:rPr>
              <a:t>1</a:t>
            </a:r>
            <a:r>
              <a:rPr lang="ja-JP" altLang="en-US" sz="1400" dirty="0">
                <a:latin typeface="Meiryo UI" panose="020B0604030504040204" pitchFamily="50" charset="-128"/>
                <a:ea typeface="Meiryo UI" panose="020B0604030504040204" pitchFamily="50" charset="-128"/>
              </a:rPr>
              <a:t>カ月前</a:t>
            </a:r>
            <a:endParaRPr lang="en-US" altLang="ja-JP" sz="1400" dirty="0">
              <a:latin typeface="Meiryo UI" panose="020B0604030504040204" pitchFamily="50" charset="-128"/>
              <a:ea typeface="Meiryo UI" panose="020B0604030504040204" pitchFamily="50" charset="-128"/>
            </a:endParaRPr>
          </a:p>
        </p:txBody>
      </p:sp>
      <p:sp>
        <p:nvSpPr>
          <p:cNvPr id="67" name="正方形/長方形 66">
            <a:extLst>
              <a:ext uri="{FF2B5EF4-FFF2-40B4-BE49-F238E27FC236}">
                <a16:creationId xmlns:a16="http://schemas.microsoft.com/office/drawing/2014/main" id="{9D4FD731-1E9A-484B-A349-C6FE5D14F63D}"/>
              </a:ext>
            </a:extLst>
          </p:cNvPr>
          <p:cNvSpPr/>
          <p:nvPr/>
        </p:nvSpPr>
        <p:spPr>
          <a:xfrm>
            <a:off x="8054559" y="770024"/>
            <a:ext cx="1737141" cy="63441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latin typeface="Meiryo UI" panose="020B0604030504040204" pitchFamily="50" charset="-128"/>
                <a:ea typeface="Meiryo UI" panose="020B0604030504040204" pitchFamily="50" charset="-128"/>
              </a:rPr>
              <a:t>当月</a:t>
            </a:r>
            <a:endParaRPr lang="en-US" altLang="ja-JP" sz="1400" dirty="0">
              <a:latin typeface="Meiryo UI" panose="020B0604030504040204" pitchFamily="50" charset="-128"/>
              <a:ea typeface="Meiryo UI" panose="020B0604030504040204" pitchFamily="50" charset="-128"/>
            </a:endParaRPr>
          </a:p>
        </p:txBody>
      </p:sp>
      <p:sp>
        <p:nvSpPr>
          <p:cNvPr id="68" name="正方形/長方形 67">
            <a:extLst>
              <a:ext uri="{FF2B5EF4-FFF2-40B4-BE49-F238E27FC236}">
                <a16:creationId xmlns:a16="http://schemas.microsoft.com/office/drawing/2014/main" id="{2DBCE69E-582F-42C2-9B8E-2CB3724D5D7E}"/>
              </a:ext>
            </a:extLst>
          </p:cNvPr>
          <p:cNvSpPr/>
          <p:nvPr/>
        </p:nvSpPr>
        <p:spPr>
          <a:xfrm>
            <a:off x="9901694" y="768969"/>
            <a:ext cx="1262183" cy="63441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latin typeface="Meiryo UI" panose="020B0604030504040204" pitchFamily="50" charset="-128"/>
                <a:ea typeface="Meiryo UI" panose="020B0604030504040204" pitchFamily="50" charset="-128"/>
              </a:rPr>
              <a:t>翌月月初</a:t>
            </a:r>
            <a:endParaRPr lang="en-US" altLang="ja-JP" sz="1400" dirty="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89C94D95-53F4-4C8B-BFEE-0ED88B83F55F}"/>
              </a:ext>
            </a:extLst>
          </p:cNvPr>
          <p:cNvSpPr txBox="1"/>
          <p:nvPr/>
        </p:nvSpPr>
        <p:spPr>
          <a:xfrm>
            <a:off x="4224241" y="452614"/>
            <a:ext cx="1877437" cy="369332"/>
          </a:xfrm>
          <a:prstGeom prst="rect">
            <a:avLst/>
          </a:prstGeom>
          <a:noFill/>
        </p:spPr>
        <p:txBody>
          <a:bodyPr wrap="none" rtlCol="0">
            <a:spAutoFit/>
          </a:bodyPr>
          <a:lstStyle/>
          <a:p>
            <a:r>
              <a:rPr kumimoji="1" lang="ja-JP" altLang="en-US" dirty="0">
                <a:latin typeface="Meiryo UI" panose="020B0604030504040204" pitchFamily="50" charset="-128"/>
                <a:ea typeface="Meiryo UI" panose="020B0604030504040204" pitchFamily="50" charset="-128"/>
              </a:rPr>
              <a:t>変更前　　</a:t>
            </a:r>
            <a:r>
              <a:rPr kumimoji="1" lang="ja-JP" altLang="en-US" dirty="0">
                <a:solidFill>
                  <a:srgbClr val="00B0F0"/>
                </a:solidFill>
                <a:latin typeface="Meiryo UI" panose="020B0604030504040204" pitchFamily="50" charset="-128"/>
                <a:ea typeface="Meiryo UI" panose="020B0604030504040204" pitchFamily="50" charset="-128"/>
              </a:rPr>
              <a:t>変更後</a:t>
            </a:r>
          </a:p>
        </p:txBody>
      </p:sp>
      <p:cxnSp>
        <p:nvCxnSpPr>
          <p:cNvPr id="449" name="直線矢印コネクタ 448">
            <a:extLst>
              <a:ext uri="{FF2B5EF4-FFF2-40B4-BE49-F238E27FC236}">
                <a16:creationId xmlns:a16="http://schemas.microsoft.com/office/drawing/2014/main" id="{7F7689CB-162A-45E7-99CD-FE09F7B2AF5F}"/>
              </a:ext>
            </a:extLst>
          </p:cNvPr>
          <p:cNvCxnSpPr>
            <a:stCxn id="40" idx="2"/>
            <a:endCxn id="32" idx="0"/>
          </p:cNvCxnSpPr>
          <p:nvPr/>
        </p:nvCxnSpPr>
        <p:spPr>
          <a:xfrm flipH="1">
            <a:off x="2096900" y="2448892"/>
            <a:ext cx="254" cy="364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1" name="直線矢印コネクタ 450">
            <a:extLst>
              <a:ext uri="{FF2B5EF4-FFF2-40B4-BE49-F238E27FC236}">
                <a16:creationId xmlns:a16="http://schemas.microsoft.com/office/drawing/2014/main" id="{1F3BD0CB-841D-493D-8BA5-EA066721AE5F}"/>
              </a:ext>
            </a:extLst>
          </p:cNvPr>
          <p:cNvCxnSpPr>
            <a:stCxn id="32" idx="3"/>
            <a:endCxn id="39" idx="1"/>
          </p:cNvCxnSpPr>
          <p:nvPr/>
        </p:nvCxnSpPr>
        <p:spPr>
          <a:xfrm>
            <a:off x="2463777" y="3320213"/>
            <a:ext cx="9549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1" name="コネクタ: カギ線 460">
            <a:extLst>
              <a:ext uri="{FF2B5EF4-FFF2-40B4-BE49-F238E27FC236}">
                <a16:creationId xmlns:a16="http://schemas.microsoft.com/office/drawing/2014/main" id="{A3D82868-5F7D-433A-B899-DFDFAF97750A}"/>
              </a:ext>
            </a:extLst>
          </p:cNvPr>
          <p:cNvCxnSpPr>
            <a:cxnSpLocks/>
            <a:stCxn id="32" idx="2"/>
            <a:endCxn id="56" idx="1"/>
          </p:cNvCxnSpPr>
          <p:nvPr/>
        </p:nvCxnSpPr>
        <p:spPr>
          <a:xfrm rot="16200000" flipH="1">
            <a:off x="1823498" y="4100401"/>
            <a:ext cx="994063" cy="4472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4" name="コネクタ: カギ線 463">
            <a:extLst>
              <a:ext uri="{FF2B5EF4-FFF2-40B4-BE49-F238E27FC236}">
                <a16:creationId xmlns:a16="http://schemas.microsoft.com/office/drawing/2014/main" id="{51347482-749F-4939-8612-4B60ECF05EF2}"/>
              </a:ext>
            </a:extLst>
          </p:cNvPr>
          <p:cNvCxnSpPr>
            <a:stCxn id="56" idx="2"/>
            <a:endCxn id="36" idx="1"/>
          </p:cNvCxnSpPr>
          <p:nvPr/>
        </p:nvCxnSpPr>
        <p:spPr>
          <a:xfrm rot="16200000" flipH="1">
            <a:off x="2687343" y="5551541"/>
            <a:ext cx="952988" cy="5056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6" name="直線矢印コネクタ 465">
            <a:extLst>
              <a:ext uri="{FF2B5EF4-FFF2-40B4-BE49-F238E27FC236}">
                <a16:creationId xmlns:a16="http://schemas.microsoft.com/office/drawing/2014/main" id="{5F3DF3BB-61F4-46BA-A3EF-D7E90ECC17B9}"/>
              </a:ext>
            </a:extLst>
          </p:cNvPr>
          <p:cNvCxnSpPr>
            <a:stCxn id="36" idx="3"/>
            <a:endCxn id="37" idx="1"/>
          </p:cNvCxnSpPr>
          <p:nvPr/>
        </p:nvCxnSpPr>
        <p:spPr>
          <a:xfrm>
            <a:off x="4152435" y="6280836"/>
            <a:ext cx="118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8" name="直線矢印コネクタ 467">
            <a:extLst>
              <a:ext uri="{FF2B5EF4-FFF2-40B4-BE49-F238E27FC236}">
                <a16:creationId xmlns:a16="http://schemas.microsoft.com/office/drawing/2014/main" id="{40221FE7-439C-479A-ADFF-5F0F83C02763}"/>
              </a:ext>
            </a:extLst>
          </p:cNvPr>
          <p:cNvCxnSpPr>
            <a:stCxn id="57" idx="2"/>
            <a:endCxn id="36" idx="0"/>
          </p:cNvCxnSpPr>
          <p:nvPr/>
        </p:nvCxnSpPr>
        <p:spPr>
          <a:xfrm flipH="1">
            <a:off x="3784537" y="5327848"/>
            <a:ext cx="1617" cy="446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0" name="直線矢印コネクタ 469">
            <a:extLst>
              <a:ext uri="{FF2B5EF4-FFF2-40B4-BE49-F238E27FC236}">
                <a16:creationId xmlns:a16="http://schemas.microsoft.com/office/drawing/2014/main" id="{46A46B5F-0E74-48A3-90CF-4857FF61640A}"/>
              </a:ext>
            </a:extLst>
          </p:cNvPr>
          <p:cNvCxnSpPr>
            <a:stCxn id="39" idx="2"/>
            <a:endCxn id="57" idx="0"/>
          </p:cNvCxnSpPr>
          <p:nvPr/>
        </p:nvCxnSpPr>
        <p:spPr>
          <a:xfrm>
            <a:off x="3785558" y="3826999"/>
            <a:ext cx="596" cy="487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2" name="直線矢印コネクタ 471">
            <a:extLst>
              <a:ext uri="{FF2B5EF4-FFF2-40B4-BE49-F238E27FC236}">
                <a16:creationId xmlns:a16="http://schemas.microsoft.com/office/drawing/2014/main" id="{C8A285AE-02BF-4FF0-A378-76AB08D19308}"/>
              </a:ext>
            </a:extLst>
          </p:cNvPr>
          <p:cNvCxnSpPr>
            <a:stCxn id="39" idx="3"/>
            <a:endCxn id="43" idx="1"/>
          </p:cNvCxnSpPr>
          <p:nvPr/>
        </p:nvCxnSpPr>
        <p:spPr>
          <a:xfrm>
            <a:off x="4152435" y="3320213"/>
            <a:ext cx="1324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6" name="直線矢印コネクタ 475">
            <a:extLst>
              <a:ext uri="{FF2B5EF4-FFF2-40B4-BE49-F238E27FC236}">
                <a16:creationId xmlns:a16="http://schemas.microsoft.com/office/drawing/2014/main" id="{6A697324-D3C3-4EDD-A435-471FEAB9F22A}"/>
              </a:ext>
            </a:extLst>
          </p:cNvPr>
          <p:cNvCxnSpPr>
            <a:stCxn id="40" idx="3"/>
            <a:endCxn id="12" idx="1"/>
          </p:cNvCxnSpPr>
          <p:nvPr/>
        </p:nvCxnSpPr>
        <p:spPr>
          <a:xfrm>
            <a:off x="2454660" y="1949150"/>
            <a:ext cx="18355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9233676C-228A-4208-84F4-0DAB28197AD8}"/>
              </a:ext>
            </a:extLst>
          </p:cNvPr>
          <p:cNvCxnSpPr>
            <a:stCxn id="12" idx="2"/>
            <a:endCxn id="43" idx="0"/>
          </p:cNvCxnSpPr>
          <p:nvPr/>
        </p:nvCxnSpPr>
        <p:spPr>
          <a:xfrm>
            <a:off x="4647760" y="2448892"/>
            <a:ext cx="3963" cy="364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274A9BF1-F237-4093-9A52-0783B0CAB013}"/>
              </a:ext>
            </a:extLst>
          </p:cNvPr>
          <p:cNvCxnSpPr>
            <a:stCxn id="42" idx="2"/>
            <a:endCxn id="41" idx="0"/>
          </p:cNvCxnSpPr>
          <p:nvPr/>
        </p:nvCxnSpPr>
        <p:spPr>
          <a:xfrm flipH="1">
            <a:off x="5997028" y="2448892"/>
            <a:ext cx="643" cy="364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コネクタ: カギ線 72">
            <a:extLst>
              <a:ext uri="{FF2B5EF4-FFF2-40B4-BE49-F238E27FC236}">
                <a16:creationId xmlns:a16="http://schemas.microsoft.com/office/drawing/2014/main" id="{C0877C38-1624-4030-88BB-4046E4322CAD}"/>
              </a:ext>
            </a:extLst>
          </p:cNvPr>
          <p:cNvCxnSpPr>
            <a:stCxn id="41" idx="2"/>
            <a:endCxn id="49" idx="0"/>
          </p:cNvCxnSpPr>
          <p:nvPr/>
        </p:nvCxnSpPr>
        <p:spPr>
          <a:xfrm rot="16200000" flipH="1">
            <a:off x="5790528" y="4033498"/>
            <a:ext cx="487277" cy="742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05D00567-313B-48CA-847D-C6FB94A08894}"/>
              </a:ext>
            </a:extLst>
          </p:cNvPr>
          <p:cNvCxnSpPr>
            <a:stCxn id="49" idx="3"/>
            <a:endCxn id="35" idx="1"/>
          </p:cNvCxnSpPr>
          <p:nvPr/>
        </p:nvCxnSpPr>
        <p:spPr>
          <a:xfrm>
            <a:off x="6438182" y="4821062"/>
            <a:ext cx="1048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カギ線 76">
            <a:extLst>
              <a:ext uri="{FF2B5EF4-FFF2-40B4-BE49-F238E27FC236}">
                <a16:creationId xmlns:a16="http://schemas.microsoft.com/office/drawing/2014/main" id="{A90E82D5-3090-4A65-8F9B-458C82F7719F}"/>
              </a:ext>
            </a:extLst>
          </p:cNvPr>
          <p:cNvCxnSpPr>
            <a:stCxn id="35" idx="2"/>
            <a:endCxn id="44" idx="1"/>
          </p:cNvCxnSpPr>
          <p:nvPr/>
        </p:nvCxnSpPr>
        <p:spPr>
          <a:xfrm rot="16200000" flipH="1">
            <a:off x="6674704" y="5563085"/>
            <a:ext cx="952988" cy="48251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50729164-5DF2-4DA5-BC69-CD8F0BAC01DA}"/>
              </a:ext>
            </a:extLst>
          </p:cNvPr>
          <p:cNvCxnSpPr>
            <a:stCxn id="38" idx="2"/>
            <a:endCxn id="44" idx="0"/>
          </p:cNvCxnSpPr>
          <p:nvPr/>
        </p:nvCxnSpPr>
        <p:spPr>
          <a:xfrm flipH="1">
            <a:off x="7760354" y="5327848"/>
            <a:ext cx="5455" cy="446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10178A3B-7319-459E-AFF0-3DF222354EED}"/>
              </a:ext>
            </a:extLst>
          </p:cNvPr>
          <p:cNvCxnSpPr>
            <a:stCxn id="44" idx="3"/>
            <a:endCxn id="45" idx="1"/>
          </p:cNvCxnSpPr>
          <p:nvPr/>
        </p:nvCxnSpPr>
        <p:spPr>
          <a:xfrm>
            <a:off x="8128252" y="6280836"/>
            <a:ext cx="118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FD0AEF76-CF20-4CE5-840E-E048BE6BBDAE}"/>
              </a:ext>
            </a:extLst>
          </p:cNvPr>
          <p:cNvCxnSpPr>
            <a:stCxn id="41" idx="3"/>
            <a:endCxn id="46" idx="1"/>
          </p:cNvCxnSpPr>
          <p:nvPr/>
        </p:nvCxnSpPr>
        <p:spPr>
          <a:xfrm>
            <a:off x="6363905" y="3320213"/>
            <a:ext cx="1038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CA0B74BE-1CD3-471B-A7AF-ECA220F9C79F}"/>
              </a:ext>
            </a:extLst>
          </p:cNvPr>
          <p:cNvCxnSpPr>
            <a:stCxn id="42" idx="3"/>
            <a:endCxn id="48" idx="1"/>
          </p:cNvCxnSpPr>
          <p:nvPr/>
        </p:nvCxnSpPr>
        <p:spPr>
          <a:xfrm>
            <a:off x="6355177" y="1949150"/>
            <a:ext cx="19070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421961F8-5C77-4DD4-A213-89E5B1394F7E}"/>
              </a:ext>
            </a:extLst>
          </p:cNvPr>
          <p:cNvCxnSpPr>
            <a:stCxn id="46" idx="2"/>
            <a:endCxn id="38" idx="0"/>
          </p:cNvCxnSpPr>
          <p:nvPr/>
        </p:nvCxnSpPr>
        <p:spPr>
          <a:xfrm flipH="1">
            <a:off x="7765809" y="3826999"/>
            <a:ext cx="3274" cy="487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a:extLst>
              <a:ext uri="{FF2B5EF4-FFF2-40B4-BE49-F238E27FC236}">
                <a16:creationId xmlns:a16="http://schemas.microsoft.com/office/drawing/2014/main" id="{FCE0F108-1B4A-4E8E-BC11-36B2D72D2E0C}"/>
              </a:ext>
            </a:extLst>
          </p:cNvPr>
          <p:cNvCxnSpPr>
            <a:stCxn id="46" idx="3"/>
            <a:endCxn id="47" idx="1"/>
          </p:cNvCxnSpPr>
          <p:nvPr/>
        </p:nvCxnSpPr>
        <p:spPr>
          <a:xfrm>
            <a:off x="8135960" y="3320213"/>
            <a:ext cx="1133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B75AFEDF-01EA-494B-AAAE-4A5DAA0129BD}"/>
              </a:ext>
            </a:extLst>
          </p:cNvPr>
          <p:cNvCxnSpPr>
            <a:stCxn id="48" idx="2"/>
            <a:endCxn id="47" idx="0"/>
          </p:cNvCxnSpPr>
          <p:nvPr/>
        </p:nvCxnSpPr>
        <p:spPr>
          <a:xfrm flipH="1">
            <a:off x="8616198" y="2448892"/>
            <a:ext cx="3545" cy="364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C3A4DE3F-4A78-4C5E-BFEA-06C15D345B95}"/>
              </a:ext>
            </a:extLst>
          </p:cNvPr>
          <p:cNvCxnSpPr>
            <a:stCxn id="47" idx="3"/>
            <a:endCxn id="50" idx="1"/>
          </p:cNvCxnSpPr>
          <p:nvPr/>
        </p:nvCxnSpPr>
        <p:spPr>
          <a:xfrm flipV="1">
            <a:off x="8983075" y="3310688"/>
            <a:ext cx="107639"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1" name="直線矢印コネクタ 480">
            <a:extLst>
              <a:ext uri="{FF2B5EF4-FFF2-40B4-BE49-F238E27FC236}">
                <a16:creationId xmlns:a16="http://schemas.microsoft.com/office/drawing/2014/main" id="{A8F7D2E8-BDFF-4026-8B57-1B3E2340730F}"/>
              </a:ext>
            </a:extLst>
          </p:cNvPr>
          <p:cNvCxnSpPr>
            <a:stCxn id="50" idx="3"/>
            <a:endCxn id="51" idx="1"/>
          </p:cNvCxnSpPr>
          <p:nvPr/>
        </p:nvCxnSpPr>
        <p:spPr>
          <a:xfrm flipV="1">
            <a:off x="9824469" y="3301163"/>
            <a:ext cx="107167"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3" name="直線コネクタ 482">
            <a:extLst>
              <a:ext uri="{FF2B5EF4-FFF2-40B4-BE49-F238E27FC236}">
                <a16:creationId xmlns:a16="http://schemas.microsoft.com/office/drawing/2014/main" id="{47F66269-099A-451B-AA55-C9A9D92F1ACC}"/>
              </a:ext>
            </a:extLst>
          </p:cNvPr>
          <p:cNvCxnSpPr>
            <a:stCxn id="51" idx="2"/>
            <a:endCxn id="52" idx="0"/>
          </p:cNvCxnSpPr>
          <p:nvPr/>
        </p:nvCxnSpPr>
        <p:spPr>
          <a:xfrm>
            <a:off x="10528471" y="3807949"/>
            <a:ext cx="0" cy="5063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5" name="コネクタ: カギ線 484">
            <a:extLst>
              <a:ext uri="{FF2B5EF4-FFF2-40B4-BE49-F238E27FC236}">
                <a16:creationId xmlns:a16="http://schemas.microsoft.com/office/drawing/2014/main" id="{EF4129B6-FAFB-49FC-913A-60674C8A5D11}"/>
              </a:ext>
            </a:extLst>
          </p:cNvPr>
          <p:cNvCxnSpPr>
            <a:stCxn id="45" idx="3"/>
            <a:endCxn id="50" idx="2"/>
          </p:cNvCxnSpPr>
          <p:nvPr/>
        </p:nvCxnSpPr>
        <p:spPr>
          <a:xfrm flipV="1">
            <a:off x="8982617" y="3817474"/>
            <a:ext cx="474975" cy="24633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8239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CustomShape 1"/>
          <p:cNvSpPr/>
          <p:nvPr/>
        </p:nvSpPr>
        <p:spPr>
          <a:xfrm>
            <a:off x="252000" y="3429000"/>
            <a:ext cx="9215280" cy="1367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b">
            <a:normAutofit fontScale="97000"/>
          </a:bodyPr>
          <a:lstStyle/>
          <a:p>
            <a:pPr>
              <a:lnSpc>
                <a:spcPct val="90000"/>
              </a:lnSpc>
            </a:pPr>
            <a:r>
              <a:rPr lang="ja-JP" sz="4400" b="1" strike="noStrike" spc="-1">
                <a:solidFill>
                  <a:srgbClr val="073C65"/>
                </a:solidFill>
                <a:latin typeface="Segoe UI Semibold"/>
                <a:ea typeface="Meiryo UI"/>
              </a:rPr>
              <a:t>最新技術の活用による</a:t>
            </a:r>
            <a:br/>
            <a:r>
              <a:rPr lang="ja-JP" sz="4400" b="1" strike="noStrike" spc="-1">
                <a:solidFill>
                  <a:srgbClr val="073C65"/>
                </a:solidFill>
                <a:latin typeface="Segoe UI Semibold"/>
                <a:ea typeface="Meiryo UI"/>
              </a:rPr>
              <a:t>成長戦略プロジェクト　概要</a:t>
            </a:r>
            <a:endParaRPr lang="en-US" sz="4400" b="0" strike="noStrike" spc="-1">
              <a:latin typeface="Arial"/>
            </a:endParaRPr>
          </a:p>
        </p:txBody>
      </p:sp>
      <p:sp>
        <p:nvSpPr>
          <p:cNvPr id="476" name="CustomShape 2"/>
          <p:cNvSpPr/>
          <p:nvPr/>
        </p:nvSpPr>
        <p:spPr>
          <a:xfrm>
            <a:off x="252000" y="5049000"/>
            <a:ext cx="9215280" cy="899280"/>
          </a:xfrm>
          <a:prstGeom prst="rect">
            <a:avLst/>
          </a:prstGeom>
          <a:noFill/>
          <a:ln w="0">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100000"/>
              </a:lnSpc>
              <a:tabLst>
                <a:tab pos="0" algn="l"/>
              </a:tabLst>
            </a:pPr>
            <a:r>
              <a:rPr lang="en-US" sz="1600" b="0" strike="noStrike" spc="-1">
                <a:solidFill>
                  <a:srgbClr val="808080"/>
                </a:solidFill>
                <a:latin typeface="Arial"/>
                <a:ea typeface="DejaVu Sans"/>
              </a:rPr>
              <a:t>2021</a:t>
            </a:r>
            <a:r>
              <a:rPr lang="ja-JP" sz="1600" b="0" strike="noStrike" spc="-1">
                <a:solidFill>
                  <a:srgbClr val="808080"/>
                </a:solidFill>
                <a:latin typeface="Arial"/>
                <a:ea typeface="DejaVu Sans"/>
              </a:rPr>
              <a:t>年</a:t>
            </a:r>
            <a:r>
              <a:rPr lang="en-US" sz="1600" b="0" strike="noStrike" spc="-1">
                <a:solidFill>
                  <a:srgbClr val="808080"/>
                </a:solidFill>
                <a:latin typeface="Arial"/>
                <a:ea typeface="DejaVu Sans"/>
              </a:rPr>
              <a:t>10</a:t>
            </a:r>
            <a:r>
              <a:rPr lang="ja-JP" sz="1600" b="0" strike="noStrike" spc="-1">
                <a:solidFill>
                  <a:srgbClr val="808080"/>
                </a:solidFill>
                <a:latin typeface="Arial"/>
                <a:ea typeface="DejaVu Sans"/>
              </a:rPr>
              <a:t>月</a:t>
            </a:r>
            <a:endParaRPr lang="en-US" sz="1600" b="0" strike="noStrike" spc="-1">
              <a:latin typeface="Arial"/>
            </a:endParaRPr>
          </a:p>
          <a:p>
            <a:pPr>
              <a:lnSpc>
                <a:spcPct val="100000"/>
              </a:lnSpc>
              <a:tabLst>
                <a:tab pos="0" algn="l"/>
              </a:tabLst>
            </a:pPr>
            <a:r>
              <a:rPr lang="ja-JP" sz="1600" b="0" strike="noStrike" spc="-1">
                <a:solidFill>
                  <a:srgbClr val="808080"/>
                </a:solidFill>
                <a:latin typeface="Arial"/>
                <a:ea typeface="DejaVu Sans"/>
              </a:rPr>
              <a:t>成長戦略プロジェクト事務局</a:t>
            </a:r>
            <a:endParaRPr lang="en-US" sz="16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CustomShape 1"/>
          <p:cNvSpPr/>
          <p:nvPr/>
        </p:nvSpPr>
        <p:spPr>
          <a:xfrm>
            <a:off x="252000" y="288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ja-JP" sz="2400" b="1" strike="noStrike" spc="-1">
                <a:solidFill>
                  <a:srgbClr val="0D79CA"/>
                </a:solidFill>
                <a:latin typeface="Segoe UI Semibold"/>
                <a:ea typeface="Meiryo UI"/>
              </a:rPr>
              <a:t>目次</a:t>
            </a:r>
            <a:endParaRPr lang="en-US" sz="2400" b="0" strike="noStrike" spc="-1">
              <a:latin typeface="Arial"/>
            </a:endParaRPr>
          </a:p>
        </p:txBody>
      </p:sp>
      <p:graphicFrame>
        <p:nvGraphicFramePr>
          <p:cNvPr id="478" name="Table 2"/>
          <p:cNvGraphicFramePr/>
          <p:nvPr/>
        </p:nvGraphicFramePr>
        <p:xfrm>
          <a:off x="252360" y="900000"/>
          <a:ext cx="4967640" cy="5632920"/>
        </p:xfrm>
        <a:graphic>
          <a:graphicData uri="http://schemas.openxmlformats.org/drawingml/2006/table">
            <a:tbl>
              <a:tblPr/>
              <a:tblGrid>
                <a:gridCol w="324000">
                  <a:extLst>
                    <a:ext uri="{9D8B030D-6E8A-4147-A177-3AD203B41FA5}">
                      <a16:colId xmlns:a16="http://schemas.microsoft.com/office/drawing/2014/main" val="20000"/>
                    </a:ext>
                  </a:extLst>
                </a:gridCol>
                <a:gridCol w="324000">
                  <a:extLst>
                    <a:ext uri="{9D8B030D-6E8A-4147-A177-3AD203B41FA5}">
                      <a16:colId xmlns:a16="http://schemas.microsoft.com/office/drawing/2014/main" val="20001"/>
                    </a:ext>
                  </a:extLst>
                </a:gridCol>
                <a:gridCol w="3780000">
                  <a:extLst>
                    <a:ext uri="{9D8B030D-6E8A-4147-A177-3AD203B41FA5}">
                      <a16:colId xmlns:a16="http://schemas.microsoft.com/office/drawing/2014/main" val="20002"/>
                    </a:ext>
                  </a:extLst>
                </a:gridCol>
                <a:gridCol w="540000">
                  <a:extLst>
                    <a:ext uri="{9D8B030D-6E8A-4147-A177-3AD203B41FA5}">
                      <a16:colId xmlns:a16="http://schemas.microsoft.com/office/drawing/2014/main" val="20003"/>
                    </a:ext>
                  </a:extLst>
                </a:gridCol>
              </a:tblGrid>
              <a:tr h="335160">
                <a:tc>
                  <a:txBody>
                    <a:bodyPr/>
                    <a:lstStyle/>
                    <a:p>
                      <a:pPr algn="ctr">
                        <a:lnSpc>
                          <a:spcPct val="100000"/>
                        </a:lnSpc>
                      </a:pPr>
                      <a:r>
                        <a:rPr lang="en-US" sz="1600" b="0" strike="noStrike" spc="-1">
                          <a:solidFill>
                            <a:srgbClr val="FFFFFF"/>
                          </a:solidFill>
                          <a:latin typeface="Segoe UI"/>
                          <a:ea typeface="Meiryo UI"/>
                        </a:rPr>
                        <a:t>1</a:t>
                      </a:r>
                      <a:endParaRPr lang="en-US" sz="1600" b="0" strike="noStrike" spc="-1">
                        <a:latin typeface="Arial"/>
                      </a:endParaRPr>
                    </a:p>
                  </a:txBody>
                  <a:tcPr>
                    <a:lnL w="12240">
                      <a:noFill/>
                    </a:lnL>
                    <a:lnR w="12240">
                      <a:noFill/>
                    </a:lnR>
                    <a:lnT w="12240">
                      <a:noFill/>
                    </a:lnT>
                    <a:lnB w="12240">
                      <a:noFill/>
                    </a:lnB>
                    <a:solidFill>
                      <a:srgbClr val="073C65"/>
                    </a:solidFill>
                  </a:tcPr>
                </a:tc>
                <a:tc gridSpan="2">
                  <a:txBody>
                    <a:bodyPr/>
                    <a:lstStyle/>
                    <a:p>
                      <a:pPr>
                        <a:lnSpc>
                          <a:spcPct val="100000"/>
                        </a:lnSpc>
                      </a:pPr>
                      <a:r>
                        <a:rPr lang="ja-JP" sz="1600" b="0" strike="noStrike" spc="-1">
                          <a:solidFill>
                            <a:srgbClr val="000000"/>
                          </a:solidFill>
                          <a:latin typeface="Segoe UI"/>
                          <a:ea typeface="Meiryo UI"/>
                        </a:rPr>
                        <a:t>成長戦略プロジェクト発足の経緯</a:t>
                      </a:r>
                      <a:endParaRPr lang="en-US" sz="1600" b="0" strike="noStrike" spc="-1">
                        <a:latin typeface="Arial"/>
                      </a:endParaRPr>
                    </a:p>
                  </a:txBody>
                  <a:tcPr marL="36000">
                    <a:lnL w="12240">
                      <a:noFill/>
                    </a:lnL>
                    <a:lnR w="12240">
                      <a:noFill/>
                    </a:lnR>
                    <a:lnT w="12240">
                      <a:noFill/>
                    </a:lnT>
                    <a:lnB w="12240">
                      <a:noFill/>
                    </a:lnB>
                    <a:solidFill>
                      <a:srgbClr val="8CC9F7"/>
                    </a:solidFill>
                  </a:tcPr>
                </a:tc>
                <a:tc hMerge="1">
                  <a:txBody>
                    <a:bodyPr/>
                    <a:lstStyle/>
                    <a:p>
                      <a:endParaRPr lang="ja-JP"/>
                    </a:p>
                  </a:txBody>
                  <a:tcPr marL="90000" marR="90000">
                    <a:solidFill>
                      <a:srgbClr val="729FCF"/>
                    </a:solidFill>
                  </a:tcPr>
                </a:tc>
                <a:tc>
                  <a:txBody>
                    <a:bodyPr/>
                    <a:lstStyle/>
                    <a:p>
                      <a:pPr algn="r">
                        <a:lnSpc>
                          <a:spcPct val="100000"/>
                        </a:lnSpc>
                      </a:pPr>
                      <a:r>
                        <a:rPr lang="en-US" sz="1600" b="0" strike="noStrike" spc="-1">
                          <a:solidFill>
                            <a:srgbClr val="000000"/>
                          </a:solidFill>
                          <a:latin typeface="Segoe UI"/>
                          <a:ea typeface="Meiryo UI"/>
                        </a:rPr>
                        <a:t>5</a:t>
                      </a:r>
                      <a:endParaRPr lang="en-US" sz="1600" b="0" strike="noStrike" spc="-1">
                        <a:latin typeface="Arial"/>
                      </a:endParaRPr>
                    </a:p>
                  </a:txBody>
                  <a:tcPr marL="36000">
                    <a:lnL w="12240">
                      <a:noFill/>
                    </a:lnL>
                    <a:lnR w="12240">
                      <a:noFill/>
                    </a:lnR>
                    <a:lnT w="12240">
                      <a:noFill/>
                    </a:lnT>
                    <a:lnB w="12240">
                      <a:noFill/>
                    </a:lnB>
                    <a:solidFill>
                      <a:srgbClr val="F2F2F2"/>
                    </a:solidFill>
                  </a:tcPr>
                </a:tc>
                <a:extLst>
                  <a:ext uri="{0D108BD9-81ED-4DB2-BD59-A6C34878D82A}">
                    <a16:rowId xmlns:a16="http://schemas.microsoft.com/office/drawing/2014/main" val="10000"/>
                  </a:ext>
                </a:extLst>
              </a:tr>
              <a:tr h="33516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1</a:t>
                      </a:r>
                      <a:endParaRPr lang="en-US" sz="1600" b="0" strike="noStrike" spc="-1">
                        <a:latin typeface="Arial"/>
                      </a:endParaRPr>
                    </a:p>
                  </a:txBody>
                  <a:tcPr>
                    <a:lnL w="12240">
                      <a:noFill/>
                    </a:lnL>
                    <a:lnR w="12240">
                      <a:noFill/>
                    </a:lnR>
                    <a:lnT w="12240">
                      <a:noFill/>
                    </a:lnT>
                    <a:lnB w="12240">
                      <a:solidFill>
                        <a:srgbClr val="F2F2F2"/>
                      </a:solidFill>
                    </a:lnB>
                    <a:solidFill>
                      <a:srgbClr val="DFF5FD"/>
                    </a:solidFill>
                  </a:tcPr>
                </a:tc>
                <a:tc>
                  <a:txBody>
                    <a:bodyPr/>
                    <a:lstStyle/>
                    <a:p>
                      <a:pPr>
                        <a:lnSpc>
                          <a:spcPct val="100000"/>
                        </a:lnSpc>
                      </a:pPr>
                      <a:r>
                        <a:rPr lang="ja-JP" sz="1600" b="0" strike="noStrike" spc="-1">
                          <a:solidFill>
                            <a:srgbClr val="000000"/>
                          </a:solidFill>
                          <a:latin typeface="Segoe UI"/>
                          <a:ea typeface="Meiryo UI"/>
                        </a:rPr>
                        <a:t>デジタルトランスフォーメーションのアプローチ</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1"/>
                  </a:ext>
                </a:extLst>
              </a:tr>
              <a:tr h="33516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2</a:t>
                      </a:r>
                      <a:endParaRPr lang="en-US" sz="1600" b="0" strike="noStrike" spc="-1">
                        <a:latin typeface="Arial"/>
                      </a:endParaRPr>
                    </a:p>
                  </a:txBody>
                  <a:tcPr>
                    <a:lnL w="12240">
                      <a:noFill/>
                    </a:lnL>
                    <a:lnR w="12240">
                      <a:noFill/>
                    </a:lnR>
                    <a:lnT w="12240">
                      <a:solidFill>
                        <a:srgbClr val="F2F2F2"/>
                      </a:solid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フォーカスエリアと課題設定</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2"/>
                  </a:ext>
                </a:extLst>
              </a:tr>
              <a:tr h="33516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3</a:t>
                      </a:r>
                      <a:endParaRPr lang="en-US" sz="1600" b="0" strike="noStrike" spc="-1">
                        <a:latin typeface="Arial"/>
                      </a:endParaRPr>
                    </a:p>
                  </a:txBody>
                  <a:tcPr>
                    <a:lnL w="12240">
                      <a:noFill/>
                    </a:lnL>
                    <a:lnR w="12240">
                      <a:noFill/>
                    </a:lnR>
                    <a:lnT w="12240">
                      <a:no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プロジェクト成功のための条件</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3"/>
                  </a:ext>
                </a:extLst>
              </a:tr>
              <a:tr h="33516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4</a:t>
                      </a:r>
                      <a:endParaRPr lang="en-US" sz="1600" b="0" strike="noStrike" spc="-1">
                        <a:latin typeface="Arial"/>
                      </a:endParaRPr>
                    </a:p>
                  </a:txBody>
                  <a:tcPr>
                    <a:lnL w="12240">
                      <a:noFill/>
                    </a:lnL>
                    <a:lnR w="12240">
                      <a:noFill/>
                    </a:lnR>
                    <a:lnT w="12240">
                      <a:no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中長期経営ビジョンのフレームワーク</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4"/>
                  </a:ext>
                </a:extLst>
              </a:tr>
              <a:tr h="33516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5</a:t>
                      </a:r>
                      <a:endParaRPr lang="en-US" sz="1600" b="0" strike="noStrike" spc="-1">
                        <a:latin typeface="Arial"/>
                      </a:endParaRPr>
                    </a:p>
                  </a:txBody>
                  <a:tcPr>
                    <a:lnL w="12240">
                      <a:noFill/>
                    </a:lnL>
                    <a:lnR w="12240">
                      <a:noFill/>
                    </a:lnR>
                    <a:lnT w="12240">
                      <a:no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プロジェクト実施の</a:t>
                      </a:r>
                      <a:r>
                        <a:rPr lang="en-US" sz="1600" b="0" strike="noStrike" spc="-1">
                          <a:solidFill>
                            <a:srgbClr val="000000"/>
                          </a:solidFill>
                          <a:latin typeface="Segoe UI"/>
                          <a:ea typeface="Meiryo UI"/>
                        </a:rPr>
                        <a:t>5</a:t>
                      </a:r>
                      <a:r>
                        <a:rPr lang="ja-JP" sz="1600" b="0" strike="noStrike" spc="-1">
                          <a:solidFill>
                            <a:srgbClr val="000000"/>
                          </a:solidFill>
                          <a:latin typeface="Segoe UI"/>
                          <a:ea typeface="Meiryo UI"/>
                        </a:rPr>
                        <a:t>つのポイント</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5"/>
                  </a:ext>
                </a:extLst>
              </a:tr>
              <a:tr h="366120">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6"/>
                  </a:ext>
                </a:extLst>
              </a:tr>
              <a:tr h="335160">
                <a:tc>
                  <a:txBody>
                    <a:bodyPr/>
                    <a:lstStyle/>
                    <a:p>
                      <a:pPr algn="ctr">
                        <a:lnSpc>
                          <a:spcPct val="100000"/>
                        </a:lnSpc>
                      </a:pPr>
                      <a:r>
                        <a:rPr lang="en-US" sz="1600" b="0" strike="noStrike" spc="-1">
                          <a:solidFill>
                            <a:srgbClr val="FFFFFF"/>
                          </a:solidFill>
                          <a:latin typeface="Segoe UI"/>
                          <a:ea typeface="Meiryo UI"/>
                        </a:rPr>
                        <a:t>2</a:t>
                      </a:r>
                      <a:endParaRPr lang="en-US" sz="1600" b="0" strike="noStrike" spc="-1">
                        <a:latin typeface="Arial"/>
                      </a:endParaRPr>
                    </a:p>
                  </a:txBody>
                  <a:tcPr>
                    <a:lnL w="12240">
                      <a:noFill/>
                    </a:lnL>
                    <a:lnR w="12240">
                      <a:noFill/>
                    </a:lnR>
                    <a:lnT w="12240">
                      <a:noFill/>
                    </a:lnT>
                    <a:lnB w="12240">
                      <a:noFill/>
                    </a:lnB>
                    <a:solidFill>
                      <a:srgbClr val="073C65"/>
                    </a:solidFill>
                  </a:tcPr>
                </a:tc>
                <a:tc gridSpan="2">
                  <a:txBody>
                    <a:bodyPr/>
                    <a:lstStyle/>
                    <a:p>
                      <a:pPr>
                        <a:lnSpc>
                          <a:spcPct val="100000"/>
                        </a:lnSpc>
                      </a:pPr>
                      <a:r>
                        <a:rPr lang="en-US" sz="1600" b="0" strike="noStrike" spc="-1">
                          <a:solidFill>
                            <a:srgbClr val="000000"/>
                          </a:solidFill>
                          <a:latin typeface="Segoe UI"/>
                          <a:ea typeface="Meiryo UI"/>
                        </a:rPr>
                        <a:t>3</a:t>
                      </a:r>
                      <a:r>
                        <a:rPr lang="ja-JP" sz="1600" b="0" strike="noStrike" spc="-1">
                          <a:solidFill>
                            <a:srgbClr val="000000"/>
                          </a:solidFill>
                          <a:latin typeface="Segoe UI"/>
                          <a:ea typeface="Meiryo UI"/>
                        </a:rPr>
                        <a:t>つのフォーカスエリアと</a:t>
                      </a:r>
                      <a:r>
                        <a:rPr lang="en-US" sz="1600" b="0" strike="noStrike" spc="-1">
                          <a:solidFill>
                            <a:srgbClr val="000000"/>
                          </a:solidFill>
                          <a:latin typeface="Segoe UI"/>
                          <a:ea typeface="Meiryo UI"/>
                        </a:rPr>
                        <a:t>4</a:t>
                      </a:r>
                      <a:r>
                        <a:rPr lang="ja-JP" sz="1600" b="0" strike="noStrike" spc="-1">
                          <a:solidFill>
                            <a:srgbClr val="000000"/>
                          </a:solidFill>
                          <a:latin typeface="Segoe UI"/>
                          <a:ea typeface="Meiryo UI"/>
                        </a:rPr>
                        <a:t>つのタスク</a:t>
                      </a:r>
                      <a:endParaRPr lang="en-US" sz="1600" b="0" strike="noStrike" spc="-1">
                        <a:latin typeface="Arial"/>
                      </a:endParaRPr>
                    </a:p>
                  </a:txBody>
                  <a:tcPr>
                    <a:lnL w="12240">
                      <a:noFill/>
                    </a:lnL>
                    <a:lnR w="12240">
                      <a:noFill/>
                    </a:lnR>
                    <a:lnT w="12240">
                      <a:noFill/>
                    </a:lnT>
                    <a:lnB w="12240">
                      <a:noFill/>
                    </a:lnB>
                    <a:solidFill>
                      <a:srgbClr val="8CC9F7"/>
                    </a:solidFill>
                  </a:tcPr>
                </a:tc>
                <a:tc hMerge="1">
                  <a:txBody>
                    <a:bodyPr/>
                    <a:lstStyle/>
                    <a:p>
                      <a:endParaRPr lang="ja-JP"/>
                    </a:p>
                  </a:txBody>
                  <a:tcPr marL="90000" marR="90000">
                    <a:solidFill>
                      <a:srgbClr val="729FCF"/>
                    </a:solidFill>
                  </a:tcPr>
                </a:tc>
                <a:tc>
                  <a:txBody>
                    <a:bodyPr/>
                    <a:lstStyle/>
                    <a:p>
                      <a:pPr algn="r">
                        <a:lnSpc>
                          <a:spcPct val="100000"/>
                        </a:lnSpc>
                      </a:pPr>
                      <a:r>
                        <a:rPr lang="en-US" sz="1600" b="0" strike="noStrike" spc="-1">
                          <a:solidFill>
                            <a:srgbClr val="000000"/>
                          </a:solidFill>
                          <a:latin typeface="Segoe UI"/>
                          <a:ea typeface="Meiryo UI"/>
                        </a:rPr>
                        <a:t>12</a:t>
                      </a:r>
                      <a:endParaRPr lang="en-US" sz="1600" b="0" strike="noStrike" spc="-1">
                        <a:latin typeface="Arial"/>
                      </a:endParaRPr>
                    </a:p>
                  </a:txBody>
                  <a:tcPr marL="36000">
                    <a:lnL w="12240">
                      <a:noFill/>
                    </a:lnL>
                    <a:lnR w="12240">
                      <a:noFill/>
                    </a:lnR>
                    <a:lnT w="12240">
                      <a:noFill/>
                    </a:lnT>
                    <a:lnB w="12240">
                      <a:noFill/>
                    </a:lnB>
                    <a:solidFill>
                      <a:srgbClr val="F2F2F2"/>
                    </a:solidFill>
                  </a:tcPr>
                </a:tc>
                <a:extLst>
                  <a:ext uri="{0D108BD9-81ED-4DB2-BD59-A6C34878D82A}">
                    <a16:rowId xmlns:a16="http://schemas.microsoft.com/office/drawing/2014/main" val="10007"/>
                  </a:ext>
                </a:extLst>
              </a:tr>
              <a:tr h="33516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1</a:t>
                      </a:r>
                      <a:endParaRPr lang="en-US" sz="1600" b="0" strike="noStrike" spc="-1">
                        <a:latin typeface="Arial"/>
                      </a:endParaRPr>
                    </a:p>
                  </a:txBody>
                  <a:tcPr>
                    <a:lnL w="12240">
                      <a:noFill/>
                    </a:lnL>
                    <a:lnR w="12240">
                      <a:noFill/>
                    </a:lnR>
                    <a:lnT w="12240">
                      <a:noFill/>
                    </a:lnT>
                    <a:lnB w="12240">
                      <a:solidFill>
                        <a:srgbClr val="F2F2F2"/>
                      </a:solidFill>
                    </a:lnB>
                    <a:solidFill>
                      <a:srgbClr val="DFF5FD"/>
                    </a:solidFill>
                  </a:tcPr>
                </a:tc>
                <a:tc>
                  <a:txBody>
                    <a:bodyPr/>
                    <a:lstStyle/>
                    <a:p>
                      <a:pPr>
                        <a:lnSpc>
                          <a:spcPct val="100000"/>
                        </a:lnSpc>
                      </a:pPr>
                      <a:r>
                        <a:rPr lang="en-US" sz="1600" b="0" strike="noStrike" spc="-1">
                          <a:solidFill>
                            <a:srgbClr val="000000"/>
                          </a:solidFill>
                          <a:latin typeface="Segoe UI"/>
                          <a:ea typeface="Meiryo UI"/>
                        </a:rPr>
                        <a:t>4</a:t>
                      </a:r>
                      <a:r>
                        <a:rPr lang="ja-JP" sz="1600" b="0" strike="noStrike" spc="-1">
                          <a:solidFill>
                            <a:srgbClr val="000000"/>
                          </a:solidFill>
                          <a:latin typeface="Segoe UI"/>
                          <a:ea typeface="Meiryo UI"/>
                        </a:rPr>
                        <a:t>つのタスク</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8"/>
                  </a:ext>
                </a:extLst>
              </a:tr>
              <a:tr h="33516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2</a:t>
                      </a:r>
                      <a:endParaRPr lang="en-US" sz="1600" b="0" strike="noStrike" spc="-1">
                        <a:latin typeface="Arial"/>
                      </a:endParaRPr>
                    </a:p>
                  </a:txBody>
                  <a:tcPr>
                    <a:lnL w="12240">
                      <a:noFill/>
                    </a:lnL>
                    <a:lnR w="12240">
                      <a:noFill/>
                    </a:lnR>
                    <a:lnT w="12240">
                      <a:solidFill>
                        <a:srgbClr val="F2F2F2"/>
                      </a:solidFill>
                    </a:lnT>
                    <a:lnB w="12240">
                      <a:solidFill>
                        <a:srgbClr val="F2F2F2"/>
                      </a:solidFill>
                    </a:lnB>
                    <a:solidFill>
                      <a:srgbClr val="DFF5FD"/>
                    </a:solidFill>
                  </a:tcPr>
                </a:tc>
                <a:tc>
                  <a:txBody>
                    <a:bodyPr/>
                    <a:lstStyle/>
                    <a:p>
                      <a:pPr>
                        <a:lnSpc>
                          <a:spcPct val="100000"/>
                        </a:lnSpc>
                      </a:pPr>
                      <a:r>
                        <a:rPr lang="en-US" sz="1600" b="0" strike="noStrike" spc="-1">
                          <a:solidFill>
                            <a:srgbClr val="000000"/>
                          </a:solidFill>
                          <a:latin typeface="Segoe UI"/>
                          <a:ea typeface="Meiryo UI"/>
                        </a:rPr>
                        <a:t>3</a:t>
                      </a:r>
                      <a:r>
                        <a:rPr lang="ja-JP" sz="1600" b="0" strike="noStrike" spc="-1">
                          <a:solidFill>
                            <a:srgbClr val="000000"/>
                          </a:solidFill>
                          <a:latin typeface="Segoe UI"/>
                          <a:ea typeface="Meiryo UI"/>
                        </a:rPr>
                        <a:t>つのフォーカスエリアと</a:t>
                      </a:r>
                      <a:r>
                        <a:rPr lang="en-US" sz="1600" b="0" strike="noStrike" spc="-1">
                          <a:solidFill>
                            <a:srgbClr val="000000"/>
                          </a:solidFill>
                          <a:latin typeface="Segoe UI"/>
                          <a:ea typeface="Meiryo UI"/>
                        </a:rPr>
                        <a:t>4</a:t>
                      </a:r>
                      <a:r>
                        <a:rPr lang="ja-JP" sz="1600" b="0" strike="noStrike" spc="-1">
                          <a:solidFill>
                            <a:srgbClr val="000000"/>
                          </a:solidFill>
                          <a:latin typeface="Segoe UI"/>
                          <a:ea typeface="Meiryo UI"/>
                        </a:rPr>
                        <a:t>つのタスクの関連付け</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9"/>
                  </a:ext>
                </a:extLst>
              </a:tr>
              <a:tr h="33516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3</a:t>
                      </a:r>
                      <a:endParaRPr lang="en-US" sz="1600" b="0" strike="noStrike" spc="-1">
                        <a:latin typeface="Arial"/>
                      </a:endParaRPr>
                    </a:p>
                  </a:txBody>
                  <a:tcPr>
                    <a:lnL w="12240">
                      <a:noFill/>
                    </a:lnL>
                    <a:lnR w="12240">
                      <a:noFill/>
                    </a:lnR>
                    <a:lnT w="12240">
                      <a:solidFill>
                        <a:srgbClr val="F2F2F2"/>
                      </a:solid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取り組みの</a:t>
                      </a:r>
                      <a:r>
                        <a:rPr lang="en-US" sz="1600" b="0" strike="noStrike" spc="-1">
                          <a:solidFill>
                            <a:srgbClr val="000000"/>
                          </a:solidFill>
                          <a:latin typeface="Segoe UI"/>
                          <a:ea typeface="Meiryo UI"/>
                        </a:rPr>
                        <a:t>Step</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10"/>
                  </a:ext>
                </a:extLst>
              </a:tr>
              <a:tr h="33516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4</a:t>
                      </a:r>
                      <a:endParaRPr lang="en-US" sz="1600" b="0" strike="noStrike" spc="-1">
                        <a:latin typeface="Arial"/>
                      </a:endParaRPr>
                    </a:p>
                  </a:txBody>
                  <a:tcPr>
                    <a:lnL w="12240">
                      <a:noFill/>
                    </a:lnL>
                    <a:lnR w="12240">
                      <a:noFill/>
                    </a:lnR>
                    <a:lnT w="12240">
                      <a:no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作業内容・役割分担・作成物</a:t>
                      </a:r>
                      <a:r>
                        <a:rPr lang="en-US" sz="1600" b="0" strike="noStrike" spc="-1">
                          <a:solidFill>
                            <a:srgbClr val="000000"/>
                          </a:solidFill>
                          <a:latin typeface="Segoe UI"/>
                          <a:ea typeface="Meiryo UI"/>
                        </a:rPr>
                        <a:t> </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11"/>
                  </a:ext>
                </a:extLst>
              </a:tr>
              <a:tr h="33516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5</a:t>
                      </a:r>
                      <a:endParaRPr lang="en-US" sz="1600" b="0" strike="noStrike" spc="-1">
                        <a:latin typeface="Arial"/>
                      </a:endParaRPr>
                    </a:p>
                  </a:txBody>
                  <a:tcPr>
                    <a:lnL w="12240">
                      <a:noFill/>
                    </a:lnL>
                    <a:lnR w="12240">
                      <a:noFill/>
                    </a:lnR>
                    <a:lnT w="12240">
                      <a:no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実行の前提条件</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12"/>
                  </a:ext>
                </a:extLst>
              </a:tr>
              <a:tr h="366120">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13"/>
                  </a:ext>
                </a:extLst>
              </a:tr>
              <a:tr h="366120">
                <a:tc>
                  <a:txBody>
                    <a:bodyPr/>
                    <a:lstStyle/>
                    <a:p>
                      <a:endParaRPr lang="ja-JP"/>
                    </a:p>
                  </a:txBody>
                  <a:tcPr>
                    <a:lnL w="12240">
                      <a:noFill/>
                    </a:lnL>
                    <a:lnR w="12240">
                      <a:noFill/>
                    </a:lnR>
                    <a:lnT w="12240">
                      <a:noFill/>
                    </a:lnT>
                    <a:lnB w="12240">
                      <a:noFill/>
                    </a:lnB>
                    <a:noFill/>
                  </a:tcPr>
                </a:tc>
                <a:tc gridSpan="2">
                  <a:txBody>
                    <a:bodyPr/>
                    <a:lstStyle/>
                    <a:p>
                      <a:endParaRPr lang="ja-JP"/>
                    </a:p>
                  </a:txBody>
                  <a:tcPr>
                    <a:lnL w="12240">
                      <a:noFill/>
                    </a:lnL>
                    <a:lnR w="12240">
                      <a:noFill/>
                    </a:lnR>
                    <a:lnT w="12240">
                      <a:noFill/>
                    </a:lnT>
                    <a:lnB w="12240">
                      <a:noFill/>
                    </a:lnB>
                    <a:noFill/>
                  </a:tcPr>
                </a:tc>
                <a:tc hMerge="1">
                  <a:txBody>
                    <a:bodyPr/>
                    <a:lstStyle/>
                    <a:p>
                      <a:endParaRPr lang="ja-JP"/>
                    </a:p>
                  </a:txBody>
                  <a:tcPr marL="90000" marR="90000">
                    <a:solidFill>
                      <a:srgbClr val="729FCF"/>
                    </a:solid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14"/>
                  </a:ext>
                </a:extLst>
              </a:tr>
              <a:tr h="366120">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15"/>
                  </a:ext>
                </a:extLst>
              </a:tr>
              <a:tr h="366120">
                <a:tc>
                  <a:txBody>
                    <a:bodyPr/>
                    <a:lstStyle/>
                    <a:p>
                      <a:endParaRPr lang="ja-JP"/>
                    </a:p>
                  </a:txBody>
                  <a:tcPr>
                    <a:lnL w="12240">
                      <a:noFill/>
                    </a:lnL>
                    <a:lnR w="12240">
                      <a:noFill/>
                    </a:lnR>
                    <a:lnT w="12240">
                      <a:noFill/>
                    </a:lnT>
                    <a:lnB w="12240">
                      <a:noFill/>
                    </a:lnB>
                    <a:noFill/>
                  </a:tcPr>
                </a:tc>
                <a:tc gridSpan="2">
                  <a:txBody>
                    <a:bodyPr/>
                    <a:lstStyle/>
                    <a:p>
                      <a:endParaRPr lang="ja-JP"/>
                    </a:p>
                  </a:txBody>
                  <a:tcPr>
                    <a:lnL w="12240">
                      <a:noFill/>
                    </a:lnL>
                    <a:lnR w="12240">
                      <a:noFill/>
                    </a:lnR>
                    <a:lnT w="12240">
                      <a:noFill/>
                    </a:lnT>
                    <a:lnB w="12240">
                      <a:noFill/>
                    </a:lnB>
                    <a:noFill/>
                  </a:tcPr>
                </a:tc>
                <a:tc hMerge="1">
                  <a:txBody>
                    <a:bodyPr/>
                    <a:lstStyle/>
                    <a:p>
                      <a:endParaRPr lang="ja-JP"/>
                    </a:p>
                  </a:txBody>
                  <a:tcPr marL="90000" marR="90000">
                    <a:solidFill>
                      <a:srgbClr val="729FCF"/>
                    </a:solid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16"/>
                  </a:ext>
                </a:extLst>
              </a:tr>
            </a:tbl>
          </a:graphicData>
        </a:graphic>
      </p:graphicFrame>
      <p:graphicFrame>
        <p:nvGraphicFramePr>
          <p:cNvPr id="479" name="Table 3"/>
          <p:cNvGraphicFramePr/>
          <p:nvPr/>
        </p:nvGraphicFramePr>
        <p:xfrm>
          <a:off x="6156360" y="900000"/>
          <a:ext cx="4967640" cy="2659680"/>
        </p:xfrm>
        <a:graphic>
          <a:graphicData uri="http://schemas.openxmlformats.org/drawingml/2006/table">
            <a:tbl>
              <a:tblPr/>
              <a:tblGrid>
                <a:gridCol w="324000">
                  <a:extLst>
                    <a:ext uri="{9D8B030D-6E8A-4147-A177-3AD203B41FA5}">
                      <a16:colId xmlns:a16="http://schemas.microsoft.com/office/drawing/2014/main" val="20000"/>
                    </a:ext>
                  </a:extLst>
                </a:gridCol>
                <a:gridCol w="324000">
                  <a:extLst>
                    <a:ext uri="{9D8B030D-6E8A-4147-A177-3AD203B41FA5}">
                      <a16:colId xmlns:a16="http://schemas.microsoft.com/office/drawing/2014/main" val="20001"/>
                    </a:ext>
                  </a:extLst>
                </a:gridCol>
                <a:gridCol w="3780000">
                  <a:extLst>
                    <a:ext uri="{9D8B030D-6E8A-4147-A177-3AD203B41FA5}">
                      <a16:colId xmlns:a16="http://schemas.microsoft.com/office/drawing/2014/main" val="20002"/>
                    </a:ext>
                  </a:extLst>
                </a:gridCol>
                <a:gridCol w="540000">
                  <a:extLst>
                    <a:ext uri="{9D8B030D-6E8A-4147-A177-3AD203B41FA5}">
                      <a16:colId xmlns:a16="http://schemas.microsoft.com/office/drawing/2014/main" val="20003"/>
                    </a:ext>
                  </a:extLst>
                </a:gridCol>
              </a:tblGrid>
              <a:tr h="335160">
                <a:tc>
                  <a:txBody>
                    <a:bodyPr/>
                    <a:lstStyle/>
                    <a:p>
                      <a:pPr algn="ctr">
                        <a:lnSpc>
                          <a:spcPct val="100000"/>
                        </a:lnSpc>
                      </a:pPr>
                      <a:r>
                        <a:rPr lang="en-US" sz="1600" b="0" strike="noStrike" spc="-1">
                          <a:solidFill>
                            <a:srgbClr val="FFFFFF"/>
                          </a:solidFill>
                          <a:latin typeface="Segoe UI"/>
                          <a:ea typeface="Meiryo UI"/>
                        </a:rPr>
                        <a:t>3</a:t>
                      </a:r>
                      <a:endParaRPr lang="en-US" sz="1600" b="0" strike="noStrike" spc="-1">
                        <a:latin typeface="Arial"/>
                      </a:endParaRPr>
                    </a:p>
                  </a:txBody>
                  <a:tcPr>
                    <a:lnL w="12240">
                      <a:noFill/>
                    </a:lnL>
                    <a:lnR w="12240">
                      <a:noFill/>
                    </a:lnR>
                    <a:lnT w="12240">
                      <a:noFill/>
                    </a:lnT>
                    <a:lnB w="38160">
                      <a:noFill/>
                    </a:lnB>
                    <a:solidFill>
                      <a:srgbClr val="073C65"/>
                    </a:solidFill>
                  </a:tcPr>
                </a:tc>
                <a:tc gridSpan="2">
                  <a:txBody>
                    <a:bodyPr/>
                    <a:lstStyle/>
                    <a:p>
                      <a:pPr>
                        <a:lnSpc>
                          <a:spcPct val="100000"/>
                        </a:lnSpc>
                      </a:pPr>
                      <a:r>
                        <a:rPr lang="ja-JP" sz="1600" b="0" strike="noStrike" spc="-1">
                          <a:solidFill>
                            <a:srgbClr val="000000"/>
                          </a:solidFill>
                          <a:latin typeface="Segoe UI"/>
                          <a:ea typeface="Meiryo UI"/>
                        </a:rPr>
                        <a:t>社内改革</a:t>
                      </a:r>
                      <a:endParaRPr lang="en-US" sz="1600" b="0" strike="noStrike" spc="-1">
                        <a:latin typeface="Arial"/>
                      </a:endParaRPr>
                    </a:p>
                  </a:txBody>
                  <a:tcPr>
                    <a:lnL w="12240">
                      <a:noFill/>
                    </a:lnL>
                    <a:lnR w="12240">
                      <a:noFill/>
                    </a:lnR>
                    <a:lnT w="12240">
                      <a:noFill/>
                    </a:lnT>
                    <a:lnB w="38160">
                      <a:noFill/>
                    </a:lnB>
                    <a:solidFill>
                      <a:srgbClr val="8CC9F7"/>
                    </a:solidFill>
                  </a:tcPr>
                </a:tc>
                <a:tc hMerge="1">
                  <a:txBody>
                    <a:bodyPr/>
                    <a:lstStyle/>
                    <a:p>
                      <a:endParaRPr lang="ja-JP"/>
                    </a:p>
                  </a:txBody>
                  <a:tcPr marL="90000" marR="90000">
                    <a:solidFill>
                      <a:srgbClr val="729FCF"/>
                    </a:solidFill>
                  </a:tcPr>
                </a:tc>
                <a:tc>
                  <a:txBody>
                    <a:bodyPr/>
                    <a:lstStyle/>
                    <a:p>
                      <a:pPr algn="r">
                        <a:lnSpc>
                          <a:spcPct val="100000"/>
                        </a:lnSpc>
                      </a:pPr>
                      <a:r>
                        <a:rPr lang="en-US" sz="1600" b="0" strike="noStrike" spc="-1">
                          <a:solidFill>
                            <a:srgbClr val="000000"/>
                          </a:solidFill>
                          <a:latin typeface="Segoe UI"/>
                          <a:ea typeface="Meiryo UI"/>
                        </a:rPr>
                        <a:t>18</a:t>
                      </a:r>
                      <a:endParaRPr lang="en-US" sz="1600" b="0" strike="noStrike" spc="-1">
                        <a:latin typeface="Arial"/>
                      </a:endParaRPr>
                    </a:p>
                  </a:txBody>
                  <a:tcPr marL="36000">
                    <a:lnL w="12240">
                      <a:noFill/>
                    </a:lnL>
                    <a:lnR w="12240">
                      <a:noFill/>
                    </a:lnR>
                    <a:lnT w="12240">
                      <a:noFill/>
                    </a:lnT>
                    <a:lnB w="38160">
                      <a:noFill/>
                    </a:lnB>
                    <a:solidFill>
                      <a:srgbClr val="F2F2F2"/>
                    </a:solidFill>
                  </a:tcPr>
                </a:tc>
                <a:extLst>
                  <a:ext uri="{0D108BD9-81ED-4DB2-BD59-A6C34878D82A}">
                    <a16:rowId xmlns:a16="http://schemas.microsoft.com/office/drawing/2014/main" val="10000"/>
                  </a:ext>
                </a:extLst>
              </a:tr>
              <a:tr h="335160">
                <a:tc>
                  <a:txBody>
                    <a:bodyPr/>
                    <a:lstStyle/>
                    <a:p>
                      <a:endParaRPr lang="ja-JP"/>
                    </a:p>
                  </a:txBody>
                  <a:tcPr>
                    <a:lnL w="12240">
                      <a:noFill/>
                    </a:lnL>
                    <a:lnR w="12240">
                      <a:noFill/>
                    </a:lnR>
                    <a:lnT w="3816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1</a:t>
                      </a:r>
                      <a:endParaRPr lang="en-US" sz="1600" b="0" strike="noStrike" spc="-1">
                        <a:latin typeface="Arial"/>
                      </a:endParaRPr>
                    </a:p>
                  </a:txBody>
                  <a:tcPr>
                    <a:lnL w="12240">
                      <a:noFill/>
                    </a:lnL>
                    <a:lnR w="12240">
                      <a:noFill/>
                    </a:lnR>
                    <a:lnT w="38160">
                      <a:no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実行方針</a:t>
                      </a:r>
                      <a:endParaRPr lang="en-US" sz="1600" b="0" strike="noStrike" spc="-1">
                        <a:latin typeface="Arial"/>
                      </a:endParaRPr>
                    </a:p>
                  </a:txBody>
                  <a:tcPr marL="36000">
                    <a:lnL w="12240">
                      <a:noFill/>
                    </a:lnL>
                    <a:lnR w="12240">
                      <a:noFill/>
                    </a:lnR>
                    <a:lnT w="38160">
                      <a:noFill/>
                    </a:lnT>
                    <a:lnB w="12240">
                      <a:noFill/>
                    </a:lnB>
                    <a:noFill/>
                  </a:tcPr>
                </a:tc>
                <a:tc>
                  <a:txBody>
                    <a:bodyPr/>
                    <a:lstStyle/>
                    <a:p>
                      <a:endParaRPr lang="ja-JP"/>
                    </a:p>
                  </a:txBody>
                  <a:tcPr marL="36000">
                    <a:lnL w="12240">
                      <a:noFill/>
                    </a:lnL>
                    <a:lnR w="12240">
                      <a:noFill/>
                    </a:lnR>
                    <a:lnT w="38160">
                      <a:noFill/>
                    </a:lnT>
                    <a:lnB w="12240">
                      <a:noFill/>
                    </a:lnB>
                    <a:noFill/>
                  </a:tcPr>
                </a:tc>
                <a:extLst>
                  <a:ext uri="{0D108BD9-81ED-4DB2-BD59-A6C34878D82A}">
                    <a16:rowId xmlns:a16="http://schemas.microsoft.com/office/drawing/2014/main" val="10001"/>
                  </a:ext>
                </a:extLst>
              </a:tr>
              <a:tr h="33516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2</a:t>
                      </a:r>
                      <a:endParaRPr lang="en-US" sz="1600" b="0" strike="noStrike" spc="-1">
                        <a:latin typeface="Arial"/>
                      </a:endParaRPr>
                    </a:p>
                  </a:txBody>
                  <a:tcPr>
                    <a:lnL w="12240">
                      <a:noFill/>
                    </a:lnL>
                    <a:lnR w="12240">
                      <a:noFill/>
                    </a:lnR>
                    <a:lnT w="12240">
                      <a:no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業務標準化　検討の視点</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2"/>
                  </a:ext>
                </a:extLst>
              </a:tr>
              <a:tr h="33516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3</a:t>
                      </a:r>
                      <a:endParaRPr lang="en-US" sz="1600" b="0" strike="noStrike" spc="-1">
                        <a:latin typeface="Arial"/>
                      </a:endParaRPr>
                    </a:p>
                  </a:txBody>
                  <a:tcPr>
                    <a:lnL w="12240">
                      <a:noFill/>
                    </a:lnL>
                    <a:lnR w="12240">
                      <a:noFill/>
                    </a:lnR>
                    <a:lnT w="12240">
                      <a:no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社員意識調査</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3"/>
                  </a:ext>
                </a:extLst>
              </a:tr>
              <a:tr h="366120">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extLst>
                  <a:ext uri="{0D108BD9-81ED-4DB2-BD59-A6C34878D82A}">
                    <a16:rowId xmlns:a16="http://schemas.microsoft.com/office/drawing/2014/main" val="10004"/>
                  </a:ext>
                </a:extLst>
              </a:tr>
              <a:tr h="335160">
                <a:tc>
                  <a:txBody>
                    <a:bodyPr/>
                    <a:lstStyle/>
                    <a:p>
                      <a:pPr algn="ctr">
                        <a:lnSpc>
                          <a:spcPct val="100000"/>
                        </a:lnSpc>
                      </a:pPr>
                      <a:r>
                        <a:rPr lang="en-US" sz="1600" b="0" strike="noStrike" spc="-1">
                          <a:solidFill>
                            <a:srgbClr val="FFFFFF"/>
                          </a:solidFill>
                          <a:latin typeface="Segoe UI"/>
                          <a:ea typeface="Meiryo UI"/>
                        </a:rPr>
                        <a:t>4</a:t>
                      </a:r>
                      <a:endParaRPr lang="en-US" sz="1600" b="0" strike="noStrike" spc="-1">
                        <a:latin typeface="Arial"/>
                      </a:endParaRPr>
                    </a:p>
                  </a:txBody>
                  <a:tcPr>
                    <a:lnL w="12240">
                      <a:noFill/>
                    </a:lnL>
                    <a:lnR w="12240">
                      <a:noFill/>
                    </a:lnR>
                    <a:lnT w="12240">
                      <a:noFill/>
                    </a:lnT>
                    <a:lnB w="12240">
                      <a:noFill/>
                    </a:lnB>
                    <a:solidFill>
                      <a:srgbClr val="073C65"/>
                    </a:solidFill>
                  </a:tcPr>
                </a:tc>
                <a:tc gridSpan="2">
                  <a:txBody>
                    <a:bodyPr/>
                    <a:lstStyle/>
                    <a:p>
                      <a:pPr>
                        <a:lnSpc>
                          <a:spcPct val="100000"/>
                        </a:lnSpc>
                      </a:pPr>
                      <a:r>
                        <a:rPr lang="ja-JP" sz="1600" b="0" strike="noStrike" spc="-1">
                          <a:solidFill>
                            <a:srgbClr val="000000"/>
                          </a:solidFill>
                          <a:latin typeface="Segoe UI"/>
                          <a:ea typeface="Meiryo UI"/>
                        </a:rPr>
                        <a:t>実行方針</a:t>
                      </a:r>
                      <a:endParaRPr lang="en-US" sz="1600" b="0" strike="noStrike" spc="-1">
                        <a:latin typeface="Arial"/>
                      </a:endParaRPr>
                    </a:p>
                  </a:txBody>
                  <a:tcPr>
                    <a:lnL w="12240">
                      <a:noFill/>
                    </a:lnL>
                    <a:lnR w="12240">
                      <a:noFill/>
                    </a:lnR>
                    <a:lnT w="12240">
                      <a:noFill/>
                    </a:lnT>
                    <a:lnB w="12240">
                      <a:noFill/>
                    </a:lnB>
                    <a:solidFill>
                      <a:srgbClr val="8CC9F7"/>
                    </a:solidFill>
                  </a:tcPr>
                </a:tc>
                <a:tc hMerge="1">
                  <a:txBody>
                    <a:bodyPr/>
                    <a:lstStyle/>
                    <a:p>
                      <a:endParaRPr lang="ja-JP"/>
                    </a:p>
                  </a:txBody>
                  <a:tcPr marL="90000" marR="90000">
                    <a:solidFill>
                      <a:srgbClr val="729FCF"/>
                    </a:solidFill>
                  </a:tcPr>
                </a:tc>
                <a:tc>
                  <a:txBody>
                    <a:bodyPr/>
                    <a:lstStyle/>
                    <a:p>
                      <a:pPr algn="r">
                        <a:lnSpc>
                          <a:spcPct val="100000"/>
                        </a:lnSpc>
                      </a:pPr>
                      <a:r>
                        <a:rPr lang="en-US" sz="1600" b="0" strike="noStrike" spc="-1">
                          <a:solidFill>
                            <a:srgbClr val="000000"/>
                          </a:solidFill>
                          <a:latin typeface="Segoe UI"/>
                          <a:ea typeface="Meiryo UI"/>
                        </a:rPr>
                        <a:t>22</a:t>
                      </a:r>
                      <a:endParaRPr lang="en-US" sz="1600" b="0" strike="noStrike" spc="-1">
                        <a:latin typeface="Arial"/>
                      </a:endParaRPr>
                    </a:p>
                  </a:txBody>
                  <a:tcPr marL="36000">
                    <a:lnL w="12240">
                      <a:noFill/>
                    </a:lnL>
                    <a:lnR w="12240">
                      <a:noFill/>
                    </a:lnR>
                    <a:lnT w="12240">
                      <a:noFill/>
                    </a:lnT>
                    <a:lnB w="12240">
                      <a:noFill/>
                    </a:lnB>
                    <a:solidFill>
                      <a:srgbClr val="F2F2F2"/>
                    </a:solidFill>
                  </a:tcPr>
                </a:tc>
                <a:extLst>
                  <a:ext uri="{0D108BD9-81ED-4DB2-BD59-A6C34878D82A}">
                    <a16:rowId xmlns:a16="http://schemas.microsoft.com/office/drawing/2014/main" val="10005"/>
                  </a:ext>
                </a:extLst>
              </a:tr>
              <a:tr h="33516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1</a:t>
                      </a:r>
                      <a:endParaRPr lang="en-US" sz="1600" b="0" strike="noStrike" spc="-1">
                        <a:latin typeface="Arial"/>
                      </a:endParaRPr>
                    </a:p>
                  </a:txBody>
                  <a:tcPr>
                    <a:lnL w="12240">
                      <a:noFill/>
                    </a:lnL>
                    <a:lnR w="12240">
                      <a:noFill/>
                    </a:lnR>
                    <a:lnT w="12240">
                      <a:no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現状の課題とプロジェクトの実行方針</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6"/>
                  </a:ext>
                </a:extLst>
              </a:tr>
              <a:tr h="33516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2</a:t>
                      </a:r>
                      <a:endParaRPr lang="en-US" sz="1600" b="0" strike="noStrike" spc="-1">
                        <a:latin typeface="Arial"/>
                      </a:endParaRPr>
                    </a:p>
                  </a:txBody>
                  <a:tcPr>
                    <a:lnL w="12240">
                      <a:noFill/>
                    </a:lnL>
                    <a:lnR w="12240">
                      <a:noFill/>
                    </a:lnR>
                    <a:lnT w="12240">
                      <a:no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業務課題に対する解決の方向性</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CustomShape 1"/>
          <p:cNvSpPr/>
          <p:nvPr/>
        </p:nvSpPr>
        <p:spPr>
          <a:xfrm>
            <a:off x="252000" y="5580000"/>
            <a:ext cx="11519280" cy="755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ja-JP" sz="4000" b="1" strike="noStrike" spc="-1">
                <a:solidFill>
                  <a:srgbClr val="0D79CA"/>
                </a:solidFill>
                <a:latin typeface="Segoe UI Semibold"/>
                <a:ea typeface="Meiryo UI"/>
              </a:rPr>
              <a:t>成長戦略プロジェクト発足の経緯</a:t>
            </a:r>
            <a:endParaRPr lang="en-US" sz="4000" b="0" strike="noStrike" spc="-1">
              <a:latin typeface="Arial"/>
            </a:endParaRPr>
          </a:p>
        </p:txBody>
      </p:sp>
      <p:sp>
        <p:nvSpPr>
          <p:cNvPr id="481" name="CustomShape 2"/>
          <p:cNvSpPr/>
          <p:nvPr/>
        </p:nvSpPr>
        <p:spPr>
          <a:xfrm>
            <a:off x="252360" y="1989000"/>
            <a:ext cx="4679280" cy="3402720"/>
          </a:xfrm>
          <a:prstGeom prst="rect">
            <a:avLst/>
          </a:prstGeom>
          <a:noFill/>
          <a:ln w="0">
            <a:noFill/>
          </a:ln>
        </p:spPr>
        <p:style>
          <a:lnRef idx="0">
            <a:scrgbClr r="0" g="0" b="0"/>
          </a:lnRef>
          <a:fillRef idx="0">
            <a:scrgbClr r="0" g="0" b="0"/>
          </a:fillRef>
          <a:effectRef idx="0">
            <a:scrgbClr r="0" g="0" b="0"/>
          </a:effectRef>
          <a:fontRef idx="minor"/>
        </p:style>
        <p:txBody>
          <a:bodyPr lIns="0" tIns="45000" rIns="72000" bIns="0" anchor="b">
            <a:noAutofit/>
          </a:bodyPr>
          <a:lstStyle/>
          <a:p>
            <a:pPr>
              <a:lnSpc>
                <a:spcPct val="90000"/>
              </a:lnSpc>
              <a:spcBef>
                <a:spcPts val="1001"/>
              </a:spcBef>
              <a:tabLst>
                <a:tab pos="0" algn="l"/>
              </a:tabLst>
            </a:pPr>
            <a:r>
              <a:rPr lang="en-US" sz="16600" b="1" strike="noStrike" spc="-1">
                <a:solidFill>
                  <a:srgbClr val="FFFFFF"/>
                </a:solidFill>
                <a:latin typeface="Segoe UI"/>
                <a:ea typeface="Meiryo UI"/>
              </a:rPr>
              <a:t>1</a:t>
            </a:r>
            <a:endParaRPr lang="en-US" sz="166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TYNテンプレート16-9</Template>
  <TotalTime>11565</TotalTime>
  <Words>5192</Words>
  <Application>Microsoft Office PowerPoint</Application>
  <PresentationFormat>ワイド画面</PresentationFormat>
  <Paragraphs>664</Paragraphs>
  <Slides>29</Slides>
  <Notes>2</Notes>
  <HiddenSlides>0</HiddenSlides>
  <MMClips>0</MMClips>
  <ScaleCrop>false</ScaleCrop>
  <HeadingPairs>
    <vt:vector size="6" baseType="variant">
      <vt:variant>
        <vt:lpstr>使用されているフォント</vt:lpstr>
      </vt:variant>
      <vt:variant>
        <vt:i4>9</vt:i4>
      </vt:variant>
      <vt:variant>
        <vt:lpstr>テーマ</vt:lpstr>
      </vt:variant>
      <vt:variant>
        <vt:i4>10</vt:i4>
      </vt:variant>
      <vt:variant>
        <vt:lpstr>スライド タイトル</vt:lpstr>
      </vt:variant>
      <vt:variant>
        <vt:i4>29</vt:i4>
      </vt:variant>
    </vt:vector>
  </HeadingPairs>
  <TitlesOfParts>
    <vt:vector size="48" baseType="lpstr">
      <vt:lpstr>HelvNeue Light for IBM</vt:lpstr>
      <vt:lpstr>HGPｺﾞｼｯｸE</vt:lpstr>
      <vt:lpstr>Meiryo UI</vt:lpstr>
      <vt:lpstr>Arial</vt:lpstr>
      <vt:lpstr>Segoe UI</vt:lpstr>
      <vt:lpstr>Segoe UI Semibold</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MASAYUKI FUKUMOTO</dc:creator>
  <dc:description/>
  <cp:lastModifiedBy>Morita Kiyoaki</cp:lastModifiedBy>
  <cp:revision>156</cp:revision>
  <dcterms:created xsi:type="dcterms:W3CDTF">2020-06-15T03:41:59Z</dcterms:created>
  <dcterms:modified xsi:type="dcterms:W3CDTF">2022-10-20T01:52:51Z</dcterms:modified>
  <dc:language>ja-JP</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vt:i4>
  </property>
  <property fmtid="{D5CDD505-2E9C-101B-9397-08002B2CF9AE}" pid="8" name="PresentationFormat">
    <vt:lpwstr>ワイド画面</vt:lpwstr>
  </property>
  <property fmtid="{D5CDD505-2E9C-101B-9397-08002B2CF9AE}" pid="9" name="ScaleCrop">
    <vt:bool>false</vt:bool>
  </property>
  <property fmtid="{D5CDD505-2E9C-101B-9397-08002B2CF9AE}" pid="10" name="ShareDoc">
    <vt:bool>false</vt:bool>
  </property>
  <property fmtid="{D5CDD505-2E9C-101B-9397-08002B2CF9AE}" pid="11" name="Slides">
    <vt:i4>27</vt:i4>
  </property>
</Properties>
</file>