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CCECFF"/>
    <a:srgbClr val="FFCCCC"/>
    <a:srgbClr val="CC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166" autoAdjust="0"/>
    <p:restoredTop sz="94660" autoAdjust="0"/>
  </p:normalViewPr>
  <p:slideViewPr>
    <p:cSldViewPr>
      <p:cViewPr varScale="1">
        <p:scale>
          <a:sx n="114" d="100"/>
          <a:sy n="114" d="100"/>
        </p:scale>
        <p:origin x="220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73028-803C-4849-B5E6-D22619826B22}" type="datetimeFigureOut">
              <a:rPr kumimoji="1" lang="ja-JP" altLang="en-US" smtClean="0"/>
              <a:pPr/>
              <a:t>2021/12/6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E2686-7732-40FC-9854-5CF4CE89C4E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00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E2686-7732-40FC-9854-5CF4CE89C4E3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281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C8FE70-1684-4BF0-A8F8-CA8F87710B05}" type="datetimeFigureOut">
              <a:rPr kumimoji="1" lang="ja-JP" altLang="en-US" smtClean="0"/>
              <a:pPr/>
              <a:t>2021/12/6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5FD7B1-5575-4B3F-B4FE-8ECDF0DABB3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C8FE70-1684-4BF0-A8F8-CA8F87710B05}" type="datetimeFigureOut">
              <a:rPr kumimoji="1" lang="ja-JP" altLang="en-US" smtClean="0"/>
              <a:pPr/>
              <a:t>2021/12/6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5FD7B1-5575-4B3F-B4FE-8ECDF0DABB3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C8FE70-1684-4BF0-A8F8-CA8F87710B05}" type="datetimeFigureOut">
              <a:rPr kumimoji="1" lang="ja-JP" altLang="en-US" smtClean="0"/>
              <a:pPr/>
              <a:t>2021/12/6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5FD7B1-5575-4B3F-B4FE-8ECDF0DABB3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C8FE70-1684-4BF0-A8F8-CA8F87710B05}" type="datetimeFigureOut">
              <a:rPr kumimoji="1" lang="ja-JP" altLang="en-US" smtClean="0"/>
              <a:pPr/>
              <a:t>2021/12/6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5FD7B1-5575-4B3F-B4FE-8ECDF0DABB3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C8FE70-1684-4BF0-A8F8-CA8F87710B05}" type="datetimeFigureOut">
              <a:rPr kumimoji="1" lang="ja-JP" altLang="en-US" smtClean="0"/>
              <a:pPr/>
              <a:t>2021/12/6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5FD7B1-5575-4B3F-B4FE-8ECDF0DABB3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C8FE70-1684-4BF0-A8F8-CA8F87710B05}" type="datetimeFigureOut">
              <a:rPr kumimoji="1" lang="ja-JP" altLang="en-US" smtClean="0"/>
              <a:pPr/>
              <a:t>2021/12/6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5FD7B1-5575-4B3F-B4FE-8ECDF0DABB3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C8FE70-1684-4BF0-A8F8-CA8F87710B05}" type="datetimeFigureOut">
              <a:rPr kumimoji="1" lang="ja-JP" altLang="en-US" smtClean="0"/>
              <a:pPr/>
              <a:t>2021/12/6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5FD7B1-5575-4B3F-B4FE-8ECDF0DABB3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C8FE70-1684-4BF0-A8F8-CA8F87710B05}" type="datetimeFigureOut">
              <a:rPr kumimoji="1" lang="ja-JP" altLang="en-US" smtClean="0"/>
              <a:pPr/>
              <a:t>2021/12/6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5FD7B1-5575-4B3F-B4FE-8ECDF0DABB3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C8FE70-1684-4BF0-A8F8-CA8F87710B05}" type="datetimeFigureOut">
              <a:rPr kumimoji="1" lang="ja-JP" altLang="en-US" smtClean="0"/>
              <a:pPr/>
              <a:t>2021/12/6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5FD7B1-5575-4B3F-B4FE-8ECDF0DABB3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C8FE70-1684-4BF0-A8F8-CA8F87710B05}" type="datetimeFigureOut">
              <a:rPr kumimoji="1" lang="ja-JP" altLang="en-US" smtClean="0"/>
              <a:pPr/>
              <a:t>2021/12/6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5FD7B1-5575-4B3F-B4FE-8ECDF0DABB3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C8FE70-1684-4BF0-A8F8-CA8F87710B05}" type="datetimeFigureOut">
              <a:rPr kumimoji="1" lang="ja-JP" altLang="en-US" smtClean="0"/>
              <a:pPr/>
              <a:t>2021/12/6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5FD7B1-5575-4B3F-B4FE-8ECDF0DABB3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AC Banner"/>
          <p:cNvSpPr>
            <a:spLocks noChangeArrowheads="1"/>
          </p:cNvSpPr>
          <p:nvPr userDrawn="1"/>
        </p:nvSpPr>
        <p:spPr bwMode="auto">
          <a:xfrm>
            <a:off x="0" y="0"/>
            <a:ext cx="9144000" cy="642917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Aft>
                <a:spcPts val="0"/>
              </a:spcAft>
              <a:defRPr/>
            </a:pPr>
            <a:endParaRPr lang="en-US" sz="1200">
              <a:latin typeface="Times New Roman" pitchFamily="18" charset="0"/>
              <a:ea typeface="+mn-ea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5413" y="0"/>
            <a:ext cx="644685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マスタータイトルの書式設定</a:t>
            </a: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7261897" y="152400"/>
            <a:ext cx="173925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ja-JP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company logo</a:t>
            </a:r>
          </a:p>
        </p:txBody>
      </p:sp>
      <p:sp>
        <p:nvSpPr>
          <p:cNvPr id="11" name="AC Banner"/>
          <p:cNvSpPr>
            <a:spLocks noChangeArrowheads="1"/>
          </p:cNvSpPr>
          <p:nvPr userDrawn="1"/>
        </p:nvSpPr>
        <p:spPr bwMode="auto">
          <a:xfrm>
            <a:off x="0" y="6497638"/>
            <a:ext cx="9144000" cy="36036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200">
              <a:latin typeface="Times New Roman" pitchFamily="18" charset="0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 userDrawn="1"/>
        </p:nvSpPr>
        <p:spPr bwMode="auto">
          <a:xfrm>
            <a:off x="193675" y="6548845"/>
            <a:ext cx="37985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ja-JP" sz="12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©2010, ○○○○ Corporation, All Rights Reserved</a:t>
            </a: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86248" y="6629400"/>
            <a:ext cx="506412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defTabSz="762000" fontAlgn="ctr">
              <a:spcBef>
                <a:spcPct val="0"/>
              </a:spcBef>
              <a:defRPr sz="900">
                <a:solidFill>
                  <a:schemeClr val="bg1"/>
                </a:solidFill>
              </a:defRPr>
            </a:lvl1pPr>
          </a:lstStyle>
          <a:p>
            <a:endParaRPr lang="en-US" altLang="ja-JP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3966" y="6559550"/>
            <a:ext cx="352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defTabSz="762000" fontAlgn="ctr">
              <a:spcBef>
                <a:spcPct val="0"/>
              </a:spcBef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 </a:t>
            </a:r>
            <a:fld id="{7095BC75-09C6-4976-907F-9F429327C156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表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35247"/>
              </p:ext>
            </p:extLst>
          </p:nvPr>
        </p:nvGraphicFramePr>
        <p:xfrm>
          <a:off x="250000" y="817869"/>
          <a:ext cx="8714488" cy="5143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8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8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88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88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196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91624"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</a:t>
                      </a:r>
                      <a:r>
                        <a:rPr kumimoji="1" lang="ja-JP" altLang="en-US" dirty="0"/>
                        <a:t>月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r>
                        <a:rPr kumimoji="1" lang="ja-JP" altLang="en-US" dirty="0"/>
                        <a:t>月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8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AI</a:t>
                      </a:r>
                      <a:r>
                        <a:rPr kumimoji="1" lang="ja-JP" altLang="en-US" sz="1200" dirty="0">
                          <a:solidFill>
                            <a:schemeClr val="bg1"/>
                          </a:solidFill>
                        </a:rPr>
                        <a:t>モデル改良</a:t>
                      </a:r>
                      <a:endParaRPr kumimoji="1" lang="en-US" altLang="ja-JP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8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bg1"/>
                          </a:solidFill>
                        </a:rPr>
                        <a:t>システム構成検討</a:t>
                      </a:r>
                      <a:endParaRPr kumimoji="1" lang="en-US" altLang="ja-JP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88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bg1"/>
                          </a:solidFill>
                        </a:rPr>
                        <a:t>システム開発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88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bg1"/>
                          </a:solidFill>
                        </a:rPr>
                        <a:t>自動外観検査装置開発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88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bg1"/>
                          </a:solidFill>
                        </a:rPr>
                        <a:t>オンライン評価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88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bg1"/>
                          </a:solidFill>
                        </a:rPr>
                        <a:t>試験運用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8845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dirty="0">
                          <a:solidFill>
                            <a:schemeClr val="bg1"/>
                          </a:solidFill>
                        </a:rPr>
                        <a:t>本番運用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0" name="テキスト ボックス 39"/>
          <p:cNvSpPr txBox="1"/>
          <p:nvPr/>
        </p:nvSpPr>
        <p:spPr>
          <a:xfrm>
            <a:off x="285720" y="142852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bg1"/>
                </a:solidFill>
              </a:rPr>
              <a:t>年間スケジュール</a:t>
            </a:r>
          </a:p>
        </p:txBody>
      </p:sp>
      <p:sp>
        <p:nvSpPr>
          <p:cNvPr id="43" name="ホームベース 42"/>
          <p:cNvSpPr/>
          <p:nvPr/>
        </p:nvSpPr>
        <p:spPr>
          <a:xfrm>
            <a:off x="1115616" y="1256310"/>
            <a:ext cx="1224136" cy="524018"/>
          </a:xfrm>
          <a:prstGeom prst="homePlate">
            <a:avLst>
              <a:gd name="adj" fmla="val 21765"/>
            </a:avLst>
          </a:prstGeom>
          <a:solidFill>
            <a:srgbClr val="CCFFCC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36" name="スライド番号プレースホルダ 5"/>
          <p:cNvSpPr>
            <a:spLocks noGrp="1"/>
          </p:cNvSpPr>
          <p:nvPr>
            <p:ph type="sldNum" sz="quarter" idx="4294967295"/>
          </p:nvPr>
        </p:nvSpPr>
        <p:spPr>
          <a:xfrm>
            <a:off x="7842250" y="6492875"/>
            <a:ext cx="1301750" cy="365125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r>
              <a:rPr lang="en-US" altLang="ja-JP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7" name="ホームベース 42">
            <a:extLst>
              <a:ext uri="{FF2B5EF4-FFF2-40B4-BE49-F238E27FC236}">
                <a16:creationId xmlns:a16="http://schemas.microsoft.com/office/drawing/2014/main" id="{D082CC9F-951B-4FB3-B8F2-7662D6750828}"/>
              </a:ext>
            </a:extLst>
          </p:cNvPr>
          <p:cNvSpPr/>
          <p:nvPr/>
        </p:nvSpPr>
        <p:spPr>
          <a:xfrm>
            <a:off x="1115616" y="1928859"/>
            <a:ext cx="1224136" cy="524018"/>
          </a:xfrm>
          <a:prstGeom prst="homePlate">
            <a:avLst>
              <a:gd name="adj" fmla="val 21765"/>
            </a:avLst>
          </a:prstGeom>
          <a:solidFill>
            <a:srgbClr val="CCFFCC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ホームベース 42">
            <a:extLst>
              <a:ext uri="{FF2B5EF4-FFF2-40B4-BE49-F238E27FC236}">
                <a16:creationId xmlns:a16="http://schemas.microsoft.com/office/drawing/2014/main" id="{653CCB78-F979-4D10-84D2-2451CBD17A01}"/>
              </a:ext>
            </a:extLst>
          </p:cNvPr>
          <p:cNvSpPr/>
          <p:nvPr/>
        </p:nvSpPr>
        <p:spPr>
          <a:xfrm>
            <a:off x="2349394" y="2644984"/>
            <a:ext cx="2582646" cy="524018"/>
          </a:xfrm>
          <a:prstGeom prst="homePlate">
            <a:avLst>
              <a:gd name="adj" fmla="val 21765"/>
            </a:avLst>
          </a:prstGeom>
          <a:solidFill>
            <a:srgbClr val="CCFFCC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19" name="ホームベース 42">
            <a:extLst>
              <a:ext uri="{FF2B5EF4-FFF2-40B4-BE49-F238E27FC236}">
                <a16:creationId xmlns:a16="http://schemas.microsoft.com/office/drawing/2014/main" id="{DAA41B03-1F00-4D4D-8D6B-866F8E2D8C53}"/>
              </a:ext>
            </a:extLst>
          </p:cNvPr>
          <p:cNvSpPr/>
          <p:nvPr/>
        </p:nvSpPr>
        <p:spPr>
          <a:xfrm>
            <a:off x="1761210" y="3330129"/>
            <a:ext cx="3186980" cy="524018"/>
          </a:xfrm>
          <a:prstGeom prst="homePlate">
            <a:avLst>
              <a:gd name="adj" fmla="val 21765"/>
            </a:avLst>
          </a:prstGeom>
          <a:solidFill>
            <a:srgbClr val="CCFFCC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21" name="ホームベース 42">
            <a:extLst>
              <a:ext uri="{FF2B5EF4-FFF2-40B4-BE49-F238E27FC236}">
                <a16:creationId xmlns:a16="http://schemas.microsoft.com/office/drawing/2014/main" id="{96B0CEAB-8634-4366-80F3-EF76C4017FBD}"/>
              </a:ext>
            </a:extLst>
          </p:cNvPr>
          <p:cNvSpPr/>
          <p:nvPr/>
        </p:nvSpPr>
        <p:spPr>
          <a:xfrm>
            <a:off x="4948190" y="4007789"/>
            <a:ext cx="1944217" cy="524018"/>
          </a:xfrm>
          <a:prstGeom prst="homePlate">
            <a:avLst>
              <a:gd name="adj" fmla="val 21765"/>
            </a:avLst>
          </a:prstGeom>
          <a:solidFill>
            <a:srgbClr val="CCFFCC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本番環境での再学習</a:t>
            </a:r>
            <a:endParaRPr lang="en-US" altLang="ja-JP" sz="12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評価</a:t>
            </a:r>
            <a:endParaRPr kumimoji="1"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22" name="ホームベース 42">
            <a:extLst>
              <a:ext uri="{FF2B5EF4-FFF2-40B4-BE49-F238E27FC236}">
                <a16:creationId xmlns:a16="http://schemas.microsoft.com/office/drawing/2014/main" id="{9232F6F2-AB43-4A72-8A50-34D877E1ED78}"/>
              </a:ext>
            </a:extLst>
          </p:cNvPr>
          <p:cNvSpPr/>
          <p:nvPr/>
        </p:nvSpPr>
        <p:spPr>
          <a:xfrm>
            <a:off x="6892406" y="4685449"/>
            <a:ext cx="1378625" cy="524018"/>
          </a:xfrm>
          <a:prstGeom prst="homePlate">
            <a:avLst>
              <a:gd name="adj" fmla="val 21765"/>
            </a:avLst>
          </a:prstGeom>
          <a:solidFill>
            <a:srgbClr val="CCFFCC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tx1"/>
                </a:solidFill>
              </a:rPr>
              <a:t>実製品での</a:t>
            </a:r>
            <a:endParaRPr lang="en-US" altLang="ja-JP" sz="12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試験運用</a:t>
            </a:r>
            <a:endParaRPr kumimoji="1"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23" name="ホームベース 42">
            <a:extLst>
              <a:ext uri="{FF2B5EF4-FFF2-40B4-BE49-F238E27FC236}">
                <a16:creationId xmlns:a16="http://schemas.microsoft.com/office/drawing/2014/main" id="{AFD86A25-5BA5-4E44-B066-8F2C06FBE902}"/>
              </a:ext>
            </a:extLst>
          </p:cNvPr>
          <p:cNvSpPr/>
          <p:nvPr/>
        </p:nvSpPr>
        <p:spPr>
          <a:xfrm>
            <a:off x="8271031" y="5363109"/>
            <a:ext cx="693457" cy="524018"/>
          </a:xfrm>
          <a:prstGeom prst="homePlate">
            <a:avLst>
              <a:gd name="adj" fmla="val 21765"/>
            </a:avLst>
          </a:prstGeom>
          <a:solidFill>
            <a:srgbClr val="CCFFCC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203D887-99A0-41E7-85E3-B382E9C39D53}"/>
              </a:ext>
            </a:extLst>
          </p:cNvPr>
          <p:cNvSpPr txBox="1"/>
          <p:nvPr/>
        </p:nvSpPr>
        <p:spPr>
          <a:xfrm>
            <a:off x="2376621" y="1316252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追加学習</a:t>
            </a:r>
            <a:endParaRPr lang="en-US" altLang="ja-JP" sz="1200" b="1" dirty="0"/>
          </a:p>
          <a:p>
            <a:r>
              <a:rPr kumimoji="1" lang="ja-JP" altLang="en-US" sz="1200" b="1" dirty="0"/>
              <a:t>周辺ツール開発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5CD096B-A45D-4573-A2C2-A7E0E32E0B10}"/>
              </a:ext>
            </a:extLst>
          </p:cNvPr>
          <p:cNvSpPr txBox="1"/>
          <p:nvPr/>
        </p:nvSpPr>
        <p:spPr>
          <a:xfrm>
            <a:off x="2349394" y="2046163"/>
            <a:ext cx="1616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クラウド</a:t>
            </a:r>
            <a:r>
              <a:rPr lang="en-US" altLang="ja-JP" sz="1200" b="1" dirty="0"/>
              <a:t>or</a:t>
            </a:r>
            <a:r>
              <a:rPr lang="ja-JP" altLang="en-US" sz="1200" b="1" dirty="0"/>
              <a:t>オンプレミス</a:t>
            </a:r>
            <a:endParaRPr lang="en-US" altLang="ja-JP" sz="1200" b="1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2D92C66-6CE5-4929-A50E-20E10D1BBEA8}"/>
              </a:ext>
            </a:extLst>
          </p:cNvPr>
          <p:cNvSpPr txBox="1"/>
          <p:nvPr/>
        </p:nvSpPr>
        <p:spPr>
          <a:xfrm>
            <a:off x="2916286" y="2761788"/>
            <a:ext cx="1367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全体システム開発</a:t>
            </a:r>
            <a:endParaRPr lang="en-US" altLang="ja-JP" sz="1200" b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3F3180F-230C-4F64-8E56-67F9066C38CB}"/>
              </a:ext>
            </a:extLst>
          </p:cNvPr>
          <p:cNvSpPr txBox="1"/>
          <p:nvPr/>
        </p:nvSpPr>
        <p:spPr>
          <a:xfrm>
            <a:off x="2092175" y="3453638"/>
            <a:ext cx="2525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カメラ搭載ロボットアーム開発</a:t>
            </a:r>
            <a:r>
              <a:rPr lang="en-US" altLang="ja-JP" sz="1200" b="1" dirty="0"/>
              <a:t>(</a:t>
            </a:r>
            <a:r>
              <a:rPr lang="ja-JP" altLang="en-US" sz="1200" b="1" dirty="0"/>
              <a:t>貴社</a:t>
            </a:r>
            <a:r>
              <a:rPr lang="en-US" altLang="ja-JP" sz="1200" b="1" dirty="0"/>
              <a:t>)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F412E2E-7B74-4FF6-B2FD-21D1D090DD87}"/>
              </a:ext>
            </a:extLst>
          </p:cNvPr>
          <p:cNvSpPr txBox="1"/>
          <p:nvPr/>
        </p:nvSpPr>
        <p:spPr>
          <a:xfrm>
            <a:off x="1029181" y="2047367"/>
            <a:ext cx="10945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b="1" dirty="0"/>
              <a:t>構成、スペック検討</a:t>
            </a:r>
            <a:endParaRPr lang="en-US" altLang="ja-JP" sz="11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BA2D99A-336F-4033-8175-DFDFFCE2FB39}"/>
              </a:ext>
            </a:extLst>
          </p:cNvPr>
          <p:cNvSpPr txBox="1"/>
          <p:nvPr/>
        </p:nvSpPr>
        <p:spPr>
          <a:xfrm>
            <a:off x="1100324" y="1273697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AI</a:t>
            </a:r>
            <a:r>
              <a:rPr lang="ja-JP" altLang="en-US" sz="1200" b="1" dirty="0"/>
              <a:t>モデル選択</a:t>
            </a:r>
            <a:endParaRPr lang="en-US" altLang="ja-JP" sz="1200" b="1" dirty="0"/>
          </a:p>
          <a:p>
            <a:r>
              <a:rPr lang="ja-JP" altLang="en-US" sz="1200" b="1" dirty="0"/>
              <a:t>精度向上</a:t>
            </a:r>
            <a:endParaRPr lang="en-US" altLang="ja-JP" sz="1200" b="1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86</Words>
  <Application>Microsoft Office PowerPoint</Application>
  <PresentationFormat>画面に合わせる (4:3)</PresentationFormat>
  <Paragraphs>34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テーマ</vt:lpstr>
      <vt:lpstr>PowerPoint プレゼンテーション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ビジネス書式テンプレート</dc:title>
  <dc:creator>オーナー'ｓ事務局</dc:creator>
  <cp:lastModifiedBy>Morita Kiyoaki</cp:lastModifiedBy>
  <cp:revision>12</cp:revision>
  <dcterms:created xsi:type="dcterms:W3CDTF">2010-03-08T06:42:32Z</dcterms:created>
  <dcterms:modified xsi:type="dcterms:W3CDTF">2021-12-06T01:05:33Z</dcterms:modified>
</cp:coreProperties>
</file>